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61"/>
  </p:notesMasterIdLst>
  <p:sldIdLst>
    <p:sldId id="513" r:id="rId2"/>
    <p:sldId id="885" r:id="rId3"/>
    <p:sldId id="759" r:id="rId4"/>
    <p:sldId id="628" r:id="rId5"/>
    <p:sldId id="840" r:id="rId6"/>
    <p:sldId id="630" r:id="rId7"/>
    <p:sldId id="633" r:id="rId8"/>
    <p:sldId id="841" r:id="rId9"/>
    <p:sldId id="891" r:id="rId10"/>
    <p:sldId id="892" r:id="rId11"/>
    <p:sldId id="842" r:id="rId12"/>
    <p:sldId id="843" r:id="rId13"/>
    <p:sldId id="845" r:id="rId14"/>
    <p:sldId id="847" r:id="rId15"/>
    <p:sldId id="848" r:id="rId16"/>
    <p:sldId id="850" r:id="rId17"/>
    <p:sldId id="851" r:id="rId18"/>
    <p:sldId id="852" r:id="rId19"/>
    <p:sldId id="853" r:id="rId20"/>
    <p:sldId id="854" r:id="rId21"/>
    <p:sldId id="855" r:id="rId22"/>
    <p:sldId id="886" r:id="rId23"/>
    <p:sldId id="887" r:id="rId24"/>
    <p:sldId id="856" r:id="rId25"/>
    <p:sldId id="762" r:id="rId26"/>
    <p:sldId id="673" r:id="rId27"/>
    <p:sldId id="869" r:id="rId28"/>
    <p:sldId id="857" r:id="rId29"/>
    <p:sldId id="881" r:id="rId30"/>
    <p:sldId id="858" r:id="rId31"/>
    <p:sldId id="859" r:id="rId32"/>
    <p:sldId id="860" r:id="rId33"/>
    <p:sldId id="861" r:id="rId34"/>
    <p:sldId id="862" r:id="rId35"/>
    <p:sldId id="863" r:id="rId36"/>
    <p:sldId id="871" r:id="rId37"/>
    <p:sldId id="872" r:id="rId38"/>
    <p:sldId id="864" r:id="rId39"/>
    <p:sldId id="880" r:id="rId40"/>
    <p:sldId id="879" r:id="rId41"/>
    <p:sldId id="873" r:id="rId42"/>
    <p:sldId id="865" r:id="rId43"/>
    <p:sldId id="874" r:id="rId44"/>
    <p:sldId id="878" r:id="rId45"/>
    <p:sldId id="888" r:id="rId46"/>
    <p:sldId id="889" r:id="rId47"/>
    <p:sldId id="890" r:id="rId48"/>
    <p:sldId id="866" r:id="rId49"/>
    <p:sldId id="867" r:id="rId50"/>
    <p:sldId id="868" r:id="rId51"/>
    <p:sldId id="771" r:id="rId52"/>
    <p:sldId id="823" r:id="rId53"/>
    <p:sldId id="884" r:id="rId54"/>
    <p:sldId id="875" r:id="rId55"/>
    <p:sldId id="877" r:id="rId56"/>
    <p:sldId id="876" r:id="rId57"/>
    <p:sldId id="765" r:id="rId58"/>
    <p:sldId id="766" r:id="rId59"/>
    <p:sldId id="291" r:id="rId6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E9E7E8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6" autoAdjust="0"/>
    <p:restoredTop sz="81065" autoAdjust="0"/>
  </p:normalViewPr>
  <p:slideViewPr>
    <p:cSldViewPr snapToGrid="0" showGuides="1">
      <p:cViewPr varScale="1">
        <p:scale>
          <a:sx n="120" d="100"/>
          <a:sy n="120" d="100"/>
        </p:scale>
        <p:origin x="-1626" y="-90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4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baseline="0" dirty="0" smtClean="0"/>
              <a:t>Routing and Switching Essentials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5: Switch Configuration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5.1.1 – Configure a</a:t>
            </a:r>
            <a:r>
              <a:rPr lang="en-US" baseline="0" dirty="0" smtClean="0">
                <a:latin typeface="Arial" charset="0"/>
              </a:rPr>
              <a:t> Switch with Initial Settings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5.1.1.6</a:t>
            </a:r>
            <a:r>
              <a:rPr lang="en-US" baseline="0" dirty="0" smtClean="0">
                <a:latin typeface="Arial" charset="0"/>
              </a:rPr>
              <a:t> – Lab - Basic Switch Configuration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12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13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 – Configure </a:t>
            </a:r>
            <a:r>
              <a:rPr lang="en-US" baseline="0" dirty="0" smtClean="0">
                <a:latin typeface="Arial" charset="0"/>
              </a:rPr>
              <a:t>Switch Ports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5.1.2.1</a:t>
            </a:r>
            <a:r>
              <a:rPr lang="en-US" baseline="0" dirty="0" smtClean="0">
                <a:latin typeface="Arial" charset="0"/>
              </a:rPr>
              <a:t> – Duplex Communication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2100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14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 – Configure </a:t>
            </a:r>
            <a:r>
              <a:rPr lang="en-US" baseline="0" dirty="0" smtClean="0">
                <a:latin typeface="Arial" charset="0"/>
              </a:rPr>
              <a:t>Switch Ports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5.1.2.2</a:t>
            </a:r>
            <a:r>
              <a:rPr lang="en-US" baseline="0" dirty="0" smtClean="0">
                <a:latin typeface="Arial" charset="0"/>
              </a:rPr>
              <a:t> – Configure Switch Ports at the Physical Layer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8153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 – Configure </a:t>
            </a:r>
            <a:r>
              <a:rPr lang="en-US" baseline="0" dirty="0" smtClean="0">
                <a:latin typeface="Arial" charset="0"/>
              </a:rPr>
              <a:t>Switch Ports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5.1.2.3</a:t>
            </a:r>
            <a:r>
              <a:rPr lang="en-US" baseline="0" dirty="0" smtClean="0">
                <a:latin typeface="Arial" charset="0"/>
              </a:rPr>
              <a:t> – Auto-MDIX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650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 – Configure </a:t>
            </a:r>
            <a:r>
              <a:rPr lang="en-US" baseline="0" dirty="0" smtClean="0">
                <a:latin typeface="Arial" charset="0"/>
              </a:rPr>
              <a:t>Switch Ports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5.1.2.3</a:t>
            </a:r>
            <a:r>
              <a:rPr lang="en-US" baseline="0" dirty="0" smtClean="0">
                <a:latin typeface="Arial" charset="0"/>
              </a:rPr>
              <a:t> – Auto-MDIX (Cont.)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2933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 – Configure </a:t>
            </a:r>
            <a:r>
              <a:rPr lang="en-US" baseline="0" dirty="0" smtClean="0">
                <a:latin typeface="Arial" charset="0"/>
              </a:rPr>
              <a:t>Switch Ports</a:t>
            </a:r>
            <a:endParaRPr lang="en-US" dirty="0" smtClean="0">
              <a:latin typeface="Arial" charset="0"/>
            </a:endParaRPr>
          </a:p>
          <a:p>
            <a:r>
              <a:rPr lang="en-US" dirty="0" smtClean="0"/>
              <a:t>5.1.2.4– </a:t>
            </a:r>
            <a:r>
              <a:rPr lang="en-CA" altLang="en-US" dirty="0" smtClean="0"/>
              <a:t>Verifying</a:t>
            </a:r>
            <a:r>
              <a:rPr lang="en-CA" altLang="en-US" baseline="0" dirty="0" smtClean="0"/>
              <a:t> Switch Port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46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 – Configure </a:t>
            </a:r>
            <a:r>
              <a:rPr lang="en-US" baseline="0" dirty="0" smtClean="0">
                <a:latin typeface="Arial" charset="0"/>
              </a:rPr>
              <a:t>Switch Ports</a:t>
            </a:r>
            <a:endParaRPr lang="en-US" dirty="0" smtClean="0">
              <a:latin typeface="Arial" charset="0"/>
            </a:endParaRPr>
          </a:p>
          <a:p>
            <a:r>
              <a:rPr lang="en-US" dirty="0" smtClean="0"/>
              <a:t>5.1.2.4– </a:t>
            </a:r>
            <a:r>
              <a:rPr lang="en-CA" altLang="en-US" dirty="0" smtClean="0"/>
              <a:t>Verifying</a:t>
            </a:r>
            <a:r>
              <a:rPr lang="en-CA" altLang="en-US" baseline="0" dirty="0" smtClean="0"/>
              <a:t> Switch Port Configuration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51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 – Configure </a:t>
            </a:r>
            <a:r>
              <a:rPr lang="en-US" baseline="0" dirty="0" smtClean="0">
                <a:latin typeface="Arial" charset="0"/>
              </a:rPr>
              <a:t>Switch Ports</a:t>
            </a:r>
            <a:endParaRPr lang="en-US" dirty="0" smtClean="0">
              <a:latin typeface="Arial" charset="0"/>
            </a:endParaRPr>
          </a:p>
          <a:p>
            <a:r>
              <a:rPr lang="en-US" dirty="0" smtClean="0"/>
              <a:t>5.1.2.4– </a:t>
            </a:r>
            <a:r>
              <a:rPr lang="en-CA" altLang="en-US" dirty="0" smtClean="0"/>
              <a:t>Verifying</a:t>
            </a:r>
            <a:r>
              <a:rPr lang="en-CA" altLang="en-US" baseline="0" dirty="0" smtClean="0"/>
              <a:t> Switch Port Configuration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28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20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 – Configure </a:t>
            </a:r>
            <a:r>
              <a:rPr lang="en-US" baseline="0" dirty="0" smtClean="0">
                <a:latin typeface="Arial" charset="0"/>
              </a:rPr>
              <a:t>Switch Ports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5.1.2.5</a:t>
            </a:r>
            <a:r>
              <a:rPr lang="en-US" baseline="0" dirty="0" smtClean="0">
                <a:latin typeface="Arial" charset="0"/>
              </a:rPr>
              <a:t> – Network Access Layer Issues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0184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5.1.2 – Configure </a:t>
            </a:r>
            <a:r>
              <a:rPr lang="en-US" baseline="0" dirty="0" smtClean="0">
                <a:latin typeface="Arial" charset="0"/>
              </a:rPr>
              <a:t>Switch Ports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5.1.2.5</a:t>
            </a:r>
            <a:r>
              <a:rPr lang="en-US" baseline="0" dirty="0" smtClean="0">
                <a:latin typeface="Arial" charset="0"/>
              </a:rPr>
              <a:t> – Network Access Layer Issues (Cont.)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1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 </a:t>
            </a:r>
            <a:r>
              <a:rPr lang="en-US" b="0" baseline="0" dirty="0" smtClean="0"/>
              <a:t>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5: Switch Configuration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5.1.2 – Configure </a:t>
            </a:r>
            <a:r>
              <a:rPr lang="en-US" baseline="0" dirty="0" smtClean="0">
                <a:latin typeface="Arial" charset="0"/>
              </a:rPr>
              <a:t>Switch Ports</a:t>
            </a:r>
            <a:endParaRPr lang="en-US" dirty="0" smtClean="0">
              <a:latin typeface="Arial" charset="0"/>
            </a:endParaRPr>
          </a:p>
          <a:p>
            <a:r>
              <a:rPr lang="en-US" dirty="0" smtClean="0"/>
              <a:t>5.1.2.6– </a:t>
            </a:r>
            <a:r>
              <a:rPr lang="en-CA" altLang="en-US" dirty="0" smtClean="0"/>
              <a:t>Troubleshooting Network Access Layer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27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5 - Switch Configuration</a:t>
            </a:r>
          </a:p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26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5.2.1 – Secure Remote Access</a:t>
            </a:r>
          </a:p>
          <a:p>
            <a:r>
              <a:rPr lang="en-US" dirty="0" smtClean="0"/>
              <a:t>5.2.1.1 – SSH 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54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27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5.2.1 – Secure Remote Access</a:t>
            </a:r>
          </a:p>
          <a:p>
            <a:r>
              <a:rPr lang="en-US" dirty="0" smtClean="0"/>
              <a:t>5.2.1.1 – SSH Operation (Cont.)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85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28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5.2.1 – Secure Remote Access</a:t>
            </a:r>
          </a:p>
          <a:p>
            <a:r>
              <a:rPr lang="en-US" dirty="0" smtClean="0"/>
              <a:t>5.2.1.2 – Configuring SSH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48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29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5.2.1 – Secure Remote Access</a:t>
            </a:r>
          </a:p>
          <a:p>
            <a:r>
              <a:rPr lang="en-US" dirty="0" smtClean="0"/>
              <a:t>5.2.1.3 – Verifying SSH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20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30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5.2.1 – Secure Remote Access</a:t>
            </a:r>
          </a:p>
          <a:p>
            <a:r>
              <a:rPr lang="en-US" dirty="0" smtClean="0"/>
              <a:t>5.2.1.3 – Verifying SSH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20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31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5.2.1 – Secure Remote Access</a:t>
            </a:r>
          </a:p>
          <a:p>
            <a:r>
              <a:rPr lang="en-US" dirty="0" smtClean="0"/>
              <a:t>5.2.1.4 – Packet Tracer – Configuring SSH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51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32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5.2.2 – Switch Port Security</a:t>
            </a:r>
          </a:p>
          <a:p>
            <a:r>
              <a:rPr lang="en-US" dirty="0" smtClean="0"/>
              <a:t>5.2.2.1 – Secure Unused 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54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33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5.2.2 – Switch Port Security</a:t>
            </a:r>
          </a:p>
          <a:p>
            <a:r>
              <a:rPr lang="en-US" dirty="0" smtClean="0"/>
              <a:t>5.2.2.2 – Port Security: 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4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 – Switch Configuration</a:t>
            </a:r>
          </a:p>
          <a:p>
            <a:pPr>
              <a:buFontTx/>
              <a:buNone/>
            </a:pPr>
            <a:r>
              <a:rPr lang="en-US" sz="1200" b="0" dirty="0" smtClean="0"/>
              <a:t>5.1 – Configure a Switch with Initial Settings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34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5.2.2 – Switch Port Security</a:t>
            </a:r>
          </a:p>
          <a:p>
            <a:r>
              <a:rPr lang="en-US" dirty="0" smtClean="0"/>
              <a:t>5.2.2.3 – Port Security: Violation Modes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50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35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5.2.2 – Switch Port Security</a:t>
            </a:r>
          </a:p>
          <a:p>
            <a:r>
              <a:rPr lang="en-US" dirty="0" smtClean="0"/>
              <a:t>5.2.2.4 – Port Security: Configuring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17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36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5.2.2 – Switch Port Security</a:t>
            </a:r>
          </a:p>
          <a:p>
            <a:r>
              <a:rPr lang="en-US" dirty="0" smtClean="0"/>
              <a:t>5.2.2.4 – Port Security: Configuring (Cont.)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85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37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5.2.2 – Switch Port Security</a:t>
            </a:r>
          </a:p>
          <a:p>
            <a:r>
              <a:rPr lang="en-US" dirty="0" smtClean="0"/>
              <a:t>5.2.2.4 – Port Security: Configuring </a:t>
            </a:r>
            <a:r>
              <a:rPr lang="en-US" smtClean="0"/>
              <a:t>(Cont.)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731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38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5.2.2 – Switch Port Security</a:t>
            </a:r>
          </a:p>
          <a:p>
            <a:r>
              <a:rPr lang="en-US" dirty="0" smtClean="0"/>
              <a:t>5.2.2.5 – Port Security: Verifying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97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39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5.2.2 – Switch Port Security</a:t>
            </a:r>
          </a:p>
          <a:p>
            <a:r>
              <a:rPr lang="en-US" dirty="0" smtClean="0"/>
              <a:t>5.2.2.5 – Port Security: Verifying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974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40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5.2.2 – Switch Port Security</a:t>
            </a:r>
          </a:p>
          <a:p>
            <a:r>
              <a:rPr lang="en-US" dirty="0" smtClean="0"/>
              <a:t>5.2.2.5 – Port Security: Verifying (Cont.)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798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41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5.2.2 – Switch Port Security</a:t>
            </a:r>
          </a:p>
          <a:p>
            <a:r>
              <a:rPr lang="en-US" dirty="0" smtClean="0"/>
              <a:t>5.2.2.5 – Port Security: Verifying (Cont.)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798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42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5.2.2 – Switch Port Security</a:t>
            </a:r>
          </a:p>
          <a:p>
            <a:r>
              <a:rPr lang="en-US" dirty="0" smtClean="0"/>
              <a:t>5.2.2.6 – Ports in Error Disabled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190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43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5.2.2 – Switch Port Security</a:t>
            </a:r>
          </a:p>
          <a:p>
            <a:r>
              <a:rPr lang="en-US" dirty="0" smtClean="0"/>
              <a:t>5.2.2.6 – Ports in Error Disabled State (Cont.)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1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 – Configure a</a:t>
            </a:r>
            <a:r>
              <a:rPr lang="en-US" baseline="0" dirty="0" smtClean="0">
                <a:latin typeface="Arial" charset="0"/>
              </a:rPr>
              <a:t> Switch with Initial Settings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5.1.1.1</a:t>
            </a:r>
            <a:r>
              <a:rPr lang="en-US" baseline="0" dirty="0" smtClean="0">
                <a:latin typeface="Arial" charset="0"/>
              </a:rPr>
              <a:t> – Switch Boot Sequence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44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5.2.2 – Switch Port Security</a:t>
            </a:r>
          </a:p>
          <a:p>
            <a:r>
              <a:rPr lang="en-US" dirty="0" smtClean="0"/>
              <a:t>5.2.2.6 – Ports in Error Disabled State (Cont.)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187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48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5.2.2 – Switch Port Security</a:t>
            </a:r>
          </a:p>
          <a:p>
            <a:r>
              <a:rPr lang="en-US" dirty="0" smtClean="0"/>
              <a:t>5.2.2.7 – Packet Tracer – Configuring Switch Port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123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49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5.2.2 – Switch Port Security</a:t>
            </a:r>
          </a:p>
          <a:p>
            <a:r>
              <a:rPr lang="en-US" dirty="0" smtClean="0"/>
              <a:t>5.2.2.8 – Packet Tracer – Troubleshooting Switch Port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344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50</a:t>
            </a:fld>
            <a:endParaRPr lang="en-US" altLang="en-US" sz="800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5.2 – Switch Security</a:t>
            </a:r>
            <a:endParaRPr lang="en-GB" b="0" dirty="0" smtClean="0"/>
          </a:p>
          <a:p>
            <a:r>
              <a:rPr lang="en-US" dirty="0" smtClean="0"/>
              <a:t>5.2.2 – Switch Port Security</a:t>
            </a:r>
          </a:p>
          <a:p>
            <a:r>
              <a:rPr lang="en-US" dirty="0" smtClean="0"/>
              <a:t>5.2.2.9 – Lab – Configuring Switch Security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382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5 - Switch Configuration</a:t>
            </a:r>
          </a:p>
          <a:p>
            <a:pPr>
              <a:buFontTx/>
              <a:buNone/>
            </a:pPr>
            <a:r>
              <a:rPr lang="en-US" sz="1200" b="0" dirty="0" smtClean="0"/>
              <a:t>5.3 – Summary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5.3 – Summary</a:t>
            </a:r>
          </a:p>
          <a:p>
            <a:r>
              <a:rPr lang="en-US" dirty="0" smtClean="0"/>
              <a:t>5.3.1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/>
              <a:t>5.3.1.2 – </a:t>
            </a:r>
            <a:r>
              <a:rPr lang="sv-SE" dirty="0" smtClean="0"/>
              <a:t>Packet Tracer - Skills Integration Challenge 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39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53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533839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55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386704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57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5.3 – Summary</a:t>
            </a:r>
          </a:p>
          <a:p>
            <a:r>
              <a:rPr lang="en-US" dirty="0" smtClean="0"/>
              <a:t>5.3.1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/>
              <a:t>5.3.1.3 – </a:t>
            </a:r>
            <a:r>
              <a:rPr lang="sv-SE" dirty="0" smtClean="0"/>
              <a:t>Switch Configuration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37981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58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Chapter 5 - 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 – Configure a</a:t>
            </a:r>
            <a:r>
              <a:rPr lang="en-US" baseline="0" dirty="0" smtClean="0">
                <a:latin typeface="Arial" charset="0"/>
              </a:rPr>
              <a:t> Switch with Initial Settings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5.1.1.1</a:t>
            </a:r>
            <a:r>
              <a:rPr lang="en-US" baseline="0" dirty="0" smtClean="0">
                <a:latin typeface="Arial" charset="0"/>
              </a:rPr>
              <a:t> – Switch Boot Sequence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864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 – Configure a</a:t>
            </a:r>
            <a:r>
              <a:rPr lang="en-US" baseline="0" dirty="0" smtClean="0">
                <a:latin typeface="Arial" charset="0"/>
              </a:rPr>
              <a:t> Switch with Initial Settings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5.1.1.2</a:t>
            </a:r>
            <a:r>
              <a:rPr lang="en-US" baseline="0" dirty="0" smtClean="0">
                <a:latin typeface="Arial" charset="0"/>
              </a:rPr>
              <a:t> – Recovering From a System Crash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 – Configure a</a:t>
            </a:r>
            <a:r>
              <a:rPr lang="en-US" baseline="0" dirty="0" smtClean="0">
                <a:latin typeface="Arial" charset="0"/>
              </a:rPr>
              <a:t> Switch with Initial Settings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5.1.1.3</a:t>
            </a:r>
            <a:r>
              <a:rPr lang="en-US" baseline="0" dirty="0" smtClean="0">
                <a:latin typeface="Arial" charset="0"/>
              </a:rPr>
              <a:t> – Switch LED Indicators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 – Configure a</a:t>
            </a:r>
            <a:r>
              <a:rPr lang="en-US" baseline="0" dirty="0" smtClean="0">
                <a:latin typeface="Arial" charset="0"/>
              </a:rPr>
              <a:t> Switch with Initial Settings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5.1.1.4</a:t>
            </a:r>
            <a:r>
              <a:rPr lang="en-US" baseline="0" dirty="0" smtClean="0">
                <a:latin typeface="Arial" charset="0"/>
              </a:rPr>
              <a:t> – Preparing for Basic Switch Management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5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</a:t>
            </a:r>
            <a:r>
              <a:rPr lang="en-US" sz="1200" b="0" dirty="0" smtClean="0"/>
              <a:t>Basic Switch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 – Configure a</a:t>
            </a:r>
            <a:r>
              <a:rPr lang="en-US" baseline="0" dirty="0" smtClean="0">
                <a:latin typeface="Arial" charset="0"/>
              </a:rPr>
              <a:t> Switch with Initial Settings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5.1.1.5</a:t>
            </a:r>
            <a:r>
              <a:rPr lang="en-US" baseline="0" dirty="0" smtClean="0">
                <a:latin typeface="Arial" charset="0"/>
              </a:rPr>
              <a:t> – Configuring Basic Switch Management Access with IPv4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4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Instructor Materials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6773198" cy="644730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5</a:t>
            </a:r>
            <a:r>
              <a:rPr lang="en-US" dirty="0" smtClean="0"/>
              <a:t>: Switch Configuration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2986625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 smtClean="0"/>
              <a:t>Routing and Switching Essentials v6.0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3610" y="798944"/>
            <a:ext cx="9080389" cy="4155319"/>
          </a:xfrm>
        </p:spPr>
        <p:txBody>
          <a:bodyPr/>
          <a:lstStyle/>
          <a:p>
            <a:pPr fontAlgn="ctr"/>
            <a:r>
              <a:rPr lang="en-US" sz="2000" dirty="0" smtClean="0"/>
              <a:t>Examining </a:t>
            </a:r>
            <a:r>
              <a:rPr lang="en-US" sz="2000" dirty="0"/>
              <a:t>the Destination MAC Address</a:t>
            </a:r>
            <a:endParaRPr lang="cs-CZ" sz="2000" dirty="0"/>
          </a:p>
          <a:p>
            <a:pPr fontAlgn="ctr"/>
            <a:r>
              <a:rPr lang="en-US" sz="2000" dirty="0"/>
              <a:t>If the destination MAC address is a </a:t>
            </a:r>
            <a:r>
              <a:rPr lang="en-US" sz="2000" b="1" dirty="0"/>
              <a:t>broadcast or a multicast</a:t>
            </a:r>
            <a:r>
              <a:rPr lang="en-US" sz="2000" dirty="0"/>
              <a:t>, the frame is also flooded out all ports except the incoming port.</a:t>
            </a:r>
            <a:endParaRPr lang="cs-CZ" sz="2000" dirty="0"/>
          </a:p>
          <a:p>
            <a:pPr fontAlgn="ctr"/>
            <a:r>
              <a:rPr lang="en-US" sz="2000" dirty="0"/>
              <a:t>If the destination MAC address is a </a:t>
            </a:r>
            <a:r>
              <a:rPr lang="en-US" sz="2000" b="1" dirty="0"/>
              <a:t>unicast</a:t>
            </a:r>
            <a:r>
              <a:rPr lang="en-US" sz="2000" dirty="0"/>
              <a:t> address, the switch will look for a match in its MAC address table.</a:t>
            </a:r>
            <a:endParaRPr lang="cs-CZ" sz="2000" dirty="0"/>
          </a:p>
          <a:p>
            <a:pPr fontAlgn="ctr"/>
            <a:r>
              <a:rPr lang="en-US" sz="2000" dirty="0"/>
              <a:t>If the destination MAC address </a:t>
            </a:r>
            <a:r>
              <a:rPr lang="en-US" sz="2000" b="1" dirty="0"/>
              <a:t>is in the table</a:t>
            </a:r>
            <a:r>
              <a:rPr lang="en-US" sz="2000" dirty="0"/>
              <a:t>, it will forward the frame out the specified port.</a:t>
            </a:r>
            <a:endParaRPr lang="cs-CZ" sz="2000" dirty="0"/>
          </a:p>
          <a:p>
            <a:pPr fontAlgn="ctr"/>
            <a:r>
              <a:rPr lang="en-US" sz="2000" dirty="0"/>
              <a:t>If the destination MAC address </a:t>
            </a:r>
            <a:r>
              <a:rPr lang="en-US" sz="2000" b="1" dirty="0"/>
              <a:t>is not in the table </a:t>
            </a:r>
            <a:r>
              <a:rPr lang="en-US" sz="2000" dirty="0"/>
              <a:t>(i.e., an unknown unicast)  the switch will </a:t>
            </a:r>
            <a:r>
              <a:rPr lang="en-US" sz="2000" b="1" dirty="0"/>
              <a:t>forward</a:t>
            </a:r>
            <a:r>
              <a:rPr lang="en-US" sz="2000" dirty="0"/>
              <a:t> the frame out all ports except the incoming port. </a:t>
            </a:r>
            <a:endParaRPr lang="cs-CZ" sz="20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Switching Process</a:t>
            </a:r>
            <a:r>
              <a:rPr lang="cs-CZ" b="1" dirty="0"/>
              <a:t>: </a:t>
            </a:r>
            <a:r>
              <a:rPr lang="en-US" b="1" dirty="0" smtClean="0"/>
              <a:t>Forward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02331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Configuring Basic Switch Management Access with IPv4</a:t>
            </a:r>
            <a:endParaRPr lang="en-CA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556" y="3972896"/>
            <a:ext cx="3720480" cy="10536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55721" y="815356"/>
            <a:ext cx="7888638" cy="3035974"/>
            <a:chOff x="255721" y="815356"/>
            <a:chExt cx="7888638" cy="3035974"/>
          </a:xfrm>
        </p:grpSpPr>
        <p:grpSp>
          <p:nvGrpSpPr>
            <p:cNvPr id="8" name="Group 7"/>
            <p:cNvGrpSpPr/>
            <p:nvPr/>
          </p:nvGrpSpPr>
          <p:grpSpPr>
            <a:xfrm>
              <a:off x="255721" y="815356"/>
              <a:ext cx="7888638" cy="3035974"/>
              <a:chOff x="169512" y="807606"/>
              <a:chExt cx="8393302" cy="349793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/>
              <a:srcRect l="539"/>
              <a:stretch/>
            </p:blipFill>
            <p:spPr>
              <a:xfrm>
                <a:off x="209227" y="807606"/>
                <a:ext cx="8336796" cy="2257425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/>
              <a:srcRect r="2091"/>
              <a:stretch/>
            </p:blipFill>
            <p:spPr>
              <a:xfrm>
                <a:off x="169512" y="3038717"/>
                <a:ext cx="8393302" cy="1266825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4695987" y="2540000"/>
              <a:ext cx="507838" cy="200055"/>
            </a:xfrm>
            <a:prstGeom prst="rect">
              <a:avLst/>
            </a:prstGeom>
            <a:solidFill>
              <a:srgbClr val="E9E7E8"/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exit</a:t>
              </a:r>
              <a:endParaRPr lang="en-US" sz="7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" name="Striped Right Arrow 2"/>
          <p:cNvSpPr/>
          <p:nvPr/>
        </p:nvSpPr>
        <p:spPr>
          <a:xfrm flipH="1">
            <a:off x="7315199" y="2735451"/>
            <a:ext cx="1387099" cy="410704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Important Concept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5625885" y="3928820"/>
            <a:ext cx="3518115" cy="1022888"/>
          </a:xfrm>
          <a:prstGeom prst="cloudCallout">
            <a:avLst>
              <a:gd name="adj1" fmla="val -60312"/>
              <a:gd name="adj2" fmla="val -23806"/>
            </a:avLst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The default gateway is the router address and is used by the switch to communicate with other networks.</a:t>
            </a:r>
          </a:p>
        </p:txBody>
      </p:sp>
    </p:spTree>
    <p:extLst>
      <p:ext uri="{BB962C8B-B14F-4D97-AF65-F5344CB8AC3E}">
        <p14:creationId xmlns:p14="http://schemas.microsoft.com/office/powerpoint/2010/main" val="4137154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Switch Configuration</a:t>
            </a:r>
            <a:endParaRPr lang="en-CA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460" y="620202"/>
            <a:ext cx="4523298" cy="452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71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Gigabit Ethernet and 10Gb Ethernet NICs require full-duplex connections to operate.</a:t>
            </a:r>
            <a:endParaRPr lang="en-US" altLang="ja-JP" dirty="0"/>
          </a:p>
          <a:p>
            <a:pPr marL="261937" lvl="2" indent="0">
              <a:buNone/>
            </a:pP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Duplex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227" y="1276140"/>
            <a:ext cx="6084940" cy="1592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726" y="3055744"/>
            <a:ext cx="6055379" cy="1539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659" y="1751308"/>
            <a:ext cx="1736373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Bidirectional </a:t>
            </a:r>
            <a:br>
              <a:rPr lang="en-US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communication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659" y="3438040"/>
            <a:ext cx="1736373" cy="64633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Unidirectional </a:t>
            </a:r>
            <a:b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communication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705308" y="4673582"/>
            <a:ext cx="3550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Obvody pro detekci kolize jsou vypnuty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37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Some switches have the default setting of auto for both duplex and speed.</a:t>
            </a:r>
          </a:p>
          <a:p>
            <a:r>
              <a:rPr lang="en-US" altLang="ja-JP" dirty="0" smtClean="0"/>
              <a:t>Mismatched duplex and/or speed settings can cause connectivity issues.</a:t>
            </a:r>
          </a:p>
          <a:p>
            <a:r>
              <a:rPr lang="en-US" altLang="ja-JP" dirty="0" smtClean="0"/>
              <a:t>Always check duplex and speed settings using the </a:t>
            </a:r>
            <a:r>
              <a:rPr lang="en-US" altLang="ja-JP" b="1" dirty="0" smtClean="0"/>
              <a:t>show interface </a:t>
            </a:r>
            <a:r>
              <a:rPr lang="en-US" altLang="ja-JP" i="1" dirty="0" err="1" smtClean="0"/>
              <a:t>interface_id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command.</a:t>
            </a:r>
          </a:p>
          <a:p>
            <a:r>
              <a:rPr lang="en-US" altLang="ja-JP" dirty="0" smtClean="0"/>
              <a:t>All fiber ports operate at one speed and are always full-duplex.</a:t>
            </a:r>
            <a:endParaRPr lang="en-US" altLang="ja-JP" dirty="0"/>
          </a:p>
          <a:p>
            <a:pPr marL="261937" lvl="2" indent="0">
              <a:buNone/>
            </a:pP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Configure Switch Ports at the Physical Layer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328" y="2370638"/>
            <a:ext cx="5469352" cy="27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49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Some switches have the automatic medium-dependent interface crossover (auto-MDIX) feature that allows an interface to detect the required cable connection type (straight-through or crossover) and configure the connection appropriately.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Auto-MDIX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46" y="1606164"/>
            <a:ext cx="6993777" cy="35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14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Use the </a:t>
            </a:r>
            <a:r>
              <a:rPr lang="en-US" altLang="ja-JP" b="1" dirty="0" smtClean="0"/>
              <a:t>show controllers Ethernet-controller </a:t>
            </a:r>
            <a:r>
              <a:rPr lang="en-US" altLang="ja-JP" dirty="0" smtClean="0"/>
              <a:t>command to verify auto-MDIX settings.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Auto-MDIX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2552"/>
            <a:ext cx="9151018" cy="25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9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Verifying Switch Port Configuration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" y="1109295"/>
            <a:ext cx="9091737" cy="344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50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Verifying Switch Port Configuration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88" y="667911"/>
            <a:ext cx="6688077" cy="447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21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Verifying Switch Port Configuration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175" y="667910"/>
            <a:ext cx="5982811" cy="447559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69403" y="2697108"/>
            <a:ext cx="162732" cy="170481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4486332" y="2697109"/>
            <a:ext cx="162732" cy="170481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" name="Rectangular Callout 3"/>
          <p:cNvSpPr/>
          <p:nvPr/>
        </p:nvSpPr>
        <p:spPr>
          <a:xfrm>
            <a:off x="3032952" y="1938433"/>
            <a:ext cx="906651" cy="503695"/>
          </a:xfrm>
          <a:prstGeom prst="wedgeRectCallout">
            <a:avLst>
              <a:gd name="adj1" fmla="val -22542"/>
              <a:gd name="adj2" fmla="val 96346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Layer 1 OK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331552" y="1914040"/>
            <a:ext cx="906651" cy="503695"/>
          </a:xfrm>
          <a:prstGeom prst="wedgeRectCallout">
            <a:avLst>
              <a:gd name="adj1" fmla="val -22542"/>
              <a:gd name="adj2" fmla="val 10108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Layer 2 OK</a:t>
            </a:r>
          </a:p>
        </p:txBody>
      </p:sp>
    </p:spTree>
    <p:extLst>
      <p:ext uri="{BB962C8B-B14F-4D97-AF65-F5344CB8AC3E}">
        <p14:creationId xmlns:p14="http://schemas.microsoft.com/office/powerpoint/2010/main" val="984138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/>
              <a:t>5</a:t>
            </a:r>
            <a:r>
              <a:rPr lang="en-CA" sz="2400" dirty="0" smtClean="0"/>
              <a:t>.1 Basic Switch Configuration</a:t>
            </a:r>
            <a:endParaRPr lang="en-CA" sz="2400" dirty="0"/>
          </a:p>
          <a:p>
            <a:pPr marL="1191" indent="0">
              <a:buNone/>
            </a:pPr>
            <a:r>
              <a:rPr lang="en-CA" sz="2400" dirty="0" smtClean="0"/>
              <a:t>5.2 </a:t>
            </a:r>
            <a:r>
              <a:rPr lang="en-CA" sz="2400" dirty="0"/>
              <a:t>Basic Device Configuration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Configure the management virtual interface on a switch.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Configure </a:t>
            </a:r>
            <a:r>
              <a:rPr lang="en-US" sz="2000" dirty="0"/>
              <a:t>the port security feature to restrict network access.</a:t>
            </a:r>
          </a:p>
          <a:p>
            <a:pPr marL="327818" lvl="2" indent="0">
              <a:buNone/>
            </a:pPr>
            <a:endParaRPr lang="en-US" sz="140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5 - Sections &amp; Objectives</a:t>
            </a:r>
            <a:r>
              <a:rPr lang="cs-CZ" dirty="0" smtClean="0"/>
              <a:t> SMB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2460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Use the </a:t>
            </a:r>
            <a:r>
              <a:rPr lang="en-US" altLang="ja-JP" b="1" dirty="0" smtClean="0"/>
              <a:t>show interfaces </a:t>
            </a:r>
            <a:r>
              <a:rPr lang="en-US" altLang="ja-JP" dirty="0" smtClean="0"/>
              <a:t>command to detect common media issues.</a:t>
            </a:r>
          </a:p>
          <a:p>
            <a:r>
              <a:rPr lang="en-US" altLang="ja-JP" dirty="0" smtClean="0"/>
              <a:t>The first parameter refers to Layer 1, the physical layer, and indicates if the interface is receiving a carrier detect signal.</a:t>
            </a:r>
          </a:p>
          <a:p>
            <a:r>
              <a:rPr lang="en-US" altLang="ja-JP" dirty="0" smtClean="0"/>
              <a:t>The second parameter (protocol status) refers to the data link layer and indicates whether the data link layer protocol has been configured correctly and </a:t>
            </a:r>
            <a:r>
              <a:rPr lang="en-US" altLang="ja-JP" dirty="0" err="1" smtClean="0"/>
              <a:t>keepalives</a:t>
            </a:r>
            <a:r>
              <a:rPr lang="en-US" altLang="ja-JP" dirty="0" smtClean="0"/>
              <a:t> are being received.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Network Access Layer Issues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4258"/>
          <a:stretch/>
        </p:blipFill>
        <p:spPr>
          <a:xfrm>
            <a:off x="109235" y="2458668"/>
            <a:ext cx="8867788" cy="1318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5617"/>
          <a:stretch/>
        </p:blipFill>
        <p:spPr>
          <a:xfrm>
            <a:off x="132480" y="3890340"/>
            <a:ext cx="8900202" cy="12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94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Network Access Layer Issues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962201"/>
            <a:ext cx="9144001" cy="36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81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10" y="1028699"/>
            <a:ext cx="9147310" cy="401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089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Late </a:t>
            </a:r>
            <a:r>
              <a:rPr lang="cs-CZ" dirty="0" err="1" smtClean="0"/>
              <a:t>collision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" y="659960"/>
            <a:ext cx="9098735" cy="303674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19270" y="3931517"/>
            <a:ext cx="8953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Pozdní kolize jsou problémem, protože jakmile </a:t>
            </a:r>
            <a:r>
              <a:rPr lang="cs-CZ" sz="1600" dirty="0" smtClean="0"/>
              <a:t>NIC zmešká </a:t>
            </a:r>
            <a:r>
              <a:rPr lang="cs-CZ" sz="1600" dirty="0"/>
              <a:t>skutečnost, že došlo ke kolizi, zotavení a opakovaný přenos jsou ponechány na horních vrstvách a doba zotavení drasticky vzroste. Zatímco síťová karta obvykle obnoví a znovu vysílá rámec za </a:t>
            </a:r>
            <a:r>
              <a:rPr lang="cs-CZ" sz="1600" dirty="0" smtClean="0">
                <a:solidFill>
                  <a:srgbClr val="FF0000"/>
                </a:solidFill>
              </a:rPr>
              <a:t>2 –3 </a:t>
            </a:r>
            <a:r>
              <a:rPr lang="cs-CZ" sz="1600" dirty="0" err="1" smtClean="0">
                <a:solidFill>
                  <a:srgbClr val="FF0000"/>
                </a:solidFill>
              </a:rPr>
              <a:t>ms</a:t>
            </a:r>
            <a:r>
              <a:rPr lang="cs-CZ" sz="1600" dirty="0" smtClean="0"/>
              <a:t>, </a:t>
            </a:r>
            <a:r>
              <a:rPr lang="cs-CZ" sz="1600" dirty="0"/>
              <a:t>u horních vrstev trvá obvykle </a:t>
            </a:r>
            <a:r>
              <a:rPr lang="cs-CZ" sz="1600" dirty="0" smtClean="0">
                <a:solidFill>
                  <a:srgbClr val="FF0000"/>
                </a:solidFill>
              </a:rPr>
              <a:t>10x </a:t>
            </a:r>
            <a:r>
              <a:rPr lang="cs-CZ" sz="1600" dirty="0">
                <a:solidFill>
                  <a:srgbClr val="FF0000"/>
                </a:solidFill>
              </a:rPr>
              <a:t>až </a:t>
            </a:r>
            <a:r>
              <a:rPr lang="cs-CZ" sz="1600" dirty="0" smtClean="0">
                <a:solidFill>
                  <a:srgbClr val="FF0000"/>
                </a:solidFill>
              </a:rPr>
              <a:t>100x </a:t>
            </a:r>
            <a:r>
              <a:rPr lang="cs-CZ" sz="1600" dirty="0">
                <a:solidFill>
                  <a:srgbClr val="FF0000"/>
                </a:solidFill>
              </a:rPr>
              <a:t>déle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17042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Troubleshooting Network Access Layer Issues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101" y="789921"/>
            <a:ext cx="6181736" cy="44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09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/>
              <a:t>5</a:t>
            </a:r>
            <a:r>
              <a:rPr lang="en-US" sz="4000" dirty="0" smtClean="0"/>
              <a:t>.2 Switch Security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8186274" cy="4155319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Secure Shell (SSH) 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An alternative protocol to Telnet. Telnet uses unsecure plaintext of the username and password as well as the data transmitted.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SSH is more secure because it provides an encrypted management connection.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SSH Operation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684" y="2318751"/>
            <a:ext cx="3518115" cy="24141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8378" y="2005823"/>
            <a:ext cx="2223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Wireshark Capture of Telnet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2554" y="2005823"/>
            <a:ext cx="2097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Wireshark Capture of SSH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9" y="2282822"/>
            <a:ext cx="4156327" cy="22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77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8186274" cy="4155319"/>
          </a:xfrm>
        </p:spPr>
        <p:txBody>
          <a:bodyPr/>
          <a:lstStyle/>
          <a:p>
            <a:r>
              <a:rPr lang="en-US" altLang="en-US" dirty="0" smtClean="0"/>
              <a:t>A switch must have an IOS version (</a:t>
            </a:r>
            <a:r>
              <a:rPr lang="en-US" altLang="en-US" dirty="0" smtClean="0">
                <a:solidFill>
                  <a:srgbClr val="FF0000"/>
                </a:solidFill>
              </a:rPr>
              <a:t>k9 at the end of the IOS file name</a:t>
            </a:r>
            <a:r>
              <a:rPr lang="en-US" altLang="en-US" dirty="0" smtClean="0"/>
              <a:t>) that includes cryptographic capabilities in order to configure and use SSH. </a:t>
            </a:r>
          </a:p>
          <a:p>
            <a:pPr lvl="1"/>
            <a:r>
              <a:rPr lang="en-US" altLang="en-US" dirty="0" smtClean="0"/>
              <a:t>Use the </a:t>
            </a:r>
            <a:r>
              <a:rPr lang="en-US" altLang="en-US" b="1" dirty="0" smtClean="0"/>
              <a:t>show version </a:t>
            </a:r>
            <a:r>
              <a:rPr lang="en-US" altLang="en-US" dirty="0" smtClean="0"/>
              <a:t>command to see the IOS version.</a:t>
            </a:r>
            <a:endParaRPr lang="en-CA" altLang="en-US" dirty="0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SSH Operation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70"/>
          <a:stretch/>
        </p:blipFill>
        <p:spPr>
          <a:xfrm>
            <a:off x="-28726" y="2138767"/>
            <a:ext cx="8962808" cy="185676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773119" y="1077133"/>
            <a:ext cx="2111924" cy="1487163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589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en-US" dirty="0" smtClean="0"/>
              <a:t>Verify SSH support.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</a:rPr>
              <a:t>Configure the IP domain name.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 smtClean="0"/>
              <a:t>Generate RSA key pairs</a:t>
            </a:r>
            <a:r>
              <a:rPr lang="en-CA" alt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CA" altLang="en-US" dirty="0" smtClean="0"/>
              <a:t>Configure user authentication.</a:t>
            </a:r>
          </a:p>
          <a:p>
            <a:pPr marL="342900" indent="-342900">
              <a:buFont typeface="+mj-lt"/>
              <a:buAutoNum type="arabicPeriod"/>
            </a:pPr>
            <a:r>
              <a:rPr lang="en-CA" altLang="en-US" dirty="0" smtClean="0"/>
              <a:t>Configure the </a:t>
            </a:r>
            <a:r>
              <a:rPr lang="en-CA" altLang="en-US" dirty="0" err="1" smtClean="0"/>
              <a:t>vty</a:t>
            </a:r>
            <a:r>
              <a:rPr lang="en-CA" altLang="en-US" dirty="0" smtClean="0"/>
              <a:t> lines.</a:t>
            </a:r>
          </a:p>
          <a:p>
            <a:pPr marL="342900" indent="-342900">
              <a:buFont typeface="+mj-lt"/>
              <a:buAutoNum type="arabicPeriod"/>
            </a:pPr>
            <a:r>
              <a:rPr lang="en-CA" altLang="en-US" dirty="0" smtClean="0"/>
              <a:t>Enable SSH version 2.</a:t>
            </a:r>
            <a:endParaRPr lang="en-US" altLang="en-US" dirty="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Configuring SSH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495" y="1556289"/>
            <a:ext cx="4314825" cy="31623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230678" y="77493"/>
            <a:ext cx="3301139" cy="1022888"/>
          </a:xfrm>
          <a:prstGeom prst="wedgeEllipseCallout">
            <a:avLst>
              <a:gd name="adj1" fmla="val -19223"/>
              <a:gd name="adj2" fmla="val 118392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Commonly forgotten command that is used in key generation</a:t>
            </a:r>
          </a:p>
        </p:txBody>
      </p:sp>
      <p:sp>
        <p:nvSpPr>
          <p:cNvPr id="9" name="Striped Right Arrow 8"/>
          <p:cNvSpPr/>
          <p:nvPr/>
        </p:nvSpPr>
        <p:spPr>
          <a:xfrm flipH="1">
            <a:off x="6803754" y="3246894"/>
            <a:ext cx="2146516" cy="604433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Default is to accept both Telnet and SSH (transport input all)</a:t>
            </a:r>
          </a:p>
        </p:txBody>
      </p:sp>
      <p:sp>
        <p:nvSpPr>
          <p:cNvPr id="5" name="Curved Right Arrow 4"/>
          <p:cNvSpPr/>
          <p:nvPr/>
        </p:nvSpPr>
        <p:spPr>
          <a:xfrm flipV="1">
            <a:off x="2882685" y="3107410"/>
            <a:ext cx="356461" cy="643180"/>
          </a:xfrm>
          <a:prstGeom prst="curv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234" y="3487119"/>
            <a:ext cx="2650210" cy="95410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login local </a:t>
            </a:r>
            <a:r>
              <a:rPr lang="en-US" sz="1400" dirty="0" smtClean="0">
                <a:solidFill>
                  <a:srgbClr val="000000"/>
                </a:solidFill>
              </a:rPr>
              <a:t>command forces the use of the local database for username/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password.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3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 the PC, connect to the switch using SSH.</a:t>
            </a:r>
            <a:endParaRPr lang="en-CA" altLang="en-US" dirty="0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Verifying SSH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696" y="0"/>
            <a:ext cx="4907341" cy="5151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89" y="2444928"/>
            <a:ext cx="3721587" cy="21692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97025" y="2588452"/>
            <a:ext cx="325464" cy="216976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Oval 10"/>
          <p:cNvSpPr/>
          <p:nvPr/>
        </p:nvSpPr>
        <p:spPr>
          <a:xfrm>
            <a:off x="6160576" y="2225369"/>
            <a:ext cx="638013" cy="219559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" name="Striped Right Arrow 11"/>
          <p:cNvSpPr/>
          <p:nvPr/>
        </p:nvSpPr>
        <p:spPr>
          <a:xfrm rot="20820809" flipH="1">
            <a:off x="6835695" y="1719491"/>
            <a:ext cx="1777313" cy="532545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Switch IP address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35889" y="1624382"/>
            <a:ext cx="373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Packet</a:t>
            </a:r>
            <a:r>
              <a:rPr lang="cs-CZ" dirty="0" smtClean="0"/>
              <a:t> </a:t>
            </a:r>
            <a:r>
              <a:rPr lang="cs-CZ" dirty="0" err="1" smtClean="0"/>
              <a:t>Tracer</a:t>
            </a:r>
            <a:r>
              <a:rPr lang="cs-CZ" dirty="0" smtClean="0"/>
              <a:t>: </a:t>
            </a:r>
            <a:r>
              <a:rPr lang="cs-CZ" dirty="0" err="1" smtClean="0"/>
              <a:t>ssh</a:t>
            </a:r>
            <a:r>
              <a:rPr lang="cs-CZ" dirty="0" smtClean="0"/>
              <a:t> –l 172.17.99.11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342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.1 Configure a Switch with Initial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 the PC, connect to the switch using SSH.</a:t>
            </a:r>
            <a:endParaRPr lang="en-CA" altLang="en-US" dirty="0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Verifying SSH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30" y="1208805"/>
            <a:ext cx="3054230" cy="3206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284" y="3773836"/>
            <a:ext cx="1670674" cy="1191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776" y="1209974"/>
            <a:ext cx="4285281" cy="28718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23268" y="2774194"/>
            <a:ext cx="325464" cy="216976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Oval 10"/>
          <p:cNvSpPr/>
          <p:nvPr/>
        </p:nvSpPr>
        <p:spPr>
          <a:xfrm>
            <a:off x="1283776" y="2562383"/>
            <a:ext cx="638013" cy="219559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" name="Striped Right Arrow 11"/>
          <p:cNvSpPr/>
          <p:nvPr/>
        </p:nvSpPr>
        <p:spPr>
          <a:xfrm rot="20820809" flipH="1">
            <a:off x="1924296" y="2068877"/>
            <a:ext cx="1777313" cy="532545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Switch IP address</a:t>
            </a:r>
          </a:p>
        </p:txBody>
      </p:sp>
      <p:sp>
        <p:nvSpPr>
          <p:cNvPr id="13" name="Rectangle 34"/>
          <p:cNvSpPr txBox="1">
            <a:spLocks noChangeArrowheads="1"/>
          </p:cNvSpPr>
          <p:nvPr/>
        </p:nvSpPr>
        <p:spPr bwMode="auto">
          <a:xfrm>
            <a:off x="4680491" y="4151504"/>
            <a:ext cx="3828082" cy="497985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 smtClean="0">
                <a:solidFill>
                  <a:srgbClr val="000000"/>
                </a:solidFill>
              </a:rPr>
              <a:t>The PC is using SSH to communicate and issue commands on the switch.</a:t>
            </a: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70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Packet Tracer – Configuring SSH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937" y="644057"/>
            <a:ext cx="5815170" cy="44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27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Secure Unused Ports</a:t>
            </a:r>
          </a:p>
        </p:txBody>
      </p:sp>
      <p:sp>
        <p:nvSpPr>
          <p:cNvPr id="2" name="Right Arrow 1"/>
          <p:cNvSpPr/>
          <p:nvPr/>
        </p:nvSpPr>
        <p:spPr>
          <a:xfrm>
            <a:off x="0" y="2123722"/>
            <a:ext cx="3080767" cy="1806554"/>
          </a:xfrm>
          <a:prstGeom prst="rightArrow">
            <a:avLst>
              <a:gd name="adj1" fmla="val 50000"/>
              <a:gd name="adj2" fmla="val 49665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/>
                </a:solidFill>
              </a:rPr>
              <a:t>The 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 range </a:t>
            </a:r>
            <a:r>
              <a:rPr lang="en-US" sz="1200" dirty="0" smtClean="0">
                <a:solidFill>
                  <a:schemeClr val="bg1"/>
                </a:solidFill>
              </a:rPr>
              <a:t>command can be used to apply a configuration to several switch ports at one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036" y="490330"/>
            <a:ext cx="6121186" cy="43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29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Port security limits the number of valid MAC addresses allowed to transmit data through a switch port.</a:t>
            </a:r>
          </a:p>
          <a:p>
            <a:pPr lvl="1"/>
            <a:r>
              <a:rPr lang="en-US" altLang="en-US" dirty="0" smtClean="0"/>
              <a:t>If a port has port security enabled and an unknown MAC address sends data, the switch presents a security violation.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Default number of secure MAC addresses allowed is 1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Methods use to configure MAC addresses within port security:</a:t>
            </a:r>
          </a:p>
          <a:p>
            <a:pPr lvl="1"/>
            <a:r>
              <a:rPr lang="en-US" altLang="en-US" b="1" dirty="0" smtClean="0">
                <a:solidFill>
                  <a:srgbClr val="00B0F0"/>
                </a:solidFill>
              </a:rPr>
              <a:t>Static</a:t>
            </a:r>
            <a:r>
              <a:rPr lang="en-US" altLang="en-US" dirty="0" smtClean="0"/>
              <a:t> secure MAC addresses – </a:t>
            </a:r>
            <a:r>
              <a:rPr lang="en-US" altLang="en-US" dirty="0" smtClean="0">
                <a:solidFill>
                  <a:srgbClr val="FF0000"/>
                </a:solidFill>
              </a:rPr>
              <a:t>manually configure</a:t>
            </a:r>
          </a:p>
          <a:p>
            <a:pPr marL="142875" lvl="1" indent="0">
              <a:buNone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b="1" dirty="0" err="1" smtClean="0">
                <a:latin typeface="+mj-lt"/>
                <a:cs typeface="Courier New" panose="02070309020205020404" pitchFamily="49" charset="0"/>
              </a:rPr>
              <a:t>s</a:t>
            </a:r>
            <a:r>
              <a:rPr lang="en-US" altLang="en-US" b="1" dirty="0" err="1" smtClean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witchport</a:t>
            </a:r>
            <a:r>
              <a:rPr lang="en-US" altLang="en-US" b="1" dirty="0" smtClean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 port-security mac-address </a:t>
            </a:r>
            <a:r>
              <a:rPr lang="en-US" altLang="en-US" b="1" i="1" dirty="0" err="1" smtClean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mac-address</a:t>
            </a:r>
            <a:r>
              <a:rPr lang="en-US" altLang="en-US" i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en-US" b="1" dirty="0" smtClean="0">
                <a:solidFill>
                  <a:srgbClr val="00B0F0"/>
                </a:solidFill>
              </a:rPr>
              <a:t>Dynamic</a:t>
            </a:r>
            <a:r>
              <a:rPr lang="en-US" altLang="en-US" dirty="0" smtClean="0">
                <a:solidFill>
                  <a:srgbClr val="000000"/>
                </a:solidFill>
              </a:rPr>
              <a:t> secure MAC addresses – </a:t>
            </a:r>
            <a:r>
              <a:rPr lang="en-US" altLang="en-US" dirty="0" smtClean="0">
                <a:solidFill>
                  <a:srgbClr val="FF0000"/>
                </a:solidFill>
              </a:rPr>
              <a:t>dynamically learned and removed if the switch restarts</a:t>
            </a:r>
          </a:p>
          <a:p>
            <a:pPr lvl="1"/>
            <a:r>
              <a:rPr lang="en-US" altLang="en-US" dirty="0" smtClean="0"/>
              <a:t>Sticky secure MAC addresses – </a:t>
            </a:r>
            <a:r>
              <a:rPr lang="en-US" altLang="en-US" dirty="0" smtClean="0">
                <a:solidFill>
                  <a:srgbClr val="FF0000"/>
                </a:solidFill>
              </a:rPr>
              <a:t>dynamically learned and added to the running configuration </a:t>
            </a:r>
            <a:r>
              <a:rPr lang="en-US" altLang="en-US" dirty="0" smtClean="0"/>
              <a:t>(which can later be saved to the startup-</a:t>
            </a:r>
            <a:r>
              <a:rPr lang="en-US" altLang="en-US" dirty="0" err="1" smtClean="0"/>
              <a:t>config</a:t>
            </a:r>
            <a:r>
              <a:rPr lang="en-US" altLang="en-US" dirty="0" smtClean="0"/>
              <a:t> to permanently retain the MAC addresses)</a:t>
            </a:r>
          </a:p>
          <a:p>
            <a:pPr marL="142875" lvl="1" indent="0">
              <a:buNone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b="1" dirty="0" err="1">
                <a:cs typeface="Courier New" panose="02070309020205020404" pitchFamily="49" charset="0"/>
              </a:rPr>
              <a:t>switchport</a:t>
            </a:r>
            <a:r>
              <a:rPr lang="en-US" altLang="en-US" b="1" dirty="0">
                <a:cs typeface="Courier New" panose="02070309020205020404" pitchFamily="49" charset="0"/>
              </a:rPr>
              <a:t> port-security </a:t>
            </a:r>
            <a:r>
              <a:rPr lang="en-US" altLang="en-US" b="1" dirty="0" smtClean="0">
                <a:cs typeface="Courier New" panose="02070309020205020404" pitchFamily="49" charset="0"/>
              </a:rPr>
              <a:t>mac-address sticky </a:t>
            </a:r>
            <a:r>
              <a:rPr lang="en-US" altLang="en-US" b="1" i="1" dirty="0" smtClean="0">
                <a:cs typeface="Courier New" panose="02070309020205020404" pitchFamily="49" charset="0"/>
              </a:rPr>
              <a:t>mac-address</a:t>
            </a:r>
          </a:p>
          <a:p>
            <a:pPr marL="142875" lvl="1" indent="0">
              <a:buNone/>
            </a:pPr>
            <a:r>
              <a:rPr lang="en-CA" altLang="en-US" b="1" dirty="0"/>
              <a:t>Note</a:t>
            </a:r>
            <a:r>
              <a:rPr lang="en-CA" altLang="en-US" dirty="0"/>
              <a:t>: </a:t>
            </a:r>
            <a:r>
              <a:rPr lang="en-CA" altLang="en-US" dirty="0" smtClean="0">
                <a:solidFill>
                  <a:srgbClr val="FF0000"/>
                </a:solidFill>
              </a:rPr>
              <a:t>Disabling sticky learning converts sticky MAC addresses to dynamic secure addresses and removes them from the running-</a:t>
            </a:r>
            <a:r>
              <a:rPr lang="en-CA" altLang="en-US" dirty="0" err="1" smtClean="0">
                <a:solidFill>
                  <a:srgbClr val="FF0000"/>
                </a:solidFill>
              </a:rPr>
              <a:t>config</a:t>
            </a:r>
            <a:r>
              <a:rPr lang="en-CA" altLang="en-US" dirty="0" smtClean="0">
                <a:solidFill>
                  <a:srgbClr val="FF0000"/>
                </a:solidFill>
              </a:rPr>
              <a:t>.</a:t>
            </a:r>
            <a:endParaRPr lang="en-CA" altLang="en-US" dirty="0">
              <a:solidFill>
                <a:srgbClr val="FF0000"/>
              </a:solidFill>
            </a:endParaRPr>
          </a:p>
          <a:p>
            <a:pPr marL="142875" lvl="1" indent="0">
              <a:buNone/>
            </a:pPr>
            <a:endParaRPr lang="en-US" alt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  <a:p>
            <a:pPr marL="142875" lvl="1" indent="0">
              <a:buNone/>
            </a:pPr>
            <a:endParaRPr lang="en-CA" altLang="en-US" dirty="0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Port Security: Operation</a:t>
            </a:r>
          </a:p>
        </p:txBody>
      </p:sp>
    </p:spTree>
    <p:extLst>
      <p:ext uri="{BB962C8B-B14F-4D97-AF65-F5344CB8AC3E}">
        <p14:creationId xmlns:p14="http://schemas.microsoft.com/office/powerpoint/2010/main" val="1146798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0" y="798944"/>
            <a:ext cx="9144000" cy="4155319"/>
          </a:xfrm>
        </p:spPr>
        <p:txBody>
          <a:bodyPr/>
          <a:lstStyle/>
          <a:p>
            <a:r>
              <a:rPr lang="en-US" altLang="en-US" sz="1400" b="1" dirty="0" smtClean="0">
                <a:solidFill>
                  <a:srgbClr val="FF0000"/>
                </a:solidFill>
              </a:rPr>
              <a:t>Protect</a:t>
            </a:r>
            <a:r>
              <a:rPr lang="en-US" altLang="en-US" sz="1400" dirty="0" smtClean="0"/>
              <a:t> – data from unknown source MAC addresses are dropped; a security notification </a:t>
            </a:r>
            <a:r>
              <a:rPr lang="en-US" altLang="en-US" sz="1400" b="1" dirty="0" smtClean="0">
                <a:solidFill>
                  <a:schemeClr val="accent4"/>
                </a:solidFill>
              </a:rPr>
              <a:t>IS NOT </a:t>
            </a:r>
            <a:r>
              <a:rPr lang="en-US" altLang="en-US" sz="1400" dirty="0" smtClean="0"/>
              <a:t>presented by the switch</a:t>
            </a:r>
          </a:p>
          <a:p>
            <a:r>
              <a:rPr lang="en-US" altLang="en-US" sz="1400" b="1" dirty="0" smtClean="0">
                <a:solidFill>
                  <a:srgbClr val="FF0000"/>
                </a:solidFill>
              </a:rPr>
              <a:t>Restrict </a:t>
            </a:r>
            <a:r>
              <a:rPr lang="en-US" altLang="en-US" sz="1400" dirty="0" smtClean="0">
                <a:solidFill>
                  <a:srgbClr val="000000"/>
                </a:solidFill>
              </a:rPr>
              <a:t>- </a:t>
            </a:r>
            <a:r>
              <a:rPr lang="en-US" altLang="en-US" sz="1400" dirty="0"/>
              <a:t>data from unknown source MAC addresses are dropped; </a:t>
            </a:r>
            <a:r>
              <a:rPr lang="en-US" altLang="en-US" sz="1400" dirty="0" smtClean="0"/>
              <a:t>a </a:t>
            </a:r>
            <a:r>
              <a:rPr lang="en-US" altLang="en-US" sz="1400" dirty="0"/>
              <a:t>security notification </a:t>
            </a:r>
            <a:r>
              <a:rPr lang="en-US" altLang="en-US" sz="1400" b="1" dirty="0" smtClean="0">
                <a:solidFill>
                  <a:schemeClr val="accent4"/>
                </a:solidFill>
              </a:rPr>
              <a:t>IS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presented by the </a:t>
            </a:r>
            <a:r>
              <a:rPr lang="en-US" altLang="en-US" sz="1400" dirty="0" smtClean="0"/>
              <a:t>switch and the violation counter increments.</a:t>
            </a:r>
          </a:p>
          <a:p>
            <a:r>
              <a:rPr lang="en-US" altLang="en-US" sz="1400" b="1" dirty="0" smtClean="0">
                <a:solidFill>
                  <a:srgbClr val="FF0000"/>
                </a:solidFill>
              </a:rPr>
              <a:t>Shutdown </a:t>
            </a:r>
            <a:r>
              <a:rPr lang="en-US" altLang="en-US" sz="1400" dirty="0" smtClean="0"/>
              <a:t>– (</a:t>
            </a:r>
            <a:r>
              <a:rPr lang="en-US" altLang="en-US" sz="1400" b="1" dirty="0" smtClean="0">
                <a:solidFill>
                  <a:srgbClr val="0000CC"/>
                </a:solidFill>
              </a:rPr>
              <a:t>default mode</a:t>
            </a:r>
            <a:r>
              <a:rPr lang="en-US" altLang="en-US" sz="1400" dirty="0" smtClean="0"/>
              <a:t>) interface becomes error-disabled and port LED turns off. The violation counter increments. Issues the shutdown and then the no shutdown command on the interface to bring it out of the error-disabled </a:t>
            </a:r>
            <a:r>
              <a:rPr lang="en-US" altLang="en-US" dirty="0" smtClean="0"/>
              <a:t>state.</a:t>
            </a:r>
            <a:endParaRPr lang="en-US" altLang="en-US" dirty="0"/>
          </a:p>
          <a:p>
            <a:pPr lvl="1"/>
            <a:endParaRPr lang="en-CA" altLang="en-US" dirty="0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Port Security: Violation Modes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6" t="23175"/>
          <a:stretch/>
        </p:blipFill>
        <p:spPr>
          <a:xfrm>
            <a:off x="115508" y="2739318"/>
            <a:ext cx="8385342" cy="1528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523" y="4267784"/>
            <a:ext cx="5242463" cy="8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63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Port Security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example</a:t>
            </a:r>
            <a:r>
              <a:rPr lang="en-US" altLang="en-US" dirty="0" smtClean="0"/>
              <a:t>: Configuring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483"/>
          <a:stretch/>
        </p:blipFill>
        <p:spPr>
          <a:xfrm>
            <a:off x="1" y="1183012"/>
            <a:ext cx="9144000" cy="17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67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Before configuring port-security features, place the port in access mode and use the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switchport</a:t>
            </a:r>
            <a:r>
              <a:rPr lang="en-US" altLang="en-US" b="1" dirty="0" smtClean="0">
                <a:solidFill>
                  <a:srgbClr val="FF0000"/>
                </a:solidFill>
              </a:rPr>
              <a:t> port-security </a:t>
            </a:r>
            <a:r>
              <a:rPr lang="en-US" altLang="en-US" dirty="0" smtClean="0"/>
              <a:t>interface configuration command to enable port security on an interface.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Port Security: Configuring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36" y="1388672"/>
            <a:ext cx="5502056" cy="3754828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 rot="19834916" flipH="1">
            <a:off x="5699750" y="3497371"/>
            <a:ext cx="3032504" cy="840544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Most common configuration error is to forget this command!</a:t>
            </a:r>
          </a:p>
        </p:txBody>
      </p:sp>
    </p:spTree>
    <p:extLst>
      <p:ext uri="{BB962C8B-B14F-4D97-AF65-F5344CB8AC3E}">
        <p14:creationId xmlns:p14="http://schemas.microsoft.com/office/powerpoint/2010/main" val="277764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Port Security: Configuring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46" y="644057"/>
            <a:ext cx="6716769" cy="4499444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 rot="19834916" flipH="1">
            <a:off x="5727373" y="3016100"/>
            <a:ext cx="2882128" cy="792235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Most common configuration error is to forget this command!</a:t>
            </a:r>
          </a:p>
        </p:txBody>
      </p:sp>
    </p:spTree>
    <p:extLst>
      <p:ext uri="{BB962C8B-B14F-4D97-AF65-F5344CB8AC3E}">
        <p14:creationId xmlns:p14="http://schemas.microsoft.com/office/powerpoint/2010/main" val="1684865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Use the </a:t>
            </a:r>
            <a:r>
              <a:rPr lang="en-US" altLang="en-US" b="1" dirty="0" smtClean="0">
                <a:solidFill>
                  <a:srgbClr val="000000"/>
                </a:solidFill>
                <a:cs typeface="Courier New" panose="02070309020205020404" pitchFamily="49" charset="0"/>
              </a:rPr>
              <a:t>show port-security interface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command to verify the maximum number of MAC addresses allowed on a particular port and how many of those addresses were learned dynamically using sticky.</a:t>
            </a:r>
            <a:endParaRPr lang="en-CA" altLang="en-US" dirty="0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Port Security: Verifying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20" y="1643270"/>
            <a:ext cx="6300276" cy="3483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7585" y="14045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Dynamic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11488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144064" y="798944"/>
            <a:ext cx="8999935" cy="4155319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Use the </a:t>
            </a:r>
            <a:r>
              <a:rPr lang="en-US" altLang="en-US" b="1" dirty="0" smtClean="0">
                <a:solidFill>
                  <a:srgbClr val="000000"/>
                </a:solidFill>
                <a:cs typeface="Courier New" panose="02070309020205020404" pitchFamily="49" charset="0"/>
              </a:rPr>
              <a:t>show port-security interface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command to verify the maximum number of MAC addresses</a:t>
            </a:r>
            <a:endParaRPr lang="en-CA" altLang="en-US" dirty="0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Port Security: Verifying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40" y="1066801"/>
            <a:ext cx="7473951" cy="407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7764" y="1649732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Sticky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1433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36316" y="822191"/>
            <a:ext cx="8853286" cy="4155319"/>
          </a:xfrm>
        </p:spPr>
        <p:txBody>
          <a:bodyPr/>
          <a:lstStyle/>
          <a:p>
            <a:pPr lvl="1"/>
            <a:r>
              <a:rPr lang="en-US" altLang="ja-JP" sz="1600" dirty="0" smtClean="0"/>
              <a:t>Power-on self-test (</a:t>
            </a:r>
            <a:r>
              <a:rPr lang="en-US" altLang="ja-JP" sz="1600" b="1" dirty="0" smtClean="0"/>
              <a:t>POST</a:t>
            </a:r>
            <a:r>
              <a:rPr lang="en-US" altLang="ja-JP" sz="1600" dirty="0" smtClean="0"/>
              <a:t>), a program stored in ROM, executes and checks hardware like CPU and RAM.</a:t>
            </a:r>
          </a:p>
          <a:p>
            <a:pPr lvl="1"/>
            <a:r>
              <a:rPr lang="en-US" altLang="ja-JP" sz="1600" dirty="0" smtClean="0"/>
              <a:t>The boot loader, also stored in </a:t>
            </a:r>
            <a:r>
              <a:rPr lang="en-US" altLang="ja-JP" sz="1600" b="1" dirty="0" smtClean="0"/>
              <a:t>ROM</a:t>
            </a:r>
            <a:r>
              <a:rPr lang="en-US" altLang="ja-JP" sz="1600" dirty="0" smtClean="0"/>
              <a:t>, runs and initializes parts within the CPU, initializes the flash file system, and then locates and loads an IOS image.</a:t>
            </a:r>
          </a:p>
          <a:p>
            <a:pPr lvl="2"/>
            <a:r>
              <a:rPr lang="en-US" altLang="ja-JP" sz="1600" dirty="0" smtClean="0"/>
              <a:t>The IOS image can be defined within the BOOT environment variable. </a:t>
            </a:r>
          </a:p>
          <a:p>
            <a:pPr lvl="2"/>
            <a:r>
              <a:rPr lang="en-US" altLang="ja-JP" sz="1600" dirty="0" smtClean="0"/>
              <a:t>If the variable is not set, the switch scours through the flash file system searching for an executable image file, loading it into </a:t>
            </a:r>
            <a:r>
              <a:rPr lang="en-US" altLang="ja-JP" sz="1600" b="1" dirty="0" smtClean="0"/>
              <a:t>RAM</a:t>
            </a:r>
            <a:r>
              <a:rPr lang="en-US" altLang="ja-JP" sz="1600" dirty="0" smtClean="0"/>
              <a:t>, and launching it if found. </a:t>
            </a:r>
          </a:p>
          <a:p>
            <a:pPr lvl="2"/>
            <a:r>
              <a:rPr lang="en-US" altLang="ja-JP" sz="1600" dirty="0" smtClean="0"/>
              <a:t>If an executable image file is not found, the switch shows the prompt </a:t>
            </a:r>
            <a:r>
              <a:rPr lang="cs-CZ" altLang="ja-JP" sz="1600" dirty="0" smtClean="0"/>
              <a:t>  </a:t>
            </a:r>
            <a:r>
              <a:rPr lang="en-US" altLang="ja-JP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switch:</a:t>
            </a:r>
            <a:r>
              <a:rPr lang="cs-CZ" altLang="ja-JP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1600" dirty="0" smtClean="0"/>
              <a:t>where a few commands are allowed in order to provide access to operating system files found in flash memory and files used to load or reload an operating system.</a:t>
            </a:r>
          </a:p>
          <a:p>
            <a:pPr lvl="1"/>
            <a:r>
              <a:rPr lang="en-US" altLang="ja-JP" sz="1600" dirty="0" smtClean="0"/>
              <a:t>If an IOS operating system loads, the switch interfaces are initialized and any commands stored in the </a:t>
            </a:r>
            <a:r>
              <a:rPr lang="en-US" altLang="ja-JP" sz="1600" b="1" dirty="0" smtClean="0"/>
              <a:t>startup-</a:t>
            </a:r>
            <a:r>
              <a:rPr lang="en-US" altLang="ja-JP" sz="1600" b="1" dirty="0" err="1" smtClean="0"/>
              <a:t>config</a:t>
            </a:r>
            <a:r>
              <a:rPr lang="en-US" altLang="ja-JP" sz="1600" b="1" dirty="0" smtClean="0"/>
              <a:t> file </a:t>
            </a:r>
            <a:r>
              <a:rPr lang="en-US" altLang="ja-JP" sz="1600" dirty="0" smtClean="0"/>
              <a:t>load. </a:t>
            </a:r>
            <a:endParaRPr lang="en-US" altLang="ja-JP" sz="1600" dirty="0"/>
          </a:p>
          <a:p>
            <a:pPr marL="261937" lvl="2" indent="0">
              <a:buNone/>
            </a:pP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Switch Boot Sequence</a:t>
            </a:r>
          </a:p>
        </p:txBody>
      </p:sp>
      <p:sp>
        <p:nvSpPr>
          <p:cNvPr id="9" name="Rectangle 34"/>
          <p:cNvSpPr txBox="1">
            <a:spLocks noChangeArrowheads="1"/>
          </p:cNvSpPr>
          <p:nvPr/>
        </p:nvSpPr>
        <p:spPr bwMode="auto">
          <a:xfrm>
            <a:off x="2362615" y="4797181"/>
            <a:ext cx="3926476" cy="265509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</a:t>
            </a:r>
            <a:r>
              <a:rPr lang="en-US" sz="1200" kern="0" dirty="0" smtClean="0">
                <a:solidFill>
                  <a:srgbClr val="000000"/>
                </a:solidFill>
              </a:rPr>
              <a:t>startup-</a:t>
            </a:r>
            <a:r>
              <a:rPr lang="en-US" sz="1200" kern="0" dirty="0" err="1" smtClean="0">
                <a:solidFill>
                  <a:srgbClr val="000000"/>
                </a:solidFill>
              </a:rPr>
              <a:t>config</a:t>
            </a:r>
            <a:r>
              <a:rPr lang="en-US" sz="1200" kern="0" dirty="0" smtClean="0">
                <a:solidFill>
                  <a:srgbClr val="000000"/>
                </a:solidFill>
              </a:rPr>
              <a:t> file is stored in NVRAM.</a:t>
            </a:r>
            <a:endParaRPr lang="en-US" sz="1200" b="1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Use the </a:t>
            </a:r>
            <a:r>
              <a:rPr lang="en-US" altLang="en-US" b="1" dirty="0" smtClean="0">
                <a:solidFill>
                  <a:srgbClr val="000000"/>
                </a:solidFill>
                <a:cs typeface="Courier New" panose="02070309020205020404" pitchFamily="49" charset="0"/>
              </a:rPr>
              <a:t>show running-</a:t>
            </a:r>
            <a:r>
              <a:rPr lang="en-US" altLang="en-US" b="1" dirty="0" err="1" smtClean="0">
                <a:solidFill>
                  <a:srgbClr val="000000"/>
                </a:solidFill>
                <a:cs typeface="Courier New" panose="02070309020205020404" pitchFamily="49" charset="0"/>
              </a:rPr>
              <a:t>config</a:t>
            </a:r>
            <a:r>
              <a:rPr lang="en-US" altLang="en-US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command to see learned MAC addresses added to the configuration.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/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/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/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/>
            </a:r>
            <a:br>
              <a:rPr lang="en-US" altLang="en-US" dirty="0" smtClean="0">
                <a:solidFill>
                  <a:srgbClr val="000000"/>
                </a:solidFill>
              </a:rPr>
            </a:b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Port Security: Verifying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9" y="1875183"/>
            <a:ext cx="9133838" cy="23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69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821636"/>
            <a:ext cx="8853286" cy="4132628"/>
          </a:xfrm>
        </p:spPr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b="1" dirty="0" smtClean="0">
                <a:cs typeface="Courier New" panose="02070309020205020404" pitchFamily="49" charset="0"/>
              </a:rPr>
              <a:t>show port-security address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/>
              <a:t>command shows how MAC addresses were learned on a particular port.</a:t>
            </a:r>
            <a:endParaRPr lang="en-CA" altLang="en-US" dirty="0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Port Security: Verifying (Cont.)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66" y="1755913"/>
            <a:ext cx="9167566" cy="30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61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Switch console messages display when a port security violation occurs. Notice the port link status changes to down.</a:t>
            </a:r>
            <a:endParaRPr lang="en-CA" altLang="en-US" dirty="0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Ports in Error Disabled State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23" y="1501817"/>
            <a:ext cx="9169929" cy="167870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63009" y="2694402"/>
            <a:ext cx="5188341" cy="519193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0700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110934" y="695840"/>
            <a:ext cx="1313675" cy="2166629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Check the </a:t>
            </a:r>
            <a:r>
              <a:rPr lang="en-US" altLang="en-US" dirty="0" smtClean="0">
                <a:solidFill>
                  <a:srgbClr val="FF0000"/>
                </a:solidFill>
              </a:rPr>
              <a:t>port status </a:t>
            </a:r>
            <a:r>
              <a:rPr lang="en-US" altLang="en-US" dirty="0" smtClean="0">
                <a:solidFill>
                  <a:srgbClr val="000000"/>
                </a:solidFill>
              </a:rPr>
              <a:t>and the </a:t>
            </a:r>
            <a:r>
              <a:rPr lang="en-US" altLang="en-US" dirty="0" smtClean="0">
                <a:solidFill>
                  <a:srgbClr val="FF0000"/>
                </a:solidFill>
              </a:rPr>
              <a:t>port security settings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  <a:endParaRPr lang="en-CA" altLang="en-US" dirty="0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Ports in Error Disabled State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631" y="841513"/>
            <a:ext cx="7079369" cy="43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81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Ports in Error Disabled State (Cont.)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0" y="906304"/>
            <a:ext cx="9144000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Do not re-enable a port until the security threat is investigated and eliminated. </a:t>
            </a:r>
            <a:endParaRPr lang="en-US" altLang="en-US" dirty="0"/>
          </a:p>
          <a:p>
            <a:r>
              <a:rPr lang="en-US" altLang="en-US" dirty="0" smtClean="0"/>
              <a:t>Notice that you must first </a:t>
            </a:r>
            <a:r>
              <a:rPr lang="en-US" altLang="en-US" b="1" dirty="0" smtClean="0">
                <a:solidFill>
                  <a:srgbClr val="FF0000"/>
                </a:solidFill>
              </a:rPr>
              <a:t>shut</a:t>
            </a:r>
            <a:r>
              <a:rPr lang="en-US" altLang="en-US" dirty="0" smtClean="0"/>
              <a:t> the port down and </a:t>
            </a:r>
            <a:r>
              <a:rPr lang="en-US" altLang="en-US" b="1" dirty="0" smtClean="0">
                <a:solidFill>
                  <a:srgbClr val="FF0000"/>
                </a:solidFill>
              </a:rPr>
              <a:t>then</a:t>
            </a:r>
            <a:r>
              <a:rPr lang="en-US" altLang="en-US" dirty="0" smtClean="0"/>
              <a:t> issue the </a:t>
            </a:r>
            <a:r>
              <a:rPr lang="en-US" altLang="en-US" b="1" dirty="0" smtClean="0">
                <a:solidFill>
                  <a:srgbClr val="FF0000"/>
                </a:solidFill>
                <a:cs typeface="Courier New" panose="02070309020205020404" pitchFamily="49" charset="0"/>
              </a:rPr>
              <a:t>no shutdown</a:t>
            </a:r>
            <a:r>
              <a:rPr lang="en-US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/>
              <a:t>command in order to use the particular port again after a security violation has occurred.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4505"/>
            <a:ext cx="9179533" cy="193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75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0" y="747423"/>
            <a:ext cx="7597522" cy="420624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Hrátky s časem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61231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92" y="1180864"/>
            <a:ext cx="5582429" cy="339137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Typická konfigurace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82060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3" y="798513"/>
            <a:ext cx="8434387" cy="415607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Jiný typický příklad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40843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Packet Tracer – Configuring Switch Port Security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857" y="817924"/>
            <a:ext cx="4482900" cy="42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10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Packet Tracer – Troubleshooting Switch Port Security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89" y="984142"/>
            <a:ext cx="4573437" cy="39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55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261937" lvl="2" indent="0">
              <a:buNone/>
            </a:pP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Switch Boot Sequence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50" y="612251"/>
            <a:ext cx="8151131" cy="4539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959817" y="2642462"/>
            <a:ext cx="1681566" cy="1666067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481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Packet Tracer – Configuring Switch Security Features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85" y="667910"/>
            <a:ext cx="5115874" cy="44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44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5.3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Packet </a:t>
            </a:r>
            <a:r>
              <a:rPr lang="sv-SE" dirty="0"/>
              <a:t>Tracer - Skills Integration Challenge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297" y="891152"/>
            <a:ext cx="4898118" cy="37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95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Disable ports that do not have a device connected to them using the </a:t>
            </a:r>
            <a:r>
              <a:rPr lang="en-US" sz="2000" b="1" dirty="0" smtClean="0"/>
              <a:t>shutdown</a:t>
            </a:r>
            <a:r>
              <a:rPr lang="en-US" sz="2000" dirty="0" smtClean="0"/>
              <a:t> command.</a:t>
            </a:r>
          </a:p>
          <a:p>
            <a:pPr lvl="1"/>
            <a:r>
              <a:rPr lang="en-US" sz="2000" dirty="0" smtClean="0"/>
              <a:t>Avoid using </a:t>
            </a:r>
            <a:r>
              <a:rPr lang="en-US" sz="2000" b="1" dirty="0" smtClean="0"/>
              <a:t>VLAN 1 </a:t>
            </a:r>
            <a:r>
              <a:rPr lang="en-US" sz="2000" dirty="0" smtClean="0"/>
              <a:t>because it is commonly attacked.</a:t>
            </a:r>
          </a:p>
          <a:p>
            <a:pPr lvl="1"/>
            <a:r>
              <a:rPr lang="en-US" sz="2000" dirty="0" smtClean="0"/>
              <a:t>Use port security to keep private devices from being attached to a network in place of a corporate wired device.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best practices:</a:t>
            </a:r>
          </a:p>
        </p:txBody>
      </p:sp>
    </p:spTree>
    <p:extLst>
      <p:ext uri="{BB962C8B-B14F-4D97-AF65-F5344CB8AC3E}">
        <p14:creationId xmlns:p14="http://schemas.microsoft.com/office/powerpoint/2010/main" val="2330185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Nutné k zapamatování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100209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b="1" dirty="0" err="1"/>
              <a:t>config</a:t>
            </a:r>
            <a:r>
              <a:rPr lang="en-US" b="1" dirty="0"/>
              <a:t> t</a:t>
            </a:r>
            <a:br>
              <a:rPr lang="en-US" b="1" dirty="0"/>
            </a:br>
            <a:r>
              <a:rPr lang="en-US" b="1" dirty="0"/>
              <a:t>interface </a:t>
            </a:r>
            <a:r>
              <a:rPr lang="en-US" b="1" dirty="0" err="1"/>
              <a:t>vlan</a:t>
            </a:r>
            <a:r>
              <a:rPr lang="en-US" b="1" dirty="0"/>
              <a:t> 99</a:t>
            </a:r>
            <a:br>
              <a:rPr lang="en-US" b="1" dirty="0"/>
            </a:br>
            <a:r>
              <a:rPr lang="en-US" b="1" dirty="0" err="1"/>
              <a:t>ip</a:t>
            </a:r>
            <a:r>
              <a:rPr lang="en-US" b="1" dirty="0"/>
              <a:t> address 172.17.99.11 255.255.255.0</a:t>
            </a:r>
            <a:br>
              <a:rPr lang="en-US" b="1" dirty="0"/>
            </a:br>
            <a:r>
              <a:rPr lang="en-US" b="1" dirty="0"/>
              <a:t>no shutdown</a:t>
            </a:r>
            <a:br>
              <a:rPr lang="en-US" b="1" dirty="0"/>
            </a:br>
            <a:r>
              <a:rPr lang="en-US" b="1" dirty="0" err="1"/>
              <a:t>ip</a:t>
            </a:r>
            <a:r>
              <a:rPr lang="en-US" b="1" dirty="0"/>
              <a:t> default-gateway 172.16.99.1 </a:t>
            </a:r>
            <a:r>
              <a:rPr lang="en-US" dirty="0"/>
              <a:t>(address on the router that is on the same 172.17.99.0 network)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vlan</a:t>
            </a:r>
            <a:r>
              <a:rPr lang="en-US" b="1" dirty="0"/>
              <a:t> 99</a:t>
            </a:r>
            <a:br>
              <a:rPr lang="en-US" b="1" dirty="0"/>
            </a:br>
            <a:r>
              <a:rPr lang="en-US" b="1" dirty="0"/>
              <a:t>name Management</a:t>
            </a:r>
            <a:br>
              <a:rPr lang="en-US" b="1" dirty="0"/>
            </a:br>
            <a:r>
              <a:rPr lang="en-US" b="1" dirty="0"/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44149333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b="1" dirty="0" smtClean="0"/>
              <a:t>show interfaces </a:t>
            </a:r>
            <a:r>
              <a:rPr lang="en-US" sz="2400" b="1" i="1" dirty="0" err="1" smtClean="0"/>
              <a:t>interface_id</a:t>
            </a:r>
            <a:r>
              <a:rPr lang="en-US" sz="2400" b="1" i="1" dirty="0" smtClean="0"/>
              <a:t> </a:t>
            </a:r>
            <a:r>
              <a:rPr lang="en-US" sz="2400" dirty="0" smtClean="0"/>
              <a:t>or </a:t>
            </a:r>
            <a:r>
              <a:rPr lang="en-US" sz="2400" b="1" dirty="0" smtClean="0"/>
              <a:t>show </a:t>
            </a:r>
            <a:r>
              <a:rPr lang="en-US" sz="2400" b="1" dirty="0" err="1" smtClean="0"/>
              <a:t>ip</a:t>
            </a:r>
            <a:r>
              <a:rPr lang="en-US" sz="2400" b="1" dirty="0" smtClean="0"/>
              <a:t> interface brief</a:t>
            </a:r>
          </a:p>
          <a:p>
            <a:pPr lvl="1"/>
            <a:r>
              <a:rPr lang="en-US" sz="2400" b="1" dirty="0" smtClean="0"/>
              <a:t>show </a:t>
            </a:r>
            <a:r>
              <a:rPr lang="en-US" sz="2400" b="1" dirty="0" err="1" smtClean="0"/>
              <a:t>ip</a:t>
            </a:r>
            <a:r>
              <a:rPr lang="en-US" sz="2400" b="1" dirty="0" smtClean="0"/>
              <a:t> interface </a:t>
            </a:r>
            <a:r>
              <a:rPr lang="en-US" sz="2400" b="1" i="1" dirty="0" err="1" smtClean="0"/>
              <a:t>interface_id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show running-</a:t>
            </a:r>
            <a:r>
              <a:rPr lang="en-US" sz="2400" b="1" dirty="0" err="1" smtClean="0"/>
              <a:t>config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show flash</a:t>
            </a:r>
          </a:p>
          <a:p>
            <a:pPr lvl="1"/>
            <a:r>
              <a:rPr lang="en-US" sz="2400" b="1" dirty="0" smtClean="0"/>
              <a:t>show version</a:t>
            </a:r>
          </a:p>
          <a:p>
            <a:pPr lvl="1"/>
            <a:r>
              <a:rPr lang="en-US" sz="2400" b="1" dirty="0" smtClean="0"/>
              <a:t>show mac-address-table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Používejte příkazy show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06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Switch&gt;  (User EXEC mode that is shown when a switch first boots)</a:t>
            </a:r>
          </a:p>
          <a:p>
            <a:pPr lvl="1"/>
            <a:r>
              <a:rPr lang="en-US" dirty="0"/>
              <a:t>Switch#  (Privileged EXEC mode that is shown after someone types </a:t>
            </a:r>
            <a:r>
              <a:rPr lang="en-US" b="1" dirty="0"/>
              <a:t>enable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switch:    (Boot loader mode shown when a switch does not have, or cannot find, an operating system)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 is a KEY to </a:t>
            </a:r>
            <a:r>
              <a:rPr lang="en-US" dirty="0" smtClean="0"/>
              <a:t>IOS</a:t>
            </a:r>
            <a:r>
              <a:rPr lang="cs-CZ" dirty="0" smtClean="0"/>
              <a:t>. </a:t>
            </a:r>
            <a:r>
              <a:rPr lang="cs-CZ" dirty="0" err="1" smtClean="0"/>
              <a:t>Promts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300579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pic>
        <p:nvPicPr>
          <p:cNvPr id="2" name="Zástupný symbol pro obsah 1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31" y="1623391"/>
            <a:ext cx="5513545" cy="2487433"/>
          </a:xfr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latin typeface="Arial" charset="0"/>
              </a:rPr>
              <a:t>s</a:t>
            </a:r>
            <a:r>
              <a:rPr lang="cs-CZ" sz="3600" dirty="0" err="1" smtClean="0">
                <a:latin typeface="Arial" charset="0"/>
              </a:rPr>
              <a:t>h</a:t>
            </a:r>
            <a:r>
              <a:rPr lang="cs-CZ" sz="3600" dirty="0" smtClean="0">
                <a:latin typeface="Arial" charset="0"/>
              </a:rPr>
              <a:t> </a:t>
            </a:r>
            <a:r>
              <a:rPr lang="cs-CZ" sz="3600" dirty="0" err="1" smtClean="0">
                <a:latin typeface="Arial" charset="0"/>
              </a:rPr>
              <a:t>boot</a:t>
            </a:r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2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New </a:t>
            </a:r>
            <a:r>
              <a:rPr lang="en-US" dirty="0">
                <a:latin typeface="Arial" charset="0"/>
              </a:rPr>
              <a:t>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307124"/>
              </p:ext>
            </p:extLst>
          </p:nvPr>
        </p:nvGraphicFramePr>
        <p:xfrm>
          <a:off x="144463" y="798513"/>
          <a:ext cx="8853486" cy="3962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162">
                  <a:extLst>
                    <a:ext uri="{9D8B030D-6E8A-4147-A177-3AD203B41FA5}">
                      <a16:colId xmlns="" xmlns:a16="http://schemas.microsoft.com/office/drawing/2014/main" val="2731093094"/>
                    </a:ext>
                  </a:extLst>
                </a:gridCol>
                <a:gridCol w="2951162">
                  <a:extLst>
                    <a:ext uri="{9D8B030D-6E8A-4147-A177-3AD203B41FA5}">
                      <a16:colId xmlns="" xmlns:a16="http://schemas.microsoft.com/office/drawing/2014/main" val="2353496225"/>
                    </a:ext>
                  </a:extLst>
                </a:gridCol>
                <a:gridCol w="2951162">
                  <a:extLst>
                    <a:ext uri="{9D8B030D-6E8A-4147-A177-3AD203B41FA5}">
                      <a16:colId xmlns="" xmlns:a16="http://schemas.microsoft.com/office/drawing/2014/main" val="281959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POST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Boot loader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boot system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command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boot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command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switch: prompt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Mode button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System LED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Port LED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SVI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Management VLAN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command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command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Full-duplex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Half-duplex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Port speed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duplex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command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speed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command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mdix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command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command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SSH configuration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domain-name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command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crypto key generate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rsa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command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 input local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command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username secret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command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ssh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version 2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login local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command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ssh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command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Unused ports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Port security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mode access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command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port-security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command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port-security maximum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command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port-security mac-address sticky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command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port-security interface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command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port-security address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command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53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4" y="798944"/>
            <a:ext cx="8999935" cy="4155319"/>
          </a:xfrm>
        </p:spPr>
        <p:txBody>
          <a:bodyPr/>
          <a:lstStyle/>
          <a:p>
            <a:r>
              <a:rPr lang="en-US" altLang="en-US" dirty="0" smtClean="0"/>
              <a:t>The boot loader prompt can be accessed through a console connection to the switch:</a:t>
            </a:r>
            <a:endParaRPr lang="en-US" altLang="en-US" dirty="0"/>
          </a:p>
          <a:p>
            <a:pPr marL="142875" lvl="1" indent="0">
              <a:buNone/>
            </a:pPr>
            <a:r>
              <a:rPr lang="en-US" altLang="en-US" dirty="0"/>
              <a:t>1. Cable the PC to the switch console port.</a:t>
            </a:r>
          </a:p>
          <a:p>
            <a:pPr marL="1428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/>
              <a:t>2. Configure the terminal emulation software on the PC.</a:t>
            </a:r>
          </a:p>
          <a:p>
            <a:pPr marL="1428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 smtClean="0"/>
              <a:t>3. Unplug the switch power cord.</a:t>
            </a:r>
          </a:p>
          <a:p>
            <a:pPr marL="1428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 smtClean="0"/>
              <a:t>4. Reconnect the power cord and at the same time or </a:t>
            </a:r>
            <a:r>
              <a:rPr lang="en-US" altLang="en-US" b="1" dirty="0" smtClean="0">
                <a:solidFill>
                  <a:srgbClr val="FF0000"/>
                </a:solidFill>
              </a:rPr>
              <a:t>within 15 seconds, press and hold the Mode </a:t>
            </a:r>
            <a:r>
              <a:rPr lang="en-US" altLang="en-US" dirty="0" smtClean="0"/>
              <a:t>button on the front of the switch until the System LED turns an amber color briefly and then turns a solid green.</a:t>
            </a:r>
          </a:p>
          <a:p>
            <a:r>
              <a:rPr lang="en-US" altLang="en-US" dirty="0" smtClean="0"/>
              <a:t>The boot loader command prompt is </a:t>
            </a:r>
            <a:r>
              <a:rPr lang="en-US" altLang="en-US" b="1" dirty="0" smtClean="0">
                <a:cs typeface="Courier New" panose="02070309020205020404" pitchFamily="49" charset="0"/>
              </a:rPr>
              <a:t>switch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dirty="0" smtClean="0"/>
              <a:t> (instead of </a:t>
            </a:r>
            <a:r>
              <a:rPr lang="en-US" altLang="en-US" b="1" dirty="0" smtClean="0">
                <a:cs typeface="Courier New" panose="02070309020205020404" pitchFamily="49" charset="0"/>
              </a:rPr>
              <a:t>Switch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altLang="en-US" dirty="0" smtClean="0"/>
              <a:t>).</a:t>
            </a:r>
            <a:endParaRPr lang="en-US" alt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/>
              <a:t>The commands available through the boot loader command prompt are limited.</a:t>
            </a:r>
            <a:endParaRPr lang="en-US" alt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Use </a:t>
            </a:r>
            <a:r>
              <a:rPr lang="en-US" altLang="en-US" dirty="0" smtClean="0"/>
              <a:t>the </a:t>
            </a:r>
            <a:r>
              <a:rPr lang="en-US" altLang="en-US" b="1" dirty="0" smtClean="0">
                <a:cs typeface="Courier New" panose="02070309020205020404" pitchFamily="49" charset="0"/>
              </a:rPr>
              <a:t>help</a:t>
            </a:r>
            <a:r>
              <a:rPr lang="en-US" altLang="en-US" dirty="0" smtClean="0"/>
              <a:t> command to display the available commands.</a:t>
            </a:r>
            <a:endParaRPr lang="en-US" altLang="en-US" dirty="0"/>
          </a:p>
          <a:p>
            <a:pPr marL="0" indent="0">
              <a:buNone/>
            </a:pPr>
            <a:endParaRPr lang="en-CA" alt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648"/>
            <a:ext cx="9144000" cy="757551"/>
          </a:xfrm>
        </p:spPr>
        <p:txBody>
          <a:bodyPr/>
          <a:lstStyle/>
          <a:p>
            <a:r>
              <a:rPr lang="en-US" altLang="en-US" dirty="0" smtClean="0"/>
              <a:t>Recovering From a System Crash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31" y="3267986"/>
            <a:ext cx="8535090" cy="18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2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Switch LED Indicators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3959160" cy="4155319"/>
          </a:xfrm>
        </p:spPr>
        <p:txBody>
          <a:bodyPr/>
          <a:lstStyle/>
          <a:p>
            <a:r>
              <a:rPr lang="en-US" altLang="en-US" dirty="0" smtClean="0"/>
              <a:t>System LED shows if the switch has power applied.</a:t>
            </a:r>
            <a:endParaRPr lang="en-US" altLang="en-US" dirty="0"/>
          </a:p>
          <a:p>
            <a:r>
              <a:rPr lang="en-CA" altLang="en-US" dirty="0" smtClean="0"/>
              <a:t>Port LED states:</a:t>
            </a:r>
          </a:p>
          <a:p>
            <a:pPr lvl="1"/>
            <a:r>
              <a:rPr lang="en-CA" altLang="en-US" dirty="0" smtClean="0"/>
              <a:t>Off – no link or shut down</a:t>
            </a:r>
          </a:p>
          <a:p>
            <a:pPr lvl="1"/>
            <a:r>
              <a:rPr lang="en-CA" altLang="en-US" dirty="0" smtClean="0"/>
              <a:t>Green – link is present</a:t>
            </a:r>
          </a:p>
          <a:p>
            <a:pPr lvl="1"/>
            <a:r>
              <a:rPr lang="en-CA" altLang="en-US" dirty="0" smtClean="0"/>
              <a:t>Blinking green – data activity</a:t>
            </a:r>
          </a:p>
          <a:p>
            <a:pPr lvl="1"/>
            <a:r>
              <a:rPr lang="en-CA" altLang="en-US" dirty="0" smtClean="0"/>
              <a:t>Alternating green and amber – link fault</a:t>
            </a:r>
            <a:br>
              <a:rPr lang="en-CA" altLang="en-US" dirty="0" smtClean="0"/>
            </a:br>
            <a:endParaRPr lang="en-CA" altLang="en-US" dirty="0" smtClean="0"/>
          </a:p>
          <a:p>
            <a:pPr lvl="1"/>
            <a:r>
              <a:rPr lang="en-CA" altLang="en-US" dirty="0" smtClean="0"/>
              <a:t>Amber – port is not sending data; common for first </a:t>
            </a:r>
            <a:r>
              <a:rPr lang="en-CA" altLang="en-US" dirty="0" smtClean="0">
                <a:solidFill>
                  <a:srgbClr val="FF0000"/>
                </a:solidFill>
              </a:rPr>
              <a:t>30 seconds </a:t>
            </a:r>
            <a:r>
              <a:rPr lang="en-CA" altLang="en-US" dirty="0" smtClean="0"/>
              <a:t>of connectivity or activation</a:t>
            </a:r>
          </a:p>
          <a:p>
            <a:pPr lvl="1"/>
            <a:r>
              <a:rPr lang="en-CA" altLang="en-US" dirty="0" smtClean="0"/>
              <a:t>Blinking amber – port is blocking to prevent a switch loop</a:t>
            </a:r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589" y="604434"/>
            <a:ext cx="5140552" cy="3477432"/>
          </a:xfrm>
          <a:prstGeom prst="rect">
            <a:avLst/>
          </a:prstGeom>
        </p:spPr>
      </p:pic>
      <p:cxnSp>
        <p:nvCxnSpPr>
          <p:cNvPr id="4" name="Elbow Connector 3"/>
          <p:cNvCxnSpPr/>
          <p:nvPr/>
        </p:nvCxnSpPr>
        <p:spPr>
          <a:xfrm flipV="1">
            <a:off x="1836549" y="976393"/>
            <a:ext cx="6648773" cy="588936"/>
          </a:xfrm>
          <a:prstGeom prst="bentConnector3">
            <a:avLst>
              <a:gd name="adj1" fmla="val 29371"/>
            </a:avLst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2486078" y="2137366"/>
            <a:ext cx="116238" cy="108488"/>
          </a:xfrm>
          <a:prstGeom prst="triangl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Isosceles Triangle 9"/>
          <p:cNvSpPr/>
          <p:nvPr/>
        </p:nvSpPr>
        <p:spPr>
          <a:xfrm>
            <a:off x="927637" y="2905068"/>
            <a:ext cx="116238" cy="1084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Isosceles Triangle 10"/>
          <p:cNvSpPr/>
          <p:nvPr/>
        </p:nvSpPr>
        <p:spPr>
          <a:xfrm>
            <a:off x="5047281" y="4993037"/>
            <a:ext cx="116238" cy="108488"/>
          </a:xfrm>
          <a:prstGeom prst="triangle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" name="Isosceles Triangle 11"/>
          <p:cNvSpPr/>
          <p:nvPr/>
        </p:nvSpPr>
        <p:spPr>
          <a:xfrm>
            <a:off x="5199681" y="5145437"/>
            <a:ext cx="116238" cy="108488"/>
          </a:xfrm>
          <a:prstGeom prst="triangle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" name="Isosceles Triangle 12"/>
          <p:cNvSpPr/>
          <p:nvPr/>
        </p:nvSpPr>
        <p:spPr>
          <a:xfrm>
            <a:off x="643610" y="2905068"/>
            <a:ext cx="116238" cy="108488"/>
          </a:xfrm>
          <a:prstGeom prst="triangl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58825" y="2956244"/>
            <a:ext cx="140722" cy="6136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2623087" y="3648021"/>
            <a:ext cx="116238" cy="1084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1" name="Isosceles Triangle 20"/>
          <p:cNvSpPr/>
          <p:nvPr/>
        </p:nvSpPr>
        <p:spPr>
          <a:xfrm>
            <a:off x="1505487" y="2905068"/>
            <a:ext cx="116238" cy="1084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2" name="Isosceles Triangle 21"/>
          <p:cNvSpPr/>
          <p:nvPr/>
        </p:nvSpPr>
        <p:spPr>
          <a:xfrm>
            <a:off x="1221460" y="2905068"/>
            <a:ext cx="116238" cy="108488"/>
          </a:xfrm>
          <a:prstGeom prst="triangl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336675" y="2956244"/>
            <a:ext cx="140722" cy="6136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050925" y="2956244"/>
            <a:ext cx="140722" cy="6136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Preparing for Basic Switch Management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768626"/>
            <a:ext cx="4724400" cy="4185637"/>
          </a:xfrm>
        </p:spPr>
        <p:txBody>
          <a:bodyPr/>
          <a:lstStyle/>
          <a:p>
            <a:r>
              <a:rPr lang="en-US" altLang="en-US" dirty="0" smtClean="0"/>
              <a:t>To configure a switch for remote access, the switch must be configured with an </a:t>
            </a:r>
            <a:endParaRPr lang="cs-CZ" altLang="en-US" dirty="0" smtClean="0"/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IP address, subnet mask, and default gateway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CA" altLang="en-US" dirty="0" smtClean="0"/>
              <a:t>One particular </a:t>
            </a:r>
            <a:r>
              <a:rPr lang="en-CA" altLang="en-US" b="1" dirty="0" smtClean="0">
                <a:solidFill>
                  <a:srgbClr val="FF0000"/>
                </a:solidFill>
              </a:rPr>
              <a:t>switch virtual interface (SVI) </a:t>
            </a:r>
            <a:r>
              <a:rPr lang="en-CA" altLang="en-US" dirty="0" smtClean="0"/>
              <a:t>is used to manage the switch:</a:t>
            </a:r>
          </a:p>
          <a:p>
            <a:pPr lvl="1"/>
            <a:r>
              <a:rPr lang="en-CA" altLang="en-US" dirty="0" smtClean="0"/>
              <a:t>A </a:t>
            </a:r>
            <a:r>
              <a:rPr lang="en-CA" altLang="en-US" dirty="0"/>
              <a:t>switch IP address is assigned to </a:t>
            </a:r>
            <a:r>
              <a:rPr lang="en-CA" altLang="en-US" dirty="0" smtClean="0"/>
              <a:t>an SVI.</a:t>
            </a:r>
          </a:p>
          <a:p>
            <a:pPr lvl="1"/>
            <a:r>
              <a:rPr lang="en-CA" altLang="en-US" dirty="0" smtClean="0"/>
              <a:t>By default the management SVI is controlled and configured through VLAN 1. </a:t>
            </a:r>
          </a:p>
          <a:p>
            <a:pPr lvl="1"/>
            <a:r>
              <a:rPr lang="en-CA" altLang="en-US" dirty="0" smtClean="0"/>
              <a:t>The management SVI is commonly called the management VLAN.</a:t>
            </a:r>
            <a:endParaRPr lang="en-CA" altLang="en-US" dirty="0"/>
          </a:p>
          <a:p>
            <a:r>
              <a:rPr lang="en-CA" altLang="en-US" dirty="0" smtClean="0"/>
              <a:t>For security reasons, it is best practice to use a VLAN other than VLAN 1 for the management VLAN.</a:t>
            </a:r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682" y="898901"/>
            <a:ext cx="4365318" cy="2713576"/>
          </a:xfrm>
          <a:prstGeom prst="rect">
            <a:avLst/>
          </a:prstGeom>
        </p:spPr>
      </p:pic>
      <p:sp>
        <p:nvSpPr>
          <p:cNvPr id="18" name="Rectangle 34"/>
          <p:cNvSpPr txBox="1">
            <a:spLocks noChangeArrowheads="1"/>
          </p:cNvSpPr>
          <p:nvPr/>
        </p:nvSpPr>
        <p:spPr bwMode="auto">
          <a:xfrm>
            <a:off x="4316278" y="3756301"/>
            <a:ext cx="4742482" cy="273258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 smtClean="0">
                <a:solidFill>
                  <a:srgbClr val="000000"/>
                </a:solidFill>
              </a:rPr>
              <a:t>Remember that the switch console port is on the back of the switch.</a:t>
            </a:r>
            <a:endParaRPr lang="en-US" sz="1200" b="1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19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44064" y="806895"/>
            <a:ext cx="8999935" cy="4155319"/>
          </a:xfrm>
        </p:spPr>
        <p:txBody>
          <a:bodyPr/>
          <a:lstStyle/>
          <a:p>
            <a:pPr fontAlgn="ctr"/>
            <a:r>
              <a:rPr lang="en-US" sz="2000" dirty="0" smtClean="0"/>
              <a:t>Examining </a:t>
            </a:r>
            <a:r>
              <a:rPr lang="en-US" sz="2000" dirty="0"/>
              <a:t>the Source MAC Address</a:t>
            </a:r>
            <a:endParaRPr lang="cs-CZ" sz="2000" dirty="0"/>
          </a:p>
          <a:p>
            <a:pPr fontAlgn="ctr"/>
            <a:r>
              <a:rPr lang="en-US" sz="2000" dirty="0"/>
              <a:t>Switches examine all incoming frames for new source MAC address information to learn. </a:t>
            </a:r>
            <a:endParaRPr lang="cs-CZ" sz="2000" dirty="0"/>
          </a:p>
          <a:p>
            <a:pPr fontAlgn="ctr"/>
            <a:r>
              <a:rPr lang="en-US" sz="2000" dirty="0"/>
              <a:t>If the source MAC address is unknown, it is added to the table along with the port number. </a:t>
            </a:r>
            <a:endParaRPr lang="cs-CZ" sz="2000" dirty="0"/>
          </a:p>
          <a:p>
            <a:pPr fontAlgn="ctr"/>
            <a:r>
              <a:rPr lang="en-US" sz="2000" dirty="0"/>
              <a:t>If the source MAC address does exist, the switch updates the refresh timer for that entry. </a:t>
            </a:r>
            <a:endParaRPr lang="cs-CZ" sz="2000" dirty="0"/>
          </a:p>
          <a:p>
            <a:pPr fontAlgn="ctr"/>
            <a:r>
              <a:rPr lang="en-US" sz="2000" dirty="0"/>
              <a:t>By default, most Ethernet switches keep an entry in the table for </a:t>
            </a:r>
            <a:r>
              <a:rPr lang="en-US" sz="2000" b="1" dirty="0"/>
              <a:t>5 minutes.</a:t>
            </a:r>
            <a:endParaRPr lang="cs-CZ" sz="2000" b="1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Switching </a:t>
            </a:r>
            <a:r>
              <a:rPr lang="en-US" b="1" dirty="0" smtClean="0"/>
              <a:t>Process</a:t>
            </a:r>
            <a:r>
              <a:rPr lang="cs-CZ" b="1" dirty="0" smtClean="0"/>
              <a:t>: </a:t>
            </a:r>
            <a:r>
              <a:rPr lang="en-US" b="1" dirty="0" smtClean="0"/>
              <a:t>Learn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284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6934</TotalTime>
  <Words>2834</Words>
  <Application>Microsoft Office PowerPoint</Application>
  <PresentationFormat>Předvádění na obrazovce (16:9)</PresentationFormat>
  <Paragraphs>427</Paragraphs>
  <Slides>59</Slides>
  <Notes>49</Notes>
  <HiddenSlides>3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0" baseType="lpstr">
      <vt:lpstr>Default Theme</vt:lpstr>
      <vt:lpstr>Chapter 5: Switch Configuration</vt:lpstr>
      <vt:lpstr>Chapter 5 - Sections &amp; Objectives SMB</vt:lpstr>
      <vt:lpstr>5.1 Configure a Switch with Initial Settings</vt:lpstr>
      <vt:lpstr>Switch Boot Sequence</vt:lpstr>
      <vt:lpstr>Switch Boot Sequence (Cont.)</vt:lpstr>
      <vt:lpstr>Recovering From a System Crash</vt:lpstr>
      <vt:lpstr>Switch LED Indicators</vt:lpstr>
      <vt:lpstr>Preparing for Basic Switch Management</vt:lpstr>
      <vt:lpstr>Switching Process: Learn</vt:lpstr>
      <vt:lpstr>Switching Process: Forward</vt:lpstr>
      <vt:lpstr>Configuring Basic Switch Management Access with IPv4</vt:lpstr>
      <vt:lpstr>Basic Switch Configuration</vt:lpstr>
      <vt:lpstr>Duplex Communication</vt:lpstr>
      <vt:lpstr>Configure Switch Ports at the Physical Layer</vt:lpstr>
      <vt:lpstr>Auto-MDIX</vt:lpstr>
      <vt:lpstr>Auto-MDIX (Cont.)</vt:lpstr>
      <vt:lpstr>Verifying Switch Port Configuration</vt:lpstr>
      <vt:lpstr>Verifying Switch Port Configuration (Cont.)</vt:lpstr>
      <vt:lpstr>Verifying Switch Port Configuration (Cont.)</vt:lpstr>
      <vt:lpstr>Network Access Layer Issues</vt:lpstr>
      <vt:lpstr>Network Access Layer Issues (Cont.)</vt:lpstr>
      <vt:lpstr>Prezentace aplikace PowerPoint</vt:lpstr>
      <vt:lpstr>Late collision</vt:lpstr>
      <vt:lpstr>Troubleshooting Network Access Layer Issues</vt:lpstr>
      <vt:lpstr>5.2 Switch Security</vt:lpstr>
      <vt:lpstr>SSH Operation</vt:lpstr>
      <vt:lpstr>SSH Operation (Cont.)</vt:lpstr>
      <vt:lpstr>Configuring SSH</vt:lpstr>
      <vt:lpstr>Verifying SSH</vt:lpstr>
      <vt:lpstr>Verifying SSH</vt:lpstr>
      <vt:lpstr>Packet Tracer – Configuring SSH</vt:lpstr>
      <vt:lpstr>Secure Unused Ports</vt:lpstr>
      <vt:lpstr>Port Security: Operation</vt:lpstr>
      <vt:lpstr>Port Security: Violation Modes</vt:lpstr>
      <vt:lpstr>Port Security example: Configuring</vt:lpstr>
      <vt:lpstr>Port Security: Configuring (Cont.)</vt:lpstr>
      <vt:lpstr>Port Security: Configuring (Cont.)</vt:lpstr>
      <vt:lpstr>Port Security: Verifying</vt:lpstr>
      <vt:lpstr>Port Security: Verifying</vt:lpstr>
      <vt:lpstr>Port Security: Verifying (Cont.)</vt:lpstr>
      <vt:lpstr>Port Security: Verifying (Cont.)</vt:lpstr>
      <vt:lpstr>Ports in Error Disabled State</vt:lpstr>
      <vt:lpstr>Ports in Error Disabled State (Cont.)</vt:lpstr>
      <vt:lpstr>Ports in Error Disabled State (Cont.)</vt:lpstr>
      <vt:lpstr>Hrátky s časem</vt:lpstr>
      <vt:lpstr>Typická konfigurace</vt:lpstr>
      <vt:lpstr>Jiný typický příklad</vt:lpstr>
      <vt:lpstr>Packet Tracer – Configuring Switch Port Security</vt:lpstr>
      <vt:lpstr>Packet Tracer – Troubleshooting Switch Port Security</vt:lpstr>
      <vt:lpstr>Packet Tracer – Configuring Switch Security Features</vt:lpstr>
      <vt:lpstr>5.3 Chapter Summary</vt:lpstr>
      <vt:lpstr>Packet Tracer - Skills Integration Challenge </vt:lpstr>
      <vt:lpstr>Security best practices:</vt:lpstr>
      <vt:lpstr>Nutné k zapamatování</vt:lpstr>
      <vt:lpstr>Používejte příkazy show</vt:lpstr>
      <vt:lpstr>? is a KEY to IOS. Promts</vt:lpstr>
      <vt:lpstr>sh boot</vt:lpstr>
      <vt:lpstr>New Terms and Commands</vt:lpstr>
      <vt:lpstr>Prezentace aplikace PowerPoint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Jaroslav Dočkal</cp:lastModifiedBy>
  <cp:revision>351</cp:revision>
  <dcterms:created xsi:type="dcterms:W3CDTF">2016-08-22T22:27:36Z</dcterms:created>
  <dcterms:modified xsi:type="dcterms:W3CDTF">2019-10-06T15:03:23Z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