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69"/>
  </p:notesMasterIdLst>
  <p:sldIdLst>
    <p:sldId id="758" r:id="rId2"/>
    <p:sldId id="760" r:id="rId3"/>
    <p:sldId id="759" r:id="rId4"/>
    <p:sldId id="886" r:id="rId5"/>
    <p:sldId id="888" r:id="rId6"/>
    <p:sldId id="889" r:id="rId7"/>
    <p:sldId id="891" r:id="rId8"/>
    <p:sldId id="947" r:id="rId9"/>
    <p:sldId id="893" r:id="rId10"/>
    <p:sldId id="895" r:id="rId11"/>
    <p:sldId id="898" r:id="rId12"/>
    <p:sldId id="900" r:id="rId13"/>
    <p:sldId id="901" r:id="rId14"/>
    <p:sldId id="948" r:id="rId15"/>
    <p:sldId id="945" r:id="rId16"/>
    <p:sldId id="904" r:id="rId17"/>
    <p:sldId id="906" r:id="rId18"/>
    <p:sldId id="907" r:id="rId19"/>
    <p:sldId id="960" r:id="rId20"/>
    <p:sldId id="961" r:id="rId21"/>
    <p:sldId id="908" r:id="rId22"/>
    <p:sldId id="962" r:id="rId23"/>
    <p:sldId id="911" r:id="rId24"/>
    <p:sldId id="913" r:id="rId25"/>
    <p:sldId id="963" r:id="rId26"/>
    <p:sldId id="964" r:id="rId27"/>
    <p:sldId id="949" r:id="rId28"/>
    <p:sldId id="914" r:id="rId29"/>
    <p:sldId id="916" r:id="rId30"/>
    <p:sldId id="917" r:id="rId31"/>
    <p:sldId id="965" r:id="rId32"/>
    <p:sldId id="950" r:id="rId33"/>
    <p:sldId id="951" r:id="rId34"/>
    <p:sldId id="919" r:id="rId35"/>
    <p:sldId id="920" r:id="rId36"/>
    <p:sldId id="922" r:id="rId37"/>
    <p:sldId id="923" r:id="rId38"/>
    <p:sldId id="925" r:id="rId39"/>
    <p:sldId id="926" r:id="rId40"/>
    <p:sldId id="952" r:id="rId41"/>
    <p:sldId id="953" r:id="rId42"/>
    <p:sldId id="954" r:id="rId43"/>
    <p:sldId id="946" r:id="rId44"/>
    <p:sldId id="929" r:id="rId45"/>
    <p:sldId id="930" r:id="rId46"/>
    <p:sldId id="932" r:id="rId47"/>
    <p:sldId id="936" r:id="rId48"/>
    <p:sldId id="937" r:id="rId49"/>
    <p:sldId id="938" r:id="rId50"/>
    <p:sldId id="955" r:id="rId51"/>
    <p:sldId id="939" r:id="rId52"/>
    <p:sldId id="956" r:id="rId53"/>
    <p:sldId id="941" r:id="rId54"/>
    <p:sldId id="942" r:id="rId55"/>
    <p:sldId id="966" r:id="rId56"/>
    <p:sldId id="967" r:id="rId57"/>
    <p:sldId id="944" r:id="rId58"/>
    <p:sldId id="957" r:id="rId59"/>
    <p:sldId id="958" r:id="rId60"/>
    <p:sldId id="959" r:id="rId61"/>
    <p:sldId id="879" r:id="rId62"/>
    <p:sldId id="881" r:id="rId63"/>
    <p:sldId id="882" r:id="rId64"/>
    <p:sldId id="883" r:id="rId65"/>
    <p:sldId id="884" r:id="rId66"/>
    <p:sldId id="885" r:id="rId67"/>
    <p:sldId id="291" r:id="rId6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3" autoAdjust="0"/>
    <p:restoredTop sz="80581" autoAdjust="0"/>
  </p:normalViewPr>
  <p:slideViewPr>
    <p:cSldViewPr snapToGrid="0" showGuides="1">
      <p:cViewPr varScale="1">
        <p:scale>
          <a:sx n="119" d="100"/>
          <a:sy n="119" d="100"/>
        </p:scale>
        <p:origin x="-1716" y="-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17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 v6.0 </a:t>
            </a:r>
          </a:p>
          <a:p>
            <a:pPr>
              <a:buFontTx/>
              <a:buNone/>
            </a:pPr>
            <a:r>
              <a:rPr lang="en-US" sz="1200" b="0" dirty="0" smtClean="0"/>
              <a:t>Chapter 6: VLANs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6.1.2 – VLANs in a Multi-Switched</a:t>
            </a:r>
            <a:r>
              <a:rPr lang="en-US" baseline="0" dirty="0">
                <a:latin typeface="Arial" charset="0"/>
              </a:rPr>
              <a:t> Environment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6.1.2.2</a:t>
            </a:r>
            <a:r>
              <a:rPr lang="en-US" baseline="0" dirty="0"/>
              <a:t> - </a:t>
            </a:r>
            <a:r>
              <a:rPr lang="en-US" dirty="0">
                <a:latin typeface="Arial" charset="0"/>
              </a:rPr>
              <a:t>Controlling Broadcast Domains with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0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6.1.2 – VLANs in a Multi-Switched</a:t>
            </a:r>
            <a:r>
              <a:rPr lang="en-US" baseline="0" dirty="0">
                <a:latin typeface="Arial" charset="0"/>
              </a:rPr>
              <a:t> Environment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6.1.2.3 - </a:t>
            </a:r>
            <a:r>
              <a:rPr lang="en-US" dirty="0">
                <a:latin typeface="Arial" charset="0"/>
              </a:rPr>
              <a:t>Tagging Ethernet Frames for VLAN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01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6.1.2 – VLANs in a Multi-Switched</a:t>
            </a:r>
            <a:r>
              <a:rPr lang="en-US" baseline="0" dirty="0">
                <a:latin typeface="Arial" charset="0"/>
              </a:rPr>
              <a:t> Environment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6.1.2.4 - </a:t>
            </a:r>
            <a:r>
              <a:rPr lang="en-US" dirty="0">
                <a:latin typeface="Arial" charset="0"/>
              </a:rPr>
              <a:t>Native VLANs and 802.1Q Tagging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25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6.1.2 – VLANs in a Multi-Switched</a:t>
            </a:r>
            <a:r>
              <a:rPr lang="en-US" baseline="0" dirty="0">
                <a:latin typeface="Arial" charset="0"/>
              </a:rPr>
              <a:t> Environment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6.1.2.5 - Voice VLAN Tagging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53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6.1.2 – VLANs in a Multi-Switched</a:t>
            </a:r>
            <a:r>
              <a:rPr lang="en-US" baseline="0" dirty="0">
                <a:latin typeface="Arial" charset="0"/>
              </a:rPr>
              <a:t> Environment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6.1.2.7 – Packet Tracer – Investigating a VLAN</a:t>
            </a:r>
            <a:r>
              <a:rPr lang="en-US" baseline="0" dirty="0" smtClean="0">
                <a:latin typeface="Arial" charset="0"/>
              </a:rPr>
              <a:t>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41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6 - VLANs</a:t>
            </a:r>
          </a:p>
          <a:p>
            <a:pPr>
              <a:buFontTx/>
              <a:buNone/>
            </a:pPr>
            <a:r>
              <a:rPr lang="en-US" sz="1200" b="0" dirty="0" smtClean="0"/>
              <a:t>6.2 – VLAN Implementation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08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 – VLAN Assignment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6.2.1.1 - VLAN Ranges on Catalyst Switches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02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 – VLAN Assignment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6.2.1.2</a:t>
            </a:r>
            <a:r>
              <a:rPr lang="en-US" baseline="0" dirty="0">
                <a:latin typeface="Arial" charset="0"/>
              </a:rPr>
              <a:t> – Creating a VLAN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95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 – VLAN Assignment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6.2.1.3</a:t>
            </a:r>
            <a:r>
              <a:rPr lang="en-US" baseline="0" dirty="0">
                <a:latin typeface="Arial" charset="0"/>
              </a:rPr>
              <a:t> – Assigning Ports to VLANs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30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 – VLAN Assignment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6.2.1.4</a:t>
            </a:r>
            <a:r>
              <a:rPr lang="en-US" baseline="0" dirty="0">
                <a:latin typeface="Arial" charset="0"/>
              </a:rPr>
              <a:t> - </a:t>
            </a:r>
            <a:r>
              <a:rPr lang="en-US" dirty="0">
                <a:latin typeface="Arial" charset="0"/>
              </a:rPr>
              <a:t>Changing VLAN Port Membership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9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 v6.0 </a:t>
            </a:r>
          </a:p>
          <a:p>
            <a:pPr>
              <a:buFontTx/>
              <a:buNone/>
            </a:pPr>
            <a:r>
              <a:rPr lang="en-US" sz="1200" b="0" dirty="0" smtClean="0"/>
              <a:t>Chapter 6: VLANs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 – VLAN Assignment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6.2.1.5</a:t>
            </a:r>
            <a:r>
              <a:rPr lang="en-US" baseline="0" dirty="0">
                <a:latin typeface="Arial" charset="0"/>
              </a:rPr>
              <a:t> – Deleting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8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 – VLAN Assignment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6.2.1.6</a:t>
            </a:r>
            <a:r>
              <a:rPr lang="en-US" baseline="0" dirty="0">
                <a:latin typeface="Arial" charset="0"/>
              </a:rPr>
              <a:t> - </a:t>
            </a:r>
            <a:r>
              <a:rPr lang="en-US" dirty="0">
                <a:latin typeface="Arial" charset="0"/>
              </a:rPr>
              <a:t>Verifying VLAN Information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92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6.2.1 – VLAN Assignment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6.2.1.7</a:t>
            </a:r>
            <a:r>
              <a:rPr lang="en-US" baseline="0" dirty="0" smtClean="0">
                <a:latin typeface="Arial" charset="0"/>
              </a:rPr>
              <a:t> – </a:t>
            </a:r>
            <a:r>
              <a:rPr lang="en-US" dirty="0" smtClean="0">
                <a:latin typeface="Arial" charset="0"/>
              </a:rPr>
              <a:t>Packet Tracer – Configuring VLANs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45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6.2.2 – VLAN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6.2.2.1</a:t>
            </a:r>
            <a:r>
              <a:rPr lang="en-US" baseline="0" dirty="0">
                <a:latin typeface="Arial" charset="0"/>
              </a:rPr>
              <a:t> - </a:t>
            </a:r>
            <a:r>
              <a:rPr lang="en-US" dirty="0">
                <a:ea typeface="ＭＳ Ｐゴシック" pitchFamily="34" charset="-128"/>
              </a:rPr>
              <a:t>Configuring IEEE 802.1q Trunk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82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6.2.2 – VLAN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6.2.2.2 - </a:t>
            </a:r>
            <a:r>
              <a:rPr lang="en-US" dirty="0">
                <a:ea typeface="ＭＳ Ｐゴシック" pitchFamily="34" charset="-128"/>
              </a:rPr>
              <a:t>Resetting the Trunk to Default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3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 smtClean="0">
                <a:latin typeface="Arial" charset="0"/>
              </a:rPr>
              <a:t>VLAN Implementations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6.2.2 – VLAN Trunk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6.2.2.3 - </a:t>
            </a:r>
            <a:r>
              <a:rPr lang="en-US" dirty="0" smtClean="0">
                <a:ea typeface="ＭＳ Ｐゴシック" pitchFamily="34" charset="-128"/>
              </a:rPr>
              <a:t>Verifying Trunk Configuration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59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6.2.2 – VLAN Trunks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6.2.2.4 </a:t>
            </a:r>
            <a:r>
              <a:rPr lang="en-US" dirty="0">
                <a:latin typeface="Arial" charset="0"/>
              </a:rPr>
              <a:t>- </a:t>
            </a:r>
            <a:r>
              <a:rPr lang="en-US" dirty="0" smtClean="0">
                <a:ea typeface="ＭＳ Ｐゴシック" pitchFamily="34" charset="-128"/>
              </a:rPr>
              <a:t>Packet Tracer – Configuring Trunks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32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6.2.2 – VLAN Trunks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>
                <a:latin typeface="Arial" charset="0"/>
              </a:rPr>
              <a:t>6.2.2.5 – </a:t>
            </a:r>
            <a:r>
              <a:rPr lang="en-US" dirty="0" smtClean="0">
                <a:ea typeface="ＭＳ Ｐゴシック" pitchFamily="34" charset="-128"/>
              </a:rPr>
              <a:t>Lab – Configuring VLANs and Trunks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42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 – Troubleshoot</a:t>
            </a:r>
            <a:r>
              <a:rPr lang="en-US" baseline="0" dirty="0">
                <a:latin typeface="Arial" charset="0"/>
              </a:rPr>
              <a:t> VLANs and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6.2.3.1 - </a:t>
            </a:r>
            <a:r>
              <a:rPr lang="en-US" dirty="0">
                <a:ea typeface="ＭＳ Ｐゴシック" pitchFamily="34" charset="-128"/>
              </a:rPr>
              <a:t>IP Addressing Issues with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96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 – Troubleshoot</a:t>
            </a:r>
            <a:r>
              <a:rPr lang="en-US" baseline="0" dirty="0">
                <a:latin typeface="Arial" charset="0"/>
              </a:rPr>
              <a:t> VLANs and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6.2.3.2</a:t>
            </a:r>
            <a:r>
              <a:rPr lang="en-US" baseline="0" dirty="0">
                <a:latin typeface="Arial" charset="0"/>
              </a:rPr>
              <a:t> - </a:t>
            </a:r>
            <a:r>
              <a:rPr lang="en-US" dirty="0">
                <a:ea typeface="ＭＳ Ｐゴシック" pitchFamily="34" charset="-128"/>
              </a:rPr>
              <a:t>Missing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6 - VLANs</a:t>
            </a:r>
          </a:p>
          <a:p>
            <a:pPr>
              <a:buFontTx/>
              <a:buNone/>
            </a:pPr>
            <a:r>
              <a:rPr lang="en-US" sz="1200" b="0" dirty="0" smtClean="0"/>
              <a:t>6.1 – VLAN Segmentation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 – Troubleshoot</a:t>
            </a:r>
            <a:r>
              <a:rPr lang="en-US" baseline="0" dirty="0">
                <a:latin typeface="Arial" charset="0"/>
              </a:rPr>
              <a:t> VLANs and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6.2.3.3 - </a:t>
            </a:r>
            <a:r>
              <a:rPr lang="en-US" dirty="0">
                <a:ea typeface="ＭＳ Ｐゴシック" pitchFamily="34" charset="-128"/>
              </a:rPr>
              <a:t>Introduction to Troubleshooting Trunks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75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 – Troubleshoot</a:t>
            </a:r>
            <a:r>
              <a:rPr lang="en-US" baseline="0" dirty="0">
                <a:latin typeface="Arial" charset="0"/>
              </a:rPr>
              <a:t> VLANs and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6.2.3.4</a:t>
            </a:r>
            <a:r>
              <a:rPr lang="en-US" baseline="0" dirty="0">
                <a:latin typeface="Arial" charset="0"/>
              </a:rPr>
              <a:t> - </a:t>
            </a:r>
            <a:r>
              <a:rPr lang="en-US" dirty="0">
                <a:ea typeface="ＭＳ Ｐゴシック" pitchFamily="34" charset="-128"/>
              </a:rPr>
              <a:t>Common Problems with Trunks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05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 – Troubleshoot</a:t>
            </a:r>
            <a:r>
              <a:rPr lang="en-US" baseline="0" dirty="0">
                <a:latin typeface="Arial" charset="0"/>
              </a:rPr>
              <a:t> VLANs and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6.2.3.</a:t>
            </a:r>
            <a:r>
              <a:rPr lang="en-US" baseline="0" dirty="0">
                <a:latin typeface="Arial" charset="0"/>
              </a:rPr>
              <a:t>5 - </a:t>
            </a:r>
            <a:r>
              <a:rPr lang="en-US" dirty="0">
                <a:ea typeface="ＭＳ Ｐゴシック" pitchFamily="34" charset="-128"/>
              </a:rPr>
              <a:t>Incorrect Port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298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 – Troubleshoot</a:t>
            </a:r>
            <a:r>
              <a:rPr lang="en-US" baseline="0" dirty="0">
                <a:latin typeface="Arial" charset="0"/>
              </a:rPr>
              <a:t> VLANs and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6.2.3.6 -</a:t>
            </a:r>
            <a:r>
              <a:rPr lang="en-US" baseline="0" dirty="0">
                <a:latin typeface="Arial" charset="0"/>
              </a:rPr>
              <a:t> </a:t>
            </a:r>
            <a:r>
              <a:rPr lang="en-US" dirty="0">
                <a:ea typeface="ＭＳ Ｐゴシック" pitchFamily="34" charset="-128"/>
              </a:rPr>
              <a:t>Incorrect VLAN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046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 – Troubleshoot</a:t>
            </a:r>
            <a:r>
              <a:rPr lang="en-US" baseline="0" dirty="0">
                <a:latin typeface="Arial" charset="0"/>
              </a:rPr>
              <a:t> VLANs and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6.2.3.7 </a:t>
            </a:r>
            <a:r>
              <a:rPr lang="en-US" dirty="0">
                <a:latin typeface="Arial" charset="0"/>
              </a:rPr>
              <a:t>-</a:t>
            </a:r>
            <a:r>
              <a:rPr lang="en-US" baseline="0" dirty="0">
                <a:latin typeface="Arial" charset="0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Packet Tracer - Troubleshooting a VLAN Implementation - Scenario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0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 – Troubleshoot</a:t>
            </a:r>
            <a:r>
              <a:rPr lang="en-US" baseline="0" dirty="0">
                <a:latin typeface="Arial" charset="0"/>
              </a:rPr>
              <a:t> VLANs and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6.2.3.8 </a:t>
            </a:r>
            <a:r>
              <a:rPr lang="en-US" dirty="0">
                <a:latin typeface="Arial" charset="0"/>
              </a:rPr>
              <a:t>-</a:t>
            </a:r>
            <a:r>
              <a:rPr lang="en-US" baseline="0" dirty="0">
                <a:latin typeface="Arial" charset="0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Packet Tracer - Troubleshooting a VLAN Implementation - Scenario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079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6.2 – </a:t>
            </a:r>
            <a:r>
              <a:rPr lang="en-US" sz="1200" dirty="0">
                <a:latin typeface="Arial" charset="0"/>
              </a:rPr>
              <a:t>VLAN Implementations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6.2.3 – Troubleshoot</a:t>
            </a:r>
            <a:r>
              <a:rPr lang="en-US" baseline="0" dirty="0">
                <a:latin typeface="Arial" charset="0"/>
              </a:rPr>
              <a:t> VLANs and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6.2.3.9 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Lab - Troubleshooting VLAN Configurations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929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6 - VLANs</a:t>
            </a:r>
          </a:p>
          <a:p>
            <a:pPr>
              <a:buFontTx/>
              <a:buNone/>
            </a:pPr>
            <a:r>
              <a:rPr lang="en-US" sz="1200" b="0" dirty="0" smtClean="0"/>
              <a:t>6.3 – Inter-VLAN Routing Using Routers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888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 – Inter-VLAN Routing</a:t>
            </a:r>
            <a:r>
              <a:rPr lang="en-US" baseline="0" dirty="0">
                <a:latin typeface="Arial" charset="0"/>
              </a:rPr>
              <a:t> Operation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6.3.1.1 - What is Inter-VLAN Routing?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950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 – Inter-VLAN Routing</a:t>
            </a:r>
            <a:r>
              <a:rPr lang="en-US" baseline="0" dirty="0">
                <a:latin typeface="Arial" charset="0"/>
              </a:rPr>
              <a:t> Operation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6.3.1.2 - Legacy Inter-VLAN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4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6.1.1 – Overview of VLANs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6.1.1.1 – VLAN Definitions</a:t>
            </a:r>
          </a:p>
        </p:txBody>
      </p:sp>
    </p:spTree>
    <p:extLst>
      <p:ext uri="{BB962C8B-B14F-4D97-AF65-F5344CB8AC3E}">
        <p14:creationId xmlns:p14="http://schemas.microsoft.com/office/powerpoint/2010/main" val="1842826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 – Inter-VLAN Routing</a:t>
            </a:r>
            <a:r>
              <a:rPr lang="en-US" baseline="0" dirty="0">
                <a:latin typeface="Arial" charset="0"/>
              </a:rPr>
              <a:t> Operation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6.3.1.3 - Router-on-a-Stick Inter-VLAN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963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6.3.2 – </a:t>
            </a:r>
            <a:r>
              <a:rPr lang="en-US" sz="1200" dirty="0">
                <a:latin typeface="Arial" charset="0"/>
              </a:rPr>
              <a:t>Configure Legacy Inter-VLAN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6.3.2.1 - Configure Legacy Inter-VLAN Routing: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240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6.3.2 – Configure Legacy Inter-VLAN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6.3.2.2 - Configure Legacy Inter-VLAN Routing: Switch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64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6.3.2 – Configure Legacy Inter-VLAN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6.3.2.3 - Configure Legacy Inter-VLAN Routing: Router Interface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871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6.3.2 – Configure Legacy Inter-VLAN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6.3.2.4 – Lab – Configuring Per-Interface Inter-VLAN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629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 – </a:t>
            </a:r>
            <a:r>
              <a:rPr lang="en-US" sz="1200" dirty="0">
                <a:latin typeface="Arial" charset="0"/>
              </a:rPr>
              <a:t>Configure Router-on-a-Stick Inter-VLAN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6.3.3.1 - Configure Router-on-a Stick: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7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 – </a:t>
            </a:r>
            <a:r>
              <a:rPr lang="en-US" sz="1200" dirty="0">
                <a:latin typeface="Arial" charset="0"/>
              </a:rPr>
              <a:t>Configure Router-on-a-Stick Inter-VLAN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6.3.3.2 -</a:t>
            </a:r>
            <a:r>
              <a:rPr lang="en-US" baseline="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Configure Router-on-a Stick: Switch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17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 – </a:t>
            </a:r>
            <a:r>
              <a:rPr lang="en-US" sz="1200" dirty="0">
                <a:latin typeface="Arial" charset="0"/>
              </a:rPr>
              <a:t>Configure Router-on-a-Stick Inter-VLAN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6.3.3.3</a:t>
            </a:r>
            <a:r>
              <a:rPr lang="en-US" baseline="0" dirty="0">
                <a:latin typeface="Arial" charset="0"/>
              </a:rPr>
              <a:t> - </a:t>
            </a:r>
            <a:r>
              <a:rPr lang="en-US" dirty="0">
                <a:latin typeface="Arial" charset="0"/>
              </a:rPr>
              <a:t>Configure Router-on-a Stick: Router Subinterface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635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 – </a:t>
            </a:r>
            <a:r>
              <a:rPr lang="en-US" sz="1200" dirty="0">
                <a:latin typeface="Arial" charset="0"/>
              </a:rPr>
              <a:t>Configure Router-on-a-Stick Inter-VLAN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6.3.3.4 - Configure Router-on-a Stick: Verifying </a:t>
            </a:r>
            <a:r>
              <a:rPr lang="en-US" dirty="0" err="1">
                <a:latin typeface="Arial" charset="0"/>
              </a:rPr>
              <a:t>Subinterfaces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90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 – </a:t>
            </a:r>
            <a:r>
              <a:rPr lang="en-US" sz="1200" dirty="0">
                <a:latin typeface="Arial" charset="0"/>
              </a:rPr>
              <a:t>Configure Router-on-a-Stick Inter-VLAN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6.3.3.5</a:t>
            </a:r>
            <a:r>
              <a:rPr lang="en-US" baseline="0" dirty="0">
                <a:latin typeface="Arial" charset="0"/>
              </a:rPr>
              <a:t> - </a:t>
            </a:r>
            <a:r>
              <a:rPr lang="en-US" dirty="0">
                <a:latin typeface="Arial" charset="0"/>
              </a:rPr>
              <a:t>Configure Router-on-a Stick: Verifying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4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6.1.1 – Overview of VLANs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6.1.1.2 – Benefits of VLANs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98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 – </a:t>
            </a:r>
            <a:r>
              <a:rPr lang="en-US" sz="1200" dirty="0">
                <a:latin typeface="Arial" charset="0"/>
              </a:rPr>
              <a:t>Configure Router-on-a-Stick Inter-VLAN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6.3.3.6</a:t>
            </a:r>
            <a:r>
              <a:rPr lang="en-US" baseline="0" dirty="0" smtClean="0">
                <a:latin typeface="Arial" charset="0"/>
              </a:rPr>
              <a:t> -Packet Tracer - Configuring Router-on-a-Stick Inter-VLAN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324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 – </a:t>
            </a:r>
            <a:r>
              <a:rPr lang="en-US" sz="1200" dirty="0">
                <a:latin typeface="Arial" charset="0"/>
              </a:rPr>
              <a:t>Configure Router-on-a-Stick Inter-VLAN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6.3.3.7</a:t>
            </a:r>
            <a:r>
              <a:rPr lang="en-US" baseline="0" dirty="0" smtClean="0">
                <a:latin typeface="Arial" charset="0"/>
              </a:rPr>
              <a:t> -Lab - Configuring 801.2Q Trunk-Based Inter-VLAN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724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6.3 – </a:t>
            </a:r>
            <a:r>
              <a:rPr lang="en-US" sz="1200" dirty="0">
                <a:latin typeface="Arial" charset="0"/>
              </a:rPr>
              <a:t>Inter-VLAN Routing Using Routers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6.3.3 – </a:t>
            </a:r>
            <a:r>
              <a:rPr lang="en-US" sz="1200" dirty="0">
                <a:latin typeface="Arial" charset="0"/>
              </a:rPr>
              <a:t>Configure Router-on-a-Stick Inter-VLAN Routing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6.3.3.8</a:t>
            </a:r>
            <a:r>
              <a:rPr lang="en-US" baseline="0" dirty="0" smtClean="0">
                <a:latin typeface="Arial" charset="0"/>
              </a:rPr>
              <a:t> -Packet Tracer - Inter-VLAN Routing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846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6 - VLANs</a:t>
            </a:r>
          </a:p>
          <a:p>
            <a:r>
              <a:rPr lang="en-US" dirty="0" smtClean="0"/>
              <a:t>6.4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37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6.4 – Summary</a:t>
            </a:r>
          </a:p>
          <a:p>
            <a:r>
              <a:rPr lang="en-US" dirty="0" smtClean="0"/>
              <a:t>6.4.1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/>
              <a:t>6.4.1.2 – </a:t>
            </a:r>
            <a:r>
              <a:rPr lang="sv-SE" dirty="0" smtClean="0"/>
              <a:t>Packet Tracer - Skills Integration Challenge 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917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63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6.4 – Summary</a:t>
            </a:r>
          </a:p>
          <a:p>
            <a:r>
              <a:rPr lang="en-US" dirty="0" smtClean="0"/>
              <a:t>6.4.1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/>
              <a:t>6.4.1.3 – </a:t>
            </a:r>
            <a:r>
              <a:rPr lang="en-US" dirty="0" smtClean="0"/>
              <a:t>Chapter 6: VLANs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72783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64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227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65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036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66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6.1.1 – Overview of VLANs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6.1.1.3</a:t>
            </a:r>
            <a:r>
              <a:rPr lang="en-US" baseline="0" dirty="0"/>
              <a:t> – Types of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93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6.1.1 – Overview of VLANs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6.1.1.4</a:t>
            </a:r>
            <a:r>
              <a:rPr lang="en-US" baseline="0" dirty="0"/>
              <a:t> – Voice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76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 smtClean="0">
                <a:latin typeface="Arial" charset="0"/>
              </a:rPr>
              <a:t>VLAN Segmentation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6.1.1 – Overview of VLANs</a:t>
            </a:r>
            <a:endParaRPr lang="en-US" dirty="0" smtClean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/>
              <a:t>6.1.1.5</a:t>
            </a:r>
            <a:r>
              <a:rPr lang="en-US" baseline="0" dirty="0" smtClean="0"/>
              <a:t> – Packet Tracer – Who Hears the Broadcast?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47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6.1 – </a:t>
            </a:r>
            <a:r>
              <a:rPr lang="en-US" sz="1200" dirty="0">
                <a:latin typeface="Arial" charset="0"/>
              </a:rPr>
              <a:t>VLAN Segmentation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6.1.2 – VLANs in a Multi-Switched</a:t>
            </a:r>
            <a:r>
              <a:rPr lang="en-US" baseline="0" dirty="0">
                <a:latin typeface="Arial" charset="0"/>
              </a:rPr>
              <a:t> Environment</a:t>
            </a:r>
            <a:endParaRPr lang="en-US" dirty="0"/>
          </a:p>
          <a:p>
            <a:pPr marL="112713" marR="0" indent="-112713" algn="l" defTabSz="1020763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6.1.2.1</a:t>
            </a:r>
            <a:r>
              <a:rPr lang="en-US" baseline="0" dirty="0"/>
              <a:t> – VLAN Trunks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4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6: VLANs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2916099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 smtClean="0"/>
              <a:t>Routing and Switching Essentials v6.0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09" y="2253916"/>
            <a:ext cx="6249992" cy="28895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699"/>
            <a:ext cx="9143999" cy="1524001"/>
          </a:xfrm>
        </p:spPr>
        <p:txBody>
          <a:bodyPr/>
          <a:lstStyle/>
          <a:p>
            <a:r>
              <a:rPr lang="en-US" dirty="0" smtClean="0"/>
              <a:t>If a switch port receives a broadcast frame, it forwards it out all ports except the originating port. </a:t>
            </a:r>
          </a:p>
          <a:p>
            <a:pPr lvl="1"/>
            <a:r>
              <a:rPr lang="en-US" dirty="0" smtClean="0"/>
              <a:t>Eventually the entire network receives the broadcast because the network is one broadcast domain.</a:t>
            </a:r>
          </a:p>
          <a:p>
            <a:r>
              <a:rPr lang="en-US" dirty="0" smtClean="0"/>
              <a:t>VLANs can be used to limit the reach of broadcast frames because each VLAN is a broadcast domain.</a:t>
            </a:r>
            <a:endParaRPr lang="en-US" dirty="0"/>
          </a:p>
          <a:p>
            <a:pPr lvl="1"/>
            <a:r>
              <a:rPr lang="en-US" dirty="0"/>
              <a:t>VLANs help control the reach of broadcast frames and their impact in the network.</a:t>
            </a:r>
          </a:p>
          <a:p>
            <a:pPr lvl="1"/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Broadcast Domains with VLANs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2569461"/>
            <a:ext cx="3112482" cy="243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the figure, PC1 on VLAN 10 sends a broadcast frame.</a:t>
            </a:r>
          </a:p>
          <a:p>
            <a:pPr lvl="1"/>
            <a:r>
              <a:rPr lang="en-US" dirty="0" smtClean="0"/>
              <a:t>Trunk links between S2 - S1 and S1 - S3 propagate the broadcast to other devices in VLAN 10.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/>
              <a:t>devices in </a:t>
            </a:r>
            <a:r>
              <a:rPr lang="en-US" dirty="0" smtClean="0"/>
              <a:t>the same VLAN </a:t>
            </a:r>
            <a:r>
              <a:rPr lang="en-US" dirty="0"/>
              <a:t>receive the </a:t>
            </a:r>
            <a:r>
              <a:rPr lang="en-US" dirty="0" smtClean="0"/>
              <a:t>broadcast therefore, PC4 would receive the  broadcast.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075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44622"/>
            <a:ext cx="8999936" cy="4065263"/>
          </a:xfrm>
        </p:spPr>
        <p:txBody>
          <a:bodyPr/>
          <a:lstStyle/>
          <a:p>
            <a:r>
              <a:rPr lang="en-US" sz="1600" dirty="0" smtClean="0"/>
              <a:t>Before a frame is forwarded across a trunk link, it must be tagged with its VLAN information.</a:t>
            </a:r>
          </a:p>
          <a:p>
            <a:pPr lvl="1"/>
            <a:r>
              <a:rPr lang="en-US" dirty="0" smtClean="0"/>
              <a:t>Frame tagging is the process of adding a VLAN identification header to the frame. </a:t>
            </a:r>
          </a:p>
          <a:p>
            <a:pPr lvl="1"/>
            <a:r>
              <a:rPr lang="en-US" dirty="0" smtClean="0"/>
              <a:t>It is used to properly transmit multiple VLAN frames through a trunk link</a:t>
            </a:r>
            <a:r>
              <a:rPr lang="en-US" dirty="0" smtClean="0"/>
              <a:t>.</a:t>
            </a:r>
            <a:endParaRPr lang="en-US" sz="800" dirty="0"/>
          </a:p>
          <a:p>
            <a:r>
              <a:rPr lang="en-US" sz="1600" dirty="0" smtClean="0"/>
              <a:t>IEEE </a:t>
            </a:r>
            <a:r>
              <a:rPr lang="en-US" sz="1600" dirty="0"/>
              <a:t>802.1Q is a vey popular VLAN trunking protocol that defines the structure of the tagging header added to the </a:t>
            </a:r>
            <a:r>
              <a:rPr lang="en-US" sz="1600" dirty="0" smtClean="0"/>
              <a:t>frame</a:t>
            </a:r>
            <a:r>
              <a:rPr lang="cs-CZ" sz="1600" dirty="0"/>
              <a:t>.</a:t>
            </a:r>
            <a:endParaRPr lang="en-US" sz="16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Tagging Ethernet Frames for VLAN Identification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16" y="2077453"/>
            <a:ext cx="4573732" cy="3066047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0" y="2318083"/>
            <a:ext cx="4708358" cy="237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713" indent="-285750">
              <a:buFont typeface="Arial" panose="020B0604020202020204" pitchFamily="34" charset="0"/>
              <a:buChar char="•"/>
            </a:pPr>
            <a:r>
              <a:rPr lang="en-US" dirty="0" smtClean="0"/>
              <a:t>Switches add VLAN tagging information after the Source MAC address field.</a:t>
            </a:r>
          </a:p>
          <a:p>
            <a:pPr marL="239713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fields in the 802.1Q VLAN tag includes </a:t>
            </a:r>
            <a:r>
              <a:rPr lang="en-US" dirty="0"/>
              <a:t>V</a:t>
            </a:r>
            <a:r>
              <a:rPr lang="en-US" dirty="0" smtClean="0"/>
              <a:t>LAN ID (VID).</a:t>
            </a:r>
          </a:p>
          <a:p>
            <a:pPr marL="239713" indent="-285750">
              <a:buFont typeface="Arial" panose="020B0604020202020204" pitchFamily="34" charset="0"/>
              <a:buChar char="•"/>
            </a:pPr>
            <a:r>
              <a:rPr lang="en-US" dirty="0" smtClean="0"/>
              <a:t>Trunk links add the tag information before sending the frame and then remove the tags before forwarding frames through non-trunk ports.</a:t>
            </a:r>
          </a:p>
        </p:txBody>
      </p:sp>
    </p:spTree>
    <p:extLst>
      <p:ext uri="{BB962C8B-B14F-4D97-AF65-F5344CB8AC3E}">
        <p14:creationId xmlns:p14="http://schemas.microsoft.com/office/powerpoint/2010/main" val="9963120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160"/>
            <a:ext cx="4860899" cy="3418719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Control traffic </a:t>
            </a:r>
            <a:r>
              <a:rPr lang="en-US" dirty="0" smtClean="0"/>
              <a:t>sent on the native VLAN should not be tagged. </a:t>
            </a:r>
          </a:p>
          <a:p>
            <a:r>
              <a:rPr lang="en-US" dirty="0" smtClean="0"/>
              <a:t>Frames received untagged, remain untagged and are placed in the native VLAN when forwarded.</a:t>
            </a:r>
          </a:p>
          <a:p>
            <a:r>
              <a:rPr lang="en-US" dirty="0" smtClean="0"/>
              <a:t>If there are no ports associated to the native VLAN and no other trunk links, an untagged frame is dropped.</a:t>
            </a:r>
          </a:p>
          <a:p>
            <a:r>
              <a:rPr lang="en-US" dirty="0" smtClean="0"/>
              <a:t>When configuring a switch port on a Cisco switch, configure devices so that they do not send tagged frames on the native VLAN. </a:t>
            </a:r>
          </a:p>
          <a:p>
            <a:r>
              <a:rPr lang="en-US" dirty="0" smtClean="0"/>
              <a:t>In Cisco switches, the native VLAN is VLAN 1, by default.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VLANs and 802.1Q Tagging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669" y="2173705"/>
            <a:ext cx="4494331" cy="296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853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9492"/>
            <a:ext cx="4139456" cy="2815829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access port </a:t>
            </a:r>
            <a:r>
              <a:rPr lang="en-US" dirty="0" smtClean="0"/>
              <a:t>connecting a </a:t>
            </a:r>
            <a:r>
              <a:rPr lang="en-US" dirty="0"/>
              <a:t>Cisco IP phone can be configured to use two separate VLANs: </a:t>
            </a:r>
            <a:endParaRPr lang="en-US" dirty="0" smtClean="0"/>
          </a:p>
          <a:p>
            <a:pPr lvl="1"/>
            <a:r>
              <a:rPr lang="en-US" dirty="0" smtClean="0"/>
              <a:t>A VLAN </a:t>
            </a:r>
            <a:r>
              <a:rPr lang="en-US" dirty="0"/>
              <a:t>for voice traffic </a:t>
            </a:r>
            <a:endParaRPr lang="en-US" dirty="0" smtClean="0"/>
          </a:p>
          <a:p>
            <a:pPr lvl="1"/>
            <a:r>
              <a:rPr lang="en-US" dirty="0" smtClean="0"/>
              <a:t>A VLAN </a:t>
            </a:r>
            <a:r>
              <a:rPr lang="en-US" dirty="0"/>
              <a:t>for data traffic from a device attached to the phone. </a:t>
            </a:r>
            <a:endParaRPr lang="en-US" dirty="0" smtClean="0"/>
          </a:p>
          <a:p>
            <a:pPr lvl="1"/>
            <a:endParaRPr lang="en-US" sz="1100" dirty="0"/>
          </a:p>
          <a:p>
            <a:r>
              <a:rPr lang="en-US" dirty="0" smtClean="0"/>
              <a:t>The </a:t>
            </a:r>
            <a:r>
              <a:rPr lang="en-US" dirty="0"/>
              <a:t>link between the switch and the IP phone </a:t>
            </a:r>
            <a:r>
              <a:rPr lang="en-US" dirty="0" smtClean="0"/>
              <a:t>behaves like a trunk </a:t>
            </a:r>
            <a:r>
              <a:rPr lang="en-US" dirty="0"/>
              <a:t>to </a:t>
            </a:r>
            <a:r>
              <a:rPr lang="en-US" dirty="0" smtClean="0"/>
              <a:t>carry traffic from both VLANs.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VLAN Tagging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95" y="0"/>
            <a:ext cx="5112705" cy="328339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41800" y="3283390"/>
            <a:ext cx="4911278" cy="186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Cisco IP Phone contains an integrated three-port 10/100 switch dedicated to these devices:</a:t>
            </a:r>
          </a:p>
          <a:p>
            <a:pPr lvl="1"/>
            <a:r>
              <a:rPr lang="en-US" dirty="0" smtClean="0"/>
              <a:t>Port 1 connects to the switch or other VoIP device.</a:t>
            </a:r>
          </a:p>
          <a:p>
            <a:pPr lvl="1"/>
            <a:r>
              <a:rPr lang="en-US" dirty="0" smtClean="0"/>
              <a:t>Port 2 is an internal 10/100 interface that carries the IP phone traffic.</a:t>
            </a:r>
          </a:p>
          <a:p>
            <a:pPr lvl="1"/>
            <a:r>
              <a:rPr lang="en-US" dirty="0" smtClean="0"/>
              <a:t>Port 3 (access port) connects to a PC or other device.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44758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Tracer – Investigating a VLAN Implementation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066" y="806965"/>
            <a:ext cx="5379291" cy="434455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175534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6.2 VLAN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98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9548" y="2013128"/>
            <a:ext cx="3986663" cy="498974"/>
          </a:xfrm>
        </p:spPr>
        <p:txBody>
          <a:bodyPr/>
          <a:lstStyle/>
          <a:p>
            <a:r>
              <a:rPr lang="en-US" dirty="0" smtClean="0"/>
              <a:t>Cisco Catalyst 2960 and 3560 Series switches support over 4,000 VLANs.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 Ranges on Catalyst Switches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035" y="2679033"/>
            <a:ext cx="4937965" cy="2464468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0" y="827970"/>
            <a:ext cx="4619952" cy="401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VLANs are split into two categories:</a:t>
            </a:r>
          </a:p>
          <a:p>
            <a:pPr lvl="1"/>
            <a:r>
              <a:rPr lang="en-US" b="1" dirty="0" smtClean="0"/>
              <a:t>Normal range VLANs</a:t>
            </a:r>
          </a:p>
          <a:p>
            <a:pPr lvl="2"/>
            <a:r>
              <a:rPr lang="en-US" sz="1300" dirty="0" smtClean="0"/>
              <a:t>VLAN numbers from 1 to 1,005</a:t>
            </a:r>
          </a:p>
          <a:p>
            <a:pPr lvl="2"/>
            <a:r>
              <a:rPr lang="en-US" sz="1300" dirty="0" smtClean="0"/>
              <a:t>Configurations stored in the vlan.dat (in the flash memory)</a:t>
            </a:r>
          </a:p>
          <a:p>
            <a:pPr lvl="2"/>
            <a:r>
              <a:rPr lang="en-US" sz="1300" dirty="0" smtClean="0"/>
              <a:t>IDs 1002 through 1005 are reserved for legacy Token Ring and Fiber Distributed Data Interface (FDDI) VLANs, automatically created and cannot be removed.</a:t>
            </a:r>
            <a:endParaRPr lang="en-US" sz="13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0" y="3107314"/>
            <a:ext cx="4398700" cy="15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/>
              <a:t>Extended Range VLANs</a:t>
            </a:r>
          </a:p>
          <a:p>
            <a:pPr lvl="2"/>
            <a:r>
              <a:rPr lang="en-US" sz="1300" dirty="0" smtClean="0"/>
              <a:t>VLAN numbers from 1,006 to 4,096</a:t>
            </a:r>
          </a:p>
          <a:p>
            <a:pPr lvl="2"/>
            <a:r>
              <a:rPr lang="en-US" sz="1300" dirty="0" smtClean="0"/>
              <a:t>Configurations stored in the running configuration (NVRAM)</a:t>
            </a:r>
          </a:p>
          <a:p>
            <a:pPr lvl="2"/>
            <a:r>
              <a:rPr lang="en-US" sz="1300" dirty="0" smtClean="0"/>
              <a:t>VLAN Trunking Protocol (VTP) does not learn extended VLANs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83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Creating </a:t>
            </a:r>
            <a:r>
              <a:rPr lang="en-US" dirty="0">
                <a:latin typeface="Arial" charset="0"/>
              </a:rPr>
              <a:t>a VLAN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481" y="2859786"/>
            <a:ext cx="3572161" cy="2283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" y="878914"/>
            <a:ext cx="9152502" cy="18482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302" y="3241633"/>
            <a:ext cx="4023115" cy="1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395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Assigning </a:t>
            </a:r>
            <a:r>
              <a:rPr lang="en-US" dirty="0">
                <a:latin typeface="Arial" charset="0"/>
              </a:rPr>
              <a:t>Ports to VLANs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9269"/>
            <a:ext cx="9117060" cy="224535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229161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99" y="1141182"/>
            <a:ext cx="4416961" cy="294794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951" y="3818021"/>
            <a:ext cx="4891050" cy="1325887"/>
          </a:xfrm>
          <a:prstGeom prst="rect">
            <a:avLst/>
          </a:prstGeom>
        </p:spPr>
      </p:pic>
      <p:sp>
        <p:nvSpPr>
          <p:cNvPr id="6" name="Rectangle 7"/>
          <p:cNvSpPr/>
          <p:nvPr/>
        </p:nvSpPr>
        <p:spPr>
          <a:xfrm>
            <a:off x="0" y="0"/>
            <a:ext cx="6448926" cy="462406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32200048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1443789"/>
            <a:ext cx="8853286" cy="339617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CA" sz="2400" dirty="0"/>
              <a:t>6.1 VLAN </a:t>
            </a:r>
            <a:r>
              <a:rPr lang="en-CA" sz="2400" dirty="0" smtClean="0"/>
              <a:t>Segmentation</a:t>
            </a:r>
          </a:p>
          <a:p>
            <a:pPr marL="0" indent="0">
              <a:buNone/>
            </a:pPr>
            <a:r>
              <a:rPr lang="en-CA" sz="2400" dirty="0" smtClean="0"/>
              <a:t>6.2 </a:t>
            </a:r>
            <a:r>
              <a:rPr lang="en-CA" sz="2400" dirty="0"/>
              <a:t>VLAN Implementations</a:t>
            </a:r>
          </a:p>
          <a:p>
            <a:pPr marL="0" indent="0">
              <a:buNone/>
            </a:pPr>
            <a:r>
              <a:rPr lang="en-US" sz="2400" dirty="0" smtClean="0"/>
              <a:t>6.3 </a:t>
            </a:r>
            <a:r>
              <a:rPr lang="en-US" sz="2400" dirty="0"/>
              <a:t>Inter-VLAN Routing Using </a:t>
            </a:r>
            <a:r>
              <a:rPr lang="en-US" sz="2400" dirty="0" smtClean="0"/>
              <a:t>Routers</a:t>
            </a:r>
            <a:endParaRPr lang="en-US" sz="240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6 -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8" y="2656811"/>
            <a:ext cx="2758887" cy="9579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51" y="1523075"/>
            <a:ext cx="5084891" cy="3599244"/>
          </a:xfrm>
          <a:prstGeom prst="rect">
            <a:avLst/>
          </a:prstGeom>
        </p:spPr>
      </p:pic>
      <p:sp>
        <p:nvSpPr>
          <p:cNvPr id="6" name="Rectangle 12"/>
          <p:cNvSpPr/>
          <p:nvPr/>
        </p:nvSpPr>
        <p:spPr>
          <a:xfrm>
            <a:off x="12942" y="665747"/>
            <a:ext cx="5216783" cy="447047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307627037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836034"/>
            <a:ext cx="8853286" cy="405644"/>
          </a:xfrm>
        </p:spPr>
        <p:txBody>
          <a:bodyPr/>
          <a:lstStyle/>
          <a:p>
            <a:r>
              <a:rPr lang="en-US" dirty="0" smtClean="0"/>
              <a:t>Remove VLAN Assignment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VLAN Port Membership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0" y="1204589"/>
            <a:ext cx="9168925" cy="168299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810239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023" y="649881"/>
            <a:ext cx="5785977" cy="4004781"/>
          </a:xfrm>
          <a:prstGeom prst="rect">
            <a:avLst/>
          </a:prstGeom>
        </p:spPr>
      </p:pic>
      <p:sp>
        <p:nvSpPr>
          <p:cNvPr id="5" name="Rectangle 9"/>
          <p:cNvSpPr/>
          <p:nvPr/>
        </p:nvSpPr>
        <p:spPr>
          <a:xfrm>
            <a:off x="0" y="2464472"/>
            <a:ext cx="3358023" cy="73866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Even though interface F0/18 </a:t>
            </a:r>
            <a:r>
              <a:rPr lang="en-US" sz="1400" dirty="0">
                <a:solidFill>
                  <a:srgbClr val="000000"/>
                </a:solidFill>
              </a:rPr>
              <a:t>was previously assigned to VLAN </a:t>
            </a:r>
            <a:r>
              <a:rPr lang="en-US" sz="1400" dirty="0" smtClean="0">
                <a:solidFill>
                  <a:srgbClr val="000000"/>
                </a:solidFill>
              </a:rPr>
              <a:t>20, it reset </a:t>
            </a:r>
            <a:r>
              <a:rPr lang="en-US" sz="1400" dirty="0">
                <a:solidFill>
                  <a:srgbClr val="000000"/>
                </a:solidFill>
              </a:rPr>
              <a:t>to </a:t>
            </a:r>
            <a:r>
              <a:rPr lang="en-US" sz="1400" dirty="0" smtClean="0">
                <a:solidFill>
                  <a:srgbClr val="000000"/>
                </a:solidFill>
              </a:rPr>
              <a:t>the default VLAN1.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ight Arrow 3"/>
          <p:cNvSpPr/>
          <p:nvPr/>
        </p:nvSpPr>
        <p:spPr>
          <a:xfrm>
            <a:off x="3358023" y="2621698"/>
            <a:ext cx="948595" cy="426575"/>
          </a:xfrm>
          <a:prstGeom prst="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770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697832"/>
            <a:ext cx="8853286" cy="4256431"/>
          </a:xfrm>
        </p:spPr>
        <p:txBody>
          <a:bodyPr/>
          <a:lstStyle/>
          <a:p>
            <a:r>
              <a:rPr lang="en-US" sz="1600" dirty="0" smtClean="0"/>
              <a:t>Use the </a:t>
            </a:r>
            <a:r>
              <a:rPr lang="en-US" sz="1600" b="1" dirty="0" smtClean="0"/>
              <a:t>no </a:t>
            </a:r>
            <a:r>
              <a:rPr lang="en-US" sz="1600" b="1" dirty="0"/>
              <a:t>vlan </a:t>
            </a:r>
            <a:r>
              <a:rPr lang="en-US" sz="1600" i="1" dirty="0"/>
              <a:t>vlan-id </a:t>
            </a:r>
            <a:r>
              <a:rPr lang="en-US" sz="1600" dirty="0"/>
              <a:t>global configuration mode command </a:t>
            </a:r>
            <a:r>
              <a:rPr lang="en-US" sz="1600" dirty="0" smtClean="0"/>
              <a:t>to </a:t>
            </a:r>
            <a:r>
              <a:rPr lang="en-US" sz="1600" dirty="0"/>
              <a:t>remove </a:t>
            </a:r>
            <a:r>
              <a:rPr lang="en-US" sz="1600" dirty="0" smtClean="0"/>
              <a:t>VLAN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To </a:t>
            </a:r>
            <a:r>
              <a:rPr lang="en-US" dirty="0" smtClean="0"/>
              <a:t>delete the entire vlan.dat file, use the </a:t>
            </a:r>
            <a:r>
              <a:rPr lang="en-US" b="1" dirty="0" smtClean="0"/>
              <a:t>delete flash:vlan.dat </a:t>
            </a:r>
            <a:r>
              <a:rPr lang="en-US" dirty="0" smtClean="0"/>
              <a:t>privileged EXEC mode command. </a:t>
            </a:r>
          </a:p>
          <a:p>
            <a:pPr lvl="1"/>
            <a:r>
              <a:rPr lang="en-US" b="1" dirty="0" smtClean="0"/>
              <a:t>delete vlan.dat</a:t>
            </a:r>
            <a:r>
              <a:rPr lang="en-US" dirty="0" smtClean="0"/>
              <a:t> can be used if the vlan.dat file has not been moved from its default location.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VLANs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084" y="1086702"/>
            <a:ext cx="5263753" cy="31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199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8853286" cy="605179"/>
          </a:xfrm>
        </p:spPr>
        <p:txBody>
          <a:bodyPr/>
          <a:lstStyle/>
          <a:p>
            <a:r>
              <a:rPr lang="en-US" dirty="0"/>
              <a:t>VLAN configurations can be validated using </a:t>
            </a:r>
            <a:r>
              <a:rPr lang="en-US" dirty="0" smtClean="0"/>
              <a:t>the Cisco </a:t>
            </a:r>
            <a:r>
              <a:rPr lang="en-US" dirty="0"/>
              <a:t>IOS </a:t>
            </a:r>
            <a:r>
              <a:rPr lang="en-US" b="1" dirty="0" smtClean="0"/>
              <a:t>show </a:t>
            </a:r>
            <a:r>
              <a:rPr lang="en-US" b="1" dirty="0"/>
              <a:t>vlan </a:t>
            </a:r>
            <a:r>
              <a:rPr lang="en-US" dirty="0"/>
              <a:t>and </a:t>
            </a:r>
            <a:r>
              <a:rPr lang="en-US" b="1" dirty="0"/>
              <a:t>show interfaces </a:t>
            </a:r>
            <a:r>
              <a:rPr lang="en-US" dirty="0"/>
              <a:t>command options.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VLAN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" y="1410108"/>
            <a:ext cx="4387362" cy="3057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764" y="1404123"/>
            <a:ext cx="4668601" cy="28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881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63" y="0"/>
            <a:ext cx="73803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8567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65" y="0"/>
            <a:ext cx="84582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5677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Tracer – Configuring VLANs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5002" y="798513"/>
            <a:ext cx="3692408" cy="41560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232499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Configuring </a:t>
            </a:r>
            <a:r>
              <a:rPr lang="en-US" dirty="0">
                <a:ea typeface="ＭＳ Ｐゴシック" pitchFamily="34" charset="-128"/>
              </a:rPr>
              <a:t>IEEE 802.1q Trunk Links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53" y="657726"/>
            <a:ext cx="7881934" cy="204427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66" y="2826967"/>
            <a:ext cx="3635386" cy="2254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102" y="4034589"/>
            <a:ext cx="4999898" cy="10905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97025"/>
            <a:ext cx="950066" cy="483326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Native VLAN</a:t>
            </a:r>
          </a:p>
          <a:p>
            <a:pPr algn="ctr"/>
            <a:r>
              <a:rPr lang="en-US" sz="800" dirty="0" smtClean="0"/>
              <a:t>VLAN 99</a:t>
            </a:r>
          </a:p>
          <a:p>
            <a:pPr algn="ctr"/>
            <a:r>
              <a:rPr lang="en-US" sz="800" dirty="0" smtClean="0"/>
              <a:t>172.17.99.0/24</a:t>
            </a:r>
          </a:p>
        </p:txBody>
      </p:sp>
    </p:spTree>
    <p:extLst>
      <p:ext uri="{BB962C8B-B14F-4D97-AF65-F5344CB8AC3E}">
        <p14:creationId xmlns:p14="http://schemas.microsoft.com/office/powerpoint/2010/main" val="8997955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Resetting </a:t>
            </a:r>
            <a:r>
              <a:rPr lang="en-US" dirty="0">
                <a:ea typeface="ＭＳ Ｐゴシック" pitchFamily="34" charset="-128"/>
              </a:rPr>
              <a:t>the Trunk to Default State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90" y="1467854"/>
            <a:ext cx="9190590" cy="210953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107180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.1 VLAN Segmentation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100" y="1"/>
            <a:ext cx="5690549" cy="51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340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967" y="1146306"/>
            <a:ext cx="6828444" cy="3774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79992"/>
            <a:ext cx="2079476" cy="287357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F0/1 is configured as an access port which removes the trunk feature.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13790" y="1337929"/>
            <a:ext cx="623239" cy="496421"/>
          </a:xfrm>
          <a:prstGeom prst="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249970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7367" y="798513"/>
            <a:ext cx="3787679" cy="41560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Tracer – Configuring Trunks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886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– Configuring VLANs and Trunks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6246" y="798513"/>
            <a:ext cx="3409921" cy="41560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44541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88180"/>
            <a:ext cx="3653235" cy="1310519"/>
          </a:xfrm>
        </p:spPr>
        <p:txBody>
          <a:bodyPr/>
          <a:lstStyle/>
          <a:p>
            <a:r>
              <a:rPr lang="en-US" dirty="0" smtClean="0"/>
              <a:t>Common practice </a:t>
            </a:r>
            <a:r>
              <a:rPr lang="en-US" dirty="0"/>
              <a:t>to associate a VLAN with an IP network.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/>
              <a:t>IP networks </a:t>
            </a:r>
            <a:r>
              <a:rPr lang="en-US" dirty="0" smtClean="0"/>
              <a:t>must </a:t>
            </a:r>
            <a:r>
              <a:rPr lang="en-US" dirty="0"/>
              <a:t>communicate through a </a:t>
            </a:r>
            <a:r>
              <a:rPr lang="en-US" dirty="0" smtClean="0"/>
              <a:t>router.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devices within a VLAN must be part of the same IP network to communicate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Addressing Issues with VLANs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815" y="1684421"/>
            <a:ext cx="5624185" cy="3459079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0" y="2851423"/>
            <a:ext cx="3653235" cy="82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the figure, PC1 cannot communicate to the server because it has a wrong IP address configured.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84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358" y="875887"/>
            <a:ext cx="8853286" cy="4155319"/>
          </a:xfrm>
        </p:spPr>
        <p:txBody>
          <a:bodyPr/>
          <a:lstStyle/>
          <a:p>
            <a:r>
              <a:rPr lang="en-US" dirty="0"/>
              <a:t>If all the IP address mismatches have been solved, but the device still cannot connect, check if the VLAN exists in the switch.</a:t>
            </a:r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VLANs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6179"/>
            <a:ext cx="5345459" cy="3069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655" y="3085780"/>
            <a:ext cx="3514148" cy="1858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3307" y="1726493"/>
            <a:ext cx="3558496" cy="11763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If the VLAN to which the port belongs </a:t>
            </a:r>
            <a:r>
              <a:rPr lang="en-US" sz="1300" dirty="0" smtClean="0">
                <a:solidFill>
                  <a:srgbClr val="000000"/>
                </a:solidFill>
              </a:rPr>
              <a:t>is deleted</a:t>
            </a:r>
            <a:r>
              <a:rPr lang="en-US" sz="1300" dirty="0">
                <a:solidFill>
                  <a:srgbClr val="000000"/>
                </a:solidFill>
              </a:rPr>
              <a:t>, the port becomes </a:t>
            </a:r>
            <a:r>
              <a:rPr lang="en-US" sz="1300" dirty="0" smtClean="0">
                <a:solidFill>
                  <a:srgbClr val="000000"/>
                </a:solidFill>
              </a:rPr>
              <a:t>inactive and is unable </a:t>
            </a:r>
            <a:r>
              <a:rPr lang="en-US" sz="1300" dirty="0">
                <a:solidFill>
                  <a:srgbClr val="000000"/>
                </a:solidFill>
              </a:rPr>
              <a:t>to communicate with the rest of the network. </a:t>
            </a:r>
            <a:endParaRPr lang="en-US" sz="1300" dirty="0" smtClean="0">
              <a:solidFill>
                <a:srgbClr val="000000"/>
              </a:solidFill>
            </a:endParaRPr>
          </a:p>
          <a:p>
            <a:pPr marL="114300" lvl="1" indent="-1143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It </a:t>
            </a:r>
            <a:r>
              <a:rPr lang="en-US" sz="1200" dirty="0">
                <a:solidFill>
                  <a:srgbClr val="000000"/>
                </a:solidFill>
              </a:rPr>
              <a:t>is not functional until the missing VLAN is created or the VLAN is removed from the port.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45459" y="1726493"/>
            <a:ext cx="3798541" cy="3336128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05809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Introduction </a:t>
            </a:r>
            <a:r>
              <a:rPr lang="en-US" dirty="0">
                <a:ea typeface="ＭＳ Ｐゴシック" pitchFamily="34" charset="-128"/>
              </a:rPr>
              <a:t>to Troubleshooting Trunks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8420"/>
            <a:ext cx="4661610" cy="2553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955" y="3535825"/>
            <a:ext cx="7201045" cy="1607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7456" y="2302340"/>
            <a:ext cx="4521744" cy="10260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100">
                <a:solidFill>
                  <a:srgbClr val="000000"/>
                </a:solidFill>
              </a:defRPr>
            </a:lvl1pPr>
            <a:lvl2pPr marL="114300" lvl="1" indent="-114300"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</a:lstStyle>
          <a:p>
            <a:pPr marL="0" lvl="1" indent="0">
              <a:buNone/>
            </a:pPr>
            <a:r>
              <a:rPr lang="en-US" sz="1300" dirty="0"/>
              <a:t>In this example, the Native VLAN should be VLAN 99 however, the output of the command identifies VLAN 2 as the Native VLAN.</a:t>
            </a:r>
          </a:p>
          <a:p>
            <a:pPr lvl="1"/>
            <a:r>
              <a:rPr lang="en-US" sz="1200" dirty="0" smtClean="0"/>
              <a:t>To </a:t>
            </a:r>
            <a:r>
              <a:rPr lang="en-US" sz="1200" dirty="0"/>
              <a:t>solve </a:t>
            </a:r>
            <a:r>
              <a:rPr lang="en-US" sz="1200" dirty="0" smtClean="0"/>
              <a:t>this problem, </a:t>
            </a:r>
            <a:r>
              <a:rPr lang="en-US" sz="1200" dirty="0"/>
              <a:t>configure </a:t>
            </a:r>
            <a:r>
              <a:rPr lang="en-US" sz="1200" dirty="0" smtClean="0"/>
              <a:t>the same native </a:t>
            </a:r>
            <a:r>
              <a:rPr lang="en-US" sz="1200" dirty="0"/>
              <a:t>VLAN </a:t>
            </a:r>
            <a:r>
              <a:rPr lang="en-US" sz="1200" dirty="0" smtClean="0"/>
              <a:t>on </a:t>
            </a:r>
            <a:r>
              <a:rPr lang="en-US" sz="1200" dirty="0"/>
              <a:t>both </a:t>
            </a:r>
            <a:r>
              <a:rPr lang="en-US" sz="1200" dirty="0" smtClean="0"/>
              <a:t>sides.</a:t>
            </a:r>
            <a:endParaRPr lang="en-US" sz="1200" dirty="0"/>
          </a:p>
        </p:txBody>
      </p:sp>
      <p:sp>
        <p:nvSpPr>
          <p:cNvPr id="5" name="Down Arrow 4"/>
          <p:cNvSpPr/>
          <p:nvPr/>
        </p:nvSpPr>
        <p:spPr>
          <a:xfrm>
            <a:off x="6204222" y="3328393"/>
            <a:ext cx="374106" cy="207432"/>
          </a:xfrm>
          <a:prstGeom prst="down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34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065" y="798944"/>
            <a:ext cx="8853286" cy="4155319"/>
          </a:xfrm>
        </p:spPr>
        <p:txBody>
          <a:bodyPr/>
          <a:lstStyle/>
          <a:p>
            <a:r>
              <a:rPr lang="en-US" dirty="0"/>
              <a:t>Trunking issues are usually associated with incorrect configurations.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common type of trunk configuration errors are: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0" dirty="0" smtClean="0"/>
          </a:p>
          <a:p>
            <a:endParaRPr lang="en-US" dirty="0" smtClean="0"/>
          </a:p>
          <a:p>
            <a:r>
              <a:rPr lang="en-US" dirty="0" smtClean="0"/>
              <a:t>When a </a:t>
            </a:r>
            <a:r>
              <a:rPr lang="en-US" dirty="0"/>
              <a:t>trunk problem is </a:t>
            </a:r>
            <a:r>
              <a:rPr lang="en-US" dirty="0" smtClean="0"/>
              <a:t>suspected, it is recommended to troubleshoot </a:t>
            </a:r>
            <a:r>
              <a:rPr lang="en-US" dirty="0"/>
              <a:t>in the order shown above.</a:t>
            </a:r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Problems with Trunks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" y="1918364"/>
            <a:ext cx="9144586" cy="230070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047135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065" y="798944"/>
            <a:ext cx="3665935" cy="4155319"/>
          </a:xfrm>
        </p:spPr>
        <p:txBody>
          <a:bodyPr/>
          <a:lstStyle/>
          <a:p>
            <a:r>
              <a:rPr lang="en-US" dirty="0" smtClean="0"/>
              <a:t>In this example, PC4 cannot reach the Web server.</a:t>
            </a:r>
          </a:p>
          <a:p>
            <a:pPr lvl="1"/>
            <a:r>
              <a:rPr lang="en-US" dirty="0" smtClean="0"/>
              <a:t>The trunk links on S1 and S3 are verified and reveal that the S3 trunk port has been configured as an access port.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Incorrect </a:t>
            </a:r>
            <a:r>
              <a:rPr lang="en-US" dirty="0">
                <a:ea typeface="ＭＳ Ｐゴシック" pitchFamily="34" charset="-128"/>
              </a:rPr>
              <a:t>Port Mode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1716"/>
            <a:ext cx="3530600" cy="2301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338" y="-9151"/>
            <a:ext cx="4094818" cy="2282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076" y="2372556"/>
            <a:ext cx="3025261" cy="1509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303" y="4447178"/>
            <a:ext cx="2702032" cy="6703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2303" y="3949621"/>
            <a:ext cx="2702032" cy="116790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100">
                <a:solidFill>
                  <a:srgbClr val="000000"/>
                </a:solidFill>
              </a:defRPr>
            </a:lvl1pPr>
            <a:lvl2pPr marL="114300" lvl="1" indent="-114300"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</a:lstStyle>
          <a:p>
            <a:pPr marL="0" lvl="1" indent="0">
              <a:buNone/>
            </a:pPr>
            <a:r>
              <a:rPr lang="en-US" sz="1200" dirty="0" smtClean="0"/>
              <a:t>To resolve the issue, the S3 F03 port is configured as a trunk link.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0966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798944"/>
            <a:ext cx="4564293" cy="4155319"/>
          </a:xfrm>
        </p:spPr>
        <p:txBody>
          <a:bodyPr/>
          <a:lstStyle/>
          <a:p>
            <a:r>
              <a:rPr lang="en-US" dirty="0"/>
              <a:t>In this example, PC5 cannot reach the Student Email server.</a:t>
            </a:r>
          </a:p>
          <a:p>
            <a:pPr lvl="1"/>
            <a:r>
              <a:rPr lang="en-US" dirty="0"/>
              <a:t>The output of the </a:t>
            </a:r>
            <a:r>
              <a:rPr lang="en-US" b="1" dirty="0"/>
              <a:t>switchport trunk allowed vlan </a:t>
            </a:r>
            <a:r>
              <a:rPr lang="en-US" dirty="0"/>
              <a:t>command reveals S1 is not allowing VLAN </a:t>
            </a:r>
            <a:r>
              <a:rPr lang="en-US" dirty="0" smtClean="0"/>
              <a:t>20.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Incorrect </a:t>
            </a:r>
            <a:r>
              <a:rPr lang="en-US" dirty="0">
                <a:ea typeface="ＭＳ Ｐゴシック" pitchFamily="34" charset="-128"/>
              </a:rPr>
              <a:t>VLAN List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3284"/>
            <a:ext cx="4649696" cy="3130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117" y="986590"/>
            <a:ext cx="4623883" cy="1587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140" y="3641291"/>
            <a:ext cx="3121257" cy="1505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4140" y="3243377"/>
            <a:ext cx="3120923" cy="199617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100">
                <a:solidFill>
                  <a:srgbClr val="000000"/>
                </a:solidFill>
              </a:defRPr>
            </a:lvl1pPr>
            <a:lvl2pPr marL="114300" lvl="1" indent="-114300"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</a:lstStyle>
          <a:p>
            <a:pPr marL="0" lvl="1" indent="0">
              <a:buNone/>
            </a:pPr>
            <a:r>
              <a:rPr lang="en-US" sz="1200" dirty="0" smtClean="0"/>
              <a:t>To resolve the issue, the S1 F0/1 port is configured to allow VLANs 10, 20, and 99.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011520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79755"/>
            <a:ext cx="4363453" cy="3990219"/>
          </a:xfrm>
        </p:spPr>
        <p:txBody>
          <a:bodyPr/>
          <a:lstStyle/>
          <a:p>
            <a:r>
              <a:rPr lang="en-US" sz="1400" dirty="0"/>
              <a:t>VLANs </a:t>
            </a:r>
            <a:r>
              <a:rPr lang="en-US" sz="1400" dirty="0" smtClean="0"/>
              <a:t>can segment LAN devices without regard for the </a:t>
            </a:r>
            <a:r>
              <a:rPr lang="en-US" sz="1400" dirty="0"/>
              <a:t>physical location of the user or device. </a:t>
            </a:r>
          </a:p>
          <a:p>
            <a:pPr lvl="1"/>
            <a:r>
              <a:rPr lang="en-US" sz="1300" dirty="0" smtClean="0"/>
              <a:t>In the figure, IT users on the first, second, and third floors are all on the same LAN segment. The same is true for HR and Sales users.</a:t>
            </a:r>
          </a:p>
          <a:p>
            <a:r>
              <a:rPr lang="en-US" sz="1400" dirty="0" smtClean="0"/>
              <a:t>A </a:t>
            </a:r>
            <a:r>
              <a:rPr lang="en-US" sz="1400" dirty="0"/>
              <a:t>VLAN is a logical partition of a Layer 2 network.</a:t>
            </a:r>
          </a:p>
          <a:p>
            <a:pPr lvl="1"/>
            <a:r>
              <a:rPr lang="en-US" sz="1300" dirty="0"/>
              <a:t>Multiple partitions can be </a:t>
            </a:r>
            <a:r>
              <a:rPr lang="en-US" sz="1300" dirty="0" smtClean="0"/>
              <a:t>created and multiple </a:t>
            </a:r>
            <a:r>
              <a:rPr lang="en-US" sz="1300" dirty="0"/>
              <a:t>VLANs </a:t>
            </a:r>
            <a:r>
              <a:rPr lang="en-US" sz="1300" dirty="0" smtClean="0"/>
              <a:t>can co-exist</a:t>
            </a:r>
            <a:r>
              <a:rPr lang="en-US" sz="1300" dirty="0"/>
              <a:t>.</a:t>
            </a:r>
          </a:p>
          <a:p>
            <a:pPr lvl="1"/>
            <a:r>
              <a:rPr lang="en-US" sz="1300" dirty="0"/>
              <a:t>The partitioning of the Layer 2 network takes place inside a Layer 2 device, usually via a switch. </a:t>
            </a:r>
            <a:endParaRPr lang="en-US" sz="1300" dirty="0" smtClean="0"/>
          </a:p>
          <a:p>
            <a:pPr lvl="1"/>
            <a:r>
              <a:rPr lang="en-US" sz="1300" dirty="0" smtClean="0"/>
              <a:t>Each </a:t>
            </a:r>
            <a:r>
              <a:rPr lang="en-US" sz="1300" dirty="0"/>
              <a:t>VLAN is a broadcast </a:t>
            </a:r>
            <a:r>
              <a:rPr lang="en-US" sz="1300" dirty="0" smtClean="0"/>
              <a:t>domain that can span multiple physical LAN segments.</a:t>
            </a:r>
          </a:p>
          <a:p>
            <a:pPr lvl="1"/>
            <a:r>
              <a:rPr lang="en-US" sz="1300" dirty="0"/>
              <a:t>H</a:t>
            </a:r>
            <a:r>
              <a:rPr lang="en-US" sz="1300" dirty="0" smtClean="0"/>
              <a:t>osts on the same VLAN </a:t>
            </a:r>
            <a:r>
              <a:rPr lang="en-US" sz="1300" dirty="0"/>
              <a:t>are unaware of the </a:t>
            </a:r>
            <a:r>
              <a:rPr lang="en-US" sz="1300" dirty="0" smtClean="0"/>
              <a:t>VLAN’s existence.</a:t>
            </a:r>
            <a:endParaRPr lang="en-US" sz="13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VLAN </a:t>
            </a:r>
            <a:r>
              <a:rPr lang="en-US" dirty="0">
                <a:latin typeface="Arial" charset="0"/>
              </a:rPr>
              <a:t>Definitions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271" y="1098884"/>
            <a:ext cx="4874729" cy="3182427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985670" y="4281311"/>
            <a:ext cx="4011108" cy="78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VLANs are mutually isolated and </a:t>
            </a:r>
            <a:r>
              <a:rPr lang="en-US" sz="1400" u="sng" dirty="0" smtClean="0"/>
              <a:t>packets can only pass between VLANs via a router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37875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Packet </a:t>
            </a:r>
            <a:r>
              <a:rPr lang="en-US" sz="2000" dirty="0">
                <a:ea typeface="ＭＳ Ｐゴシック" pitchFamily="34" charset="-128"/>
              </a:rPr>
              <a:t>Tracer - Troubleshooting a VLAN Implementation - Scenario 1</a:t>
            </a:r>
            <a:endParaRPr lang="en-US" sz="2000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1493" y="798513"/>
            <a:ext cx="3559427" cy="41560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219982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Packet </a:t>
            </a:r>
            <a:r>
              <a:rPr lang="en-US" sz="2000" dirty="0">
                <a:ea typeface="ＭＳ Ｐゴシック" pitchFamily="34" charset="-128"/>
              </a:rPr>
              <a:t>Tracer - Troubleshooting a VLAN Implementation - Scenario </a:t>
            </a:r>
            <a:r>
              <a:rPr lang="en-US" sz="2000" dirty="0" smtClean="0">
                <a:ea typeface="ＭＳ Ｐゴシック" pitchFamily="34" charset="-128"/>
              </a:rPr>
              <a:t>2</a:t>
            </a:r>
            <a:endParaRPr lang="en-US" sz="2000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6507" y="798513"/>
            <a:ext cx="3509399" cy="41560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298082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Lab - </a:t>
            </a:r>
            <a:r>
              <a:rPr lang="en-US" sz="2000" dirty="0">
                <a:ea typeface="ＭＳ Ｐゴシック" pitchFamily="34" charset="-128"/>
              </a:rPr>
              <a:t>Troubleshooting </a:t>
            </a:r>
            <a:r>
              <a:rPr lang="en-US" sz="2000" dirty="0" smtClean="0">
                <a:ea typeface="ＭＳ Ｐゴシック" pitchFamily="34" charset="-128"/>
              </a:rPr>
              <a:t>VLAN Configurations</a:t>
            </a:r>
            <a:endParaRPr lang="en-US" sz="2000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6853" y="798513"/>
            <a:ext cx="3628707" cy="41560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429464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3200" dirty="0" smtClean="0"/>
              <a:t>6.3 </a:t>
            </a:r>
            <a:r>
              <a:rPr lang="en-US" sz="3200" dirty="0"/>
              <a:t>Inter-VLAN Routing Using Routers</a:t>
            </a:r>
          </a:p>
        </p:txBody>
      </p:sp>
    </p:spTree>
    <p:extLst>
      <p:ext uri="{BB962C8B-B14F-4D97-AF65-F5344CB8AC3E}">
        <p14:creationId xmlns:p14="http://schemas.microsoft.com/office/powerpoint/2010/main" val="4258953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47070"/>
            <a:ext cx="8853286" cy="4155319"/>
          </a:xfrm>
        </p:spPr>
        <p:txBody>
          <a:bodyPr/>
          <a:lstStyle/>
          <a:p>
            <a:r>
              <a:rPr lang="en-US" dirty="0" smtClean="0"/>
              <a:t>Layer 2 switches cannot forward traffic between VLANs without the assistance of a router.</a:t>
            </a:r>
          </a:p>
          <a:p>
            <a:r>
              <a:rPr lang="en-US" dirty="0" smtClean="0"/>
              <a:t>Inter-VLAN routing is a process for forwarding network traffic from one VLAN to another, using a router.</a:t>
            </a:r>
          </a:p>
          <a:p>
            <a:endParaRPr lang="en-US" dirty="0"/>
          </a:p>
          <a:p>
            <a:r>
              <a:rPr lang="en-US" dirty="0"/>
              <a:t>There are three options for inter-VLAN routing:</a:t>
            </a:r>
          </a:p>
          <a:p>
            <a:pPr lvl="1"/>
            <a:r>
              <a:rPr lang="en-US" dirty="0"/>
              <a:t>Legacy inter-VLAN routing</a:t>
            </a:r>
          </a:p>
          <a:p>
            <a:pPr lvl="1"/>
            <a:r>
              <a:rPr lang="en-US" dirty="0"/>
              <a:t>Router-on-a-Stick</a:t>
            </a:r>
          </a:p>
          <a:p>
            <a:pPr lvl="1"/>
            <a:r>
              <a:rPr lang="en-US" dirty="0"/>
              <a:t>Layer 3 switching using SVIs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Inter-VLAN Routing?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179" y="1610602"/>
            <a:ext cx="4884821" cy="353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40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8388"/>
            <a:ext cx="3983435" cy="3597675"/>
          </a:xfrm>
        </p:spPr>
        <p:txBody>
          <a:bodyPr/>
          <a:lstStyle/>
          <a:p>
            <a:r>
              <a:rPr lang="en-US" dirty="0" smtClean="0"/>
              <a:t>In the past:</a:t>
            </a:r>
          </a:p>
          <a:p>
            <a:pPr lvl="1"/>
            <a:r>
              <a:rPr lang="en-US" dirty="0" smtClean="0"/>
              <a:t>Router interfaces were used to route between VLANs.</a:t>
            </a:r>
          </a:p>
          <a:p>
            <a:pPr lvl="1"/>
            <a:r>
              <a:rPr lang="en-US" dirty="0" smtClean="0"/>
              <a:t>Each VLAN was connected to a different physical router interface.</a:t>
            </a:r>
          </a:p>
          <a:p>
            <a:pPr lvl="1"/>
            <a:r>
              <a:rPr lang="en-US" dirty="0" smtClean="0"/>
              <a:t>Packets would arrive on the router through one interface, be routed and leave through another.</a:t>
            </a:r>
          </a:p>
          <a:p>
            <a:pPr lvl="1"/>
            <a:r>
              <a:rPr lang="en-US" dirty="0" smtClean="0"/>
              <a:t>Because the router interfaces were connected to VLANs and had IP addresses from that specific VLAN, routing between VLANs was achieved.</a:t>
            </a:r>
          </a:p>
          <a:p>
            <a:pPr lvl="1"/>
            <a:r>
              <a:rPr lang="en-US" dirty="0" smtClean="0"/>
              <a:t>Large networks with large number of VLANs required many router interfaces.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Inter-VLAN Routing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123" y="2350168"/>
            <a:ext cx="5249877" cy="27933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5960" y="1605547"/>
            <a:ext cx="4785597" cy="5852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100">
                <a:solidFill>
                  <a:srgbClr val="000000"/>
                </a:solidFill>
              </a:defRPr>
            </a:lvl1pPr>
            <a:lvl2pPr marL="0" lvl="1" indent="0">
              <a:buFont typeface="Arial" panose="020B0604020202020204" pitchFamily="34" charset="0"/>
              <a:buNone/>
              <a:defRPr sz="1100">
                <a:solidFill>
                  <a:srgbClr val="000000"/>
                </a:solidFill>
              </a:defRPr>
            </a:lvl2pPr>
          </a:lstStyle>
          <a:p>
            <a:r>
              <a:rPr lang="en-US" sz="1200" dirty="0"/>
              <a:t>In this example, the router was configured with two separate physical interfaces to interact with the different VLANs and perform the routing.</a:t>
            </a:r>
          </a:p>
        </p:txBody>
      </p:sp>
    </p:spTree>
    <p:extLst>
      <p:ext uri="{BB962C8B-B14F-4D97-AF65-F5344CB8AC3E}">
        <p14:creationId xmlns:p14="http://schemas.microsoft.com/office/powerpoint/2010/main" val="29986349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1047170"/>
            <a:ext cx="3989785" cy="3724675"/>
          </a:xfrm>
        </p:spPr>
        <p:txBody>
          <a:bodyPr/>
          <a:lstStyle/>
          <a:p>
            <a:r>
              <a:rPr lang="en-US" dirty="0" smtClean="0"/>
              <a:t>The router-on-a-stick approach uses only one of the router’s physical interface.</a:t>
            </a:r>
          </a:p>
          <a:p>
            <a:pPr lvl="1"/>
            <a:r>
              <a:rPr lang="en-US" dirty="0" smtClean="0"/>
              <a:t>One of the router’s physical interfaces is configured as a 802.1Q trunk port so it can understand VLAN tags.</a:t>
            </a:r>
          </a:p>
          <a:p>
            <a:pPr lvl="1"/>
            <a:r>
              <a:rPr lang="en-US" dirty="0" smtClean="0"/>
              <a:t>Logical subinterfaces are created; one subinterface per VLAN.</a:t>
            </a:r>
          </a:p>
          <a:p>
            <a:pPr lvl="1"/>
            <a:r>
              <a:rPr lang="en-US" dirty="0" smtClean="0"/>
              <a:t>Each subinterface is configured with an IP address from the VLAN it represents.</a:t>
            </a:r>
          </a:p>
          <a:p>
            <a:pPr lvl="1"/>
            <a:r>
              <a:rPr lang="en-US" dirty="0" smtClean="0"/>
              <a:t>VLAN members (hosts) are configured to use the subinterface address as a default gateway.</a:t>
            </a:r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Router-on-a-Stick Inter-VLAN Routing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45" y="2312333"/>
            <a:ext cx="4327253" cy="2585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9046" y="1065640"/>
            <a:ext cx="4733653" cy="124669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100">
                <a:solidFill>
                  <a:srgbClr val="000000"/>
                </a:solidFill>
              </a:defRPr>
            </a:lvl1pPr>
            <a:lvl2pPr marL="0" lvl="1" indent="0">
              <a:buFont typeface="Arial" panose="020B0604020202020204" pitchFamily="34" charset="0"/>
              <a:buNone/>
              <a:defRPr sz="1100">
                <a:solidFill>
                  <a:srgbClr val="000000"/>
                </a:solidFill>
              </a:defRPr>
            </a:lvl2pPr>
          </a:lstStyle>
          <a:p>
            <a:r>
              <a:rPr lang="en-US" sz="1200" dirty="0" smtClean="0"/>
              <a:t>In this example, the R1 interface is configured as </a:t>
            </a:r>
            <a:r>
              <a:rPr lang="en-US" sz="1200" dirty="0"/>
              <a:t>a trunk link and </a:t>
            </a:r>
            <a:r>
              <a:rPr lang="en-US" sz="1200" dirty="0" smtClean="0"/>
              <a:t>connects to the trunk F0/4 port on S1.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Router accepts VLAN-tagged </a:t>
            </a:r>
            <a:r>
              <a:rPr lang="en-US" sz="1200" dirty="0"/>
              <a:t>traffic on the trunk </a:t>
            </a:r>
            <a:r>
              <a:rPr lang="en-US" sz="1200" dirty="0" smtClean="0"/>
              <a:t>interface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Router internally routes between </a:t>
            </a:r>
            <a:r>
              <a:rPr lang="en-US" sz="1200" dirty="0"/>
              <a:t>the VLANs using subinterfaces.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Router then </a:t>
            </a:r>
            <a:r>
              <a:rPr lang="en-US" sz="1200" dirty="0"/>
              <a:t>forwards the routed </a:t>
            </a:r>
            <a:r>
              <a:rPr lang="en-US" sz="1200" dirty="0" smtClean="0"/>
              <a:t>traffic as VLAN-tagged </a:t>
            </a:r>
            <a:r>
              <a:rPr lang="en-US" sz="1200" dirty="0"/>
              <a:t>for the destination </a:t>
            </a:r>
            <a:r>
              <a:rPr lang="en-US" sz="1200" dirty="0" smtClean="0"/>
              <a:t>VLAN out the trunk link.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00623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938645"/>
            <a:ext cx="4110435" cy="3023756"/>
          </a:xfrm>
        </p:spPr>
        <p:txBody>
          <a:bodyPr/>
          <a:lstStyle/>
          <a:p>
            <a:r>
              <a:rPr lang="en-US" dirty="0" smtClean="0"/>
              <a:t>Legacy inter-VLAN routing requires routers to have multiple physical interfaces.</a:t>
            </a:r>
          </a:p>
          <a:p>
            <a:r>
              <a:rPr lang="en-US" dirty="0" smtClean="0"/>
              <a:t>Each one of the router’s physical interfaces is connected to a unique VLAN.</a:t>
            </a:r>
          </a:p>
          <a:p>
            <a:r>
              <a:rPr lang="en-US" dirty="0" smtClean="0"/>
              <a:t>Each interface is also configured with an IP address for the subnet associated with the particular VLAN.</a:t>
            </a:r>
          </a:p>
          <a:p>
            <a:r>
              <a:rPr lang="en-US" dirty="0" smtClean="0"/>
              <a:t>Network devices use the router as a gateway to access the devices connected to the other VLANs.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Legacy Inter-VLAN Routing: Preparation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636" y="1804737"/>
            <a:ext cx="4983364" cy="33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543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699" y="1133900"/>
            <a:ext cx="4641301" cy="1837900"/>
          </a:xfrm>
        </p:spPr>
        <p:txBody>
          <a:bodyPr/>
          <a:lstStyle/>
          <a:p>
            <a:r>
              <a:rPr lang="en-US" dirty="0" smtClean="0"/>
              <a:t>Configure the VLANs on the switch and then assign the ports to their respective VLANs.</a:t>
            </a:r>
            <a:endParaRPr lang="en-US" sz="800" dirty="0"/>
          </a:p>
          <a:p>
            <a:r>
              <a:rPr lang="en-US" dirty="0" smtClean="0"/>
              <a:t>In this example, the S1 ports are configured as follows:</a:t>
            </a:r>
          </a:p>
          <a:p>
            <a:pPr lvl="1"/>
            <a:r>
              <a:rPr lang="en-US" dirty="0" smtClean="0"/>
              <a:t>Ports F0/4 and F0/11 of S1 are on VLAN 10 </a:t>
            </a:r>
          </a:p>
          <a:p>
            <a:pPr lvl="1"/>
            <a:r>
              <a:rPr lang="en-US" dirty="0" smtClean="0"/>
              <a:t>Ports F0/5 and F0/16 ports are on VLAN 30.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Legacy Inter-VLAN Routing: Switch Configuration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86978"/>
            <a:ext cx="3739709" cy="2156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1133900"/>
            <a:ext cx="4324899" cy="244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0300" y="389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965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Configure Legacy Inter-VLAN Routing: Router Interface Configuration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8300"/>
            <a:ext cx="3949751" cy="223520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15431" y="665747"/>
            <a:ext cx="8108747" cy="224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2597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Benefits </a:t>
            </a:r>
            <a:r>
              <a:rPr lang="en-US" dirty="0">
                <a:latin typeface="Arial" charset="0"/>
              </a:rPr>
              <a:t>of VLANs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745" y="803093"/>
            <a:ext cx="5376508" cy="38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596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/>
              <a:t>– Configuring Per-Interface Inter-VLAN Routing</a:t>
            </a:r>
            <a:endParaRPr lang="en-US" sz="2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7624" y="798513"/>
            <a:ext cx="3747165" cy="41560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065234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94194"/>
            <a:ext cx="4358085" cy="3493656"/>
          </a:xfrm>
        </p:spPr>
        <p:txBody>
          <a:bodyPr/>
          <a:lstStyle/>
          <a:p>
            <a:r>
              <a:rPr lang="en-US" dirty="0" smtClean="0"/>
              <a:t>An alternative to legacy inter-VLAN routing is to use VLAN trunking and subinterfaces.</a:t>
            </a:r>
          </a:p>
          <a:p>
            <a:r>
              <a:rPr lang="en-US" dirty="0" smtClean="0"/>
              <a:t>VLAN trunking allows a single physical router interface to route traffic for multiple VLANs.</a:t>
            </a:r>
          </a:p>
          <a:p>
            <a:r>
              <a:rPr lang="en-US" dirty="0" smtClean="0"/>
              <a:t>The physical interface of the router must be connected to a trunk link on the adjacent switch.</a:t>
            </a:r>
          </a:p>
          <a:p>
            <a:r>
              <a:rPr lang="en-US" dirty="0" smtClean="0"/>
              <a:t>On the router, subinterfaces are created for each unique VLAN.</a:t>
            </a:r>
          </a:p>
          <a:p>
            <a:r>
              <a:rPr lang="en-US" dirty="0" smtClean="0"/>
              <a:t>Each subinterface is assigned an IP address specific to its subnet or VLAN and is also configured to tag frames for that VLAN.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Router-on-a Stick: Preparation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545" y="1014844"/>
            <a:ext cx="4888632" cy="32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15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540" y="1694268"/>
            <a:ext cx="2912286" cy="1244779"/>
          </a:xfrm>
        </p:spPr>
        <p:txBody>
          <a:bodyPr/>
          <a:lstStyle/>
          <a:p>
            <a:r>
              <a:rPr lang="en-US" dirty="0"/>
              <a:t>To enable inter-VLAN routing using router-on-a stick, start by enabling trunking on the switch port that is connected to the router.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Router-on-a Stick: Switch Configuration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2" y="1389911"/>
            <a:ext cx="5625999" cy="2668742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366" y="3120189"/>
            <a:ext cx="5533634" cy="20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271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8442" y="982756"/>
            <a:ext cx="5046905" cy="1701881"/>
          </a:xfrm>
        </p:spPr>
        <p:txBody>
          <a:bodyPr/>
          <a:lstStyle/>
          <a:p>
            <a:r>
              <a:rPr lang="en-US" sz="1600" dirty="0" smtClean="0"/>
              <a:t>The router-on-a-stick method requires subinterfaces to be configured for each routable VLAN.</a:t>
            </a:r>
          </a:p>
          <a:p>
            <a:pPr lvl="1"/>
            <a:r>
              <a:rPr lang="en-US" sz="1600" dirty="0" smtClean="0"/>
              <a:t>The subinterfaces must be configured to support VLANs using the </a:t>
            </a:r>
            <a:r>
              <a:rPr lang="en-US" sz="1600" b="1" dirty="0" smtClean="0"/>
              <a:t>encapsulation dot1Q </a:t>
            </a:r>
            <a:r>
              <a:rPr lang="en-US" sz="1600" i="1" dirty="0" smtClean="0"/>
              <a:t>VLAN-ID </a:t>
            </a:r>
            <a:r>
              <a:rPr lang="en-US" sz="1600" dirty="0" smtClean="0"/>
              <a:t>interface configuration command.</a:t>
            </a:r>
            <a:endParaRPr lang="en-US" sz="16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 smtClean="0"/>
              <a:t>Router-on-a Stick: Router Subinterface Configuration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11" y="2662989"/>
            <a:ext cx="8458389" cy="2480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53" y="734107"/>
            <a:ext cx="3587750" cy="170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367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901700"/>
            <a:ext cx="8853286" cy="4052563"/>
          </a:xfrm>
        </p:spPr>
        <p:txBody>
          <a:bodyPr/>
          <a:lstStyle/>
          <a:p>
            <a:r>
              <a:rPr lang="en-US" dirty="0"/>
              <a:t>By default, Cisco routers are configured to route traffic between local subinterfaces.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a result, routing does not specifically need to be enabled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Use the </a:t>
            </a:r>
            <a:r>
              <a:rPr lang="en-US" b="1" dirty="0" smtClean="0"/>
              <a:t>show vlan </a:t>
            </a:r>
            <a:r>
              <a:rPr lang="en-US" dirty="0" smtClean="0"/>
              <a:t>and </a:t>
            </a:r>
            <a:r>
              <a:rPr lang="en-US" b="1" dirty="0" smtClean="0"/>
              <a:t>show ip route </a:t>
            </a:r>
            <a:r>
              <a:rPr lang="en-US" dirty="0" smtClean="0"/>
              <a:t>commands to verify the subinterface configurations.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Router-on-a Stick: Verifying Subinterfaces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" y="2039703"/>
            <a:ext cx="4204756" cy="2187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673" y="2085873"/>
            <a:ext cx="4824822" cy="21412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3511" y="4293147"/>
            <a:ext cx="3840578" cy="45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The</a:t>
            </a:r>
            <a:r>
              <a:rPr lang="en-US" sz="1100" b="1" dirty="0">
                <a:solidFill>
                  <a:srgbClr val="000000"/>
                </a:solidFill>
              </a:rPr>
              <a:t> show vlan</a:t>
            </a:r>
            <a:r>
              <a:rPr lang="en-US" sz="1100" dirty="0">
                <a:solidFill>
                  <a:srgbClr val="000000"/>
                </a:solidFill>
              </a:rPr>
              <a:t> command displays information about the Cisco IOS VLAN subinterfaces.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48483" y="4357196"/>
            <a:ext cx="4338342" cy="45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The</a:t>
            </a:r>
            <a:r>
              <a:rPr lang="en-US" sz="1100" b="1" dirty="0">
                <a:solidFill>
                  <a:srgbClr val="000000"/>
                </a:solidFill>
              </a:rPr>
              <a:t> show </a:t>
            </a:r>
            <a:r>
              <a:rPr lang="en-US" sz="1100" b="1" dirty="0" smtClean="0">
                <a:solidFill>
                  <a:srgbClr val="000000"/>
                </a:solidFill>
              </a:rPr>
              <a:t>ip route</a:t>
            </a:r>
            <a:r>
              <a:rPr lang="en-US" sz="1100" dirty="0">
                <a:solidFill>
                  <a:srgbClr val="000000"/>
                </a:solidFill>
              </a:rPr>
              <a:t> command displays </a:t>
            </a:r>
            <a:r>
              <a:rPr lang="en-US" sz="1100" dirty="0" smtClean="0">
                <a:solidFill>
                  <a:srgbClr val="000000"/>
                </a:solidFill>
              </a:rPr>
              <a:t>the routing table containing the networks associated with outgoing subinterfaces.</a:t>
            </a:r>
            <a:r>
              <a:rPr lang="en-US" sz="1100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80448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10" y="1175261"/>
            <a:ext cx="7628022" cy="3968239"/>
          </a:xfrm>
          <a:prstGeom prst="rect">
            <a:avLst/>
          </a:prstGeom>
        </p:spPr>
      </p:pic>
      <p:sp>
        <p:nvSpPr>
          <p:cNvPr id="6" name="Rectangle 7"/>
          <p:cNvSpPr/>
          <p:nvPr/>
        </p:nvSpPr>
        <p:spPr>
          <a:xfrm>
            <a:off x="0" y="330747"/>
            <a:ext cx="9144000" cy="6077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The</a:t>
            </a:r>
            <a:r>
              <a:rPr lang="en-US" sz="2000" b="1" dirty="0">
                <a:solidFill>
                  <a:srgbClr val="000000"/>
                </a:solidFill>
              </a:rPr>
              <a:t> show vlan</a:t>
            </a:r>
            <a:r>
              <a:rPr lang="en-US" sz="2000" dirty="0">
                <a:solidFill>
                  <a:srgbClr val="000000"/>
                </a:solidFill>
              </a:rPr>
              <a:t> command displays information about the Cisco IOS VLAN subinterfaces. </a:t>
            </a:r>
          </a:p>
        </p:txBody>
      </p:sp>
    </p:spTree>
    <p:extLst>
      <p:ext uri="{BB962C8B-B14F-4D97-AF65-F5344CB8AC3E}">
        <p14:creationId xmlns:p14="http://schemas.microsoft.com/office/powerpoint/2010/main" val="145001333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86125"/>
            <a:ext cx="9142495" cy="4057375"/>
          </a:xfrm>
          <a:prstGeom prst="rect">
            <a:avLst/>
          </a:prstGeom>
        </p:spPr>
      </p:pic>
      <p:sp>
        <p:nvSpPr>
          <p:cNvPr id="5" name="Rectangle 9"/>
          <p:cNvSpPr/>
          <p:nvPr/>
        </p:nvSpPr>
        <p:spPr>
          <a:xfrm>
            <a:off x="210140" y="282501"/>
            <a:ext cx="8781459" cy="45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</a:t>
            </a:r>
            <a:r>
              <a:rPr lang="en-US" b="1" dirty="0">
                <a:solidFill>
                  <a:srgbClr val="000000"/>
                </a:solidFill>
              </a:rPr>
              <a:t> show </a:t>
            </a:r>
            <a:r>
              <a:rPr lang="en-US" b="1" dirty="0" smtClean="0">
                <a:solidFill>
                  <a:srgbClr val="000000"/>
                </a:solidFill>
              </a:rPr>
              <a:t>ip route</a:t>
            </a:r>
            <a:r>
              <a:rPr lang="en-US" dirty="0">
                <a:solidFill>
                  <a:srgbClr val="000000"/>
                </a:solidFill>
              </a:rPr>
              <a:t> command displays </a:t>
            </a:r>
            <a:r>
              <a:rPr lang="en-US" dirty="0" smtClean="0">
                <a:solidFill>
                  <a:srgbClr val="000000"/>
                </a:solidFill>
              </a:rPr>
              <a:t>the routing table containing the networks associated with outgoing subinterfaces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  <a:r>
              <a:rPr lang="en-US" sz="1100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0823162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913245"/>
            <a:ext cx="4656535" cy="3684156"/>
          </a:xfrm>
        </p:spPr>
        <p:txBody>
          <a:bodyPr/>
          <a:lstStyle/>
          <a:p>
            <a:r>
              <a:rPr lang="en-US" dirty="0" smtClean="0"/>
              <a:t>Remote VLAN device connectivity can be tested using the </a:t>
            </a:r>
            <a:r>
              <a:rPr lang="en-US" b="1" dirty="0" smtClean="0"/>
              <a:t>ping</a:t>
            </a:r>
            <a:r>
              <a:rPr lang="en-US" dirty="0" smtClean="0"/>
              <a:t> command.</a:t>
            </a:r>
          </a:p>
          <a:p>
            <a:pPr lvl="1"/>
            <a:r>
              <a:rPr lang="en-US" dirty="0" smtClean="0"/>
              <a:t>The command sends an ICMP echo request and when a host receives an ICMP echo request, it responds with an ICMP echo reply.</a:t>
            </a:r>
          </a:p>
          <a:p>
            <a:endParaRPr lang="en-US" sz="1100" b="1" dirty="0" smtClean="0"/>
          </a:p>
          <a:p>
            <a:r>
              <a:rPr lang="en-US" b="1" dirty="0" smtClean="0"/>
              <a:t>Tracert</a:t>
            </a:r>
            <a:r>
              <a:rPr lang="en-US" dirty="0" smtClean="0"/>
              <a:t> is a useful utility for confirming the routed path taken between two devices.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 smtClean="0"/>
              <a:t>Router-on-a Stick: Verifying Routing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188" y="3151455"/>
            <a:ext cx="4084348" cy="1992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34" y="913243"/>
            <a:ext cx="4468902" cy="1862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151455"/>
            <a:ext cx="4973053" cy="199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354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2756" y="798513"/>
            <a:ext cx="4116900" cy="41560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</a:t>
            </a:r>
            <a:r>
              <a:rPr lang="en-US" dirty="0"/>
              <a:t>Tracer - Configuring Router-on-a-Stick Inter-VLAN Routing</a:t>
            </a:r>
          </a:p>
        </p:txBody>
      </p:sp>
    </p:spTree>
    <p:extLst>
      <p:ext uri="{BB962C8B-B14F-4D97-AF65-F5344CB8AC3E}">
        <p14:creationId xmlns:p14="http://schemas.microsoft.com/office/powerpoint/2010/main" val="18890705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2122" y="798513"/>
            <a:ext cx="5058168" cy="41560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/>
              <a:t>- Configuring 801.2Q Trunk-Based Inter-VLAN Routing</a:t>
            </a:r>
          </a:p>
        </p:txBody>
      </p:sp>
    </p:spTree>
    <p:extLst>
      <p:ext uri="{BB962C8B-B14F-4D97-AF65-F5344CB8AC3E}">
        <p14:creationId xmlns:p14="http://schemas.microsoft.com/office/powerpoint/2010/main" val="887450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58838"/>
            <a:ext cx="4550354" cy="4155319"/>
          </a:xfrm>
        </p:spPr>
        <p:txBody>
          <a:bodyPr/>
          <a:lstStyle/>
          <a:p>
            <a:r>
              <a:rPr lang="en-US" b="1" dirty="0" smtClean="0"/>
              <a:t>Default </a:t>
            </a:r>
            <a:r>
              <a:rPr lang="en-US" b="1" dirty="0"/>
              <a:t>VLAN </a:t>
            </a:r>
            <a:r>
              <a:rPr lang="en-US" dirty="0"/>
              <a:t>– </a:t>
            </a:r>
            <a:r>
              <a:rPr lang="en-US" b="1" dirty="0" smtClean="0">
                <a:solidFill>
                  <a:srgbClr val="00B0F0"/>
                </a:solidFill>
              </a:rPr>
              <a:t>Also known as VLAN 1</a:t>
            </a:r>
            <a:r>
              <a:rPr lang="en-US" dirty="0" smtClean="0"/>
              <a:t>. All </a:t>
            </a:r>
            <a:r>
              <a:rPr lang="en-US" dirty="0"/>
              <a:t>switch ports </a:t>
            </a:r>
            <a:r>
              <a:rPr lang="en-US" dirty="0" smtClean="0"/>
              <a:t>are members of VLAN 1 by default.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/>
              <a:t>Data </a:t>
            </a:r>
            <a:r>
              <a:rPr lang="en-US" b="1" dirty="0"/>
              <a:t>VLAN </a:t>
            </a:r>
            <a:r>
              <a:rPr lang="en-US" dirty="0"/>
              <a:t>– </a:t>
            </a:r>
            <a:r>
              <a:rPr lang="en-US" dirty="0" smtClean="0"/>
              <a:t>Data VLANs are commonly created for specific groups of users or devices. They carry user </a:t>
            </a:r>
            <a:r>
              <a:rPr lang="en-US" dirty="0"/>
              <a:t>generated </a:t>
            </a:r>
            <a:r>
              <a:rPr lang="en-US" dirty="0" smtClean="0"/>
              <a:t>traffic.</a:t>
            </a:r>
            <a:endParaRPr lang="en-US" dirty="0"/>
          </a:p>
          <a:p>
            <a:r>
              <a:rPr lang="en-US" b="1" dirty="0" smtClean="0"/>
              <a:t>Native </a:t>
            </a:r>
            <a:r>
              <a:rPr lang="en-US" b="1" dirty="0"/>
              <a:t>VLAN </a:t>
            </a:r>
            <a:r>
              <a:rPr lang="en-US" dirty="0"/>
              <a:t>– </a:t>
            </a:r>
            <a:r>
              <a:rPr lang="en-US" dirty="0" smtClean="0"/>
              <a:t>This is the VLAN that carries all untagged traffic. This is traffic that does not originate from a VLAN port (e.g., STP BPDU traffic exchanged between STP enabled switches). </a:t>
            </a:r>
            <a:r>
              <a:rPr lang="en-US" dirty="0" smtClean="0">
                <a:solidFill>
                  <a:srgbClr val="00B0F0"/>
                </a:solidFill>
              </a:rPr>
              <a:t>The native VLAN is VLAN 1 by default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Management VLAN </a:t>
            </a:r>
            <a:r>
              <a:rPr lang="en-US" dirty="0"/>
              <a:t>– </a:t>
            </a:r>
            <a:r>
              <a:rPr lang="en-US" dirty="0" smtClean="0"/>
              <a:t>This is a VLAN that is created to carry network management traffic including </a:t>
            </a:r>
            <a:r>
              <a:rPr lang="en-US" dirty="0" smtClean="0">
                <a:solidFill>
                  <a:srgbClr val="00B0F0"/>
                </a:solidFill>
              </a:rPr>
              <a:t>SSH, SNMP, Syslog, and more</a:t>
            </a:r>
            <a:r>
              <a:rPr lang="en-US" dirty="0" smtClean="0"/>
              <a:t>. VLAN 1 is the default VLAN used for network management.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Types </a:t>
            </a:r>
            <a:r>
              <a:rPr lang="en-US" dirty="0">
                <a:latin typeface="Arial" charset="0"/>
              </a:rPr>
              <a:t>of VLANs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195" y="1791155"/>
            <a:ext cx="4823903" cy="23797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18574" y="1421822"/>
            <a:ext cx="2839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Default VLAN Assignment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25788" y="4283454"/>
            <a:ext cx="4268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Initially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, all switch ports are members of VLAN 1.</a:t>
            </a:r>
          </a:p>
        </p:txBody>
      </p:sp>
    </p:spTree>
    <p:extLst>
      <p:ext uri="{BB962C8B-B14F-4D97-AF65-F5344CB8AC3E}">
        <p14:creationId xmlns:p14="http://schemas.microsoft.com/office/powerpoint/2010/main" val="30686733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2408" y="798513"/>
            <a:ext cx="4337596" cy="41560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</a:t>
            </a:r>
            <a:r>
              <a:rPr lang="en-US" dirty="0"/>
              <a:t>Tracer - Inter-VLAN Routing Challenge</a:t>
            </a:r>
          </a:p>
        </p:txBody>
      </p:sp>
    </p:spTree>
    <p:extLst>
      <p:ext uri="{BB962C8B-B14F-4D97-AF65-F5344CB8AC3E}">
        <p14:creationId xmlns:p14="http://schemas.microsoft.com/office/powerpoint/2010/main" val="12002536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6.4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3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Packet </a:t>
            </a:r>
            <a:r>
              <a:rPr lang="sv-SE" dirty="0"/>
              <a:t>Tracer - Skills Integration Challenge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7336" y="798513"/>
            <a:ext cx="6207741" cy="41560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38948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</a:t>
            </a:r>
            <a:r>
              <a:rPr lang="en-US" dirty="0" smtClean="0"/>
              <a:t>how </a:t>
            </a:r>
            <a:r>
              <a:rPr lang="en-US" dirty="0"/>
              <a:t>VLANs segment broadcast domains in a small to medium-sized business network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Implement </a:t>
            </a:r>
            <a:r>
              <a:rPr lang="en-US" dirty="0"/>
              <a:t>VLANs to segment a small to medium-sized business network.. </a:t>
            </a:r>
          </a:p>
          <a:p>
            <a:r>
              <a:rPr lang="en-US" dirty="0" smtClean="0"/>
              <a:t>Configure </a:t>
            </a:r>
            <a:r>
              <a:rPr lang="en-US" dirty="0"/>
              <a:t>routing between VLANs in a small to medium-sized business network</a:t>
            </a:r>
            <a:r>
              <a:rPr lang="en-US" dirty="0" smtClean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Arial" charset="0"/>
              </a:rPr>
              <a:t>Conclusion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Chapter 6: VLANs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67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6.1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580894"/>
              </p:ext>
            </p:extLst>
          </p:nvPr>
        </p:nvGraphicFramePr>
        <p:xfrm>
          <a:off x="144461" y="798513"/>
          <a:ext cx="8472890" cy="3474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="" xmlns:a16="http://schemas.microsoft.com/office/drawing/2014/main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="" xmlns:a16="http://schemas.microsoft.com/office/drawing/2014/main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Logical broadcast domain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Data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Default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Native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Management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show vlan brief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Voice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VLAN Trunk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VLAN Segmentation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IEEE 802.1Q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VLAN Tagging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Canonical Format Identifier (CFI)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Priority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 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switchport</a:t>
                      </a:r>
                    </a:p>
                    <a:p>
                      <a:pPr marL="285750" indent="-28575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129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6.2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851982"/>
              </p:ext>
            </p:extLst>
          </p:nvPr>
        </p:nvGraphicFramePr>
        <p:xfrm>
          <a:off x="144463" y="798513"/>
          <a:ext cx="8853486" cy="3799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162">
                  <a:extLst>
                    <a:ext uri="{9D8B030D-6E8A-4147-A177-3AD203B41FA5}">
                      <a16:colId xmlns="" xmlns:a16="http://schemas.microsoft.com/office/drawing/2014/main" val="2731093094"/>
                    </a:ext>
                  </a:extLst>
                </a:gridCol>
                <a:gridCol w="2951162">
                  <a:extLst>
                    <a:ext uri="{9D8B030D-6E8A-4147-A177-3AD203B41FA5}">
                      <a16:colId xmlns="" xmlns:a16="http://schemas.microsoft.com/office/drawing/2014/main" val="2353496225"/>
                    </a:ext>
                  </a:extLst>
                </a:gridCol>
                <a:gridCol w="2951162">
                  <a:extLst>
                    <a:ext uri="{9D8B030D-6E8A-4147-A177-3AD203B41FA5}">
                      <a16:colId xmlns="" xmlns:a16="http://schemas.microsoft.com/office/drawing/2014/main" val="281959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Normal Range VLANs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Extended Range VLANs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vlan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vlan-id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vlan-name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mode access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access vlan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vlan-id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 range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switchport access vlan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vlan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vlan-id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 flash:vlan.dat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 vlan.dat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vlan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vlan summary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vlan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mode trunk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trunk allowed vlan </a:t>
                      </a:r>
                      <a:r>
                        <a:rPr lang="en-US" sz="14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vlan_list</a:t>
                      </a:r>
                      <a:endParaRPr lang="en-US" sz="14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trunk native vlan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switchport trunk allowed vlan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switchport trunk native vlan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switchport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switchport access vlan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trunk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</a:t>
                      </a:r>
                      <a:r>
                        <a:rPr lang="en-US" sz="14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int_id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trunk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333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en-US" sz="1400" dirty="0" smtClean="0">
                <a:latin typeface="Arial" charset="0"/>
              </a:rPr>
              <a:t>6.3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63943"/>
              </p:ext>
            </p:extLst>
          </p:nvPr>
        </p:nvGraphicFramePr>
        <p:xfrm>
          <a:off x="144461" y="798513"/>
          <a:ext cx="8472890" cy="1361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="" xmlns:a16="http://schemas.microsoft.com/office/drawing/2014/main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="" xmlns:a16="http://schemas.microsoft.com/office/drawing/2014/main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Legacy Inter-VLAN Routing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Router-on-a-Stick Inter-VLAN Routing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interface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interface_id.subinterface_id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encapsulation dot1q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vlan_id 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IEEE 802.1Q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990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8" y="774881"/>
            <a:ext cx="4910536" cy="2481665"/>
          </a:xfrm>
        </p:spPr>
        <p:txBody>
          <a:bodyPr/>
          <a:lstStyle/>
          <a:p>
            <a:r>
              <a:rPr lang="en-US" dirty="0" smtClean="0"/>
              <a:t>To support </a:t>
            </a:r>
            <a:r>
              <a:rPr lang="en-US" dirty="0"/>
              <a:t>time-sensitive </a:t>
            </a:r>
            <a:r>
              <a:rPr lang="en-US" dirty="0" smtClean="0"/>
              <a:t>voice traffic, Cisco switches support a voice VLAN that requires:</a:t>
            </a:r>
            <a:endParaRPr lang="en-US" dirty="0"/>
          </a:p>
          <a:p>
            <a:pPr lvl="1"/>
            <a:r>
              <a:rPr lang="en-US" dirty="0"/>
              <a:t>Assured bandwidth </a:t>
            </a:r>
          </a:p>
          <a:p>
            <a:pPr lvl="1"/>
            <a:r>
              <a:rPr lang="en-US" dirty="0" smtClean="0"/>
              <a:t>Delay </a:t>
            </a:r>
            <a:r>
              <a:rPr lang="en-US" dirty="0"/>
              <a:t>of less than </a:t>
            </a:r>
            <a:r>
              <a:rPr lang="en-US" dirty="0">
                <a:solidFill>
                  <a:srgbClr val="FF0000"/>
                </a:solidFill>
              </a:rPr>
              <a:t>150 ms </a:t>
            </a:r>
            <a:r>
              <a:rPr lang="en-US" dirty="0"/>
              <a:t>across the network </a:t>
            </a:r>
            <a:r>
              <a:rPr lang="en-US" dirty="0" smtClean="0"/>
              <a:t>to </a:t>
            </a:r>
            <a:r>
              <a:rPr lang="en-US" dirty="0"/>
              <a:t>ensure voice </a:t>
            </a:r>
            <a:r>
              <a:rPr lang="en-US" dirty="0" smtClean="0"/>
              <a:t>quality</a:t>
            </a:r>
            <a:endParaRPr lang="en-US" dirty="0"/>
          </a:p>
          <a:p>
            <a:pPr lvl="1"/>
            <a:r>
              <a:rPr lang="en-US" dirty="0" smtClean="0"/>
              <a:t>Transmission </a:t>
            </a:r>
            <a:r>
              <a:rPr lang="en-US" dirty="0"/>
              <a:t>priority over other types of network </a:t>
            </a:r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Ability to </a:t>
            </a:r>
            <a:r>
              <a:rPr lang="en-US" dirty="0"/>
              <a:t>be routed around congested areas on the network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Voice </a:t>
            </a:r>
            <a:r>
              <a:rPr lang="en-US" dirty="0">
                <a:latin typeface="Arial" charset="0"/>
              </a:rPr>
              <a:t>VLANs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194" y="465221"/>
            <a:ext cx="4663486" cy="332873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064" y="3893182"/>
            <a:ext cx="8707836" cy="10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voice VLAN feature enables access ports to carry user and IP voice traffic.</a:t>
            </a:r>
          </a:p>
          <a:p>
            <a:pPr lvl="1"/>
            <a:r>
              <a:rPr lang="en-US" dirty="0" smtClean="0"/>
              <a:t>In the figure, the S3 F0/18 interface has been configured to tag student traffic on VLAN 20 and voice traffic on VLAN 150.</a:t>
            </a:r>
          </a:p>
        </p:txBody>
      </p:sp>
    </p:spTree>
    <p:extLst>
      <p:ext uri="{BB962C8B-B14F-4D97-AF65-F5344CB8AC3E}">
        <p14:creationId xmlns:p14="http://schemas.microsoft.com/office/powerpoint/2010/main" val="10332411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</a:t>
            </a:r>
            <a:r>
              <a:rPr lang="en-US" dirty="0"/>
              <a:t>Tracer </a:t>
            </a:r>
            <a:r>
              <a:rPr lang="en-US" dirty="0" smtClean="0"/>
              <a:t>– Who Hears the Broadcast?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5967" y="798513"/>
            <a:ext cx="4550478" cy="4156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5511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982346"/>
            <a:ext cx="3168315" cy="3927875"/>
          </a:xfrm>
        </p:spPr>
        <p:txBody>
          <a:bodyPr/>
          <a:lstStyle/>
          <a:p>
            <a:r>
              <a:rPr lang="en-US" dirty="0" smtClean="0"/>
              <a:t>A VLAN trunk is a point-to-point link that carries more than one VLAN.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sually established between switches to support intra VLAN communication.</a:t>
            </a:r>
          </a:p>
          <a:p>
            <a:pPr lvl="1"/>
            <a:r>
              <a:rPr lang="en-US" dirty="0" smtClean="0"/>
              <a:t>A VLAN trunk or trunk ports are not associated to any VLANs.</a:t>
            </a:r>
          </a:p>
          <a:p>
            <a:endParaRPr lang="en-US" dirty="0" smtClean="0"/>
          </a:p>
          <a:p>
            <a:r>
              <a:rPr lang="en-US" dirty="0" smtClean="0"/>
              <a:t>Cisco IOS supports IEEE 802.1q, a popular VLAN trunk protocol.</a:t>
            </a:r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 Trunks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710042"/>
            <a:ext cx="5941655" cy="36238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9664" y="4333923"/>
            <a:ext cx="4914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links between switches S1 and S2, and S1 and S3 are configured to transmit traffic coming from VLANs 10, 20, 30, and 99 across the network. </a:t>
            </a:r>
          </a:p>
        </p:txBody>
      </p:sp>
    </p:spTree>
    <p:extLst>
      <p:ext uri="{BB962C8B-B14F-4D97-AF65-F5344CB8AC3E}">
        <p14:creationId xmlns:p14="http://schemas.microsoft.com/office/powerpoint/2010/main" val="22297252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8970</TotalTime>
  <Words>3147</Words>
  <Application>Microsoft Office PowerPoint</Application>
  <PresentationFormat>Předvádění na obrazovce (16:9)</PresentationFormat>
  <Paragraphs>495</Paragraphs>
  <Slides>67</Slides>
  <Notes>58</Notes>
  <HiddenSlides>3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68" baseType="lpstr">
      <vt:lpstr>Default Theme</vt:lpstr>
      <vt:lpstr>Chapter 6: VLANs</vt:lpstr>
      <vt:lpstr>Chapter 6 - Sections &amp; Objectives</vt:lpstr>
      <vt:lpstr>6.1 VLAN Segmentation</vt:lpstr>
      <vt:lpstr>VLAN Definitions</vt:lpstr>
      <vt:lpstr>Benefits of VLANs</vt:lpstr>
      <vt:lpstr>Types of VLANs</vt:lpstr>
      <vt:lpstr>Voice VLANs</vt:lpstr>
      <vt:lpstr>Packet Tracer – Who Hears the Broadcast?</vt:lpstr>
      <vt:lpstr>VLAN Trunks</vt:lpstr>
      <vt:lpstr>Controlling Broadcast Domains with VLANs</vt:lpstr>
      <vt:lpstr>Tagging Ethernet Frames for VLAN Identification</vt:lpstr>
      <vt:lpstr>Native VLANs and 802.1Q Tagging</vt:lpstr>
      <vt:lpstr>Voice VLAN Tagging</vt:lpstr>
      <vt:lpstr>Packet Tracer – Investigating a VLAN Implementation</vt:lpstr>
      <vt:lpstr>6.2 VLAN Implementation</vt:lpstr>
      <vt:lpstr>VLAN Ranges on Catalyst Switches</vt:lpstr>
      <vt:lpstr>Creating a VLAN</vt:lpstr>
      <vt:lpstr>Assigning Ports to VLANs</vt:lpstr>
      <vt:lpstr>Prezentace aplikace PowerPoint</vt:lpstr>
      <vt:lpstr>Prezentace aplikace PowerPoint</vt:lpstr>
      <vt:lpstr>Changing VLAN Port Membership</vt:lpstr>
      <vt:lpstr>Prezentace aplikace PowerPoint</vt:lpstr>
      <vt:lpstr>Deleting VLANs</vt:lpstr>
      <vt:lpstr>Verifying VLAN Information</vt:lpstr>
      <vt:lpstr>Prezentace aplikace PowerPoint</vt:lpstr>
      <vt:lpstr>Prezentace aplikace PowerPoint</vt:lpstr>
      <vt:lpstr>Packet Tracer – Configuring VLANs</vt:lpstr>
      <vt:lpstr>Configuring IEEE 802.1q Trunk Links</vt:lpstr>
      <vt:lpstr>Resetting the Trunk to Default State</vt:lpstr>
      <vt:lpstr>Prezentace aplikace PowerPoint</vt:lpstr>
      <vt:lpstr>Prezentace aplikace PowerPoint</vt:lpstr>
      <vt:lpstr>Packet Tracer – Configuring Trunks</vt:lpstr>
      <vt:lpstr>Lab – Configuring VLANs and Trunks</vt:lpstr>
      <vt:lpstr>IP Addressing Issues with VLANs</vt:lpstr>
      <vt:lpstr>Missing VLANs</vt:lpstr>
      <vt:lpstr>Introduction to Troubleshooting Trunks</vt:lpstr>
      <vt:lpstr>Common Problems with Trunks</vt:lpstr>
      <vt:lpstr>Incorrect Port Mode</vt:lpstr>
      <vt:lpstr>Incorrect VLAN List</vt:lpstr>
      <vt:lpstr>Packet Tracer - Troubleshooting a VLAN Implementation - Scenario 1</vt:lpstr>
      <vt:lpstr>Packet Tracer - Troubleshooting a VLAN Implementation - Scenario 2</vt:lpstr>
      <vt:lpstr>Lab - Troubleshooting VLAN Configurations</vt:lpstr>
      <vt:lpstr>6.3 Inter-VLAN Routing Using Routers</vt:lpstr>
      <vt:lpstr>What is Inter-VLAN Routing?</vt:lpstr>
      <vt:lpstr>Legacy Inter-VLAN Routing</vt:lpstr>
      <vt:lpstr>Router-on-a-Stick Inter-VLAN Routing</vt:lpstr>
      <vt:lpstr>Configure Legacy Inter-VLAN Routing: Preparation</vt:lpstr>
      <vt:lpstr>Configure Legacy Inter-VLAN Routing: Switch Configuration</vt:lpstr>
      <vt:lpstr>Configure Legacy Inter-VLAN Routing: Router Interface Configuration</vt:lpstr>
      <vt:lpstr>Lab – Configuring Per-Interface Inter-VLAN Routing</vt:lpstr>
      <vt:lpstr>Configure Router-on-a Stick: Preparation</vt:lpstr>
      <vt:lpstr>Configure Router-on-a Stick: Switch Configuration</vt:lpstr>
      <vt:lpstr>Configure Router-on-a Stick: Router Subinterface Configuration</vt:lpstr>
      <vt:lpstr>Configure Router-on-a Stick: Verifying Subinterfaces</vt:lpstr>
      <vt:lpstr>Prezentace aplikace PowerPoint</vt:lpstr>
      <vt:lpstr>Prezentace aplikace PowerPoint</vt:lpstr>
      <vt:lpstr>Configure Router-on-a Stick: Verifying Routing</vt:lpstr>
      <vt:lpstr>Packet Tracer - Configuring Router-on-a-Stick Inter-VLAN Routing</vt:lpstr>
      <vt:lpstr>Lab - Configuring 801.2Q Trunk-Based Inter-VLAN Routing</vt:lpstr>
      <vt:lpstr>Packet Tracer - Inter-VLAN Routing Challenge</vt:lpstr>
      <vt:lpstr>6.4 Chapter Summary</vt:lpstr>
      <vt:lpstr>Packet Tracer - Skills Integration Challenge </vt:lpstr>
      <vt:lpstr>Conclusion Chapter 6: VLANs</vt:lpstr>
      <vt:lpstr>Section 6.1 New Terms and Commands</vt:lpstr>
      <vt:lpstr>Section 6.2 New Terms and Commands</vt:lpstr>
      <vt:lpstr>Section 6.3 New Terms and Commands</vt:lpstr>
      <vt:lpstr>Prezentace aplikace PowerPoint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Jaroslav Dočkal</cp:lastModifiedBy>
  <cp:revision>377</cp:revision>
  <dcterms:created xsi:type="dcterms:W3CDTF">2016-08-22T22:27:36Z</dcterms:created>
  <dcterms:modified xsi:type="dcterms:W3CDTF">2019-10-13T08:39:15Z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