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8"/>
  </p:notesMasterIdLst>
  <p:sldIdLst>
    <p:sldId id="747" r:id="rId2"/>
    <p:sldId id="878" r:id="rId3"/>
    <p:sldId id="879" r:id="rId4"/>
    <p:sldId id="881" r:id="rId5"/>
    <p:sldId id="883" r:id="rId6"/>
    <p:sldId id="759" r:id="rId7"/>
    <p:sldId id="760" r:id="rId8"/>
    <p:sldId id="835" r:id="rId9"/>
    <p:sldId id="836" r:id="rId10"/>
    <p:sldId id="837" r:id="rId11"/>
    <p:sldId id="839" r:id="rId12"/>
    <p:sldId id="840" r:id="rId13"/>
    <p:sldId id="841" r:id="rId14"/>
    <p:sldId id="842" r:id="rId15"/>
    <p:sldId id="843" r:id="rId16"/>
    <p:sldId id="844" r:id="rId17"/>
    <p:sldId id="863" r:id="rId18"/>
    <p:sldId id="864" r:id="rId19"/>
    <p:sldId id="846" r:id="rId20"/>
    <p:sldId id="876" r:id="rId21"/>
    <p:sldId id="874" r:id="rId22"/>
    <p:sldId id="875" r:id="rId23"/>
    <p:sldId id="847" r:id="rId24"/>
    <p:sldId id="848" r:id="rId25"/>
    <p:sldId id="849" r:id="rId26"/>
    <p:sldId id="852" r:id="rId27"/>
    <p:sldId id="853" r:id="rId28"/>
    <p:sldId id="855" r:id="rId29"/>
    <p:sldId id="856" r:id="rId30"/>
    <p:sldId id="857" r:id="rId31"/>
    <p:sldId id="858" r:id="rId32"/>
    <p:sldId id="859" r:id="rId33"/>
    <p:sldId id="861" r:id="rId34"/>
    <p:sldId id="884" r:id="rId35"/>
    <p:sldId id="882" r:id="rId36"/>
    <p:sldId id="291" r:id="rId3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5" autoAdjust="0"/>
    <p:restoredTop sz="80575" autoAdjust="0"/>
  </p:normalViewPr>
  <p:slideViewPr>
    <p:cSldViewPr snapToGrid="0">
      <p:cViewPr varScale="1">
        <p:scale>
          <a:sx n="119" d="100"/>
          <a:sy n="119" d="100"/>
        </p:scale>
        <p:origin x="-1296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Routing and Switching Essentials </a:t>
            </a:r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7: Access Control Lists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Wildcard Masks in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7.1.2.4</a:t>
            </a:r>
            <a:r>
              <a:rPr lang="en-US" dirty="0">
                <a:latin typeface="Arial"/>
                <a:cs typeface="Arial"/>
              </a:rPr>
              <a:t> - Wildcard Mask Keywords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4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Wildcard Masks in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7.1.2.5</a:t>
            </a:r>
            <a:r>
              <a:rPr lang="en-US" dirty="0">
                <a:latin typeface="Arial"/>
                <a:cs typeface="Arial"/>
              </a:rPr>
              <a:t> - Wildcard Mask Keyword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00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Guidelines for ACL Creation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7.1.3.1</a:t>
            </a:r>
            <a:r>
              <a:rPr lang="en-US" dirty="0">
                <a:latin typeface="Arial"/>
                <a:cs typeface="Arial"/>
              </a:rPr>
              <a:t> - General guidelines for Creating ACLs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1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7.1.4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Guidelines for ACL Placement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7.1.4.1</a:t>
            </a:r>
            <a:r>
              <a:rPr lang="en-US" dirty="0" smtClean="0">
                <a:latin typeface="Arial"/>
                <a:cs typeface="Arial"/>
              </a:rPr>
              <a:t> – Where to Place ACLs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72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7.1.4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Guidelines for ACL Placement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7.1.4.2</a:t>
            </a:r>
            <a:r>
              <a:rPr lang="en-US" dirty="0" smtClean="0">
                <a:latin typeface="Arial"/>
                <a:cs typeface="Arial"/>
              </a:rPr>
              <a:t> – Standard ACL Placement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</a:t>
            </a:r>
            <a:r>
              <a:rPr lang="en-US" b="0" dirty="0" smtClean="0"/>
              <a:t>Access Control Lists</a:t>
            </a:r>
            <a:endParaRPr lang="en-US" b="0" dirty="0"/>
          </a:p>
          <a:p>
            <a:pPr>
              <a:buFontTx/>
              <a:buNone/>
            </a:pPr>
            <a:r>
              <a:rPr lang="en-US" dirty="0" smtClean="0"/>
              <a:t>7.2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>Standard IPv4 ACLs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5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20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/>
              <a:t>Cisco Networking Academy Program</a:t>
            </a:r>
          </a:p>
          <a:p>
            <a:r>
              <a:rPr lang="en-US"/>
              <a:t>Routing and Switching Essentials v6.0</a:t>
            </a:r>
            <a:endParaRPr lang="en-US" b="0"/>
          </a:p>
          <a:p>
            <a:r>
              <a:rPr lang="en-US" b="0"/>
              <a:t>Chapter </a:t>
            </a:r>
            <a:r>
              <a:rPr lang="en-US"/>
              <a:t>7</a:t>
            </a:r>
            <a:r>
              <a:rPr lang="en-US" b="0"/>
              <a:t>: </a:t>
            </a:r>
            <a:r>
              <a:rPr lang="en-US"/>
              <a:t>Access Control Lists</a:t>
            </a:r>
            <a:endParaRPr lang="en-GB" b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7.2.1 – Configure</a:t>
            </a:r>
            <a:r>
              <a:rPr lang="en-US" baseline="0" dirty="0" smtClean="0"/>
              <a:t> Standard IPv4 ACLs</a:t>
            </a:r>
            <a:endParaRPr lang="en-US" dirty="0" smtClean="0"/>
          </a:p>
          <a:p>
            <a:r>
              <a:rPr lang="en-US" dirty="0" smtClean="0"/>
              <a:t>7.2.1.1 – Numbered Standard IPv4 ACL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9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7.2.1 – Configure</a:t>
            </a:r>
            <a:r>
              <a:rPr lang="en-US" baseline="0" dirty="0" smtClean="0"/>
              <a:t> Standard IPv4 ACLs</a:t>
            </a:r>
            <a:endParaRPr lang="en-US" dirty="0" smtClean="0"/>
          </a:p>
          <a:p>
            <a:r>
              <a:rPr lang="en-US" dirty="0" smtClean="0"/>
              <a:t>7.2.1.2 – Applying Standard IPv4 ACLs</a:t>
            </a:r>
            <a:r>
              <a:rPr lang="en-US" baseline="0" dirty="0" smtClean="0"/>
              <a:t> to Interfaces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7.2.1 – Configure</a:t>
            </a:r>
            <a:r>
              <a:rPr lang="en-US" baseline="0" dirty="0" smtClean="0"/>
              <a:t> Standard IPv4 ACLs</a:t>
            </a:r>
            <a:endParaRPr lang="en-US" dirty="0" smtClean="0"/>
          </a:p>
          <a:p>
            <a:r>
              <a:rPr lang="en-US" dirty="0" smtClean="0"/>
              <a:t>7.2.1.3 – Numbered Standard IPv4 ACL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6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</a:t>
            </a:r>
            <a:r>
              <a:rPr lang="en-US" b="0" dirty="0" smtClean="0"/>
              <a:t>Access Control Lists</a:t>
            </a:r>
            <a:endParaRPr lang="en-US" b="0" dirty="0"/>
          </a:p>
          <a:p>
            <a:pPr>
              <a:buFontTx/>
              <a:buNone/>
            </a:pPr>
            <a:r>
              <a:rPr lang="en-US" dirty="0"/>
              <a:t>7.1</a:t>
            </a:r>
            <a:r>
              <a:rPr lang="en-US" b="0" dirty="0"/>
              <a:t> – IOS Bootcamp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7.2.1 – Configure</a:t>
            </a:r>
            <a:r>
              <a:rPr lang="en-US" baseline="0" dirty="0" smtClean="0"/>
              <a:t> Standard IPv4 ACLs</a:t>
            </a:r>
            <a:endParaRPr lang="en-US" dirty="0" smtClean="0"/>
          </a:p>
          <a:p>
            <a:r>
              <a:rPr lang="en-US" dirty="0" smtClean="0"/>
              <a:t>7.2.1.3 – Numbered Standard IPv4 </a:t>
            </a:r>
            <a:r>
              <a:rPr lang="en-US" smtClean="0"/>
              <a:t>ACL Examples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5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7.2.1 – Configure</a:t>
            </a:r>
            <a:r>
              <a:rPr lang="en-US" baseline="0" dirty="0" smtClean="0"/>
              <a:t> Standard IPv4 ACLs</a:t>
            </a:r>
            <a:endParaRPr lang="en-US" dirty="0" smtClean="0"/>
          </a:p>
          <a:p>
            <a:r>
              <a:rPr lang="en-US" dirty="0" smtClean="0"/>
              <a:t>7.2.1.4 – Named Standard IPv4 ACL Syntax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9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7.2.2 – </a:t>
            </a:r>
            <a:r>
              <a:rPr lang="en-US" baseline="0" dirty="0" smtClean="0"/>
              <a:t>Modify IPv4 ACLs</a:t>
            </a:r>
            <a:endParaRPr lang="en-US" dirty="0" smtClean="0"/>
          </a:p>
          <a:p>
            <a:r>
              <a:rPr lang="en-US" dirty="0" smtClean="0"/>
              <a:t>7.2.2.1 – Method</a:t>
            </a:r>
            <a:r>
              <a:rPr lang="en-US" baseline="0" dirty="0" smtClean="0"/>
              <a:t> 1 – Use a Text Editor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7.2.2 – </a:t>
            </a:r>
            <a:r>
              <a:rPr lang="en-US" baseline="0" dirty="0" smtClean="0"/>
              <a:t>Modify IPv4 ACLs</a:t>
            </a:r>
            <a:endParaRPr lang="en-US" dirty="0" smtClean="0"/>
          </a:p>
          <a:p>
            <a:r>
              <a:rPr lang="en-US" dirty="0" smtClean="0"/>
              <a:t>7.2.2.2 – Method</a:t>
            </a:r>
            <a:r>
              <a:rPr lang="en-US" baseline="0" dirty="0" smtClean="0"/>
              <a:t> 2 – Use Sequence Numbers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5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7.2.2 – </a:t>
            </a:r>
            <a:r>
              <a:rPr lang="en-US" baseline="0" dirty="0" smtClean="0"/>
              <a:t>Modify IPv4 ACLs</a:t>
            </a:r>
            <a:endParaRPr lang="en-US" dirty="0" smtClean="0"/>
          </a:p>
          <a:p>
            <a:r>
              <a:rPr lang="en-US" dirty="0" smtClean="0"/>
              <a:t>7.2.2.4 – Verifying ACLs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0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7.2.2 – </a:t>
            </a:r>
            <a:r>
              <a:rPr lang="en-US" baseline="0" dirty="0" smtClean="0"/>
              <a:t>Modify IPv4 ACLs</a:t>
            </a:r>
            <a:endParaRPr lang="en-US" dirty="0" smtClean="0"/>
          </a:p>
          <a:p>
            <a:r>
              <a:rPr lang="en-US" dirty="0" smtClean="0"/>
              <a:t>7.2.2.5 – ACL</a:t>
            </a:r>
            <a:r>
              <a:rPr lang="en-US" baseline="0" dirty="0" smtClean="0"/>
              <a:t>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7.2.2 – </a:t>
            </a:r>
            <a:r>
              <a:rPr lang="en-US" baseline="0" dirty="0" smtClean="0"/>
              <a:t>Modify IPv4 ACLs</a:t>
            </a:r>
            <a:endParaRPr lang="en-US" dirty="0" smtClean="0"/>
          </a:p>
          <a:p>
            <a:r>
              <a:rPr lang="en-US" dirty="0" smtClean="0"/>
              <a:t>7.2.2.6 – Lab – Configuring</a:t>
            </a:r>
            <a:r>
              <a:rPr lang="en-US" baseline="0" dirty="0" smtClean="0"/>
              <a:t> and Modifying Standard IPv4 ACLs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0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7.2.3 – </a:t>
            </a:r>
            <a:r>
              <a:rPr lang="en-US" baseline="0" dirty="0" smtClean="0"/>
              <a:t>Securing VTY ports with a Standard IPv4 ACL</a:t>
            </a:r>
            <a:endParaRPr lang="en-US" dirty="0" smtClean="0"/>
          </a:p>
          <a:p>
            <a:r>
              <a:rPr lang="en-US" dirty="0" smtClean="0"/>
              <a:t>7.2.3.1 – The</a:t>
            </a:r>
            <a:r>
              <a:rPr lang="en-US" baseline="0" dirty="0" smtClean="0"/>
              <a:t> access-class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81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7.2.3 – </a:t>
            </a:r>
            <a:r>
              <a:rPr lang="en-US" baseline="0" dirty="0" smtClean="0"/>
              <a:t>Securing VTY ports with a Standard IPv4 ACL</a:t>
            </a:r>
            <a:endParaRPr lang="en-US" dirty="0" smtClean="0"/>
          </a:p>
          <a:p>
            <a:r>
              <a:rPr lang="en-US" dirty="0" smtClean="0"/>
              <a:t>7.2.3.2 – Verifying the VTY Port</a:t>
            </a:r>
            <a:r>
              <a:rPr lang="en-US" baseline="0" dirty="0" smtClean="0"/>
              <a:t> is Secured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8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Standard IPv4 ACLs</a:t>
            </a:r>
          </a:p>
          <a:p>
            <a:r>
              <a:rPr lang="en-US" dirty="0" smtClean="0"/>
              <a:t>7.2.3 – </a:t>
            </a:r>
            <a:r>
              <a:rPr lang="en-US" baseline="0" dirty="0" smtClean="0"/>
              <a:t>Securing VTY ports with a Standard IPv4 ACL</a:t>
            </a:r>
            <a:endParaRPr lang="en-US" dirty="0" smtClean="0"/>
          </a:p>
          <a:p>
            <a:r>
              <a:rPr lang="en-US" dirty="0" smtClean="0"/>
              <a:t>7.2.3.4 – Lab -</a:t>
            </a:r>
            <a:r>
              <a:rPr lang="en-US" baseline="0" dirty="0" smtClean="0"/>
              <a:t> C</a:t>
            </a:r>
            <a:r>
              <a:rPr lang="en-US" dirty="0" smtClean="0"/>
              <a:t>onfiguring and Verifying VTY Restrictions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7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/>
              <a:t>Cisco Networking Academy Program</a:t>
            </a:r>
          </a:p>
          <a:p>
            <a:r>
              <a:rPr lang="en-US"/>
              <a:t>Routing and Switching Essentials v6.0</a:t>
            </a:r>
            <a:endParaRPr lang="en-US" b="0"/>
          </a:p>
          <a:p>
            <a:r>
              <a:rPr lang="en-US" b="0"/>
              <a:t>Chapter </a:t>
            </a:r>
            <a:r>
              <a:rPr lang="en-US"/>
              <a:t>7</a:t>
            </a:r>
            <a:r>
              <a:rPr lang="en-US" b="0"/>
              <a:t>: </a:t>
            </a:r>
            <a:r>
              <a:rPr lang="en-US"/>
              <a:t>Access Control Lists</a:t>
            </a:r>
            <a:endParaRPr lang="en-GB" b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Purpose of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7.1.1.1 – </a:t>
            </a:r>
            <a:r>
              <a:rPr lang="en-US" dirty="0">
                <a:latin typeface="Arial"/>
                <a:cs typeface="Arial"/>
              </a:rPr>
              <a:t>What is an ACL?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Purpose of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7.1.1.2 – </a:t>
            </a:r>
            <a:r>
              <a:rPr lang="en-US" dirty="0">
                <a:latin typeface="Arial"/>
                <a:cs typeface="Arial"/>
              </a:rPr>
              <a:t>Packet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Purpose of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7.1.1.3 – </a:t>
            </a:r>
            <a:r>
              <a:rPr lang="en-US" dirty="0">
                <a:latin typeface="Arial"/>
                <a:cs typeface="Arial"/>
              </a:rPr>
              <a:t>ACL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Wildcard Masks in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7.1.2.1</a:t>
            </a:r>
            <a:r>
              <a:rPr lang="en-US" dirty="0">
                <a:latin typeface="Arial"/>
                <a:cs typeface="Arial"/>
              </a:rPr>
              <a:t> - Introducing ACL Wildcard 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Wildcard Masks in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7.1.2.2</a:t>
            </a:r>
            <a:r>
              <a:rPr lang="en-US" dirty="0">
                <a:latin typeface="Arial"/>
                <a:cs typeface="Arial"/>
              </a:rPr>
              <a:t> - Wildcard Mask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ACL Operation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Wildcard Masks in ACLs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7.1.2.3</a:t>
            </a:r>
            <a:r>
              <a:rPr lang="en-US" dirty="0">
                <a:latin typeface="Arial"/>
                <a:cs typeface="Arial"/>
              </a:rPr>
              <a:t> - Calculating the Wildcard 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382" y="1107914"/>
            <a:ext cx="8559133" cy="1802391"/>
          </a:xfrm>
        </p:spPr>
        <p:txBody>
          <a:bodyPr/>
          <a:lstStyle/>
          <a:p>
            <a:r>
              <a:rPr lang="en-US" dirty="0"/>
              <a:t>Chapter 7: </a:t>
            </a:r>
            <a:r>
              <a:rPr lang="en-US" dirty="0">
                <a:cs typeface="Arial"/>
              </a:rPr>
              <a:t>Access Control Lists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333" y="4065322"/>
            <a:ext cx="623674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altLang="en-US" sz="1600" dirty="0"/>
              <a:t>Purpose of ACLs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altLang="en-US" dirty="0"/>
              <a:t>ACL </a:t>
            </a:r>
            <a:r>
              <a:rPr lang="en-US" altLang="en-US" dirty="0">
                <a:solidFill>
                  <a:srgbClr val="367187"/>
                </a:solidFill>
                <a:cs typeface="Arial"/>
              </a:rPr>
              <a:t>Operation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922168" y="1269082"/>
            <a:ext cx="2161424" cy="2498124"/>
          </a:xfrm>
        </p:spPr>
        <p:txBody>
          <a:bodyPr/>
          <a:lstStyle/>
          <a:p>
            <a:pPr marL="169545" indent="-169545"/>
            <a:r>
              <a:rPr lang="en-US" altLang="en-US" dirty="0"/>
              <a:t>ACLs </a:t>
            </a:r>
            <a:r>
              <a:rPr lang="en-US" altLang="en-US" dirty="0">
                <a:cs typeface="Arial"/>
              </a:rPr>
              <a:t>do not act on packets that originate from the router itself.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ACLs:</a:t>
            </a:r>
            <a:endParaRPr lang="en-US" altLang="en-US" dirty="0">
              <a:cs typeface="Arial"/>
            </a:endParaRPr>
          </a:p>
          <a:p>
            <a:pPr lvl="1"/>
            <a:r>
              <a:rPr lang="en-US" altLang="en-US" dirty="0">
                <a:cs typeface="Arial"/>
              </a:rPr>
              <a:t>Inbound </a:t>
            </a:r>
            <a:r>
              <a:rPr lang="en-US" altLang="en-US" dirty="0" smtClean="0">
                <a:cs typeface="Arial"/>
              </a:rPr>
              <a:t>ACLs.</a:t>
            </a:r>
            <a:endParaRPr lang="en-US" altLang="en-US" dirty="0">
              <a:cs typeface="Arial"/>
            </a:endParaRPr>
          </a:p>
          <a:p>
            <a:pPr lvl="1"/>
            <a:r>
              <a:rPr lang="en-US" altLang="en-US" dirty="0">
                <a:cs typeface="Arial"/>
              </a:rPr>
              <a:t>Outbound </a:t>
            </a:r>
            <a:r>
              <a:rPr lang="en-US" altLang="en-US" dirty="0" smtClean="0">
                <a:cs typeface="Arial"/>
              </a:rPr>
              <a:t>ACLs.</a:t>
            </a:r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None/>
            </a:pPr>
            <a:endParaRPr lang="en-US" dirty="0">
              <a:cs typeface="Arial"/>
            </a:endParaRPr>
          </a:p>
          <a:p>
            <a:pPr marL="169545" indent="-169545"/>
            <a:endParaRPr lang="en-US" dirty="0">
              <a:solidFill>
                <a:srgbClr val="58585B"/>
              </a:solidFill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379DD73A-08BA-4AE7-8C96-6D4AC6F9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738575"/>
            <a:ext cx="6604335" cy="44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7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67187"/>
                </a:solidFill>
                <a:cs typeface="Arial"/>
              </a:rPr>
              <a:t>Wildcard </a:t>
            </a:r>
            <a:r>
              <a:rPr lang="cs-CZ" altLang="en-US" dirty="0" smtClean="0">
                <a:solidFill>
                  <a:srgbClr val="367187"/>
                </a:solidFill>
                <a:cs typeface="Arial"/>
              </a:rPr>
              <a:t>= inverse </a:t>
            </a:r>
            <a:r>
              <a:rPr lang="cs-CZ" altLang="en-US" dirty="0" err="1" smtClean="0">
                <a:solidFill>
                  <a:srgbClr val="367187"/>
                </a:solidFill>
                <a:cs typeface="Arial"/>
              </a:rPr>
              <a:t>mask</a:t>
            </a:r>
            <a:endParaRPr lang="en-US" altLang="en-US" dirty="0">
              <a:solidFill>
                <a:srgbClr val="367187"/>
              </a:solidFill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AD8DE469-5247-4D1B-95FF-CAB90B0A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961" y="2582780"/>
            <a:ext cx="9193962" cy="13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84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82063" y="1797205"/>
            <a:ext cx="2326105" cy="1379132"/>
          </a:xfrm>
        </p:spPr>
        <p:txBody>
          <a:bodyPr/>
          <a:lstStyle/>
          <a:p>
            <a:pPr lvl="1">
              <a:buFont typeface="Arial" panose="05000000000000000000" pitchFamily="2" charset="2"/>
              <a:buChar char="•"/>
            </a:pPr>
            <a:r>
              <a:rPr lang="en-US" altLang="en-US" dirty="0" smtClean="0">
                <a:cs typeface="Arial"/>
              </a:rPr>
              <a:t>Example </a:t>
            </a:r>
            <a:r>
              <a:rPr lang="en-US" altLang="en-US" dirty="0">
                <a:cs typeface="Arial"/>
              </a:rPr>
              <a:t>1:  </a:t>
            </a:r>
            <a:r>
              <a:rPr lang="cs-CZ" altLang="en-US" dirty="0" err="1" smtClean="0">
                <a:cs typeface="Arial"/>
              </a:rPr>
              <a:t>all</a:t>
            </a:r>
            <a:r>
              <a:rPr lang="en-US" altLang="en-US" dirty="0" smtClean="0">
                <a:cs typeface="Arial"/>
              </a:rPr>
              <a:t>.</a:t>
            </a:r>
            <a:r>
              <a:rPr lang="en-US" altLang="en-US" dirty="0">
                <a:cs typeface="Arial"/>
              </a:rPr>
              <a:t> 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dirty="0" smtClean="0">
                <a:cs typeface="Arial"/>
              </a:rPr>
              <a:t>Example2</a:t>
            </a:r>
            <a:r>
              <a:rPr lang="en-US" altLang="en-US" dirty="0">
                <a:cs typeface="Arial"/>
              </a:rPr>
              <a:t>:  </a:t>
            </a:r>
            <a:r>
              <a:rPr lang="cs-CZ" altLang="en-US" dirty="0" err="1" smtClean="0">
                <a:cs typeface="Arial"/>
              </a:rPr>
              <a:t>nothing</a:t>
            </a:r>
            <a:r>
              <a:rPr lang="en-US" altLang="en-US" dirty="0" smtClean="0">
                <a:cs typeface="Arial"/>
              </a:rPr>
              <a:t>.</a:t>
            </a:r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dirty="0">
                <a:cs typeface="Arial"/>
              </a:rPr>
              <a:t>Example 3:  </a:t>
            </a:r>
            <a:r>
              <a:rPr lang="cs-CZ" altLang="en-US" dirty="0" err="1" smtClean="0">
                <a:cs typeface="Arial"/>
              </a:rPr>
              <a:t>all</a:t>
            </a:r>
            <a:r>
              <a:rPr lang="cs-CZ" altLang="en-US" dirty="0" smtClean="0">
                <a:cs typeface="Arial"/>
              </a:rPr>
              <a:t> </a:t>
            </a:r>
            <a:r>
              <a:rPr lang="cs-CZ" altLang="en-US" dirty="0" err="1" smtClean="0">
                <a:cs typeface="Arial"/>
              </a:rPr>
              <a:t>from</a:t>
            </a:r>
            <a:r>
              <a:rPr lang="en-US" altLang="en-US" dirty="0" smtClean="0">
                <a:cs typeface="Arial"/>
              </a:rPr>
              <a:t> 192.168.1.0/24.</a:t>
            </a:r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None/>
            </a:pPr>
            <a:endParaRPr lang="en-US" dirty="0">
              <a:cs typeface="Arial"/>
            </a:endParaRPr>
          </a:p>
          <a:p>
            <a:pPr marL="169545" indent="-169545"/>
            <a:endParaRPr lang="en-US" dirty="0">
              <a:solidFill>
                <a:srgbClr val="58585B"/>
              </a:solidFill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1C7E0A7C-564B-4C83-9E00-6FDC98D2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38" y="0"/>
            <a:ext cx="6578304" cy="51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AE9D8C3-152E-4FC4-8BC1-465C7E7E5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965" y="-5792"/>
            <a:ext cx="5166561" cy="52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4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67187"/>
                </a:solidFill>
                <a:cs typeface="Arial"/>
              </a:rPr>
              <a:t> </a:t>
            </a:r>
            <a:r>
              <a:rPr lang="en-US" altLang="en-US" dirty="0">
                <a:solidFill>
                  <a:srgbClr val="367187"/>
                </a:solidFill>
                <a:cs typeface="Arial"/>
              </a:rPr>
              <a:t>Wildcard Mask Keywords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6242" y="1866900"/>
            <a:ext cx="8096600" cy="18548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 smtClean="0">
                <a:cs typeface="Arial"/>
              </a:rPr>
              <a:t>192.168.10.10</a:t>
            </a:r>
            <a:r>
              <a:rPr lang="en-US" altLang="en-US" sz="2800" b="1" dirty="0">
                <a:cs typeface="Arial"/>
              </a:rPr>
              <a:t>  0.0.0.0</a:t>
            </a:r>
            <a:r>
              <a:rPr lang="en-US" altLang="en-US" sz="2800" dirty="0">
                <a:cs typeface="Arial"/>
              </a:rPr>
              <a:t>  =   </a:t>
            </a:r>
            <a:r>
              <a:rPr lang="en-US" altLang="en-US" sz="2800" b="1" dirty="0">
                <a:cs typeface="Arial"/>
              </a:rPr>
              <a:t>host </a:t>
            </a:r>
            <a:r>
              <a:rPr lang="en-US" altLang="en-US" sz="2800" b="1" dirty="0" smtClean="0">
                <a:cs typeface="Arial"/>
              </a:rPr>
              <a:t>192.168.10.10</a:t>
            </a:r>
          </a:p>
          <a:p>
            <a:pPr marL="0" indent="0">
              <a:buNone/>
            </a:pPr>
            <a:endParaRPr lang="en-US" altLang="en-US" sz="2800" b="1" dirty="0">
              <a:cs typeface="Arial"/>
            </a:endParaRPr>
          </a:p>
          <a:p>
            <a:pPr marL="0" indent="0">
              <a:buNone/>
            </a:pPr>
            <a:r>
              <a:rPr lang="en-US" altLang="en-US" sz="2800" b="1" dirty="0" smtClean="0">
                <a:cs typeface="Arial"/>
              </a:rPr>
              <a:t>0.0.0.0 255.255.255.255</a:t>
            </a:r>
            <a:r>
              <a:rPr lang="en-US" altLang="en-US" sz="2800" dirty="0">
                <a:cs typeface="Arial"/>
              </a:rPr>
              <a:t> </a:t>
            </a:r>
            <a:r>
              <a:rPr lang="en-US" altLang="en-US" sz="2800" b="1" dirty="0" smtClean="0">
                <a:cs typeface="Arial"/>
              </a:rPr>
              <a:t>= any</a:t>
            </a:r>
            <a:endParaRPr lang="en-US" altLang="en-US" sz="2800" b="1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92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5F6384F-3250-4153-AC80-EDB07A61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77" y="-14626"/>
            <a:ext cx="5697068" cy="51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70358129-6D03-4479-9602-2C479EE8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11" y="-40471"/>
            <a:ext cx="6132258" cy="51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06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679300" cy="75723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67187"/>
                </a:solidFill>
                <a:cs typeface="Arial"/>
              </a:rPr>
              <a:t>General </a:t>
            </a:r>
            <a:r>
              <a:rPr lang="en-US" altLang="en-US" dirty="0">
                <a:solidFill>
                  <a:srgbClr val="367187"/>
                </a:solidFill>
                <a:cs typeface="Arial"/>
              </a:rPr>
              <a:t>Guidelines for Creating ACLs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208294" y="160868"/>
            <a:ext cx="2867973" cy="4568296"/>
          </a:xfrm>
        </p:spPr>
        <p:txBody>
          <a:bodyPr/>
          <a:lstStyle/>
          <a:p>
            <a:pPr marL="188912" lvl="1" indent="0">
              <a:buNone/>
            </a:pPr>
            <a:r>
              <a:rPr lang="en-US" altLang="en-US" sz="2800" dirty="0" smtClean="0">
                <a:cs typeface="Arial"/>
              </a:rPr>
              <a:t>Standard ACLs – Since standard ACLs do not specify destination addresses, they should be configured as close to the destination as possible.  </a:t>
            </a:r>
            <a:endParaRPr lang="en-US" altLang="en-US" sz="2800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None/>
            </a:pPr>
            <a:endParaRPr lang="en-US" dirty="0">
              <a:cs typeface="Arial"/>
            </a:endParaRPr>
          </a:p>
          <a:p>
            <a:pPr marL="169545" indent="-169545"/>
            <a:endParaRPr lang="en-US" dirty="0">
              <a:solidFill>
                <a:srgbClr val="58585B"/>
              </a:solidFill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608"/>
            <a:ext cx="6237597" cy="45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1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9" y="-6998"/>
            <a:ext cx="7339748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2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7.2 Standard IPv4 ACLs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17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Access router configuration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19200" y="1085850"/>
            <a:ext cx="69024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router ospf 100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 redistribute connected metric 100 metric-type 1 subnets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 redistribute static metric 100 metric-type 1 subnets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 passive-interface Ethernet0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 network 10.0.144.0 0.0.0.255 area 9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 area 9 nssa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!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no ip classless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logging buffered alerts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logging console informational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logging 10.192.17.3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access-list 1 permit 10.1</a:t>
            </a:r>
            <a:r>
              <a:rPr kumimoji="1" lang="cs-CZ" altLang="cs-CZ" sz="1400">
                <a:latin typeface="Courier New" pitchFamily="49" charset="0"/>
              </a:rPr>
              <a:t>3</a:t>
            </a: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2.</a:t>
            </a:r>
            <a:r>
              <a:rPr kumimoji="1" lang="cs-CZ" altLang="cs-CZ" sz="1400">
                <a:latin typeface="Courier New" pitchFamily="49" charset="0"/>
              </a:rPr>
              <a:t>3</a:t>
            </a: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6.16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access-list 1 permit 10.1</a:t>
            </a:r>
            <a:r>
              <a:rPr kumimoji="1" lang="cs-CZ" altLang="cs-CZ" sz="1400">
                <a:latin typeface="Courier New" pitchFamily="49" charset="0"/>
              </a:rPr>
              <a:t>3</a:t>
            </a: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2.</a:t>
            </a:r>
            <a:r>
              <a:rPr kumimoji="1" lang="cs-CZ" altLang="cs-CZ" sz="1400">
                <a:latin typeface="Courier New" pitchFamily="49" charset="0"/>
              </a:rPr>
              <a:t>3</a:t>
            </a: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7.11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access-list 1 permit 10.1</a:t>
            </a:r>
            <a:r>
              <a:rPr kumimoji="1" lang="cs-CZ" altLang="cs-CZ" sz="1400">
                <a:latin typeface="Courier New" pitchFamily="49" charset="0"/>
              </a:rPr>
              <a:t>3</a:t>
            </a: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2.</a:t>
            </a:r>
            <a:r>
              <a:rPr kumimoji="1" lang="cs-CZ" altLang="cs-CZ" sz="1400">
                <a:latin typeface="Courier New" pitchFamily="49" charset="0"/>
              </a:rPr>
              <a:t>3</a:t>
            </a: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7.3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access-list 2 permit 10.0.0.0 0.255.255.255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community public RW 1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trap-source Loopback1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packetsize 8192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trap-authentication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queue-length 50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enable traps isdn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enable traps config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enable traps bgp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enable traps frame-relay</a:t>
            </a:r>
            <a:br>
              <a:rPr kumimoji="1" lang="en-US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>
                <a:latin typeface="Courier New" pitchFamily="49" charset="0"/>
                <a:ea typeface="MS Mincho" pitchFamily="49" charset="-128"/>
              </a:rPr>
              <a:t>snmp-server host 10.192.17.3 public tty snmp</a:t>
            </a:r>
          </a:p>
        </p:txBody>
      </p:sp>
    </p:spTree>
    <p:extLst>
      <p:ext uri="{BB962C8B-B14F-4D97-AF65-F5344CB8AC3E}">
        <p14:creationId xmlns:p14="http://schemas.microsoft.com/office/powerpoint/2010/main" val="299653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3200" dirty="0" smtClean="0"/>
              <a:t>Configure standard IPv4 ACLs to filter traffic in a </a:t>
            </a:r>
            <a:r>
              <a:rPr lang="cs-CZ" sz="3200" dirty="0" smtClean="0"/>
              <a:t>SMB</a:t>
            </a:r>
            <a:r>
              <a:rPr lang="en-US" sz="3200" dirty="0" smtClean="0"/>
              <a:t> network.</a:t>
            </a:r>
            <a:endParaRPr lang="cs-CZ" sz="3200" dirty="0" smtClean="0"/>
          </a:p>
          <a:p>
            <a:pPr marL="254793" lvl="1" indent="0">
              <a:buNone/>
            </a:pPr>
            <a:endParaRPr lang="en-US" sz="3200" dirty="0"/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Configure </a:t>
            </a:r>
            <a:r>
              <a:rPr lang="en-US" sz="3200" dirty="0"/>
              <a:t>a standard ACL to secure VTY </a:t>
            </a:r>
            <a:r>
              <a:rPr lang="en-US" sz="3200" dirty="0" smtClean="0"/>
              <a:t>access.</a:t>
            </a:r>
            <a:endParaRPr lang="en-US" sz="32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</a:t>
            </a:r>
            <a:r>
              <a:rPr lang="cs-CZ" dirty="0" smtClean="0"/>
              <a:t>.2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CA" dirty="0"/>
              <a:t>ACL </a:t>
            </a:r>
            <a:r>
              <a:rPr lang="en-CA" dirty="0" smtClean="0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dirty="0" smtClean="0"/>
              <a:t>Numbered </a:t>
            </a:r>
            <a:r>
              <a:rPr lang="en-US" altLang="en-US" dirty="0"/>
              <a:t>Standard IPv4 ACL </a:t>
            </a:r>
            <a:r>
              <a:rPr lang="en-US" altLang="en-US" dirty="0" smtClean="0"/>
              <a:t>Syntax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59262" y="925299"/>
            <a:ext cx="3202478" cy="389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sz="1700" dirty="0" smtClean="0"/>
          </a:p>
          <a:p>
            <a:pPr lvl="1"/>
            <a:endParaRPr lang="en-US" alt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50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76463" y="1395663"/>
            <a:ext cx="880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lvl="2" indent="0">
              <a:buNone/>
            </a:pPr>
            <a:r>
              <a:rPr lang="en-US" sz="2000" dirty="0" smtClean="0"/>
              <a:t>Router(</a:t>
            </a:r>
            <a:r>
              <a:rPr lang="en-US" sz="2000" dirty="0" err="1" smtClean="0"/>
              <a:t>config</a:t>
            </a:r>
            <a:r>
              <a:rPr lang="en-US" sz="2000" dirty="0"/>
              <a:t>)# </a:t>
            </a:r>
            <a:r>
              <a:rPr lang="en-US" sz="2000" b="1" dirty="0"/>
              <a:t>access-list</a:t>
            </a:r>
            <a:r>
              <a:rPr lang="en-US" sz="2000" dirty="0"/>
              <a:t> </a:t>
            </a:r>
            <a:r>
              <a:rPr lang="en-US" sz="2000" i="1" dirty="0"/>
              <a:t>access-list-number</a:t>
            </a:r>
            <a:r>
              <a:rPr lang="en-US" sz="2000" dirty="0"/>
              <a:t> </a:t>
            </a:r>
            <a:r>
              <a:rPr lang="en-US" sz="2000" dirty="0" smtClean="0"/>
              <a:t>{ </a:t>
            </a:r>
            <a:r>
              <a:rPr lang="en-US" sz="2000" b="1" dirty="0"/>
              <a:t>deny</a:t>
            </a:r>
            <a:r>
              <a:rPr lang="en-US" sz="2000" dirty="0"/>
              <a:t> | </a:t>
            </a:r>
            <a:r>
              <a:rPr lang="en-US" sz="2000" b="1" dirty="0"/>
              <a:t>permit</a:t>
            </a:r>
            <a:r>
              <a:rPr lang="en-US" sz="2000" dirty="0"/>
              <a:t> | </a:t>
            </a:r>
            <a:r>
              <a:rPr lang="en-US" sz="2000" b="1" dirty="0"/>
              <a:t>remark</a:t>
            </a:r>
            <a:r>
              <a:rPr lang="en-US" sz="2000" dirty="0"/>
              <a:t> } </a:t>
            </a:r>
            <a:r>
              <a:rPr lang="en-US" sz="2000" i="1" dirty="0"/>
              <a:t>source</a:t>
            </a:r>
            <a:r>
              <a:rPr lang="en-US" sz="2000" dirty="0"/>
              <a:t> [ </a:t>
            </a:r>
            <a:r>
              <a:rPr lang="en-US" sz="2000" i="1" dirty="0"/>
              <a:t>source-wildcard</a:t>
            </a:r>
            <a:r>
              <a:rPr lang="en-US" sz="2000" dirty="0"/>
              <a:t> ][ </a:t>
            </a:r>
            <a:r>
              <a:rPr lang="en-US" sz="2000" b="1" dirty="0"/>
              <a:t>log</a:t>
            </a:r>
            <a:r>
              <a:rPr lang="en-US" sz="2000" dirty="0"/>
              <a:t> ] </a:t>
            </a:r>
          </a:p>
        </p:txBody>
      </p:sp>
    </p:spTree>
    <p:extLst>
      <p:ext uri="{BB962C8B-B14F-4D97-AF65-F5344CB8AC3E}">
        <p14:creationId xmlns:p14="http://schemas.microsoft.com/office/powerpoint/2010/main" val="4859438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" y="-8016"/>
            <a:ext cx="8877340" cy="5494415"/>
          </a:xfrm>
        </p:spPr>
      </p:pic>
    </p:spTree>
    <p:extLst>
      <p:ext uri="{BB962C8B-B14F-4D97-AF65-F5344CB8AC3E}">
        <p14:creationId xmlns:p14="http://schemas.microsoft.com/office/powerpoint/2010/main" val="39382107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04" y="-179585"/>
            <a:ext cx="6307296" cy="53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7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22" y="-8750"/>
            <a:ext cx="5943115" cy="51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2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20" y="0"/>
            <a:ext cx="6456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5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1393"/>
            <a:ext cx="5075338" cy="757551"/>
          </a:xfrm>
        </p:spPr>
        <p:txBody>
          <a:bodyPr/>
          <a:lstStyle/>
          <a:p>
            <a:r>
              <a:rPr lang="en-US" altLang="en-US" dirty="0" smtClean="0"/>
              <a:t>Method 1 – Use a Text Editor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7032" y="1804517"/>
            <a:ext cx="3148154" cy="18771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use the </a:t>
            </a:r>
            <a:r>
              <a:rPr lang="en-US" altLang="en-US" sz="2800" b="1" dirty="0" smtClean="0"/>
              <a:t>show running-</a:t>
            </a:r>
            <a:r>
              <a:rPr lang="en-US" altLang="en-US" sz="2800" b="1" dirty="0" err="1" smtClean="0"/>
              <a:t>config</a:t>
            </a:r>
            <a:r>
              <a:rPr lang="en-US" altLang="en-US" sz="2800" dirty="0" smtClean="0"/>
              <a:t> command to display the ACL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/>
            <a:endParaRPr lang="en-US" altLang="en-US" sz="17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1685"/>
            <a:ext cx="4893795" cy="45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1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1393"/>
            <a:ext cx="5117282" cy="757551"/>
          </a:xfrm>
        </p:spPr>
        <p:txBody>
          <a:bodyPr/>
          <a:lstStyle/>
          <a:p>
            <a:r>
              <a:rPr lang="en-US" altLang="en-US" sz="1600" dirty="0" smtClean="0"/>
              <a:t>Modify IPv4 ACLs</a:t>
            </a:r>
            <a:br>
              <a:rPr lang="en-US" altLang="en-US" sz="1600" dirty="0" smtClean="0"/>
            </a:br>
            <a:r>
              <a:rPr lang="en-US" altLang="en-US" dirty="0" smtClean="0"/>
              <a:t>Method 2 – Use Sequence Numbers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5281" y="798944"/>
            <a:ext cx="4051883" cy="392405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The </a:t>
            </a:r>
            <a:r>
              <a:rPr lang="en-US" altLang="en-US" sz="2000" b="1" dirty="0" smtClean="0"/>
              <a:t>deny 192.168.10.99 </a:t>
            </a:r>
            <a:r>
              <a:rPr lang="en-US" altLang="en-US" sz="2000" dirty="0" smtClean="0"/>
              <a:t>statement is incorrect.  The host to deny should be 192.168.10.10</a:t>
            </a:r>
          </a:p>
          <a:p>
            <a:pPr eaLnBrk="1" hangingPunct="1"/>
            <a:r>
              <a:rPr lang="en-US" altLang="en-US" sz="2000" dirty="0" smtClean="0"/>
              <a:t>The misconfigured statement had to be deleted with the no command:  </a:t>
            </a:r>
            <a:r>
              <a:rPr lang="en-US" altLang="en-US" sz="2000" b="1" dirty="0" smtClean="0"/>
              <a:t>no 10</a:t>
            </a:r>
          </a:p>
          <a:p>
            <a:pPr eaLnBrk="1" hangingPunct="1"/>
            <a:r>
              <a:rPr lang="en-US" altLang="en-US" sz="2000" dirty="0" smtClean="0"/>
              <a:t>new statement with the correct host was added:  </a:t>
            </a:r>
            <a:r>
              <a:rPr lang="en-US" altLang="en-US" sz="2000" b="1" dirty="0" smtClean="0"/>
              <a:t>10 deny host 192.168.10.10</a:t>
            </a:r>
          </a:p>
          <a:p>
            <a:pPr lvl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/>
            <a:endParaRPr lang="en-US" altLang="en-US" sz="17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5" y="798944"/>
            <a:ext cx="4585261" cy="43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7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1393"/>
            <a:ext cx="5117282" cy="757551"/>
          </a:xfrm>
        </p:spPr>
        <p:txBody>
          <a:bodyPr/>
          <a:lstStyle/>
          <a:p>
            <a:r>
              <a:rPr lang="en-US" altLang="en-US" dirty="0" smtClean="0"/>
              <a:t>Verifying ACLs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5281" y="798944"/>
            <a:ext cx="4328719" cy="4344556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</a:t>
            </a:r>
            <a:r>
              <a:rPr lang="en-US" altLang="en-US" sz="1800" b="1" dirty="0" err="1" smtClean="0"/>
              <a:t>ip</a:t>
            </a:r>
            <a:r>
              <a:rPr lang="en-US" altLang="en-US" sz="1800" b="1" dirty="0" smtClean="0"/>
              <a:t> interface </a:t>
            </a:r>
            <a:r>
              <a:rPr lang="en-US" altLang="en-US" sz="1800" dirty="0" smtClean="0"/>
              <a:t>command to verify that the ACL is applied to the correct interface.</a:t>
            </a:r>
          </a:p>
          <a:p>
            <a:pPr eaLnBrk="1" hangingPunct="1"/>
            <a:r>
              <a:rPr lang="en-US" altLang="en-US" sz="1800" dirty="0" smtClean="0"/>
              <a:t>The output will display the name of the access list and the direction in which it was applied to the interface.</a:t>
            </a:r>
          </a:p>
          <a:p>
            <a:pPr eaLnBrk="1" hangingPunct="1"/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access-lists </a:t>
            </a:r>
            <a:r>
              <a:rPr lang="en-US" altLang="en-US" sz="1800" dirty="0" smtClean="0"/>
              <a:t>command to display the access-lists configured on the router.</a:t>
            </a:r>
          </a:p>
          <a:p>
            <a:pPr eaLnBrk="1" hangingPunct="1"/>
            <a:r>
              <a:rPr lang="en-US" altLang="en-US" sz="1800" dirty="0" smtClean="0"/>
              <a:t>Notice how the sequence is displayed out of order for the NO_ACCESS access list.  This will be discussed later in this section.</a:t>
            </a:r>
          </a:p>
          <a:p>
            <a:pPr lvl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/>
            <a:endParaRPr lang="en-US" altLang="en-US" sz="17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58" y="634476"/>
            <a:ext cx="4177332" cy="45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3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1393"/>
            <a:ext cx="5117282" cy="757551"/>
          </a:xfrm>
        </p:spPr>
        <p:txBody>
          <a:bodyPr/>
          <a:lstStyle/>
          <a:p>
            <a:r>
              <a:rPr lang="en-US" altLang="en-US" dirty="0" smtClean="0"/>
              <a:t>ACL Statistics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9158" y="1708484"/>
            <a:ext cx="1844842" cy="2157664"/>
          </a:xfrm>
        </p:spPr>
        <p:txBody>
          <a:bodyPr/>
          <a:lstStyle/>
          <a:p>
            <a:r>
              <a:rPr lang="en-US" altLang="en-US" sz="2000" b="1" dirty="0" smtClean="0"/>
              <a:t>show access-lists</a:t>
            </a:r>
            <a:endParaRPr lang="en-US" altLang="en-US" sz="2000" dirty="0"/>
          </a:p>
          <a:p>
            <a:pPr eaLnBrk="1" hangingPunct="1"/>
            <a:r>
              <a:rPr lang="en-US" altLang="en-US" sz="2000" b="1" dirty="0" smtClean="0"/>
              <a:t>clear access-list counters</a:t>
            </a:r>
            <a:endParaRPr lang="en-US" altLang="en-US" b="1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/>
            <a:endParaRPr lang="en-US" altLang="en-US" sz="17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2" y="633663"/>
            <a:ext cx="7298045" cy="398775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08548" y="4644967"/>
            <a:ext cx="869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Recall that every ACL has an implicit </a:t>
            </a:r>
            <a:r>
              <a:rPr lang="en-US" altLang="en-US" sz="1200" b="1" dirty="0"/>
              <a:t>deny any </a:t>
            </a:r>
            <a:r>
              <a:rPr lang="en-US" altLang="en-US" sz="1200" dirty="0"/>
              <a:t>as the last statement.  The statistics for this implicit command will not be displayed.  However, if this command is configured manually, the results will be displayed</a:t>
            </a:r>
            <a:r>
              <a:rPr lang="en-US" altLang="en-US" sz="1200" dirty="0" smtClean="0"/>
              <a:t>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6489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Access router configuration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19200" y="1085850"/>
            <a:ext cx="69024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router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ospf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100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redistribute connected metric 100 metric-type 1 subnets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redistribute static metric 100 metric-type 1 subnets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passive-interface Ethernet0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network 10.0.144.0 0.0.0.255 area 9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area 9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nssa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!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no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ip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classless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logging buffered alerts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logging console informational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logging 10.192.17.3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access-list 1 permit 10.1</a:t>
            </a:r>
            <a:r>
              <a:rPr kumimoji="1" lang="cs-CZ" altLang="cs-CZ" sz="1400" dirty="0">
                <a:latin typeface="Courier New" pitchFamily="49" charset="0"/>
              </a:rPr>
              <a:t>3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2.</a:t>
            </a:r>
            <a:r>
              <a:rPr kumimoji="1" lang="cs-CZ" altLang="cs-CZ" sz="1400" dirty="0">
                <a:latin typeface="Courier New" pitchFamily="49" charset="0"/>
              </a:rPr>
              <a:t>3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6.16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access-list 1 permit 10.1</a:t>
            </a:r>
            <a:r>
              <a:rPr kumimoji="1" lang="cs-CZ" altLang="cs-CZ" sz="1400" dirty="0">
                <a:latin typeface="Courier New" pitchFamily="49" charset="0"/>
              </a:rPr>
              <a:t>3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2.</a:t>
            </a:r>
            <a:r>
              <a:rPr kumimoji="1" lang="cs-CZ" altLang="cs-CZ" sz="1400" dirty="0">
                <a:latin typeface="Courier New" pitchFamily="49" charset="0"/>
              </a:rPr>
              <a:t>3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7.11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access-list 1 permit 10.1</a:t>
            </a:r>
            <a:r>
              <a:rPr kumimoji="1" lang="cs-CZ" altLang="cs-CZ" sz="1400" dirty="0">
                <a:latin typeface="Courier New" pitchFamily="49" charset="0"/>
              </a:rPr>
              <a:t>3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2.</a:t>
            </a:r>
            <a:r>
              <a:rPr kumimoji="1" lang="cs-CZ" altLang="cs-CZ" sz="1400" dirty="0">
                <a:latin typeface="Courier New" pitchFamily="49" charset="0"/>
              </a:rPr>
              <a:t>3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7.3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access-list 2 permit 10.0.0.0 0.255.255.255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community public </a:t>
            </a:r>
            <a:r>
              <a:rPr kumimoji="1" lang="en-US" altLang="cs-CZ" sz="14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RW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1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trap-source Loopback1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packetsize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8192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trap-authentication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queue-length 50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enable traps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isdn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enable traps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config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enable traps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bgp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enable traps frame-relay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-server host 10.192.17.3 public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tty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snmp</a:t>
            </a:r>
            <a:endParaRPr kumimoji="1" lang="en-US" altLang="cs-CZ" sz="14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40379" y="413886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ú</a:t>
            </a:r>
            <a:r>
              <a:rPr lang="en-US" altLang="cs-CZ" dirty="0" err="1" smtClean="0">
                <a:solidFill>
                  <a:srgbClr val="FF0000"/>
                </a:solidFill>
              </a:rPr>
              <a:t>tok</a:t>
            </a:r>
            <a:r>
              <a:rPr lang="en-US" altLang="cs-CZ" dirty="0" smtClean="0">
                <a:solidFill>
                  <a:srgbClr val="FF0000"/>
                </a:solidFill>
              </a:rPr>
              <a:t> </a:t>
            </a:r>
            <a:r>
              <a:rPr lang="en-US" altLang="cs-CZ" dirty="0" err="1" smtClean="0">
                <a:solidFill>
                  <a:srgbClr val="FF0000"/>
                </a:solidFill>
              </a:rPr>
              <a:t>pomoc</a:t>
            </a:r>
            <a:r>
              <a:rPr lang="cs-CZ" altLang="cs-CZ" dirty="0" smtClean="0">
                <a:solidFill>
                  <a:srgbClr val="FF0000"/>
                </a:solidFill>
              </a:rPr>
              <a:t>í </a:t>
            </a:r>
            <a:r>
              <a:rPr lang="en-US" altLang="cs-CZ" dirty="0" err="1" smtClean="0">
                <a:solidFill>
                  <a:srgbClr val="FF0000"/>
                </a:solidFill>
              </a:rPr>
              <a:t>snmpbrute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20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7939041" cy="757551"/>
          </a:xfrm>
        </p:spPr>
        <p:txBody>
          <a:bodyPr/>
          <a:lstStyle/>
          <a:p>
            <a:r>
              <a:rPr lang="en-US" altLang="en-US" sz="1600" dirty="0" smtClean="0"/>
              <a:t>Modify IPv4 ACLs</a:t>
            </a:r>
            <a:br>
              <a:rPr lang="en-US" altLang="en-US" sz="1600" dirty="0" smtClean="0"/>
            </a:br>
            <a:r>
              <a:rPr lang="en-US" altLang="en-US" dirty="0" smtClean="0"/>
              <a:t>Lab – Configuring and Modifying Standard IPv4 ACLs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9094" y="1235167"/>
            <a:ext cx="4082716" cy="3617570"/>
          </a:xfrm>
        </p:spPr>
        <p:txBody>
          <a:bodyPr/>
          <a:lstStyle/>
          <a:p>
            <a:r>
              <a:rPr lang="en-US" sz="2400" dirty="0" smtClean="0"/>
              <a:t>ACL </a:t>
            </a:r>
            <a:r>
              <a:rPr lang="en-US" sz="2400" dirty="0"/>
              <a:t>that allows traffic from all hosts on the 192.168.10.0/24 network and </a:t>
            </a:r>
            <a:r>
              <a:rPr lang="en-US" sz="2400" dirty="0" smtClean="0"/>
              <a:t>all </a:t>
            </a:r>
            <a:r>
              <a:rPr lang="en-US" sz="2400" dirty="0"/>
              <a:t>hosts on the 192.168.20.0/24 network to access all hosts on the 192.168.30.0/24 network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Napište na tabuli!</a:t>
            </a:r>
            <a:r>
              <a:rPr lang="en-US" sz="2400" dirty="0" smtClean="0"/>
              <a:t> 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3" y="815984"/>
            <a:ext cx="4274787" cy="42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5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1393"/>
            <a:ext cx="5117282" cy="757551"/>
          </a:xfrm>
        </p:spPr>
        <p:txBody>
          <a:bodyPr/>
          <a:lstStyle/>
          <a:p>
            <a:r>
              <a:rPr lang="en-US" altLang="en-US" dirty="0" smtClean="0"/>
              <a:t>The access-class Command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59" y="232611"/>
            <a:ext cx="5147242" cy="49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1393"/>
            <a:ext cx="4868331" cy="757551"/>
          </a:xfrm>
        </p:spPr>
        <p:txBody>
          <a:bodyPr/>
          <a:lstStyle/>
          <a:p>
            <a:r>
              <a:rPr lang="en-US" altLang="en-US" dirty="0" smtClean="0"/>
              <a:t>Verifying the VTY Port is Secured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75" y="585537"/>
            <a:ext cx="6209399" cy="4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1393"/>
            <a:ext cx="8483598" cy="757551"/>
          </a:xfrm>
        </p:spPr>
        <p:txBody>
          <a:bodyPr/>
          <a:lstStyle/>
          <a:p>
            <a:r>
              <a:rPr lang="en-US" altLang="en-US" sz="1600" dirty="0" smtClean="0"/>
              <a:t>Securing VTY ports with a Standard IPv4 ACL</a:t>
            </a:r>
            <a:br>
              <a:rPr lang="en-US" altLang="en-US" sz="1600" dirty="0" smtClean="0"/>
            </a:br>
            <a:r>
              <a:rPr lang="en-US" altLang="en-US" dirty="0" smtClean="0"/>
              <a:t>Lab – Configuring and Verifying VTY Restrictions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1" y="914400"/>
            <a:ext cx="3008072" cy="36777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/>
              <a:t>only administrator PCs have permission to telnet or SSH into the router.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/>
            <a:endParaRPr lang="en-US" altLang="en-US" sz="17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8" y="798944"/>
            <a:ext cx="5511501" cy="42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Příklad reálného filtru</a:t>
            </a:r>
            <a:endParaRPr lang="cs-C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66" y="798513"/>
            <a:ext cx="6490294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619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86802" y="831028"/>
            <a:ext cx="6946546" cy="4077855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R1(</a:t>
            </a:r>
            <a:r>
              <a:rPr lang="cs-CZ" sz="2000" dirty="0" err="1"/>
              <a:t>config</a:t>
            </a:r>
            <a:r>
              <a:rPr lang="cs-CZ" sz="2000" dirty="0"/>
              <a:t>)#</a:t>
            </a:r>
            <a:r>
              <a:rPr lang="cs-CZ" sz="2000" b="1" dirty="0" err="1"/>
              <a:t>access</a:t>
            </a:r>
            <a:r>
              <a:rPr lang="cs-CZ" sz="2000" b="1" dirty="0"/>
              <a:t>-list 10 </a:t>
            </a:r>
            <a:r>
              <a:rPr lang="cs-CZ" sz="2000" b="1" dirty="0" err="1"/>
              <a:t>deny</a:t>
            </a:r>
            <a:r>
              <a:rPr lang="cs-CZ" sz="2000" b="1" dirty="0"/>
              <a:t> 172.16.16.0 </a:t>
            </a:r>
            <a:r>
              <a:rPr lang="cs-CZ" sz="2000" b="1" dirty="0" smtClean="0"/>
              <a:t>  0.0.3.255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R2(</a:t>
            </a:r>
            <a:r>
              <a:rPr lang="cs-CZ" sz="2000" dirty="0" err="1" smtClean="0"/>
              <a:t>config</a:t>
            </a:r>
            <a:r>
              <a:rPr lang="cs-CZ" sz="2000" dirty="0"/>
              <a:t>)#</a:t>
            </a:r>
            <a:r>
              <a:rPr lang="cs-CZ" sz="2000" b="1" dirty="0" err="1"/>
              <a:t>access</a:t>
            </a:r>
            <a:r>
              <a:rPr lang="cs-CZ" sz="2000" b="1" dirty="0"/>
              <a:t>-list 10 </a:t>
            </a:r>
            <a:r>
              <a:rPr lang="cs-CZ" sz="2000" b="1" dirty="0" err="1"/>
              <a:t>deny</a:t>
            </a:r>
            <a:r>
              <a:rPr lang="cs-CZ" sz="2000" b="1" dirty="0"/>
              <a:t> </a:t>
            </a:r>
            <a:r>
              <a:rPr lang="cs-CZ" sz="2000" b="1" dirty="0" smtClean="0"/>
              <a:t>172.16.16.0   </a:t>
            </a:r>
            <a:r>
              <a:rPr lang="cs-CZ" sz="2000" b="1" dirty="0"/>
              <a:t>0.0.7.255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R3(</a:t>
            </a:r>
            <a:r>
              <a:rPr lang="cs-CZ" sz="2000" dirty="0" err="1" smtClean="0"/>
              <a:t>config</a:t>
            </a:r>
            <a:r>
              <a:rPr lang="cs-CZ" sz="2000" dirty="0"/>
              <a:t>)#</a:t>
            </a:r>
            <a:r>
              <a:rPr lang="cs-CZ" sz="2000" b="1" dirty="0" err="1"/>
              <a:t>access</a:t>
            </a:r>
            <a:r>
              <a:rPr lang="cs-CZ" sz="2000" b="1" dirty="0"/>
              <a:t>-list 10 </a:t>
            </a:r>
            <a:r>
              <a:rPr lang="cs-CZ" sz="2000" b="1" dirty="0" err="1"/>
              <a:t>deny</a:t>
            </a:r>
            <a:r>
              <a:rPr lang="cs-CZ" sz="2000" b="1" dirty="0"/>
              <a:t> </a:t>
            </a:r>
            <a:r>
              <a:rPr lang="cs-CZ" sz="2000" b="1" dirty="0" smtClean="0"/>
              <a:t>172.16.32.0   </a:t>
            </a:r>
            <a:r>
              <a:rPr lang="cs-CZ" sz="2000" b="1" dirty="0"/>
              <a:t>0.0.15.255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R4(</a:t>
            </a:r>
            <a:r>
              <a:rPr lang="cs-CZ" sz="2000" dirty="0" err="1" smtClean="0"/>
              <a:t>config</a:t>
            </a:r>
            <a:r>
              <a:rPr lang="cs-CZ" sz="2000" dirty="0"/>
              <a:t>)#</a:t>
            </a:r>
            <a:r>
              <a:rPr lang="cs-CZ" sz="2000" b="1" dirty="0" err="1"/>
              <a:t>access</a:t>
            </a:r>
            <a:r>
              <a:rPr lang="cs-CZ" sz="2000" b="1" dirty="0"/>
              <a:t>-list 10 </a:t>
            </a:r>
            <a:r>
              <a:rPr lang="cs-CZ" sz="2000" b="1" dirty="0" err="1"/>
              <a:t>deny</a:t>
            </a:r>
            <a:r>
              <a:rPr lang="cs-CZ" sz="2000" b="1" dirty="0"/>
              <a:t> 172.16.64.0 </a:t>
            </a:r>
            <a:r>
              <a:rPr lang="cs-CZ" sz="2000" b="1" dirty="0" smtClean="0"/>
              <a:t>  0.0.63.255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R5(</a:t>
            </a:r>
            <a:r>
              <a:rPr lang="cs-CZ" sz="2000" dirty="0" err="1" smtClean="0"/>
              <a:t>config</a:t>
            </a:r>
            <a:r>
              <a:rPr lang="cs-CZ" sz="2000" dirty="0"/>
              <a:t>)#</a:t>
            </a:r>
            <a:r>
              <a:rPr lang="cs-CZ" sz="2000" b="1" dirty="0" err="1"/>
              <a:t>access</a:t>
            </a:r>
            <a:r>
              <a:rPr lang="cs-CZ" sz="2000" b="1" dirty="0"/>
              <a:t>-list 10 </a:t>
            </a:r>
            <a:r>
              <a:rPr lang="cs-CZ" sz="2000" b="1" dirty="0" err="1"/>
              <a:t>deny</a:t>
            </a:r>
            <a:r>
              <a:rPr lang="cs-CZ" sz="2000" b="1" dirty="0"/>
              <a:t> </a:t>
            </a:r>
            <a:r>
              <a:rPr lang="cs-CZ" sz="2000" b="1" dirty="0" smtClean="0"/>
              <a:t>192.168.160.0  0.0.31.255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na 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88286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Backbone router configuration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95400" y="1072753"/>
            <a:ext cx="66294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version 11.2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no service finger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service password-encryption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service udp-small-servers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service tcp-small-servers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!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hostname </a:t>
            </a:r>
            <a:r>
              <a:rPr kumimoji="1" lang="af-ZA" altLang="cs-CZ" sz="1400">
                <a:latin typeface="Courier New" pitchFamily="49" charset="0"/>
              </a:rPr>
              <a:t>Prague_General_Staff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!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boot system flash slot0:rsp-isv-mz_112-17_P.bin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new-model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authentication login default tacacs+ local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authorization exec tacacs+ local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authorization commands 1 tacacs+ local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authorization commands 15 tacacs+ local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accounting exec start-stop tacacs+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accounting commands 0 start-stop tacacs+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</a:rPr>
              <a:t>: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</a:rPr>
              <a:t>aaa 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accounting commands 15 start-stop tacacs+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aaa accounting system start-stop tacacs+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enable password 7 121A0C041</a:t>
            </a:r>
            <a:r>
              <a:rPr kumimoji="1" lang="af-ZA" altLang="cs-CZ" sz="1400">
                <a:latin typeface="Courier New" pitchFamily="49" charset="0"/>
              </a:rPr>
              <a:t>B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04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!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username </a:t>
            </a:r>
            <a:r>
              <a:rPr kumimoji="1" lang="af-ZA" altLang="cs-CZ" sz="1400">
                <a:latin typeface="Courier New" pitchFamily="49" charset="0"/>
              </a:rPr>
              <a:t>Prague_General_Staff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 password 7 094F471</a:t>
            </a:r>
            <a:r>
              <a:rPr kumimoji="1" lang="af-ZA" altLang="cs-CZ" sz="1400">
                <a:latin typeface="Courier New" pitchFamily="49" charset="0"/>
              </a:rPr>
              <a:t>C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1A0</a:t>
            </a:r>
            <a:r>
              <a:rPr kumimoji="1" lang="af-ZA" altLang="cs-CZ" sz="1400">
                <a:latin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af-ZA" altLang="cs-CZ" sz="1400">
                <a:latin typeface="Courier New" pitchFamily="49" charset="0"/>
              </a:rPr>
              <a:t>	: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username </a:t>
            </a:r>
            <a:r>
              <a:rPr kumimoji="1" lang="af-ZA" altLang="cs-CZ" sz="1400">
                <a:latin typeface="Courier New" pitchFamily="49" charset="0"/>
              </a:rPr>
              <a:t>comm</a:t>
            </a:r>
            <a:r>
              <a:rPr kumimoji="1" lang="cs-CZ" altLang="cs-CZ" sz="1400">
                <a:latin typeface="Courier New" pitchFamily="49" charset="0"/>
              </a:rPr>
              <a:t>ander_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01 password 7 121A0C041104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ip domain-name a</a:t>
            </a:r>
            <a:r>
              <a:rPr kumimoji="1" lang="af-ZA" altLang="cs-CZ" sz="1400">
                <a:latin typeface="Courier New" pitchFamily="49" charset="0"/>
              </a:rPr>
              <a:t>rmy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.cz</a:t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ip name-server 10.1</a:t>
            </a:r>
            <a:r>
              <a:rPr kumimoji="1" lang="af-ZA" altLang="cs-CZ" sz="1400">
                <a:latin typeface="Courier New" pitchFamily="49" charset="0"/>
              </a:rPr>
              <a:t>32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.</a:t>
            </a:r>
            <a:r>
              <a:rPr kumimoji="1" lang="af-ZA" altLang="cs-CZ" sz="1400">
                <a:latin typeface="Courier New" pitchFamily="49" charset="0"/>
              </a:rPr>
              <a:t>36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.</a:t>
            </a:r>
            <a:r>
              <a:rPr kumimoji="1" lang="af-ZA" altLang="cs-CZ" sz="1400">
                <a:latin typeface="Courier New" pitchFamily="49" charset="0"/>
              </a:rPr>
              <a:t>5</a:t>
            </a: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af-ZA" altLang="cs-CZ" sz="1400">
                <a:latin typeface="Courier New" pitchFamily="49" charset="0"/>
                <a:ea typeface="MS Mincho" pitchFamily="49" charset="-128"/>
              </a:rPr>
            </a:br>
            <a:r>
              <a:rPr kumimoji="1" lang="af-ZA" altLang="cs-CZ" sz="1400">
                <a:latin typeface="Courier New" pitchFamily="49" charset="0"/>
                <a:ea typeface="MS Mincho" pitchFamily="49" charset="-128"/>
              </a:rPr>
              <a:t>isdn switch-type primary-net5</a:t>
            </a:r>
          </a:p>
        </p:txBody>
      </p:sp>
    </p:spTree>
    <p:extLst>
      <p:ext uri="{BB962C8B-B14F-4D97-AF65-F5344CB8AC3E}">
        <p14:creationId xmlns:p14="http://schemas.microsoft.com/office/powerpoint/2010/main" val="162510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Backbone router configuration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00200" y="1143000"/>
            <a:ext cx="5791200" cy="54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version 11.2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no service finger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service password-encryption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service </a:t>
            </a:r>
            <a:r>
              <a:rPr kumimoji="1" lang="en-US" altLang="cs-CZ" sz="1400" dirty="0" err="1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udp</a:t>
            </a:r>
            <a:r>
              <a:rPr kumimoji="1" lang="en-US" altLang="cs-CZ" sz="14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-small-servers</a:t>
            </a:r>
            <a:br>
              <a:rPr kumimoji="1" lang="en-US" altLang="cs-CZ" sz="14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service </a:t>
            </a:r>
            <a:r>
              <a:rPr kumimoji="1" lang="en-US" altLang="cs-CZ" sz="1400" dirty="0" err="1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tcp</a:t>
            </a:r>
            <a:r>
              <a:rPr kumimoji="1" lang="en-US" altLang="cs-CZ" sz="14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-small-servers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!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>hostname </a:t>
            </a:r>
            <a:r>
              <a:rPr kumimoji="1" lang="af-ZA" altLang="cs-CZ" sz="1400" dirty="0">
                <a:latin typeface="Courier New" pitchFamily="49" charset="0"/>
              </a:rPr>
              <a:t>Prague_Generalni_stab</a:t>
            </a: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JM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>!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boot system flash slot0:rsp-isv-mz_112-17_P.bin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new-model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authentication login default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 local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authorization exec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 local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authorization commands 1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 local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authorization commands 15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 local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accounting exec start-stop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accounting commands 0 start-stop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</a:rPr>
              <a:t>: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</a:rPr>
              <a:t>aaa</a:t>
            </a:r>
            <a:r>
              <a:rPr kumimoji="1" lang="en-US" altLang="cs-CZ" sz="1400" dirty="0">
                <a:latin typeface="Courier New" pitchFamily="49" charset="0"/>
              </a:rPr>
              <a:t> 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accounting commands 15 start-stop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aaa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accounting system start-stop </a:t>
            </a: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tacacs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+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enable password 7 121A0C041</a:t>
            </a:r>
            <a:r>
              <a:rPr kumimoji="1" lang="cs-CZ" altLang="cs-CZ" sz="1400" dirty="0">
                <a:latin typeface="Courier New" pitchFamily="49" charset="0"/>
              </a:rPr>
              <a:t>B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04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!</a:t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>username </a:t>
            </a:r>
            <a:r>
              <a:rPr kumimoji="1" lang="en-JM" altLang="cs-CZ" sz="1400" dirty="0" err="1">
                <a:latin typeface="Courier New" pitchFamily="49" charset="0"/>
              </a:rPr>
              <a:t>Prague_GS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password 7 094F471</a:t>
            </a:r>
            <a:r>
              <a:rPr kumimoji="1" lang="cs-CZ" altLang="cs-CZ" sz="1400" dirty="0">
                <a:latin typeface="Courier New" pitchFamily="49" charset="0"/>
              </a:rPr>
              <a:t>C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1A0</a:t>
            </a:r>
            <a:r>
              <a:rPr kumimoji="1" lang="cs-CZ" altLang="cs-CZ" sz="1400" dirty="0">
                <a:latin typeface="Courier New" pitchFamily="49" charset="0"/>
              </a:rPr>
              <a:t>B</a:t>
            </a:r>
            <a:endParaRPr kumimoji="1" lang="en-US" altLang="cs-CZ" sz="1400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altLang="cs-CZ" sz="1400" dirty="0">
                <a:latin typeface="Courier New" pitchFamily="49" charset="0"/>
              </a:rPr>
              <a:t>	: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>username </a:t>
            </a:r>
            <a:r>
              <a:rPr kumimoji="1" lang="en-JM" altLang="cs-CZ" sz="1400" dirty="0">
                <a:latin typeface="Courier New" pitchFamily="49" charset="0"/>
              </a:rPr>
              <a:t>comm</a:t>
            </a: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>01 password 7 121A0C041104</a:t>
            </a:r>
            <a:br>
              <a:rPr kumimoji="1" lang="en-JM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JM" altLang="cs-CZ" sz="1400" dirty="0" err="1">
                <a:latin typeface="Courier New" pitchFamily="49" charset="0"/>
                <a:ea typeface="MS Mincho" pitchFamily="49" charset="-128"/>
              </a:rPr>
              <a:t>ip</a:t>
            </a: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> domain-name a</a:t>
            </a:r>
            <a:r>
              <a:rPr kumimoji="1" lang="en-JM" altLang="cs-CZ" sz="1400" dirty="0">
                <a:latin typeface="Courier New" pitchFamily="49" charset="0"/>
              </a:rPr>
              <a:t>rmy</a:t>
            </a:r>
            <a:r>
              <a:rPr kumimoji="1" lang="en-JM" altLang="cs-CZ" sz="1400" dirty="0">
                <a:latin typeface="Courier New" pitchFamily="49" charset="0"/>
                <a:ea typeface="MS Mincho" pitchFamily="49" charset="-128"/>
              </a:rPr>
              <a:t>.cz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ip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name-server 10.1</a:t>
            </a:r>
            <a:r>
              <a:rPr kumimoji="1" lang="cs-CZ" altLang="cs-CZ" sz="1400" dirty="0">
                <a:latin typeface="Courier New" pitchFamily="49" charset="0"/>
              </a:rPr>
              <a:t>32</a:t>
            </a:r>
            <a:r>
              <a:rPr kumimoji="1" lang="cs-CZ" altLang="cs-CZ" sz="1400" dirty="0">
                <a:latin typeface="Courier New" pitchFamily="49" charset="0"/>
                <a:ea typeface="MS Mincho" pitchFamily="49" charset="-128"/>
              </a:rPr>
              <a:t>.</a:t>
            </a:r>
            <a:r>
              <a:rPr kumimoji="1" lang="cs-CZ" altLang="cs-CZ" sz="1400" dirty="0">
                <a:latin typeface="Courier New" pitchFamily="49" charset="0"/>
              </a:rPr>
              <a:t>36</a:t>
            </a:r>
            <a:r>
              <a:rPr kumimoji="1" lang="cs-CZ" altLang="cs-CZ" sz="1400" dirty="0">
                <a:latin typeface="Courier New" pitchFamily="49" charset="0"/>
                <a:ea typeface="MS Mincho" pitchFamily="49" charset="-128"/>
              </a:rPr>
              <a:t>.</a:t>
            </a:r>
            <a:r>
              <a:rPr kumimoji="1" lang="cs-CZ" altLang="cs-CZ" sz="1400" dirty="0">
                <a:latin typeface="Courier New" pitchFamily="49" charset="0"/>
              </a:rPr>
              <a:t>5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/>
            </a:r>
            <a:br>
              <a:rPr kumimoji="1" lang="en-US" altLang="cs-CZ" sz="1400" dirty="0">
                <a:latin typeface="Courier New" pitchFamily="49" charset="0"/>
                <a:ea typeface="MS Mincho" pitchFamily="49" charset="-128"/>
              </a:rPr>
            </a:br>
            <a:r>
              <a:rPr kumimoji="1" lang="en-US" altLang="cs-CZ" sz="1400" dirty="0" err="1">
                <a:latin typeface="Courier New" pitchFamily="49" charset="0"/>
                <a:ea typeface="MS Mincho" pitchFamily="49" charset="-128"/>
              </a:rPr>
              <a:t>isdn</a:t>
            </a:r>
            <a:r>
              <a:rPr kumimoji="1" lang="en-US" altLang="cs-CZ" sz="1400" dirty="0">
                <a:latin typeface="Courier New" pitchFamily="49" charset="0"/>
                <a:ea typeface="MS Mincho" pitchFamily="49" charset="-128"/>
              </a:rPr>
              <a:t> switch-type primary-net5</a:t>
            </a:r>
          </a:p>
        </p:txBody>
      </p:sp>
    </p:spTree>
    <p:extLst>
      <p:ext uri="{BB962C8B-B14F-4D97-AF65-F5344CB8AC3E}">
        <p14:creationId xmlns:p14="http://schemas.microsoft.com/office/powerpoint/2010/main" val="247992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772" y="1196146"/>
            <a:ext cx="5767807" cy="1802391"/>
          </a:xfrm>
        </p:spPr>
        <p:txBody>
          <a:bodyPr/>
          <a:lstStyle/>
          <a:p>
            <a:r>
              <a:rPr lang="en-US" dirty="0"/>
              <a:t>7.1 ACL Operation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234928" y="1552923"/>
            <a:ext cx="6505388" cy="2305203"/>
          </a:xfrm>
        </p:spPr>
        <p:txBody>
          <a:bodyPr/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ACLs filter </a:t>
            </a:r>
            <a:r>
              <a:rPr lang="en-US" sz="3200" dirty="0" smtClean="0"/>
              <a:t>traffic</a:t>
            </a:r>
            <a:endParaRPr lang="en-US" sz="32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ACLs use wildcard </a:t>
            </a:r>
            <a:r>
              <a:rPr lang="en-US" sz="3200" dirty="0" smtClean="0"/>
              <a:t>masks</a:t>
            </a:r>
            <a:endParaRPr lang="en-US" sz="32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to place </a:t>
            </a:r>
            <a:r>
              <a:rPr lang="en-US" sz="3200" dirty="0" smtClean="0"/>
              <a:t>ACLs</a:t>
            </a:r>
            <a:endParaRPr lang="en-US" sz="32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7.1 ACL Operation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altLang="en-US" dirty="0" smtClean="0"/>
              <a:t>What </a:t>
            </a:r>
            <a:r>
              <a:rPr lang="en-US" altLang="en-US" dirty="0"/>
              <a:t>is an ACL</a:t>
            </a:r>
            <a:r>
              <a:rPr lang="en-US" altLang="en-US" dirty="0">
                <a:solidFill>
                  <a:srgbClr val="367187"/>
                </a:solidFill>
                <a:cs typeface="Arial"/>
              </a:rPr>
              <a:t>?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376737" y="1291390"/>
            <a:ext cx="2666750" cy="3433010"/>
          </a:xfrm>
        </p:spPr>
        <p:txBody>
          <a:bodyPr/>
          <a:lstStyle/>
          <a:p>
            <a:pPr marL="169545" indent="-169545"/>
            <a:r>
              <a:rPr lang="en-US" altLang="en-US" sz="1800" dirty="0"/>
              <a:t>An</a:t>
            </a:r>
            <a:r>
              <a:rPr lang="en-US" altLang="en-US" sz="1800" dirty="0">
                <a:cs typeface="Arial"/>
              </a:rPr>
              <a:t> ACL is a series of IOS commands that control whether a router forwards or drops </a:t>
            </a:r>
            <a:r>
              <a:rPr lang="en-US" altLang="en-US" sz="1800" dirty="0" smtClean="0">
                <a:cs typeface="Arial"/>
              </a:rPr>
              <a:t>packets.</a:t>
            </a:r>
            <a:r>
              <a:rPr lang="en-US" altLang="en-US" sz="1800" dirty="0">
                <a:cs typeface="Arial"/>
              </a:rPr>
              <a:t>  </a:t>
            </a:r>
            <a:endParaRPr lang="cs-CZ" altLang="en-US" sz="1800" dirty="0" smtClean="0">
              <a:cs typeface="Arial"/>
            </a:endParaRPr>
          </a:p>
          <a:p>
            <a:pPr marL="169545" indent="-169545"/>
            <a:endParaRPr lang="cs-CZ" altLang="en-US" sz="1800" dirty="0">
              <a:cs typeface="Arial"/>
            </a:endParaRPr>
          </a:p>
          <a:p>
            <a:pPr marL="169545" indent="-169545"/>
            <a:r>
              <a:rPr lang="en-US" altLang="en-US" sz="1800" dirty="0" smtClean="0">
                <a:cs typeface="Arial"/>
              </a:rPr>
              <a:t>ACLs </a:t>
            </a:r>
            <a:r>
              <a:rPr lang="en-US" altLang="en-US" sz="1800" dirty="0">
                <a:cs typeface="Arial"/>
              </a:rPr>
              <a:t>are not configured by </a:t>
            </a:r>
            <a:r>
              <a:rPr lang="en-US" altLang="en-US" sz="1800" dirty="0" smtClean="0">
                <a:cs typeface="Arial"/>
              </a:rPr>
              <a:t>default.</a:t>
            </a:r>
            <a:endParaRPr lang="en-CA" altLang="en-US" sz="1800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8A11E1FE-6134-4680-AB7A-A8A3D1E7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625642"/>
            <a:ext cx="6063548" cy="45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altLang="en-US" dirty="0"/>
              <a:t>Purpose of </a:t>
            </a:r>
            <a:r>
              <a:rPr lang="en-US" altLang="en-US" dirty="0" smtClean="0"/>
              <a:t>ACLs</a:t>
            </a:r>
            <a:r>
              <a:rPr lang="cs-CZ" altLang="en-US" dirty="0" smtClean="0">
                <a:solidFill>
                  <a:schemeClr val="tx1"/>
                </a:solidFill>
              </a:rPr>
              <a:t>: </a:t>
            </a:r>
            <a:r>
              <a:rPr lang="en-US" altLang="en-US" dirty="0" smtClean="0"/>
              <a:t>Packet </a:t>
            </a:r>
            <a:r>
              <a:rPr lang="en-US" altLang="en-US" dirty="0">
                <a:solidFill>
                  <a:srgbClr val="367187"/>
                </a:solidFill>
                <a:cs typeface="Arial"/>
              </a:rPr>
              <a:t>Filtering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3999" y="1483895"/>
            <a:ext cx="3669381" cy="3064042"/>
          </a:xfrm>
        </p:spPr>
        <p:txBody>
          <a:bodyPr/>
          <a:lstStyle/>
          <a:p>
            <a:pPr marL="169545" indent="-169545"/>
            <a:r>
              <a:rPr lang="en-US" altLang="en-US" dirty="0"/>
              <a:t>An</a:t>
            </a:r>
            <a:r>
              <a:rPr lang="en-US" altLang="en-US" dirty="0">
                <a:cs typeface="Arial"/>
              </a:rPr>
              <a:t> ACL is a sequential list of permit or deny </a:t>
            </a:r>
            <a:r>
              <a:rPr lang="en-US" altLang="en-US" dirty="0" smtClean="0">
                <a:cs typeface="Arial"/>
              </a:rPr>
              <a:t>statements</a:t>
            </a:r>
            <a:r>
              <a:rPr lang="cs-CZ" altLang="en-US" dirty="0">
                <a:cs typeface="Arial"/>
              </a:rPr>
              <a:t> </a:t>
            </a:r>
            <a:r>
              <a:rPr lang="en-US" altLang="en-US" dirty="0" smtClean="0">
                <a:cs typeface="Arial"/>
              </a:rPr>
              <a:t>(ACEs).</a:t>
            </a:r>
            <a:endParaRPr lang="en-US" dirty="0">
              <a:solidFill>
                <a:srgbClr val="58585B"/>
              </a:solidFill>
              <a:cs typeface="Arial"/>
            </a:endParaRPr>
          </a:p>
          <a:p>
            <a:pPr marL="169545" indent="-169545"/>
            <a:r>
              <a:rPr lang="en-US" altLang="en-US" dirty="0" smtClean="0">
                <a:cs typeface="Arial"/>
              </a:rPr>
              <a:t>Packet </a:t>
            </a:r>
            <a:r>
              <a:rPr lang="en-US" altLang="en-US" dirty="0">
                <a:cs typeface="Arial"/>
              </a:rPr>
              <a:t>Filtering:</a:t>
            </a:r>
          </a:p>
          <a:p>
            <a:pPr lvl="1"/>
            <a:r>
              <a:rPr lang="en-US" altLang="en-US" dirty="0" smtClean="0">
                <a:cs typeface="Arial"/>
              </a:rPr>
              <a:t>incoming</a:t>
            </a:r>
            <a:r>
              <a:rPr lang="cs-CZ" altLang="en-US" dirty="0" smtClean="0">
                <a:cs typeface="Arial"/>
              </a:rPr>
              <a:t>/</a:t>
            </a:r>
            <a:r>
              <a:rPr lang="en-US" altLang="en-US" dirty="0" smtClean="0">
                <a:cs typeface="Arial"/>
              </a:rPr>
              <a:t>outgoing </a:t>
            </a:r>
            <a:r>
              <a:rPr lang="en-US" altLang="en-US" dirty="0">
                <a:cs typeface="Arial"/>
              </a:rPr>
              <a:t>packets.</a:t>
            </a:r>
          </a:p>
          <a:p>
            <a:pPr lvl="1"/>
            <a:r>
              <a:rPr lang="en-US" altLang="en-US" dirty="0" smtClean="0">
                <a:cs typeface="Arial"/>
              </a:rPr>
              <a:t>Layer </a:t>
            </a:r>
            <a:r>
              <a:rPr lang="en-US" altLang="en-US" dirty="0">
                <a:cs typeface="Arial"/>
              </a:rPr>
              <a:t>3 or Layer 4.</a:t>
            </a:r>
          </a:p>
          <a:p>
            <a:pPr marL="169545" indent="-169545"/>
            <a:r>
              <a:rPr lang="en-US" altLang="en-US" dirty="0">
                <a:cs typeface="Arial"/>
              </a:rPr>
              <a:t>The last </a:t>
            </a:r>
            <a:r>
              <a:rPr lang="en-US" altLang="en-US" dirty="0" smtClean="0">
                <a:cs typeface="Arial"/>
              </a:rPr>
              <a:t>statement</a:t>
            </a:r>
            <a:r>
              <a:rPr lang="cs-CZ" altLang="en-US" dirty="0" smtClean="0">
                <a:cs typeface="Arial"/>
              </a:rPr>
              <a:t>: </a:t>
            </a:r>
            <a:r>
              <a:rPr lang="en-US" altLang="en-US" dirty="0" smtClean="0">
                <a:cs typeface="Arial"/>
              </a:rPr>
              <a:t>implicit deny</a:t>
            </a:r>
            <a:r>
              <a:rPr lang="cs-CZ" altLang="en-US" dirty="0">
                <a:cs typeface="Arial"/>
              </a:rPr>
              <a:t> </a:t>
            </a:r>
            <a:r>
              <a:rPr lang="cs-CZ" altLang="en-US" dirty="0" smtClean="0">
                <a:cs typeface="Arial"/>
              </a:rPr>
              <a:t>=</a:t>
            </a:r>
            <a:r>
              <a:rPr lang="en-US" altLang="en-US" dirty="0" smtClean="0">
                <a:cs typeface="Arial"/>
              </a:rPr>
              <a:t>&gt;</a:t>
            </a:r>
            <a:r>
              <a:rPr lang="cs-CZ" altLang="en-US" dirty="0" smtClean="0">
                <a:cs typeface="Arial"/>
              </a:rPr>
              <a:t> </a:t>
            </a:r>
            <a:r>
              <a:rPr lang="en-US" altLang="en-US" dirty="0" smtClean="0">
                <a:cs typeface="Arial"/>
              </a:rPr>
              <a:t>at </a:t>
            </a:r>
            <a:r>
              <a:rPr lang="en-US" altLang="en-US" dirty="0">
                <a:cs typeface="Arial"/>
              </a:rPr>
              <a:t>least one permit statement.</a:t>
            </a:r>
          </a:p>
          <a:p>
            <a:pPr lvl="1">
              <a:buNone/>
            </a:pPr>
            <a:endParaRPr lang="en-US" dirty="0">
              <a:cs typeface="Arial"/>
            </a:endParaRPr>
          </a:p>
          <a:p>
            <a:pPr marL="169545" indent="-169545"/>
            <a:endParaRPr lang="en-US" dirty="0">
              <a:solidFill>
                <a:srgbClr val="58585B"/>
              </a:solidFill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4D60AA7-FE1D-402A-A78F-C710E5B4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673295"/>
            <a:ext cx="5088356" cy="45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0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1035</Words>
  <Application>Microsoft Office PowerPoint</Application>
  <PresentationFormat>Předvádění na obrazovce (16:9)</PresentationFormat>
  <Paragraphs>276</Paragraphs>
  <Slides>36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Default Theme</vt:lpstr>
      <vt:lpstr>Chapter 7: Access Control Lists</vt:lpstr>
      <vt:lpstr>Access router configuration</vt:lpstr>
      <vt:lpstr>Access router configuration</vt:lpstr>
      <vt:lpstr>Backbone router configuration</vt:lpstr>
      <vt:lpstr>Backbone router configuration</vt:lpstr>
      <vt:lpstr>7.1 ACL Operation</vt:lpstr>
      <vt:lpstr>7.1 ACL Operation</vt:lpstr>
      <vt:lpstr>What is an ACL?</vt:lpstr>
      <vt:lpstr>Purpose of ACLs: Packet Filtering</vt:lpstr>
      <vt:lpstr>Purpose of ACLs ACL Operation</vt:lpstr>
      <vt:lpstr>Wildcard = inverse mask</vt:lpstr>
      <vt:lpstr>Prezentace aplikace PowerPoint</vt:lpstr>
      <vt:lpstr>Prezentace aplikace PowerPoint</vt:lpstr>
      <vt:lpstr> Wildcard Mask Keywords</vt:lpstr>
      <vt:lpstr>Prezentace aplikace PowerPoint</vt:lpstr>
      <vt:lpstr>Prezentace aplikace PowerPoint</vt:lpstr>
      <vt:lpstr>General Guidelines for Creating ACLs</vt:lpstr>
      <vt:lpstr>Prezentace aplikace PowerPoint</vt:lpstr>
      <vt:lpstr>7.2 Standard IPv4 ACLs</vt:lpstr>
      <vt:lpstr>Chapter 7.2 - ACL Operation</vt:lpstr>
      <vt:lpstr>Numbered Standard IPv4 ACL Syntax</vt:lpstr>
      <vt:lpstr>Prezentace aplikace PowerPoint</vt:lpstr>
      <vt:lpstr>Prezentace aplikace PowerPoint</vt:lpstr>
      <vt:lpstr>Prezentace aplikace PowerPoint</vt:lpstr>
      <vt:lpstr>Prezentace aplikace PowerPoint</vt:lpstr>
      <vt:lpstr>Method 1 – Use a Text Editor</vt:lpstr>
      <vt:lpstr>Modify IPv4 ACLs Method 2 – Use Sequence Numbers</vt:lpstr>
      <vt:lpstr>Verifying ACLs</vt:lpstr>
      <vt:lpstr>ACL Statistics</vt:lpstr>
      <vt:lpstr>Modify IPv4 ACLs Lab – Configuring and Modifying Standard IPv4 ACLs</vt:lpstr>
      <vt:lpstr>The access-class Command</vt:lpstr>
      <vt:lpstr>Verifying the VTY Port is Secured</vt:lpstr>
      <vt:lpstr>Securing VTY ports with a Standard IPv4 ACL Lab – Configuring and Verifying VTY Restrictions</vt:lpstr>
      <vt:lpstr>Příklad reálného filtru</vt:lpstr>
      <vt:lpstr>Příklady na závěr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Access Control Lists</dc:title>
  <dc:creator>Torres,Frank A.</dc:creator>
  <cp:lastModifiedBy>Jaroslav Dočkal</cp:lastModifiedBy>
  <cp:revision>200</cp:revision>
  <dcterms:modified xsi:type="dcterms:W3CDTF">2019-10-13T07:58:43Z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