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100"/>
  </p:notesMasterIdLst>
  <p:sldIdLst>
    <p:sldId id="747" r:id="rId2"/>
    <p:sldId id="760" r:id="rId3"/>
    <p:sldId id="759" r:id="rId4"/>
    <p:sldId id="628" r:id="rId5"/>
    <p:sldId id="888" r:id="rId6"/>
    <p:sldId id="889" r:id="rId7"/>
    <p:sldId id="940" r:id="rId8"/>
    <p:sldId id="890" r:id="rId9"/>
    <p:sldId id="891" r:id="rId10"/>
    <p:sldId id="892" r:id="rId11"/>
    <p:sldId id="942" r:id="rId12"/>
    <p:sldId id="941" r:id="rId13"/>
    <p:sldId id="943" r:id="rId14"/>
    <p:sldId id="893" r:id="rId15"/>
    <p:sldId id="944" r:id="rId16"/>
    <p:sldId id="894" r:id="rId17"/>
    <p:sldId id="945" r:id="rId18"/>
    <p:sldId id="895" r:id="rId19"/>
    <p:sldId id="946" r:id="rId20"/>
    <p:sldId id="896" r:id="rId21"/>
    <p:sldId id="947" r:id="rId22"/>
    <p:sldId id="897" r:id="rId23"/>
    <p:sldId id="898" r:id="rId24"/>
    <p:sldId id="859" r:id="rId25"/>
    <p:sldId id="899" r:id="rId26"/>
    <p:sldId id="900" r:id="rId27"/>
    <p:sldId id="762" r:id="rId28"/>
    <p:sldId id="673" r:id="rId29"/>
    <p:sldId id="948" r:id="rId30"/>
    <p:sldId id="901" r:id="rId31"/>
    <p:sldId id="902" r:id="rId32"/>
    <p:sldId id="903" r:id="rId33"/>
    <p:sldId id="904" r:id="rId34"/>
    <p:sldId id="905" r:id="rId35"/>
    <p:sldId id="907" r:id="rId36"/>
    <p:sldId id="908" r:id="rId37"/>
    <p:sldId id="909" r:id="rId38"/>
    <p:sldId id="910" r:id="rId39"/>
    <p:sldId id="911" r:id="rId40"/>
    <p:sldId id="912" r:id="rId41"/>
    <p:sldId id="913" r:id="rId42"/>
    <p:sldId id="914" r:id="rId43"/>
    <p:sldId id="915" r:id="rId44"/>
    <p:sldId id="917" r:id="rId45"/>
    <p:sldId id="918" r:id="rId46"/>
    <p:sldId id="919" r:id="rId47"/>
    <p:sldId id="920" r:id="rId48"/>
    <p:sldId id="921" r:id="rId49"/>
    <p:sldId id="922" r:id="rId50"/>
    <p:sldId id="923" r:id="rId51"/>
    <p:sldId id="924" r:id="rId52"/>
    <p:sldId id="925" r:id="rId53"/>
    <p:sldId id="926" r:id="rId54"/>
    <p:sldId id="927" r:id="rId55"/>
    <p:sldId id="928" r:id="rId56"/>
    <p:sldId id="929" r:id="rId57"/>
    <p:sldId id="930" r:id="rId58"/>
    <p:sldId id="931" r:id="rId59"/>
    <p:sldId id="932" r:id="rId60"/>
    <p:sldId id="935" r:id="rId61"/>
    <p:sldId id="979" r:id="rId62"/>
    <p:sldId id="936" r:id="rId63"/>
    <p:sldId id="977" r:id="rId64"/>
    <p:sldId id="978" r:id="rId65"/>
    <p:sldId id="937" r:id="rId66"/>
    <p:sldId id="938" r:id="rId67"/>
    <p:sldId id="949" r:id="rId68"/>
    <p:sldId id="982" r:id="rId69"/>
    <p:sldId id="983" r:id="rId70"/>
    <p:sldId id="984" r:id="rId71"/>
    <p:sldId id="950" r:id="rId72"/>
    <p:sldId id="951" r:id="rId73"/>
    <p:sldId id="952" r:id="rId74"/>
    <p:sldId id="953" r:id="rId75"/>
    <p:sldId id="954" r:id="rId76"/>
    <p:sldId id="955" r:id="rId77"/>
    <p:sldId id="956" r:id="rId78"/>
    <p:sldId id="957" r:id="rId79"/>
    <p:sldId id="958" r:id="rId80"/>
    <p:sldId id="959" r:id="rId81"/>
    <p:sldId id="960" r:id="rId82"/>
    <p:sldId id="961" r:id="rId83"/>
    <p:sldId id="962" r:id="rId84"/>
    <p:sldId id="963" r:id="rId85"/>
    <p:sldId id="966" r:id="rId86"/>
    <p:sldId id="968" r:id="rId87"/>
    <p:sldId id="969" r:id="rId88"/>
    <p:sldId id="970" r:id="rId89"/>
    <p:sldId id="971" r:id="rId90"/>
    <p:sldId id="972" r:id="rId91"/>
    <p:sldId id="973" r:id="rId92"/>
    <p:sldId id="974" r:id="rId93"/>
    <p:sldId id="771" r:id="rId94"/>
    <p:sldId id="823" r:id="rId95"/>
    <p:sldId id="765" r:id="rId96"/>
    <p:sldId id="291" r:id="rId97"/>
    <p:sldId id="980" r:id="rId98"/>
    <p:sldId id="981" r:id="rId99"/>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9E7E8"/>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12" autoAdjust="0"/>
    <p:restoredTop sz="81000" autoAdjust="0"/>
  </p:normalViewPr>
  <p:slideViewPr>
    <p:cSldViewPr snapToGrid="0" showGuides="1">
      <p:cViewPr varScale="1">
        <p:scale>
          <a:sx n="143" d="100"/>
          <a:sy n="143" d="100"/>
        </p:scale>
        <p:origin x="-810" y="-102"/>
      </p:cViewPr>
      <p:guideLst>
        <p:guide orient="horz" pos="1620"/>
        <p:guide pos="336"/>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5/16/2019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Routing and Switching Essentials </a:t>
            </a:r>
            <a:r>
              <a:rPr lang="en-US" b="0" baseline="0" dirty="0" smtClean="0"/>
              <a:t>v6.0</a:t>
            </a:r>
            <a:endParaRPr lang="en-US" b="0" dirty="0" smtClean="0"/>
          </a:p>
          <a:p>
            <a:pPr>
              <a:buFontTx/>
              <a:buNone/>
            </a:pPr>
            <a:r>
              <a:rPr lang="en-US" sz="1200" b="0" dirty="0" smtClean="0"/>
              <a:t>Chapter 9: NAT for IPv4</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4150324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11</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9.1 – </a:t>
            </a:r>
            <a:r>
              <a:rPr lang="en-US" sz="1200" b="0" dirty="0" smtClean="0"/>
              <a:t>NAT Operation</a:t>
            </a:r>
            <a:endParaRPr lang="en-GB" b="0" dirty="0" smtClean="0"/>
          </a:p>
          <a:p>
            <a:pPr>
              <a:lnSpc>
                <a:spcPct val="80000"/>
              </a:lnSpc>
              <a:buFontTx/>
              <a:buNone/>
            </a:pPr>
            <a:r>
              <a:rPr lang="en-US" dirty="0" smtClean="0">
                <a:latin typeface="Arial" charset="0"/>
              </a:rPr>
              <a:t>9.1.1 – NAT Characteristics</a:t>
            </a:r>
          </a:p>
          <a:p>
            <a:pPr>
              <a:lnSpc>
                <a:spcPct val="80000"/>
              </a:lnSpc>
              <a:buFontTx/>
              <a:buNone/>
            </a:pPr>
            <a:r>
              <a:rPr lang="en-US" dirty="0" smtClean="0">
                <a:latin typeface="Arial" charset="0"/>
              </a:rPr>
              <a:t>9.1.1.5</a:t>
            </a:r>
            <a:r>
              <a:rPr lang="en-US" baseline="0" dirty="0" smtClean="0">
                <a:latin typeface="Arial" charset="0"/>
              </a:rPr>
              <a:t> – How NAT Works</a:t>
            </a:r>
            <a:endParaRPr lang="en-US" dirty="0" smtClean="0"/>
          </a:p>
        </p:txBody>
      </p:sp>
    </p:spTree>
    <p:extLst>
      <p:ext uri="{BB962C8B-B14F-4D97-AF65-F5344CB8AC3E}">
        <p14:creationId xmlns:p14="http://schemas.microsoft.com/office/powerpoint/2010/main" val="428011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12</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9.1 – </a:t>
            </a:r>
            <a:r>
              <a:rPr lang="en-US" sz="1200" b="0" dirty="0" smtClean="0"/>
              <a:t>NAT Operation</a:t>
            </a:r>
            <a:endParaRPr lang="en-GB" b="0" dirty="0" smtClean="0"/>
          </a:p>
          <a:p>
            <a:pPr>
              <a:lnSpc>
                <a:spcPct val="80000"/>
              </a:lnSpc>
              <a:buFontTx/>
              <a:buNone/>
            </a:pPr>
            <a:r>
              <a:rPr lang="en-US" dirty="0" smtClean="0">
                <a:latin typeface="Arial" charset="0"/>
              </a:rPr>
              <a:t>9.1.1 – NAT Characteristics</a:t>
            </a:r>
          </a:p>
          <a:p>
            <a:pPr>
              <a:lnSpc>
                <a:spcPct val="80000"/>
              </a:lnSpc>
              <a:buFontTx/>
              <a:buNone/>
            </a:pPr>
            <a:r>
              <a:rPr lang="en-US" dirty="0" smtClean="0">
                <a:latin typeface="Arial" charset="0"/>
              </a:rPr>
              <a:t>9.1.1.5</a:t>
            </a:r>
            <a:r>
              <a:rPr lang="en-US" baseline="0" dirty="0" smtClean="0">
                <a:latin typeface="Arial" charset="0"/>
              </a:rPr>
              <a:t> – How NAT Works</a:t>
            </a:r>
            <a:endParaRPr lang="en-US" dirty="0" smtClean="0"/>
          </a:p>
        </p:txBody>
      </p:sp>
    </p:spTree>
    <p:extLst>
      <p:ext uri="{BB962C8B-B14F-4D97-AF65-F5344CB8AC3E}">
        <p14:creationId xmlns:p14="http://schemas.microsoft.com/office/powerpoint/2010/main" val="706901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13</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9.1 – </a:t>
            </a:r>
            <a:r>
              <a:rPr lang="en-US" sz="1200" b="0" dirty="0" smtClean="0"/>
              <a:t>NAT Operation</a:t>
            </a:r>
            <a:endParaRPr lang="en-GB" b="0" dirty="0" smtClean="0"/>
          </a:p>
          <a:p>
            <a:pPr>
              <a:lnSpc>
                <a:spcPct val="80000"/>
              </a:lnSpc>
              <a:buFontTx/>
              <a:buNone/>
            </a:pPr>
            <a:r>
              <a:rPr lang="en-US" dirty="0" smtClean="0">
                <a:latin typeface="Arial" charset="0"/>
              </a:rPr>
              <a:t>9.1.1 – NAT Characteristics</a:t>
            </a:r>
          </a:p>
          <a:p>
            <a:pPr>
              <a:lnSpc>
                <a:spcPct val="80000"/>
              </a:lnSpc>
              <a:buFontTx/>
              <a:buNone/>
            </a:pPr>
            <a:r>
              <a:rPr lang="en-US" dirty="0" smtClean="0">
                <a:latin typeface="Arial" charset="0"/>
              </a:rPr>
              <a:t>9.1.1.5</a:t>
            </a:r>
            <a:r>
              <a:rPr lang="en-US" baseline="0" dirty="0" smtClean="0">
                <a:latin typeface="Arial" charset="0"/>
              </a:rPr>
              <a:t> – How NAT Works (Cont.)</a:t>
            </a:r>
            <a:endParaRPr lang="en-US" dirty="0" smtClean="0"/>
          </a:p>
        </p:txBody>
      </p:sp>
    </p:spTree>
    <p:extLst>
      <p:ext uri="{BB962C8B-B14F-4D97-AF65-F5344CB8AC3E}">
        <p14:creationId xmlns:p14="http://schemas.microsoft.com/office/powerpoint/2010/main" val="2757917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14</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9.1 – </a:t>
            </a:r>
            <a:r>
              <a:rPr lang="en-US" sz="1200" b="0" dirty="0" smtClean="0"/>
              <a:t>NAT Operation</a:t>
            </a:r>
            <a:endParaRPr lang="en-GB" b="0" dirty="0" smtClean="0"/>
          </a:p>
          <a:p>
            <a:pPr>
              <a:lnSpc>
                <a:spcPct val="80000"/>
              </a:lnSpc>
              <a:buFontTx/>
              <a:buNone/>
            </a:pPr>
            <a:r>
              <a:rPr lang="en-US" dirty="0" smtClean="0">
                <a:latin typeface="Arial" charset="0"/>
              </a:rPr>
              <a:t>9.1.1 – NAT Characteristics</a:t>
            </a:r>
          </a:p>
          <a:p>
            <a:pPr>
              <a:lnSpc>
                <a:spcPct val="80000"/>
              </a:lnSpc>
              <a:buFontTx/>
              <a:buNone/>
            </a:pPr>
            <a:r>
              <a:rPr lang="en-US" dirty="0" smtClean="0">
                <a:latin typeface="Arial" charset="0"/>
              </a:rPr>
              <a:t>9.1.1.5</a:t>
            </a:r>
            <a:r>
              <a:rPr lang="en-US" baseline="0" dirty="0" smtClean="0">
                <a:latin typeface="Arial" charset="0"/>
              </a:rPr>
              <a:t> – How NAT Works (Cont.)</a:t>
            </a:r>
            <a:endParaRPr lang="en-US" dirty="0" smtClean="0"/>
          </a:p>
        </p:txBody>
      </p:sp>
    </p:spTree>
    <p:extLst>
      <p:ext uri="{BB962C8B-B14F-4D97-AF65-F5344CB8AC3E}">
        <p14:creationId xmlns:p14="http://schemas.microsoft.com/office/powerpoint/2010/main" val="3754547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15</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9.1 – </a:t>
            </a:r>
            <a:r>
              <a:rPr lang="en-US" sz="1200" b="0" dirty="0" smtClean="0"/>
              <a:t>NAT Operation</a:t>
            </a:r>
            <a:endParaRPr lang="en-GB" b="0" dirty="0" smtClean="0"/>
          </a:p>
          <a:p>
            <a:pPr>
              <a:lnSpc>
                <a:spcPct val="80000"/>
              </a:lnSpc>
              <a:buFontTx/>
              <a:buNone/>
            </a:pPr>
            <a:r>
              <a:rPr lang="en-US" dirty="0" smtClean="0">
                <a:latin typeface="Arial" charset="0"/>
              </a:rPr>
              <a:t>9.1.2 – Types of NAT </a:t>
            </a:r>
          </a:p>
          <a:p>
            <a:pPr>
              <a:lnSpc>
                <a:spcPct val="80000"/>
              </a:lnSpc>
              <a:buFontTx/>
              <a:buNone/>
            </a:pPr>
            <a:r>
              <a:rPr lang="en-US" dirty="0" smtClean="0">
                <a:latin typeface="Arial" charset="0"/>
              </a:rPr>
              <a:t>9.1.2.1</a:t>
            </a:r>
            <a:r>
              <a:rPr lang="en-US" baseline="0" dirty="0" smtClean="0">
                <a:latin typeface="Arial" charset="0"/>
              </a:rPr>
              <a:t> – Static NAT</a:t>
            </a:r>
            <a:endParaRPr lang="en-US" dirty="0" smtClean="0"/>
          </a:p>
        </p:txBody>
      </p:sp>
    </p:spTree>
    <p:extLst>
      <p:ext uri="{BB962C8B-B14F-4D97-AF65-F5344CB8AC3E}">
        <p14:creationId xmlns:p14="http://schemas.microsoft.com/office/powerpoint/2010/main" val="250623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16</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9.1 – </a:t>
            </a:r>
            <a:r>
              <a:rPr lang="en-US" sz="1200" b="0" dirty="0" smtClean="0"/>
              <a:t>NAT Operation</a:t>
            </a:r>
            <a:endParaRPr lang="en-GB" b="0" dirty="0" smtClean="0"/>
          </a:p>
          <a:p>
            <a:pPr>
              <a:lnSpc>
                <a:spcPct val="80000"/>
              </a:lnSpc>
              <a:buFontTx/>
              <a:buNone/>
            </a:pPr>
            <a:r>
              <a:rPr lang="en-US" dirty="0" smtClean="0">
                <a:latin typeface="Arial" charset="0"/>
              </a:rPr>
              <a:t>9.1.2 – Types of NAT </a:t>
            </a:r>
          </a:p>
          <a:p>
            <a:pPr>
              <a:lnSpc>
                <a:spcPct val="80000"/>
              </a:lnSpc>
              <a:buFontTx/>
              <a:buNone/>
            </a:pPr>
            <a:r>
              <a:rPr lang="en-US" dirty="0" smtClean="0">
                <a:latin typeface="Arial" charset="0"/>
              </a:rPr>
              <a:t>9.1.2.1</a:t>
            </a:r>
            <a:r>
              <a:rPr lang="en-US" baseline="0" dirty="0" smtClean="0">
                <a:latin typeface="Arial" charset="0"/>
              </a:rPr>
              <a:t> – Static NAT</a:t>
            </a:r>
            <a:endParaRPr lang="en-US" dirty="0" smtClean="0"/>
          </a:p>
        </p:txBody>
      </p:sp>
    </p:spTree>
    <p:extLst>
      <p:ext uri="{BB962C8B-B14F-4D97-AF65-F5344CB8AC3E}">
        <p14:creationId xmlns:p14="http://schemas.microsoft.com/office/powerpoint/2010/main" val="2692084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17</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9.1 – </a:t>
            </a:r>
            <a:r>
              <a:rPr lang="en-US" sz="1200" b="0" dirty="0" smtClean="0"/>
              <a:t>NAT Operation</a:t>
            </a:r>
            <a:endParaRPr lang="en-GB" b="0" dirty="0" smtClean="0"/>
          </a:p>
          <a:p>
            <a:pPr>
              <a:lnSpc>
                <a:spcPct val="80000"/>
              </a:lnSpc>
              <a:buFontTx/>
              <a:buNone/>
            </a:pPr>
            <a:r>
              <a:rPr lang="en-US" dirty="0" smtClean="0">
                <a:latin typeface="Arial" charset="0"/>
              </a:rPr>
              <a:t>9.1.2 – Types of NAT </a:t>
            </a:r>
          </a:p>
          <a:p>
            <a:pPr>
              <a:lnSpc>
                <a:spcPct val="80000"/>
              </a:lnSpc>
              <a:buFontTx/>
              <a:buNone/>
            </a:pPr>
            <a:r>
              <a:rPr lang="en-US" dirty="0" smtClean="0">
                <a:latin typeface="Arial" charset="0"/>
              </a:rPr>
              <a:t>9.1.2.2</a:t>
            </a:r>
            <a:r>
              <a:rPr lang="en-US" baseline="0" dirty="0" smtClean="0">
                <a:latin typeface="Arial" charset="0"/>
              </a:rPr>
              <a:t> – Dynamic NAT</a:t>
            </a:r>
            <a:endParaRPr lang="en-US" dirty="0" smtClean="0"/>
          </a:p>
        </p:txBody>
      </p:sp>
    </p:spTree>
    <p:extLst>
      <p:ext uri="{BB962C8B-B14F-4D97-AF65-F5344CB8AC3E}">
        <p14:creationId xmlns:p14="http://schemas.microsoft.com/office/powerpoint/2010/main" val="207216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18</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9.1 – </a:t>
            </a:r>
            <a:r>
              <a:rPr lang="en-US" sz="1200" b="0" dirty="0" smtClean="0"/>
              <a:t>NAT Operation</a:t>
            </a:r>
            <a:endParaRPr lang="en-GB" b="0" dirty="0" smtClean="0"/>
          </a:p>
          <a:p>
            <a:pPr>
              <a:lnSpc>
                <a:spcPct val="80000"/>
              </a:lnSpc>
              <a:buFontTx/>
              <a:buNone/>
            </a:pPr>
            <a:r>
              <a:rPr lang="en-US" dirty="0" smtClean="0">
                <a:latin typeface="Arial" charset="0"/>
              </a:rPr>
              <a:t>9.1.2 – Types of NAT </a:t>
            </a:r>
          </a:p>
          <a:p>
            <a:pPr>
              <a:lnSpc>
                <a:spcPct val="80000"/>
              </a:lnSpc>
              <a:buFontTx/>
              <a:buNone/>
            </a:pPr>
            <a:r>
              <a:rPr lang="en-US" dirty="0" smtClean="0">
                <a:latin typeface="Arial" charset="0"/>
              </a:rPr>
              <a:t>9.1.2.2</a:t>
            </a:r>
            <a:r>
              <a:rPr lang="en-US" baseline="0" dirty="0" smtClean="0">
                <a:latin typeface="Arial" charset="0"/>
              </a:rPr>
              <a:t> – Dynamic NAT</a:t>
            </a:r>
            <a:endParaRPr lang="en-US" dirty="0" smtClean="0"/>
          </a:p>
        </p:txBody>
      </p:sp>
    </p:spTree>
    <p:extLst>
      <p:ext uri="{BB962C8B-B14F-4D97-AF65-F5344CB8AC3E}">
        <p14:creationId xmlns:p14="http://schemas.microsoft.com/office/powerpoint/2010/main" val="3968625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19</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9.1 – </a:t>
            </a:r>
            <a:r>
              <a:rPr lang="en-US" sz="1200" b="0" dirty="0" smtClean="0"/>
              <a:t>NAT Operation</a:t>
            </a:r>
            <a:endParaRPr lang="en-GB" b="0" dirty="0" smtClean="0"/>
          </a:p>
          <a:p>
            <a:pPr>
              <a:lnSpc>
                <a:spcPct val="80000"/>
              </a:lnSpc>
              <a:buFontTx/>
              <a:buNone/>
            </a:pPr>
            <a:r>
              <a:rPr lang="en-US" dirty="0" smtClean="0">
                <a:latin typeface="Arial" charset="0"/>
              </a:rPr>
              <a:t>9.1.2 – Types of NAT </a:t>
            </a:r>
          </a:p>
          <a:p>
            <a:pPr>
              <a:lnSpc>
                <a:spcPct val="80000"/>
              </a:lnSpc>
              <a:buFontTx/>
              <a:buNone/>
            </a:pPr>
            <a:r>
              <a:rPr lang="en-US" dirty="0" smtClean="0">
                <a:latin typeface="Arial" charset="0"/>
              </a:rPr>
              <a:t>9.1.2.3</a:t>
            </a:r>
            <a:r>
              <a:rPr lang="en-US" baseline="0" dirty="0" smtClean="0">
                <a:latin typeface="Arial" charset="0"/>
              </a:rPr>
              <a:t> – Port Address Translation (PAT)</a:t>
            </a:r>
            <a:endParaRPr lang="en-US" dirty="0" smtClean="0"/>
          </a:p>
        </p:txBody>
      </p:sp>
    </p:spTree>
    <p:extLst>
      <p:ext uri="{BB962C8B-B14F-4D97-AF65-F5344CB8AC3E}">
        <p14:creationId xmlns:p14="http://schemas.microsoft.com/office/powerpoint/2010/main" val="850270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20</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9.1 – </a:t>
            </a:r>
            <a:r>
              <a:rPr lang="en-US" sz="1200" b="0" dirty="0" smtClean="0"/>
              <a:t>NAT Operation</a:t>
            </a:r>
            <a:endParaRPr lang="en-GB" b="0" dirty="0" smtClean="0"/>
          </a:p>
          <a:p>
            <a:pPr>
              <a:lnSpc>
                <a:spcPct val="80000"/>
              </a:lnSpc>
              <a:buFontTx/>
              <a:buNone/>
            </a:pPr>
            <a:r>
              <a:rPr lang="en-US" dirty="0" smtClean="0">
                <a:latin typeface="Arial" charset="0"/>
              </a:rPr>
              <a:t>9.1.2 – Types of NAT </a:t>
            </a:r>
          </a:p>
          <a:p>
            <a:pPr>
              <a:lnSpc>
                <a:spcPct val="80000"/>
              </a:lnSpc>
              <a:buFontTx/>
              <a:buNone/>
            </a:pPr>
            <a:r>
              <a:rPr lang="en-US" dirty="0" smtClean="0">
                <a:latin typeface="Arial" charset="0"/>
              </a:rPr>
              <a:t>9.1.2.3</a:t>
            </a:r>
            <a:r>
              <a:rPr lang="en-US" baseline="0" dirty="0" smtClean="0">
                <a:latin typeface="Arial" charset="0"/>
              </a:rPr>
              <a:t> – Port Address Translation (PAT)</a:t>
            </a:r>
            <a:endParaRPr lang="en-US" dirty="0" smtClean="0"/>
          </a:p>
        </p:txBody>
      </p:sp>
    </p:spTree>
    <p:extLst>
      <p:ext uri="{BB962C8B-B14F-4D97-AF65-F5344CB8AC3E}">
        <p14:creationId xmlns:p14="http://schemas.microsoft.com/office/powerpoint/2010/main" val="4164341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a:buFontTx/>
              <a:buNone/>
            </a:pPr>
            <a:r>
              <a:rPr lang="en-US" b="0" dirty="0" smtClean="0"/>
              <a:t>Routing and Switching Essentials </a:t>
            </a:r>
            <a:r>
              <a:rPr lang="en-US" b="0" baseline="0" dirty="0" smtClean="0"/>
              <a:t>v6.0</a:t>
            </a:r>
            <a:endParaRPr lang="en-US" b="0" dirty="0" smtClean="0"/>
          </a:p>
          <a:p>
            <a:pPr>
              <a:buFontTx/>
              <a:buNone/>
            </a:pPr>
            <a:r>
              <a:rPr lang="en-US" sz="1200" b="0" dirty="0" smtClean="0"/>
              <a:t>Chapter 9: NAT for IPv4</a:t>
            </a:r>
            <a:endParaRPr lang="en-GB" b="0" dirty="0" smtClean="0"/>
          </a:p>
          <a:p>
            <a:endParaRPr lang="en-GB" dirty="0" smtClean="0"/>
          </a:p>
        </p:txBody>
      </p:sp>
    </p:spTree>
    <p:extLst>
      <p:ext uri="{BB962C8B-B14F-4D97-AF65-F5344CB8AC3E}">
        <p14:creationId xmlns:p14="http://schemas.microsoft.com/office/powerpoint/2010/main" val="1024752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21</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9.1 – </a:t>
            </a:r>
            <a:r>
              <a:rPr lang="en-US" sz="1200" b="0" dirty="0" smtClean="0"/>
              <a:t>NAT Operation</a:t>
            </a:r>
            <a:endParaRPr lang="en-GB" b="0" dirty="0" smtClean="0"/>
          </a:p>
          <a:p>
            <a:pPr>
              <a:lnSpc>
                <a:spcPct val="80000"/>
              </a:lnSpc>
              <a:buFontTx/>
              <a:buNone/>
            </a:pPr>
            <a:r>
              <a:rPr lang="en-US" dirty="0" smtClean="0">
                <a:latin typeface="Arial" charset="0"/>
              </a:rPr>
              <a:t>9.1.2 – Types of NAT </a:t>
            </a:r>
          </a:p>
          <a:p>
            <a:pPr>
              <a:lnSpc>
                <a:spcPct val="80000"/>
              </a:lnSpc>
              <a:buFontTx/>
              <a:buNone/>
            </a:pPr>
            <a:r>
              <a:rPr lang="en-US" dirty="0" smtClean="0">
                <a:latin typeface="Arial" charset="0"/>
              </a:rPr>
              <a:t>9.1.2.4</a:t>
            </a:r>
            <a:r>
              <a:rPr lang="en-US" baseline="0" dirty="0" smtClean="0">
                <a:latin typeface="Arial" charset="0"/>
              </a:rPr>
              <a:t> – Next Available Port</a:t>
            </a:r>
            <a:endParaRPr lang="en-US" dirty="0" smtClean="0"/>
          </a:p>
        </p:txBody>
      </p:sp>
    </p:spTree>
    <p:extLst>
      <p:ext uri="{BB962C8B-B14F-4D97-AF65-F5344CB8AC3E}">
        <p14:creationId xmlns:p14="http://schemas.microsoft.com/office/powerpoint/2010/main" val="3237560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22</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9.1 – </a:t>
            </a:r>
            <a:r>
              <a:rPr lang="en-US" sz="1200" b="0" dirty="0" smtClean="0"/>
              <a:t>NAT Operation</a:t>
            </a:r>
            <a:endParaRPr lang="en-GB" b="0" dirty="0" smtClean="0"/>
          </a:p>
          <a:p>
            <a:pPr>
              <a:lnSpc>
                <a:spcPct val="80000"/>
              </a:lnSpc>
              <a:buFontTx/>
              <a:buNone/>
            </a:pPr>
            <a:r>
              <a:rPr lang="en-US" dirty="0" smtClean="0">
                <a:latin typeface="Arial" charset="0"/>
              </a:rPr>
              <a:t>9.1.2 – Types of NAT </a:t>
            </a:r>
          </a:p>
          <a:p>
            <a:pPr>
              <a:lnSpc>
                <a:spcPct val="80000"/>
              </a:lnSpc>
              <a:buFontTx/>
              <a:buNone/>
            </a:pPr>
            <a:r>
              <a:rPr lang="en-US" dirty="0" smtClean="0">
                <a:latin typeface="Arial" charset="0"/>
              </a:rPr>
              <a:t>9.1.2.4</a:t>
            </a:r>
            <a:r>
              <a:rPr lang="en-US" baseline="0" dirty="0" smtClean="0">
                <a:latin typeface="Arial" charset="0"/>
              </a:rPr>
              <a:t> – Next Available Port</a:t>
            </a:r>
            <a:endParaRPr lang="en-US" dirty="0" smtClean="0"/>
          </a:p>
        </p:txBody>
      </p:sp>
    </p:spTree>
    <p:extLst>
      <p:ext uri="{BB962C8B-B14F-4D97-AF65-F5344CB8AC3E}">
        <p14:creationId xmlns:p14="http://schemas.microsoft.com/office/powerpoint/2010/main" val="3352480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23</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9.1 – </a:t>
            </a:r>
            <a:r>
              <a:rPr lang="en-US" sz="1200" b="0" dirty="0" smtClean="0"/>
              <a:t>NAT Operation</a:t>
            </a:r>
            <a:endParaRPr lang="en-GB" b="0" dirty="0" smtClean="0"/>
          </a:p>
          <a:p>
            <a:pPr>
              <a:lnSpc>
                <a:spcPct val="80000"/>
              </a:lnSpc>
              <a:buFontTx/>
              <a:buNone/>
            </a:pPr>
            <a:r>
              <a:rPr lang="en-US" dirty="0" smtClean="0">
                <a:latin typeface="Arial" charset="0"/>
              </a:rPr>
              <a:t>9.1.2 – Types of NAT </a:t>
            </a:r>
          </a:p>
          <a:p>
            <a:pPr>
              <a:lnSpc>
                <a:spcPct val="80000"/>
              </a:lnSpc>
              <a:buFontTx/>
              <a:buNone/>
            </a:pPr>
            <a:r>
              <a:rPr lang="en-US" dirty="0" smtClean="0">
                <a:latin typeface="Arial" charset="0"/>
              </a:rPr>
              <a:t>9.1.2.5</a:t>
            </a:r>
            <a:r>
              <a:rPr lang="en-US" baseline="0" dirty="0" smtClean="0">
                <a:latin typeface="Arial" charset="0"/>
              </a:rPr>
              <a:t> – Comparing NAT and PAT</a:t>
            </a:r>
            <a:endParaRPr lang="en-US" dirty="0" smtClean="0"/>
          </a:p>
        </p:txBody>
      </p:sp>
    </p:spTree>
    <p:extLst>
      <p:ext uri="{BB962C8B-B14F-4D97-AF65-F5344CB8AC3E}">
        <p14:creationId xmlns:p14="http://schemas.microsoft.com/office/powerpoint/2010/main" val="3314576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24</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9.1 – </a:t>
            </a:r>
            <a:r>
              <a:rPr lang="en-US" sz="1200" b="0" dirty="0" smtClean="0"/>
              <a:t>NAT Operation</a:t>
            </a:r>
            <a:endParaRPr lang="en-GB" b="0" dirty="0" smtClean="0"/>
          </a:p>
          <a:p>
            <a:pPr>
              <a:lnSpc>
                <a:spcPct val="80000"/>
              </a:lnSpc>
              <a:buFontTx/>
              <a:buNone/>
            </a:pPr>
            <a:r>
              <a:rPr lang="en-US" dirty="0" smtClean="0">
                <a:latin typeface="Arial" charset="0"/>
              </a:rPr>
              <a:t>9.1.2 – Types of NAT </a:t>
            </a:r>
          </a:p>
          <a:p>
            <a:pPr>
              <a:lnSpc>
                <a:spcPct val="80000"/>
              </a:lnSpc>
              <a:buFontTx/>
              <a:buNone/>
            </a:pPr>
            <a:r>
              <a:rPr lang="en-US" dirty="0" smtClean="0">
                <a:latin typeface="Arial" charset="0"/>
              </a:rPr>
              <a:t>9.1.2.6</a:t>
            </a:r>
            <a:r>
              <a:rPr lang="en-US" baseline="0" dirty="0" smtClean="0">
                <a:latin typeface="Arial" charset="0"/>
              </a:rPr>
              <a:t> – Packet Tracer – Investigating NAT Operation</a:t>
            </a:r>
            <a:endParaRPr lang="en-US" dirty="0" smtClean="0"/>
          </a:p>
          <a:p>
            <a:endParaRPr lang="en-US" dirty="0"/>
          </a:p>
        </p:txBody>
      </p:sp>
    </p:spTree>
    <p:extLst>
      <p:ext uri="{BB962C8B-B14F-4D97-AF65-F5344CB8AC3E}">
        <p14:creationId xmlns:p14="http://schemas.microsoft.com/office/powerpoint/2010/main" val="26881516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25</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9.1 – </a:t>
            </a:r>
            <a:r>
              <a:rPr lang="en-US" sz="1200" b="0" dirty="0" smtClean="0"/>
              <a:t>NAT Operation</a:t>
            </a:r>
            <a:endParaRPr lang="en-GB" b="0" dirty="0" smtClean="0"/>
          </a:p>
          <a:p>
            <a:pPr>
              <a:lnSpc>
                <a:spcPct val="80000"/>
              </a:lnSpc>
              <a:buFontTx/>
              <a:buNone/>
            </a:pPr>
            <a:r>
              <a:rPr lang="en-US" dirty="0" smtClean="0">
                <a:latin typeface="Arial" charset="0"/>
              </a:rPr>
              <a:t>9.1.3 – NAT Advantages</a:t>
            </a:r>
          </a:p>
          <a:p>
            <a:pPr>
              <a:lnSpc>
                <a:spcPct val="80000"/>
              </a:lnSpc>
              <a:buFontTx/>
              <a:buNone/>
            </a:pPr>
            <a:r>
              <a:rPr lang="en-US" dirty="0" smtClean="0">
                <a:latin typeface="Arial" charset="0"/>
              </a:rPr>
              <a:t>9.1.3.1</a:t>
            </a:r>
            <a:r>
              <a:rPr lang="en-US" baseline="0" dirty="0" smtClean="0">
                <a:latin typeface="Arial" charset="0"/>
              </a:rPr>
              <a:t> – Advantages of NAT</a:t>
            </a:r>
            <a:endParaRPr lang="en-US" dirty="0" smtClean="0"/>
          </a:p>
        </p:txBody>
      </p:sp>
    </p:spTree>
    <p:extLst>
      <p:ext uri="{BB962C8B-B14F-4D97-AF65-F5344CB8AC3E}">
        <p14:creationId xmlns:p14="http://schemas.microsoft.com/office/powerpoint/2010/main" val="8036308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26</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9.1 – </a:t>
            </a:r>
            <a:r>
              <a:rPr lang="en-US" sz="1200" b="0" dirty="0" smtClean="0"/>
              <a:t>NAT Operation</a:t>
            </a:r>
            <a:endParaRPr lang="en-GB" b="0" dirty="0" smtClean="0"/>
          </a:p>
          <a:p>
            <a:pPr>
              <a:lnSpc>
                <a:spcPct val="80000"/>
              </a:lnSpc>
              <a:buFontTx/>
              <a:buNone/>
            </a:pPr>
            <a:r>
              <a:rPr lang="en-US" dirty="0" smtClean="0">
                <a:latin typeface="Arial" charset="0"/>
              </a:rPr>
              <a:t>9.1.3 – NAT Advantages</a:t>
            </a:r>
          </a:p>
          <a:p>
            <a:pPr>
              <a:lnSpc>
                <a:spcPct val="80000"/>
              </a:lnSpc>
              <a:buFontTx/>
              <a:buNone/>
            </a:pPr>
            <a:r>
              <a:rPr lang="en-US" dirty="0" smtClean="0">
                <a:latin typeface="Arial" charset="0"/>
              </a:rPr>
              <a:t>9.1.3.2</a:t>
            </a:r>
            <a:r>
              <a:rPr lang="en-US" baseline="0" dirty="0" smtClean="0">
                <a:latin typeface="Arial" charset="0"/>
              </a:rPr>
              <a:t> – Disadvantages of NAT</a:t>
            </a:r>
            <a:endParaRPr lang="en-US" dirty="0" smtClean="0"/>
          </a:p>
        </p:txBody>
      </p:sp>
    </p:spTree>
    <p:extLst>
      <p:ext uri="{BB962C8B-B14F-4D97-AF65-F5344CB8AC3E}">
        <p14:creationId xmlns:p14="http://schemas.microsoft.com/office/powerpoint/2010/main" val="12722339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9 – NAT for IPv4</a:t>
            </a:r>
          </a:p>
          <a:p>
            <a:pPr>
              <a:buFontTx/>
              <a:buNone/>
            </a:pPr>
            <a:r>
              <a:rPr lang="en-US" sz="1200" b="0" dirty="0" smtClean="0"/>
              <a:t>9.2 – Configure NAT</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12979326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28</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9.2.1 – Configuring Static NAT</a:t>
            </a:r>
          </a:p>
          <a:p>
            <a:r>
              <a:rPr lang="en-US" dirty="0" smtClean="0"/>
              <a:t>9.2.1.1 – Configure Static NAT</a:t>
            </a:r>
          </a:p>
          <a:p>
            <a:endParaRPr lang="en-US" dirty="0"/>
          </a:p>
        </p:txBody>
      </p:sp>
    </p:spTree>
    <p:extLst>
      <p:ext uri="{BB962C8B-B14F-4D97-AF65-F5344CB8AC3E}">
        <p14:creationId xmlns:p14="http://schemas.microsoft.com/office/powerpoint/2010/main" val="20483547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29</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9.2.1 – Configuring Static NAT</a:t>
            </a:r>
          </a:p>
          <a:p>
            <a:r>
              <a:rPr lang="en-US" dirty="0" smtClean="0"/>
              <a:t>9.2.1.1 – Configure Static NAT</a:t>
            </a:r>
          </a:p>
          <a:p>
            <a:endParaRPr lang="en-US" dirty="0"/>
          </a:p>
        </p:txBody>
      </p:sp>
    </p:spTree>
    <p:extLst>
      <p:ext uri="{BB962C8B-B14F-4D97-AF65-F5344CB8AC3E}">
        <p14:creationId xmlns:p14="http://schemas.microsoft.com/office/powerpoint/2010/main" val="11777660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30</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9.2.1 – Configuring Static NAT</a:t>
            </a:r>
          </a:p>
          <a:p>
            <a:r>
              <a:rPr lang="en-US" dirty="0" smtClean="0"/>
              <a:t>9.2.1.1 – Configure Static NAT</a:t>
            </a:r>
          </a:p>
          <a:p>
            <a:endParaRPr lang="en-US" dirty="0"/>
          </a:p>
        </p:txBody>
      </p:sp>
    </p:spTree>
    <p:extLst>
      <p:ext uri="{BB962C8B-B14F-4D97-AF65-F5344CB8AC3E}">
        <p14:creationId xmlns:p14="http://schemas.microsoft.com/office/powerpoint/2010/main" val="861291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9 – NAT for IPv4</a:t>
            </a:r>
          </a:p>
          <a:p>
            <a:pPr>
              <a:buFontTx/>
              <a:buNone/>
            </a:pPr>
            <a:r>
              <a:rPr lang="en-US" sz="1200" b="0" dirty="0" smtClean="0"/>
              <a:t>9.1 – NAT Operation</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31</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9.2.1 – Configuring Static NAT</a:t>
            </a:r>
          </a:p>
          <a:p>
            <a:r>
              <a:rPr lang="en-US" dirty="0" smtClean="0"/>
              <a:t>9.2.1.2 – Analyzing Static NAT</a:t>
            </a:r>
          </a:p>
          <a:p>
            <a:endParaRPr lang="en-US" dirty="0"/>
          </a:p>
        </p:txBody>
      </p:sp>
    </p:spTree>
    <p:extLst>
      <p:ext uri="{BB962C8B-B14F-4D97-AF65-F5344CB8AC3E}">
        <p14:creationId xmlns:p14="http://schemas.microsoft.com/office/powerpoint/2010/main" val="24972336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32</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9.2.1 – Configuring Static NAT</a:t>
            </a:r>
          </a:p>
          <a:p>
            <a:r>
              <a:rPr lang="en-US" dirty="0" smtClean="0"/>
              <a:t>9.2.1.3 – Verifying Static NAT</a:t>
            </a:r>
          </a:p>
          <a:p>
            <a:endParaRPr lang="en-US" dirty="0"/>
          </a:p>
        </p:txBody>
      </p:sp>
    </p:spTree>
    <p:extLst>
      <p:ext uri="{BB962C8B-B14F-4D97-AF65-F5344CB8AC3E}">
        <p14:creationId xmlns:p14="http://schemas.microsoft.com/office/powerpoint/2010/main" val="25525493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33</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9.2 – Configure </a:t>
            </a:r>
            <a:r>
              <a:rPr lang="en-US" sz="1200" b="0" dirty="0" smtClean="0"/>
              <a:t>NAT</a:t>
            </a:r>
            <a:endParaRPr lang="en-GB" b="0" dirty="0" smtClean="0"/>
          </a:p>
          <a:p>
            <a:pPr>
              <a:lnSpc>
                <a:spcPct val="80000"/>
              </a:lnSpc>
              <a:buFontTx/>
              <a:buNone/>
            </a:pPr>
            <a:r>
              <a:rPr lang="en-US" dirty="0" smtClean="0">
                <a:latin typeface="Arial" charset="0"/>
              </a:rPr>
              <a:t>9.2.1 – Configuring Static NAT </a:t>
            </a:r>
          </a:p>
          <a:p>
            <a:pPr>
              <a:lnSpc>
                <a:spcPct val="80000"/>
              </a:lnSpc>
              <a:buFontTx/>
              <a:buNone/>
            </a:pPr>
            <a:r>
              <a:rPr lang="en-US" dirty="0" smtClean="0">
                <a:latin typeface="Arial" charset="0"/>
              </a:rPr>
              <a:t>9.2.1.4</a:t>
            </a:r>
            <a:r>
              <a:rPr lang="en-US" baseline="0" dirty="0" smtClean="0">
                <a:latin typeface="Arial" charset="0"/>
              </a:rPr>
              <a:t> – Packet Tracer – Configuring Static NAT</a:t>
            </a:r>
            <a:endParaRPr lang="en-US" dirty="0" smtClean="0"/>
          </a:p>
          <a:p>
            <a:endParaRPr lang="en-US" dirty="0"/>
          </a:p>
        </p:txBody>
      </p:sp>
    </p:spTree>
    <p:extLst>
      <p:ext uri="{BB962C8B-B14F-4D97-AF65-F5344CB8AC3E}">
        <p14:creationId xmlns:p14="http://schemas.microsoft.com/office/powerpoint/2010/main" val="41853587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34</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9.2.2 – Configure Dynamic NAT</a:t>
            </a:r>
          </a:p>
          <a:p>
            <a:r>
              <a:rPr lang="en-US" dirty="0" smtClean="0"/>
              <a:t>9.2.2.1 – Dynamic NAT Operation</a:t>
            </a:r>
          </a:p>
          <a:p>
            <a:endParaRPr lang="en-US" dirty="0"/>
          </a:p>
        </p:txBody>
      </p:sp>
    </p:spTree>
    <p:extLst>
      <p:ext uri="{BB962C8B-B14F-4D97-AF65-F5344CB8AC3E}">
        <p14:creationId xmlns:p14="http://schemas.microsoft.com/office/powerpoint/2010/main" val="31348459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35</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9.2.2 – Configure Dynamic NAT</a:t>
            </a:r>
          </a:p>
          <a:p>
            <a:r>
              <a:rPr lang="en-US" dirty="0" smtClean="0"/>
              <a:t>9.2.2.2 – Configuring Dynamic NAT (Cont.)</a:t>
            </a:r>
          </a:p>
          <a:p>
            <a:endParaRPr lang="en-US" dirty="0"/>
          </a:p>
        </p:txBody>
      </p:sp>
    </p:spTree>
    <p:extLst>
      <p:ext uri="{BB962C8B-B14F-4D97-AF65-F5344CB8AC3E}">
        <p14:creationId xmlns:p14="http://schemas.microsoft.com/office/powerpoint/2010/main" val="8734780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36</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9.2.2 – Configure Dynamic NAT</a:t>
            </a:r>
          </a:p>
          <a:p>
            <a:r>
              <a:rPr lang="en-US" dirty="0" smtClean="0"/>
              <a:t>9.2.2.3 – Analyzing Dynamic NAT</a:t>
            </a:r>
          </a:p>
          <a:p>
            <a:endParaRPr lang="en-US" dirty="0"/>
          </a:p>
        </p:txBody>
      </p:sp>
    </p:spTree>
    <p:extLst>
      <p:ext uri="{BB962C8B-B14F-4D97-AF65-F5344CB8AC3E}">
        <p14:creationId xmlns:p14="http://schemas.microsoft.com/office/powerpoint/2010/main" val="22042028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37</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9.2.2 – Configure Dynamic NAT</a:t>
            </a:r>
          </a:p>
          <a:p>
            <a:r>
              <a:rPr lang="en-US" dirty="0" smtClean="0"/>
              <a:t>9.2.2.3 – Analyzing Dynamic NAT (Cont.)</a:t>
            </a:r>
          </a:p>
          <a:p>
            <a:endParaRPr lang="en-US" dirty="0"/>
          </a:p>
        </p:txBody>
      </p:sp>
    </p:spTree>
    <p:extLst>
      <p:ext uri="{BB962C8B-B14F-4D97-AF65-F5344CB8AC3E}">
        <p14:creationId xmlns:p14="http://schemas.microsoft.com/office/powerpoint/2010/main" val="11165213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38</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9.2.2 – Configure Dynamic NAT</a:t>
            </a:r>
          </a:p>
          <a:p>
            <a:r>
              <a:rPr lang="en-US" dirty="0" smtClean="0"/>
              <a:t>9.2.2.4 – Verifying Dynamic NAT</a:t>
            </a:r>
          </a:p>
          <a:p>
            <a:endParaRPr lang="en-US" dirty="0"/>
          </a:p>
        </p:txBody>
      </p:sp>
    </p:spTree>
    <p:extLst>
      <p:ext uri="{BB962C8B-B14F-4D97-AF65-F5344CB8AC3E}">
        <p14:creationId xmlns:p14="http://schemas.microsoft.com/office/powerpoint/2010/main" val="37463394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39</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9.2.2 – Configure Dynamic NAT</a:t>
            </a:r>
          </a:p>
          <a:p>
            <a:r>
              <a:rPr lang="en-US" dirty="0" smtClean="0"/>
              <a:t>9.2.2.4 – Verifying Dynamic NAT (Cont.)</a:t>
            </a:r>
          </a:p>
          <a:p>
            <a:endParaRPr lang="en-US" dirty="0"/>
          </a:p>
        </p:txBody>
      </p:sp>
    </p:spTree>
    <p:extLst>
      <p:ext uri="{BB962C8B-B14F-4D97-AF65-F5344CB8AC3E}">
        <p14:creationId xmlns:p14="http://schemas.microsoft.com/office/powerpoint/2010/main" val="35055912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40</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9.2 – Configure </a:t>
            </a:r>
            <a:r>
              <a:rPr lang="en-US" sz="1200" b="0" dirty="0" smtClean="0"/>
              <a:t>NAT</a:t>
            </a:r>
            <a:endParaRPr lang="en-GB" b="0" dirty="0" smtClean="0"/>
          </a:p>
          <a:p>
            <a:pPr>
              <a:lnSpc>
                <a:spcPct val="80000"/>
              </a:lnSpc>
              <a:buFontTx/>
              <a:buNone/>
            </a:pPr>
            <a:r>
              <a:rPr lang="en-US" dirty="0" smtClean="0">
                <a:latin typeface="Arial" charset="0"/>
              </a:rPr>
              <a:t>9.2.2 – Configure Dynamic NAT </a:t>
            </a:r>
          </a:p>
          <a:p>
            <a:pPr>
              <a:lnSpc>
                <a:spcPct val="80000"/>
              </a:lnSpc>
              <a:buFontTx/>
              <a:buNone/>
            </a:pPr>
            <a:r>
              <a:rPr lang="en-US" dirty="0" smtClean="0">
                <a:latin typeface="Arial" charset="0"/>
              </a:rPr>
              <a:t>9.2.2.5</a:t>
            </a:r>
            <a:r>
              <a:rPr lang="en-US" baseline="0" dirty="0" smtClean="0">
                <a:latin typeface="Arial" charset="0"/>
              </a:rPr>
              <a:t> – Packet Tracer – Configuring Dynamic NAT</a:t>
            </a:r>
            <a:endParaRPr lang="en-US" dirty="0" smtClean="0"/>
          </a:p>
          <a:p>
            <a:endParaRPr lang="en-US" dirty="0"/>
          </a:p>
        </p:txBody>
      </p:sp>
    </p:spTree>
    <p:extLst>
      <p:ext uri="{BB962C8B-B14F-4D97-AF65-F5344CB8AC3E}">
        <p14:creationId xmlns:p14="http://schemas.microsoft.com/office/powerpoint/2010/main" val="3546704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4</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9.1 – </a:t>
            </a:r>
            <a:r>
              <a:rPr lang="en-US" sz="1200" b="0" dirty="0" smtClean="0"/>
              <a:t>NAT Operation</a:t>
            </a:r>
            <a:endParaRPr lang="en-GB" b="0" dirty="0" smtClean="0"/>
          </a:p>
          <a:p>
            <a:pPr>
              <a:lnSpc>
                <a:spcPct val="80000"/>
              </a:lnSpc>
              <a:buFontTx/>
              <a:buNone/>
            </a:pPr>
            <a:r>
              <a:rPr lang="en-US" dirty="0" smtClean="0">
                <a:latin typeface="Arial" charset="0"/>
              </a:rPr>
              <a:t>9.1.1 – NAT Characteristics</a:t>
            </a:r>
          </a:p>
          <a:p>
            <a:pPr>
              <a:lnSpc>
                <a:spcPct val="80000"/>
              </a:lnSpc>
              <a:buFontTx/>
              <a:buNone/>
            </a:pPr>
            <a:r>
              <a:rPr lang="en-US" dirty="0" smtClean="0">
                <a:latin typeface="Arial" charset="0"/>
              </a:rPr>
              <a:t>9.1.1.1</a:t>
            </a:r>
            <a:r>
              <a:rPr lang="en-US" baseline="0" dirty="0" smtClean="0">
                <a:latin typeface="Arial" charset="0"/>
              </a:rPr>
              <a:t> – IPv4 Private Address Space</a:t>
            </a:r>
            <a:endParaRPr lang="en-US" dirty="0" smtClean="0"/>
          </a:p>
        </p:txBody>
      </p:sp>
    </p:spTree>
    <p:extLst>
      <p:ext uri="{BB962C8B-B14F-4D97-AF65-F5344CB8AC3E}">
        <p14:creationId xmlns:p14="http://schemas.microsoft.com/office/powerpoint/2010/main" val="35251901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9.2 – Configure </a:t>
            </a:r>
            <a:r>
              <a:rPr lang="en-US" sz="1200" b="0" dirty="0" smtClean="0"/>
              <a:t>NAT</a:t>
            </a:r>
            <a:endParaRPr lang="en-GB" b="0" dirty="0" smtClean="0"/>
          </a:p>
          <a:p>
            <a:pPr>
              <a:lnSpc>
                <a:spcPct val="80000"/>
              </a:lnSpc>
              <a:buFontTx/>
              <a:buNone/>
            </a:pPr>
            <a:r>
              <a:rPr lang="en-US" dirty="0" smtClean="0">
                <a:latin typeface="Arial" charset="0"/>
              </a:rPr>
              <a:t>9.2.2 – Configure Dynamic NAT </a:t>
            </a:r>
          </a:p>
          <a:p>
            <a:pPr>
              <a:lnSpc>
                <a:spcPct val="80000"/>
              </a:lnSpc>
              <a:buFontTx/>
              <a:buNone/>
            </a:pPr>
            <a:r>
              <a:rPr lang="en-US" dirty="0" smtClean="0">
                <a:latin typeface="Arial" charset="0"/>
              </a:rPr>
              <a:t>9.2.2.6</a:t>
            </a:r>
            <a:r>
              <a:rPr lang="en-US" baseline="0" dirty="0" smtClean="0">
                <a:latin typeface="Arial" charset="0"/>
              </a:rPr>
              <a:t> – Lab – Configuring Dynamic and Static NAT</a:t>
            </a:r>
            <a:endParaRPr lang="en-US" dirty="0" smtClean="0"/>
          </a:p>
          <a:p>
            <a:pPr>
              <a:lnSpc>
                <a:spcPct val="80000"/>
              </a:lnSpc>
              <a:buFontTx/>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4268587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42</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9.2.3 – Configure PAT</a:t>
            </a:r>
          </a:p>
          <a:p>
            <a:r>
              <a:rPr lang="en-US" dirty="0" smtClean="0"/>
              <a:t>9.2.3.1 – Configuring PAT: Address Pool</a:t>
            </a:r>
          </a:p>
          <a:p>
            <a:endParaRPr lang="en-US" dirty="0"/>
          </a:p>
        </p:txBody>
      </p:sp>
    </p:spTree>
    <p:extLst>
      <p:ext uri="{BB962C8B-B14F-4D97-AF65-F5344CB8AC3E}">
        <p14:creationId xmlns:p14="http://schemas.microsoft.com/office/powerpoint/2010/main" val="21241589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43</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9.2.3 – Configure PAT</a:t>
            </a:r>
          </a:p>
          <a:p>
            <a:r>
              <a:rPr lang="en-US" dirty="0" smtClean="0"/>
              <a:t>9.2.3.1 – Configuring PAT: Address Pool (Cont.)</a:t>
            </a:r>
          </a:p>
          <a:p>
            <a:endParaRPr lang="en-US" dirty="0"/>
          </a:p>
        </p:txBody>
      </p:sp>
    </p:spTree>
    <p:extLst>
      <p:ext uri="{BB962C8B-B14F-4D97-AF65-F5344CB8AC3E}">
        <p14:creationId xmlns:p14="http://schemas.microsoft.com/office/powerpoint/2010/main" val="34418947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44</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9.2.3 – Configure PAT</a:t>
            </a:r>
          </a:p>
          <a:p>
            <a:r>
              <a:rPr lang="en-US" dirty="0" smtClean="0"/>
              <a:t>9.2.3.2 – Configuring PAT: Single Address</a:t>
            </a:r>
            <a:endParaRPr lang="en-US" dirty="0"/>
          </a:p>
        </p:txBody>
      </p:sp>
    </p:spTree>
    <p:extLst>
      <p:ext uri="{BB962C8B-B14F-4D97-AF65-F5344CB8AC3E}">
        <p14:creationId xmlns:p14="http://schemas.microsoft.com/office/powerpoint/2010/main" val="5703978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45</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9.2.3 – Configure PAT</a:t>
            </a:r>
          </a:p>
          <a:p>
            <a:r>
              <a:rPr lang="en-US" dirty="0" smtClean="0"/>
              <a:t>9.2.3.3 – Analyzing PAT</a:t>
            </a:r>
          </a:p>
          <a:p>
            <a:endParaRPr lang="en-US" dirty="0"/>
          </a:p>
        </p:txBody>
      </p:sp>
    </p:spTree>
    <p:extLst>
      <p:ext uri="{BB962C8B-B14F-4D97-AF65-F5344CB8AC3E}">
        <p14:creationId xmlns:p14="http://schemas.microsoft.com/office/powerpoint/2010/main" val="33763041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46</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9.2.3 – Configure PAT</a:t>
            </a:r>
          </a:p>
          <a:p>
            <a:r>
              <a:rPr lang="en-US" dirty="0" smtClean="0"/>
              <a:t>9.2.3.3 – Analyzing PAT (Cont.)</a:t>
            </a:r>
          </a:p>
          <a:p>
            <a:endParaRPr lang="en-US" dirty="0"/>
          </a:p>
        </p:txBody>
      </p:sp>
    </p:spTree>
    <p:extLst>
      <p:ext uri="{BB962C8B-B14F-4D97-AF65-F5344CB8AC3E}">
        <p14:creationId xmlns:p14="http://schemas.microsoft.com/office/powerpoint/2010/main" val="5999541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47</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9.2.3 – Configure PAT</a:t>
            </a:r>
          </a:p>
          <a:p>
            <a:r>
              <a:rPr lang="en-US" dirty="0" smtClean="0"/>
              <a:t>9.2.3.4 – Verifying PAT</a:t>
            </a:r>
          </a:p>
          <a:p>
            <a:endParaRPr lang="en-US" dirty="0"/>
          </a:p>
        </p:txBody>
      </p:sp>
    </p:spTree>
    <p:extLst>
      <p:ext uri="{BB962C8B-B14F-4D97-AF65-F5344CB8AC3E}">
        <p14:creationId xmlns:p14="http://schemas.microsoft.com/office/powerpoint/2010/main" val="5086227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48</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9.2 – Configure </a:t>
            </a:r>
            <a:r>
              <a:rPr lang="en-US" sz="1200" b="0" dirty="0" smtClean="0"/>
              <a:t>NAT</a:t>
            </a:r>
            <a:endParaRPr lang="en-GB" b="0" dirty="0" smtClean="0"/>
          </a:p>
          <a:p>
            <a:pPr>
              <a:lnSpc>
                <a:spcPct val="80000"/>
              </a:lnSpc>
              <a:buFontTx/>
              <a:buNone/>
            </a:pPr>
            <a:r>
              <a:rPr lang="en-US" dirty="0" smtClean="0">
                <a:latin typeface="Arial" charset="0"/>
              </a:rPr>
              <a:t>9.2.3 – Configure PAT</a:t>
            </a:r>
          </a:p>
          <a:p>
            <a:pPr>
              <a:lnSpc>
                <a:spcPct val="80000"/>
              </a:lnSpc>
              <a:buFontTx/>
              <a:buNone/>
            </a:pPr>
            <a:r>
              <a:rPr lang="en-US" dirty="0" smtClean="0">
                <a:latin typeface="Arial" charset="0"/>
              </a:rPr>
              <a:t>9.2.3.6</a:t>
            </a:r>
            <a:r>
              <a:rPr lang="en-US" baseline="0" dirty="0" smtClean="0">
                <a:latin typeface="Arial" charset="0"/>
              </a:rPr>
              <a:t> – Packet Tracer – Implementing Static and Dynamic NAT</a:t>
            </a:r>
            <a:endParaRPr lang="en-US" dirty="0" smtClean="0"/>
          </a:p>
          <a:p>
            <a:endParaRPr lang="en-US" dirty="0"/>
          </a:p>
        </p:txBody>
      </p:sp>
    </p:spTree>
    <p:extLst>
      <p:ext uri="{BB962C8B-B14F-4D97-AF65-F5344CB8AC3E}">
        <p14:creationId xmlns:p14="http://schemas.microsoft.com/office/powerpoint/2010/main" val="25690532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9.2 – Configure </a:t>
            </a:r>
            <a:r>
              <a:rPr lang="en-US" sz="1200" b="0" dirty="0" smtClean="0"/>
              <a:t>NAT</a:t>
            </a:r>
            <a:endParaRPr lang="en-GB" b="0" dirty="0" smtClean="0"/>
          </a:p>
          <a:p>
            <a:pPr>
              <a:lnSpc>
                <a:spcPct val="80000"/>
              </a:lnSpc>
              <a:buFontTx/>
              <a:buNone/>
            </a:pPr>
            <a:r>
              <a:rPr lang="en-US" dirty="0" smtClean="0">
                <a:latin typeface="Arial" charset="0"/>
              </a:rPr>
              <a:t>9.2.3 – Configure PAT</a:t>
            </a:r>
          </a:p>
          <a:p>
            <a:pPr>
              <a:lnSpc>
                <a:spcPct val="80000"/>
              </a:lnSpc>
              <a:buFontTx/>
              <a:buNone/>
            </a:pPr>
            <a:r>
              <a:rPr lang="en-US" dirty="0" smtClean="0">
                <a:latin typeface="Arial" charset="0"/>
              </a:rPr>
              <a:t>9.2.3.7</a:t>
            </a:r>
            <a:r>
              <a:rPr lang="en-US" baseline="0" dirty="0" smtClean="0">
                <a:latin typeface="Arial" charset="0"/>
              </a:rPr>
              <a:t> – Lab – Configuring Port Address Translation (PAT)</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49</a:t>
            </a:fld>
            <a:endParaRPr lang="en-US" dirty="0"/>
          </a:p>
        </p:txBody>
      </p:sp>
    </p:spTree>
    <p:extLst>
      <p:ext uri="{BB962C8B-B14F-4D97-AF65-F5344CB8AC3E}">
        <p14:creationId xmlns:p14="http://schemas.microsoft.com/office/powerpoint/2010/main" val="8368234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50</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9.2.4 – Configure Port</a:t>
            </a:r>
            <a:r>
              <a:rPr lang="en-US" baseline="0" dirty="0" smtClean="0"/>
              <a:t> Forwarding</a:t>
            </a:r>
            <a:endParaRPr lang="en-US" dirty="0" smtClean="0"/>
          </a:p>
          <a:p>
            <a:r>
              <a:rPr lang="en-US" dirty="0" smtClean="0"/>
              <a:t>9.2.4.1 – Port Forwarding</a:t>
            </a:r>
          </a:p>
          <a:p>
            <a:endParaRPr lang="en-US" dirty="0"/>
          </a:p>
        </p:txBody>
      </p:sp>
    </p:spTree>
    <p:extLst>
      <p:ext uri="{BB962C8B-B14F-4D97-AF65-F5344CB8AC3E}">
        <p14:creationId xmlns:p14="http://schemas.microsoft.com/office/powerpoint/2010/main" val="3533023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5</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9.1 – </a:t>
            </a:r>
            <a:r>
              <a:rPr lang="en-US" sz="1200" b="0" dirty="0" smtClean="0"/>
              <a:t>NAT Operation</a:t>
            </a:r>
            <a:endParaRPr lang="en-GB" b="0" dirty="0" smtClean="0"/>
          </a:p>
          <a:p>
            <a:pPr>
              <a:lnSpc>
                <a:spcPct val="80000"/>
              </a:lnSpc>
              <a:buFontTx/>
              <a:buNone/>
            </a:pPr>
            <a:r>
              <a:rPr lang="en-US" dirty="0" smtClean="0">
                <a:latin typeface="Arial" charset="0"/>
              </a:rPr>
              <a:t>9.1.1 – NAT Characteristics</a:t>
            </a:r>
          </a:p>
          <a:p>
            <a:pPr>
              <a:lnSpc>
                <a:spcPct val="80000"/>
              </a:lnSpc>
              <a:buFontTx/>
              <a:buNone/>
            </a:pPr>
            <a:r>
              <a:rPr lang="en-US" dirty="0" smtClean="0">
                <a:latin typeface="Arial" charset="0"/>
              </a:rPr>
              <a:t>9.1.1.1</a:t>
            </a:r>
            <a:r>
              <a:rPr lang="en-US" baseline="0" dirty="0" smtClean="0">
                <a:latin typeface="Arial" charset="0"/>
              </a:rPr>
              <a:t> – IPv4 Private </a:t>
            </a:r>
            <a:r>
              <a:rPr lang="en-US" baseline="0" smtClean="0">
                <a:latin typeface="Arial" charset="0"/>
              </a:rPr>
              <a:t>Address Space</a:t>
            </a:r>
            <a:endParaRPr lang="en-US" dirty="0" smtClean="0"/>
          </a:p>
        </p:txBody>
      </p:sp>
    </p:spTree>
    <p:extLst>
      <p:ext uri="{BB962C8B-B14F-4D97-AF65-F5344CB8AC3E}">
        <p14:creationId xmlns:p14="http://schemas.microsoft.com/office/powerpoint/2010/main" val="28536664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51</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9.2.4 – Configure Port</a:t>
            </a:r>
            <a:r>
              <a:rPr lang="en-US" baseline="0" dirty="0" smtClean="0"/>
              <a:t> Forwarding</a:t>
            </a:r>
            <a:endParaRPr lang="en-US" dirty="0" smtClean="0"/>
          </a:p>
          <a:p>
            <a:r>
              <a:rPr lang="en-US" dirty="0" smtClean="0"/>
              <a:t>9.2.4.2 – Wireless Router Example</a:t>
            </a:r>
          </a:p>
          <a:p>
            <a:endParaRPr lang="en-US" dirty="0"/>
          </a:p>
        </p:txBody>
      </p:sp>
    </p:spTree>
    <p:extLst>
      <p:ext uri="{BB962C8B-B14F-4D97-AF65-F5344CB8AC3E}">
        <p14:creationId xmlns:p14="http://schemas.microsoft.com/office/powerpoint/2010/main" val="32773695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52</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9.2.4 – Configure Port</a:t>
            </a:r>
            <a:r>
              <a:rPr lang="en-US" baseline="0" dirty="0" smtClean="0"/>
              <a:t> Forwarding</a:t>
            </a:r>
            <a:endParaRPr lang="en-US" dirty="0" smtClean="0"/>
          </a:p>
          <a:p>
            <a:r>
              <a:rPr lang="en-US" dirty="0" smtClean="0"/>
              <a:t>9.2.4.3 – Configuring Port Forwarding with IOS</a:t>
            </a:r>
          </a:p>
          <a:p>
            <a:endParaRPr lang="en-US" dirty="0"/>
          </a:p>
        </p:txBody>
      </p:sp>
    </p:spTree>
    <p:extLst>
      <p:ext uri="{BB962C8B-B14F-4D97-AF65-F5344CB8AC3E}">
        <p14:creationId xmlns:p14="http://schemas.microsoft.com/office/powerpoint/2010/main" val="41541648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53</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9.2.4 – Configure Port</a:t>
            </a:r>
            <a:r>
              <a:rPr lang="en-US" baseline="0" dirty="0" smtClean="0"/>
              <a:t> Forwarding</a:t>
            </a:r>
            <a:endParaRPr lang="en-US" dirty="0" smtClean="0"/>
          </a:p>
          <a:p>
            <a:r>
              <a:rPr lang="en-US" dirty="0" smtClean="0"/>
              <a:t>9.2.4.3 – Configuring Port Forwarding with IOS (Cont.)</a:t>
            </a:r>
          </a:p>
          <a:p>
            <a:endParaRPr lang="en-US" dirty="0"/>
          </a:p>
        </p:txBody>
      </p:sp>
    </p:spTree>
    <p:extLst>
      <p:ext uri="{BB962C8B-B14F-4D97-AF65-F5344CB8AC3E}">
        <p14:creationId xmlns:p14="http://schemas.microsoft.com/office/powerpoint/2010/main" val="38049479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54</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9.2.4 – Configure Port</a:t>
            </a:r>
            <a:r>
              <a:rPr lang="en-US" baseline="0" dirty="0" smtClean="0"/>
              <a:t> Forwarding</a:t>
            </a:r>
            <a:endParaRPr lang="en-US" dirty="0" smtClean="0"/>
          </a:p>
          <a:p>
            <a:pPr>
              <a:lnSpc>
                <a:spcPct val="80000"/>
              </a:lnSpc>
              <a:buFontTx/>
              <a:buNone/>
            </a:pPr>
            <a:r>
              <a:rPr lang="en-US" dirty="0" smtClean="0">
                <a:latin typeface="Arial" charset="0"/>
              </a:rPr>
              <a:t>9.2.4.4</a:t>
            </a:r>
            <a:r>
              <a:rPr lang="en-US" baseline="0" dirty="0" smtClean="0">
                <a:latin typeface="Arial" charset="0"/>
              </a:rPr>
              <a:t> – Packet Tracer – Configuring Port Forwarding on a Wireless Router</a:t>
            </a:r>
            <a:endParaRPr lang="en-US" dirty="0" smtClean="0"/>
          </a:p>
          <a:p>
            <a:endParaRPr lang="en-US" dirty="0"/>
          </a:p>
        </p:txBody>
      </p:sp>
    </p:spTree>
    <p:extLst>
      <p:ext uri="{BB962C8B-B14F-4D97-AF65-F5344CB8AC3E}">
        <p14:creationId xmlns:p14="http://schemas.microsoft.com/office/powerpoint/2010/main" val="7936910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55</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9.2.5 – NAT and IPv6</a:t>
            </a:r>
          </a:p>
          <a:p>
            <a:r>
              <a:rPr lang="en-US" dirty="0" smtClean="0"/>
              <a:t>9.2.5.1 – NAT for IPv6?</a:t>
            </a:r>
          </a:p>
          <a:p>
            <a:endParaRPr lang="en-US" dirty="0"/>
          </a:p>
        </p:txBody>
      </p:sp>
    </p:spTree>
    <p:extLst>
      <p:ext uri="{BB962C8B-B14F-4D97-AF65-F5344CB8AC3E}">
        <p14:creationId xmlns:p14="http://schemas.microsoft.com/office/powerpoint/2010/main" val="42302740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56</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9.2.5 – NAT and IPv6</a:t>
            </a:r>
          </a:p>
          <a:p>
            <a:r>
              <a:rPr lang="en-US" dirty="0" smtClean="0"/>
              <a:t>9.2.5.2 – IPv6</a:t>
            </a:r>
            <a:r>
              <a:rPr lang="en-US" baseline="0" dirty="0" smtClean="0"/>
              <a:t> Unique Local Addresses</a:t>
            </a:r>
            <a:endParaRPr lang="en-US" dirty="0" smtClean="0"/>
          </a:p>
          <a:p>
            <a:endParaRPr lang="en-US" dirty="0"/>
          </a:p>
        </p:txBody>
      </p:sp>
    </p:spTree>
    <p:extLst>
      <p:ext uri="{BB962C8B-B14F-4D97-AF65-F5344CB8AC3E}">
        <p14:creationId xmlns:p14="http://schemas.microsoft.com/office/powerpoint/2010/main" val="24772920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57</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9.2 – Configure NAT</a:t>
            </a:r>
            <a:endParaRPr lang="en-GB" b="0" dirty="0" smtClean="0"/>
          </a:p>
          <a:p>
            <a:r>
              <a:rPr lang="en-US" dirty="0" smtClean="0"/>
              <a:t>9.2.5 – NAT and IPv6</a:t>
            </a:r>
          </a:p>
          <a:p>
            <a:r>
              <a:rPr lang="en-US" dirty="0" smtClean="0"/>
              <a:t>9.2.5.3 – NAT for IPv6</a:t>
            </a:r>
          </a:p>
          <a:p>
            <a:endParaRPr lang="en-US" dirty="0"/>
          </a:p>
        </p:txBody>
      </p:sp>
    </p:spTree>
    <p:extLst>
      <p:ext uri="{BB962C8B-B14F-4D97-AF65-F5344CB8AC3E}">
        <p14:creationId xmlns:p14="http://schemas.microsoft.com/office/powerpoint/2010/main" val="14137207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9 – NAT for IPv4</a:t>
            </a:r>
          </a:p>
          <a:p>
            <a:pPr>
              <a:buFontTx/>
              <a:buNone/>
            </a:pPr>
            <a:r>
              <a:rPr lang="en-US" sz="1200" b="0" dirty="0" smtClean="0"/>
              <a:t>9.3 – Troubleshoot NAT</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58</a:t>
            </a:fld>
            <a:endParaRPr lang="en-US" dirty="0"/>
          </a:p>
        </p:txBody>
      </p:sp>
    </p:spTree>
    <p:extLst>
      <p:ext uri="{BB962C8B-B14F-4D97-AF65-F5344CB8AC3E}">
        <p14:creationId xmlns:p14="http://schemas.microsoft.com/office/powerpoint/2010/main" val="10255654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59</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9.3 – Troubleshoot NAT</a:t>
            </a:r>
            <a:endParaRPr lang="en-GB" b="0" dirty="0" smtClean="0"/>
          </a:p>
          <a:p>
            <a:r>
              <a:rPr lang="en-US" dirty="0" smtClean="0"/>
              <a:t>9.3.1 – NAT Troubleshooting Commands</a:t>
            </a:r>
          </a:p>
          <a:p>
            <a:r>
              <a:rPr lang="en-US" dirty="0" smtClean="0"/>
              <a:t>9.3.1.1 – The </a:t>
            </a:r>
            <a:r>
              <a:rPr lang="en-US" b="1" dirty="0" smtClean="0"/>
              <a:t>show </a:t>
            </a:r>
            <a:r>
              <a:rPr lang="en-US" b="1" dirty="0" err="1" smtClean="0"/>
              <a:t>ip</a:t>
            </a:r>
            <a:r>
              <a:rPr lang="en-US" b="1" dirty="0" smtClean="0"/>
              <a:t> </a:t>
            </a:r>
            <a:r>
              <a:rPr lang="en-US" b="1" dirty="0" err="1" smtClean="0"/>
              <a:t>nat</a:t>
            </a:r>
            <a:r>
              <a:rPr lang="en-US" b="1" dirty="0" smtClean="0"/>
              <a:t> </a:t>
            </a:r>
            <a:r>
              <a:rPr lang="en-US" dirty="0" smtClean="0"/>
              <a:t>Commands</a:t>
            </a:r>
          </a:p>
          <a:p>
            <a:endParaRPr lang="en-US" dirty="0"/>
          </a:p>
        </p:txBody>
      </p:sp>
    </p:spTree>
    <p:extLst>
      <p:ext uri="{BB962C8B-B14F-4D97-AF65-F5344CB8AC3E}">
        <p14:creationId xmlns:p14="http://schemas.microsoft.com/office/powerpoint/2010/main" val="26838831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60</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9.3 – Troubleshoot NAT</a:t>
            </a:r>
            <a:endParaRPr lang="en-GB" b="0" dirty="0" smtClean="0"/>
          </a:p>
          <a:p>
            <a:r>
              <a:rPr lang="en-US" dirty="0" smtClean="0"/>
              <a:t>9.3.1 – NAT Troubleshooting Commands</a:t>
            </a:r>
          </a:p>
          <a:p>
            <a:r>
              <a:rPr lang="en-US" dirty="0" smtClean="0"/>
              <a:t>9.3.1.2 – The </a:t>
            </a:r>
            <a:r>
              <a:rPr lang="en-US" b="1" dirty="0" smtClean="0"/>
              <a:t>debug </a:t>
            </a:r>
            <a:r>
              <a:rPr lang="en-US" b="1" dirty="0" err="1" smtClean="0"/>
              <a:t>ip</a:t>
            </a:r>
            <a:r>
              <a:rPr lang="en-US" b="1" dirty="0" smtClean="0"/>
              <a:t> </a:t>
            </a:r>
            <a:r>
              <a:rPr lang="en-US" b="1" dirty="0" err="1" smtClean="0"/>
              <a:t>nat</a:t>
            </a:r>
            <a:r>
              <a:rPr lang="en-US" b="1" dirty="0" smtClean="0"/>
              <a:t> </a:t>
            </a:r>
            <a:r>
              <a:rPr lang="en-US" dirty="0" smtClean="0"/>
              <a:t>Commands</a:t>
            </a:r>
          </a:p>
          <a:p>
            <a:endParaRPr lang="en-US" dirty="0"/>
          </a:p>
        </p:txBody>
      </p:sp>
    </p:spTree>
    <p:extLst>
      <p:ext uri="{BB962C8B-B14F-4D97-AF65-F5344CB8AC3E}">
        <p14:creationId xmlns:p14="http://schemas.microsoft.com/office/powerpoint/2010/main" val="32572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6</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9.1 – </a:t>
            </a:r>
            <a:r>
              <a:rPr lang="en-US" sz="1200" b="0" dirty="0" smtClean="0"/>
              <a:t>NAT Operation</a:t>
            </a:r>
            <a:endParaRPr lang="en-GB" b="0" dirty="0" smtClean="0"/>
          </a:p>
          <a:p>
            <a:pPr>
              <a:lnSpc>
                <a:spcPct val="80000"/>
              </a:lnSpc>
              <a:buFontTx/>
              <a:buNone/>
            </a:pPr>
            <a:r>
              <a:rPr lang="en-US" dirty="0" smtClean="0">
                <a:latin typeface="Arial" charset="0"/>
              </a:rPr>
              <a:t>9.1.1 – NAT Characteristics</a:t>
            </a:r>
          </a:p>
          <a:p>
            <a:pPr>
              <a:lnSpc>
                <a:spcPct val="80000"/>
              </a:lnSpc>
              <a:buFontTx/>
              <a:buNone/>
            </a:pPr>
            <a:r>
              <a:rPr lang="en-US" dirty="0" smtClean="0">
                <a:latin typeface="Arial" charset="0"/>
              </a:rPr>
              <a:t>9.1.1.2</a:t>
            </a:r>
            <a:r>
              <a:rPr lang="en-US" baseline="0" dirty="0" smtClean="0">
                <a:latin typeface="Arial" charset="0"/>
              </a:rPr>
              <a:t> – What is NAT?</a:t>
            </a:r>
            <a:endParaRPr lang="en-US" dirty="0" smtClean="0"/>
          </a:p>
        </p:txBody>
      </p:sp>
    </p:spTree>
    <p:extLst>
      <p:ext uri="{BB962C8B-B14F-4D97-AF65-F5344CB8AC3E}">
        <p14:creationId xmlns:p14="http://schemas.microsoft.com/office/powerpoint/2010/main" val="175098083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61</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9.3 – Troubleshoot NAT</a:t>
            </a:r>
            <a:endParaRPr lang="en-GB" b="0" dirty="0" smtClean="0"/>
          </a:p>
          <a:p>
            <a:r>
              <a:rPr lang="en-US" dirty="0" smtClean="0"/>
              <a:t>9.3.1 – NAT Troubleshooting Commands</a:t>
            </a:r>
          </a:p>
          <a:p>
            <a:r>
              <a:rPr lang="en-US" dirty="0" smtClean="0"/>
              <a:t>9.3.1.3 – NAT Troubleshooting Scenario</a:t>
            </a:r>
          </a:p>
          <a:p>
            <a:endParaRPr lang="en-US" dirty="0"/>
          </a:p>
        </p:txBody>
      </p:sp>
    </p:spTree>
    <p:extLst>
      <p:ext uri="{BB962C8B-B14F-4D97-AF65-F5344CB8AC3E}">
        <p14:creationId xmlns:p14="http://schemas.microsoft.com/office/powerpoint/2010/main" val="16782993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62</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9.3 – Troubleshoot NAT</a:t>
            </a:r>
            <a:endParaRPr lang="en-GB" b="0" dirty="0" smtClean="0"/>
          </a:p>
          <a:p>
            <a:r>
              <a:rPr lang="en-US" dirty="0" smtClean="0"/>
              <a:t>9.3.1 – NAT Troubleshooting Commands</a:t>
            </a:r>
          </a:p>
          <a:p>
            <a:r>
              <a:rPr lang="en-US" dirty="0" smtClean="0"/>
              <a:t>9.3.1.3 – NAT Troubleshooting Scenario</a:t>
            </a:r>
          </a:p>
          <a:p>
            <a:endParaRPr lang="en-US" dirty="0"/>
          </a:p>
        </p:txBody>
      </p:sp>
    </p:spTree>
    <p:extLst>
      <p:ext uri="{BB962C8B-B14F-4D97-AF65-F5344CB8AC3E}">
        <p14:creationId xmlns:p14="http://schemas.microsoft.com/office/powerpoint/2010/main" val="16782993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63</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9.3 – Troubleshoot NAT</a:t>
            </a:r>
            <a:endParaRPr lang="en-GB" b="0" dirty="0" smtClean="0"/>
          </a:p>
          <a:p>
            <a:r>
              <a:rPr lang="en-US" dirty="0" smtClean="0"/>
              <a:t>9.3.1 – NAT Troubleshooting Commands</a:t>
            </a:r>
          </a:p>
          <a:p>
            <a:r>
              <a:rPr lang="en-US" dirty="0" smtClean="0"/>
              <a:t>9.3.1.3 – NAT Troubleshooting Scenario</a:t>
            </a:r>
          </a:p>
          <a:p>
            <a:endParaRPr lang="en-US" dirty="0"/>
          </a:p>
        </p:txBody>
      </p:sp>
    </p:spTree>
    <p:extLst>
      <p:ext uri="{BB962C8B-B14F-4D97-AF65-F5344CB8AC3E}">
        <p14:creationId xmlns:p14="http://schemas.microsoft.com/office/powerpoint/2010/main" val="16782993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64</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9.3 – Troubleshoot NAT</a:t>
            </a:r>
            <a:endParaRPr lang="en-GB" b="0" dirty="0" smtClean="0"/>
          </a:p>
          <a:p>
            <a:r>
              <a:rPr lang="en-US" dirty="0" smtClean="0"/>
              <a:t>9.3.1 – NAT Troubleshooting Commands</a:t>
            </a:r>
          </a:p>
          <a:p>
            <a:r>
              <a:rPr lang="en-US" dirty="0" smtClean="0"/>
              <a:t>9.3.1.3 – NAT Troubleshooting Scenario</a:t>
            </a:r>
          </a:p>
          <a:p>
            <a:endParaRPr lang="en-US" dirty="0"/>
          </a:p>
        </p:txBody>
      </p:sp>
    </p:spTree>
    <p:extLst>
      <p:ext uri="{BB962C8B-B14F-4D97-AF65-F5344CB8AC3E}">
        <p14:creationId xmlns:p14="http://schemas.microsoft.com/office/powerpoint/2010/main" val="16782993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25488" indent="-277813" defTabSz="882650">
              <a:defRPr sz="2400">
                <a:solidFill>
                  <a:schemeClr val="tx1"/>
                </a:solidFill>
                <a:latin typeface="Arial" charset="0"/>
              </a:defRPr>
            </a:lvl2pPr>
            <a:lvl3pPr marL="1116013" indent="-222250" defTabSz="882650">
              <a:defRPr sz="2400">
                <a:solidFill>
                  <a:schemeClr val="tx1"/>
                </a:solidFill>
                <a:latin typeface="Arial" charset="0"/>
              </a:defRPr>
            </a:lvl3pPr>
            <a:lvl4pPr marL="1563688" indent="-222250" defTabSz="882650">
              <a:defRPr sz="2400">
                <a:solidFill>
                  <a:schemeClr val="tx1"/>
                </a:solidFill>
                <a:latin typeface="Arial" charset="0"/>
              </a:defRPr>
            </a:lvl4pPr>
            <a:lvl5pPr marL="2009775" indent="-222250" defTabSz="882650">
              <a:defRPr sz="2400">
                <a:solidFill>
                  <a:schemeClr val="tx1"/>
                </a:solidFill>
                <a:latin typeface="Arial" charset="0"/>
              </a:defRPr>
            </a:lvl5pPr>
            <a:lvl6pPr marL="2466975" indent="-222250" algn="ctr" defTabSz="882650" eaLnBrk="0" fontAlgn="base" hangingPunct="0">
              <a:lnSpc>
                <a:spcPct val="90000"/>
              </a:lnSpc>
              <a:spcBef>
                <a:spcPct val="0"/>
              </a:spcBef>
              <a:spcAft>
                <a:spcPct val="0"/>
              </a:spcAft>
              <a:defRPr sz="2400">
                <a:solidFill>
                  <a:schemeClr val="tx1"/>
                </a:solidFill>
                <a:latin typeface="Arial" charset="0"/>
              </a:defRPr>
            </a:lvl6pPr>
            <a:lvl7pPr marL="2924175" indent="-222250" algn="ctr" defTabSz="882650" eaLnBrk="0" fontAlgn="base" hangingPunct="0">
              <a:lnSpc>
                <a:spcPct val="90000"/>
              </a:lnSpc>
              <a:spcBef>
                <a:spcPct val="0"/>
              </a:spcBef>
              <a:spcAft>
                <a:spcPct val="0"/>
              </a:spcAft>
              <a:defRPr sz="2400">
                <a:solidFill>
                  <a:schemeClr val="tx1"/>
                </a:solidFill>
                <a:latin typeface="Arial" charset="0"/>
              </a:defRPr>
            </a:lvl7pPr>
            <a:lvl8pPr marL="3381375" indent="-222250" algn="ctr" defTabSz="882650" eaLnBrk="0" fontAlgn="base" hangingPunct="0">
              <a:lnSpc>
                <a:spcPct val="90000"/>
              </a:lnSpc>
              <a:spcBef>
                <a:spcPct val="0"/>
              </a:spcBef>
              <a:spcAft>
                <a:spcPct val="0"/>
              </a:spcAft>
              <a:defRPr sz="2400">
                <a:solidFill>
                  <a:schemeClr val="tx1"/>
                </a:solidFill>
                <a:latin typeface="Arial" charset="0"/>
              </a:defRPr>
            </a:lvl8pPr>
            <a:lvl9pPr marL="3838575" indent="-222250" algn="ctr" defTabSz="882650" eaLnBrk="0" fontAlgn="base" hangingPunct="0">
              <a:lnSpc>
                <a:spcPct val="90000"/>
              </a:lnSpc>
              <a:spcBef>
                <a:spcPct val="0"/>
              </a:spcBef>
              <a:spcAft>
                <a:spcPct val="0"/>
              </a:spcAft>
              <a:defRPr sz="2400">
                <a:solidFill>
                  <a:schemeClr val="tx1"/>
                </a:solidFill>
                <a:latin typeface="Arial" charset="0"/>
              </a:defRPr>
            </a:lvl9pPr>
          </a:lstStyle>
          <a:p>
            <a:fld id="{99470662-2A6C-4C51-9B3B-17DB6EFD3236}" type="slidenum">
              <a:rPr lang="en-US" altLang="en-US" sz="800" smtClean="0"/>
              <a:pPr/>
              <a:t>65</a:t>
            </a:fld>
            <a:endParaRPr lang="en-US" altLang="en-US" sz="800"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smtClean="0"/>
              <a:t>9.3 – Troubleshoot NAT</a:t>
            </a:r>
            <a:endParaRPr lang="en-GB" b="0" dirty="0" smtClean="0"/>
          </a:p>
          <a:p>
            <a:r>
              <a:rPr lang="en-US" dirty="0" smtClean="0"/>
              <a:t>9.3.1 – NAT Troubleshooting Commands</a:t>
            </a:r>
          </a:p>
          <a:p>
            <a:pPr>
              <a:lnSpc>
                <a:spcPct val="80000"/>
              </a:lnSpc>
              <a:buFontTx/>
              <a:buNone/>
            </a:pPr>
            <a:r>
              <a:rPr lang="en-US" dirty="0" smtClean="0">
                <a:latin typeface="Arial" charset="0"/>
              </a:rPr>
              <a:t>9.3.1.4</a:t>
            </a:r>
            <a:r>
              <a:rPr lang="en-US" baseline="0" dirty="0" smtClean="0">
                <a:latin typeface="Arial" charset="0"/>
              </a:rPr>
              <a:t> – Packet Tracer – Verifying and Troubleshooting NAT Configurations</a:t>
            </a:r>
            <a:endParaRPr lang="en-US" dirty="0" smtClean="0"/>
          </a:p>
          <a:p>
            <a:endParaRPr lang="en-US" dirty="0"/>
          </a:p>
        </p:txBody>
      </p:sp>
    </p:spTree>
    <p:extLst>
      <p:ext uri="{BB962C8B-B14F-4D97-AF65-F5344CB8AC3E}">
        <p14:creationId xmlns:p14="http://schemas.microsoft.com/office/powerpoint/2010/main" val="102414912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9.3 – Troubleshoot NAT</a:t>
            </a:r>
            <a:endParaRPr lang="en-GB" b="0" dirty="0" smtClean="0"/>
          </a:p>
          <a:p>
            <a:r>
              <a:rPr lang="en-US" dirty="0" smtClean="0"/>
              <a:t>9.3.1 – NAT Troubleshooting Commands</a:t>
            </a:r>
          </a:p>
          <a:p>
            <a:pPr>
              <a:lnSpc>
                <a:spcPct val="80000"/>
              </a:lnSpc>
              <a:buFontTx/>
              <a:buNone/>
            </a:pPr>
            <a:r>
              <a:rPr lang="en-US" dirty="0" smtClean="0">
                <a:latin typeface="Arial" charset="0"/>
              </a:rPr>
              <a:t>9.3.1.5</a:t>
            </a:r>
            <a:r>
              <a:rPr lang="en-US" baseline="0" dirty="0" smtClean="0">
                <a:latin typeface="Arial" charset="0"/>
              </a:rPr>
              <a:t> – Lab – Troubleshooting NAT Configurations</a:t>
            </a:r>
            <a:endParaRPr lang="en-US" dirty="0" smtClean="0"/>
          </a:p>
        </p:txBody>
      </p:sp>
      <p:sp>
        <p:nvSpPr>
          <p:cNvPr id="4" name="Slide Number Placeholder 3"/>
          <p:cNvSpPr>
            <a:spLocks noGrp="1"/>
          </p:cNvSpPr>
          <p:nvPr>
            <p:ph type="sldNum" sz="quarter" idx="10"/>
          </p:nvPr>
        </p:nvSpPr>
        <p:spPr/>
        <p:txBody>
          <a:bodyPr/>
          <a:lstStyle/>
          <a:p>
            <a:fld id="{5641018C-6CAF-B84E-B92C-ECB119457FBA}" type="slidenum">
              <a:rPr lang="en-US" smtClean="0"/>
              <a:t>66</a:t>
            </a:fld>
            <a:endParaRPr lang="en-US" dirty="0"/>
          </a:p>
        </p:txBody>
      </p:sp>
    </p:spTree>
    <p:extLst>
      <p:ext uri="{BB962C8B-B14F-4D97-AF65-F5344CB8AC3E}">
        <p14:creationId xmlns:p14="http://schemas.microsoft.com/office/powerpoint/2010/main" val="42079908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9773513-5762-45C7-B090-BD034AF1275B}" type="slidenum">
              <a:rPr lang="cs-CZ" smtClean="0"/>
              <a:t>75</a:t>
            </a:fld>
            <a:endParaRPr lang="cs-CZ"/>
          </a:p>
        </p:txBody>
      </p:sp>
    </p:spTree>
    <p:extLst>
      <p:ext uri="{BB962C8B-B14F-4D97-AF65-F5344CB8AC3E}">
        <p14:creationId xmlns:p14="http://schemas.microsoft.com/office/powerpoint/2010/main" val="250079567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9 – NAT for IPv4</a:t>
            </a:r>
          </a:p>
          <a:p>
            <a:pPr>
              <a:buFontTx/>
              <a:buNone/>
            </a:pPr>
            <a:r>
              <a:rPr lang="en-US" sz="1200" b="0" dirty="0" smtClean="0"/>
              <a:t>9.4 – Summary</a:t>
            </a:r>
            <a:endParaRPr lang="en-US"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93</a:t>
            </a:fld>
            <a:endParaRPr lang="en-US" dirty="0"/>
          </a:p>
        </p:txBody>
      </p:sp>
    </p:spTree>
    <p:extLst>
      <p:ext uri="{BB962C8B-B14F-4D97-AF65-F5344CB8AC3E}">
        <p14:creationId xmlns:p14="http://schemas.microsoft.com/office/powerpoint/2010/main" val="1764100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9.4 – Summary</a:t>
            </a:r>
          </a:p>
          <a:p>
            <a:r>
              <a:rPr lang="en-US" dirty="0" smtClean="0"/>
              <a:t>9.4.1 – </a:t>
            </a:r>
            <a:r>
              <a:rPr lang="en-US" sz="1200" b="0" i="0" kern="1200" dirty="0" smtClean="0">
                <a:solidFill>
                  <a:schemeClr val="tx1"/>
                </a:solidFill>
                <a:effectLst/>
                <a:latin typeface="+mn-lt"/>
                <a:ea typeface="+mn-ea"/>
                <a:cs typeface="+mn-cs"/>
              </a:rPr>
              <a:t>Conclusion 	</a:t>
            </a:r>
            <a:endParaRPr lang="en-US" dirty="0" smtClean="0"/>
          </a:p>
          <a:p>
            <a:pPr>
              <a:lnSpc>
                <a:spcPct val="80000"/>
              </a:lnSpc>
              <a:buFontTx/>
              <a:buNone/>
            </a:pPr>
            <a:r>
              <a:rPr lang="en-US" altLang="en-US" dirty="0" smtClean="0"/>
              <a:t>9.4.1.2 – </a:t>
            </a:r>
            <a:r>
              <a:rPr lang="sv-SE" dirty="0" smtClean="0"/>
              <a:t>Packet Tracer - Skills Integration Challenge </a:t>
            </a:r>
            <a:endParaRPr lang="en-US" altLang="en-US" dirty="0" smtClean="0"/>
          </a:p>
        </p:txBody>
      </p:sp>
      <p:sp>
        <p:nvSpPr>
          <p:cNvPr id="4" name="Slide Number Placeholder 3"/>
          <p:cNvSpPr>
            <a:spLocks noGrp="1"/>
          </p:cNvSpPr>
          <p:nvPr>
            <p:ph type="sldNum" sz="quarter" idx="10"/>
          </p:nvPr>
        </p:nvSpPr>
        <p:spPr/>
        <p:txBody>
          <a:bodyPr/>
          <a:lstStyle/>
          <a:p>
            <a:fld id="{5641018C-6CAF-B84E-B92C-ECB119457FBA}" type="slidenum">
              <a:rPr lang="en-US" smtClean="0"/>
              <a:t>94</a:t>
            </a:fld>
            <a:endParaRPr lang="en-US" dirty="0"/>
          </a:p>
        </p:txBody>
      </p:sp>
    </p:spTree>
    <p:extLst>
      <p:ext uri="{BB962C8B-B14F-4D97-AF65-F5344CB8AC3E}">
        <p14:creationId xmlns:p14="http://schemas.microsoft.com/office/powerpoint/2010/main" val="13912391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95</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9.4 – Summary</a:t>
            </a:r>
          </a:p>
          <a:p>
            <a:r>
              <a:rPr lang="en-US" dirty="0" smtClean="0"/>
              <a:t>9.4.1 – </a:t>
            </a:r>
            <a:r>
              <a:rPr lang="en-US" sz="1200" b="0" i="0" kern="1200" dirty="0" smtClean="0">
                <a:solidFill>
                  <a:schemeClr val="tx1"/>
                </a:solidFill>
                <a:effectLst/>
                <a:latin typeface="+mn-lt"/>
                <a:ea typeface="+mn-ea"/>
                <a:cs typeface="+mn-cs"/>
              </a:rPr>
              <a:t>Conclusion 	</a:t>
            </a:r>
            <a:endParaRPr lang="en-US" dirty="0" smtClean="0"/>
          </a:p>
          <a:p>
            <a:pPr>
              <a:lnSpc>
                <a:spcPct val="80000"/>
              </a:lnSpc>
              <a:buFontTx/>
              <a:buNone/>
            </a:pPr>
            <a:r>
              <a:rPr lang="en-US" altLang="en-US" dirty="0" smtClean="0"/>
              <a:t>9.4.1.3 – </a:t>
            </a:r>
            <a:r>
              <a:rPr lang="sv-SE" dirty="0" smtClean="0"/>
              <a:t>NAT for IPv4</a:t>
            </a:r>
            <a:endParaRPr lang="en-US" altLang="en-US" dirty="0" smtClean="0"/>
          </a:p>
        </p:txBody>
      </p:sp>
    </p:spTree>
    <p:extLst>
      <p:ext uri="{BB962C8B-B14F-4D97-AF65-F5344CB8AC3E}">
        <p14:creationId xmlns:p14="http://schemas.microsoft.com/office/powerpoint/2010/main" val="2423798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8</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9.1 – </a:t>
            </a:r>
            <a:r>
              <a:rPr lang="en-US" sz="1200" b="0" dirty="0" smtClean="0"/>
              <a:t>NAT Operation</a:t>
            </a:r>
            <a:endParaRPr lang="en-GB" b="0" dirty="0" smtClean="0"/>
          </a:p>
          <a:p>
            <a:pPr>
              <a:lnSpc>
                <a:spcPct val="80000"/>
              </a:lnSpc>
              <a:buFontTx/>
              <a:buNone/>
            </a:pPr>
            <a:r>
              <a:rPr lang="en-US" dirty="0" smtClean="0">
                <a:latin typeface="Arial" charset="0"/>
              </a:rPr>
              <a:t>9.1.1 – NAT Characteristics</a:t>
            </a:r>
          </a:p>
          <a:p>
            <a:pPr>
              <a:lnSpc>
                <a:spcPct val="80000"/>
              </a:lnSpc>
              <a:buFontTx/>
              <a:buNone/>
            </a:pPr>
            <a:r>
              <a:rPr lang="en-US" dirty="0" smtClean="0">
                <a:latin typeface="Arial" charset="0"/>
              </a:rPr>
              <a:t>9.1.1.3</a:t>
            </a:r>
            <a:r>
              <a:rPr lang="en-US" baseline="0" dirty="0" smtClean="0">
                <a:latin typeface="Arial" charset="0"/>
              </a:rPr>
              <a:t> –NAT Terminology</a:t>
            </a:r>
            <a:endParaRPr lang="en-US" dirty="0" smtClean="0"/>
          </a:p>
        </p:txBody>
      </p:sp>
    </p:spTree>
    <p:extLst>
      <p:ext uri="{BB962C8B-B14F-4D97-AF65-F5344CB8AC3E}">
        <p14:creationId xmlns:p14="http://schemas.microsoft.com/office/powerpoint/2010/main" val="160705595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641018C-6CAF-B84E-B92C-ECB119457FBA}" type="slidenum">
              <a:rPr lang="en-US" smtClean="0"/>
              <a:t>97</a:t>
            </a:fld>
            <a:endParaRPr lang="en-US" dirty="0"/>
          </a:p>
        </p:txBody>
      </p:sp>
    </p:spTree>
    <p:extLst>
      <p:ext uri="{BB962C8B-B14F-4D97-AF65-F5344CB8AC3E}">
        <p14:creationId xmlns:p14="http://schemas.microsoft.com/office/powerpoint/2010/main" val="168455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9</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9.1 – </a:t>
            </a:r>
            <a:r>
              <a:rPr lang="en-US" sz="1200" b="0" dirty="0" smtClean="0"/>
              <a:t>NAT Operation</a:t>
            </a:r>
            <a:endParaRPr lang="en-GB" b="0" dirty="0" smtClean="0"/>
          </a:p>
          <a:p>
            <a:pPr>
              <a:lnSpc>
                <a:spcPct val="80000"/>
              </a:lnSpc>
              <a:buFontTx/>
              <a:buNone/>
            </a:pPr>
            <a:r>
              <a:rPr lang="en-US" dirty="0" smtClean="0">
                <a:latin typeface="Arial" charset="0"/>
              </a:rPr>
              <a:t>9.1.1 – NAT Characteristics</a:t>
            </a:r>
          </a:p>
          <a:p>
            <a:pPr>
              <a:lnSpc>
                <a:spcPct val="80000"/>
              </a:lnSpc>
              <a:buFontTx/>
              <a:buNone/>
            </a:pPr>
            <a:r>
              <a:rPr lang="en-US" dirty="0" smtClean="0">
                <a:latin typeface="Arial" charset="0"/>
              </a:rPr>
              <a:t>9.1.1.4</a:t>
            </a:r>
            <a:r>
              <a:rPr lang="en-US" baseline="0" dirty="0" smtClean="0">
                <a:latin typeface="Arial" charset="0"/>
              </a:rPr>
              <a:t> –NAT Terminology (Cont.)</a:t>
            </a:r>
            <a:endParaRPr lang="en-US" dirty="0" smtClean="0"/>
          </a:p>
        </p:txBody>
      </p:sp>
    </p:spTree>
    <p:extLst>
      <p:ext uri="{BB962C8B-B14F-4D97-AF65-F5344CB8AC3E}">
        <p14:creationId xmlns:p14="http://schemas.microsoft.com/office/powerpoint/2010/main" val="1431467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10</a:t>
            </a:fld>
            <a:endParaRPr lang="en-US" altLang="en-US" sz="800"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9.1 – </a:t>
            </a:r>
            <a:r>
              <a:rPr lang="en-US" sz="1200" b="0" dirty="0" smtClean="0"/>
              <a:t>NAT Operation</a:t>
            </a:r>
            <a:endParaRPr lang="en-GB" b="0" dirty="0" smtClean="0"/>
          </a:p>
          <a:p>
            <a:pPr>
              <a:lnSpc>
                <a:spcPct val="80000"/>
              </a:lnSpc>
              <a:buFontTx/>
              <a:buNone/>
            </a:pPr>
            <a:r>
              <a:rPr lang="en-US" dirty="0" smtClean="0">
                <a:latin typeface="Arial" charset="0"/>
              </a:rPr>
              <a:t>9.1.1 – NAT Characteristics</a:t>
            </a:r>
          </a:p>
          <a:p>
            <a:pPr>
              <a:lnSpc>
                <a:spcPct val="80000"/>
              </a:lnSpc>
              <a:buFontTx/>
              <a:buNone/>
            </a:pPr>
            <a:r>
              <a:rPr lang="en-US" dirty="0" smtClean="0">
                <a:latin typeface="Arial" charset="0"/>
              </a:rPr>
              <a:t>9.1.1.5</a:t>
            </a:r>
            <a:r>
              <a:rPr lang="en-US" baseline="0" dirty="0" smtClean="0">
                <a:latin typeface="Arial" charset="0"/>
              </a:rPr>
              <a:t> – How NAT Works</a:t>
            </a:r>
            <a:endParaRPr lang="en-US" dirty="0" smtClean="0"/>
          </a:p>
        </p:txBody>
      </p:sp>
    </p:spTree>
    <p:extLst>
      <p:ext uri="{BB962C8B-B14F-4D97-AF65-F5344CB8AC3E}">
        <p14:creationId xmlns:p14="http://schemas.microsoft.com/office/powerpoint/2010/main" val="21179828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timing>
    <p:tnLst>
      <p:par>
        <p:cTn id="1" dur="indefinite" restart="never" nodeType="tmRoot"/>
      </p:par>
    </p:tnLst>
  </p:timing>
  <p:extLst mod="1">
    <p:ext uri="{DCECCB84-F9BA-43D5-87BE-67443E8EF086}">
      <p15:sldGuideLst xmlns=""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smtClean="0">
                <a:sym typeface="Arial" pitchFamily="34" charset="0"/>
              </a:rPr>
              <a:t>Click to edit Master text styles</a:t>
            </a:r>
          </a:p>
          <a:p>
            <a:pPr lvl="1"/>
            <a:r>
              <a:rPr lang="en-US" dirty="0" smtClean="0">
                <a:sym typeface="Arial" pitchFamily="34" charset="0"/>
              </a:rPr>
              <a:t>Second level</a:t>
            </a:r>
          </a:p>
          <a:p>
            <a:pPr lvl="2"/>
            <a:r>
              <a:rPr lang="en-US" dirty="0" smtClean="0">
                <a:sym typeface="Arial" pitchFamily="34" charset="0"/>
              </a:rPr>
              <a:t>Third level</a:t>
            </a:r>
          </a:p>
          <a:p>
            <a:pPr lvl="3"/>
            <a:r>
              <a:rPr lang="en-US" dirty="0" smtClean="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smtClean="0">
                <a:sym typeface="Arial" pitchFamily="34" charset="0"/>
              </a:rPr>
              <a:t>Click to edit Master title style</a:t>
            </a:r>
          </a:p>
        </p:txBody>
      </p:sp>
    </p:spTree>
    <p:extLst>
      <p:ext uri="{BB962C8B-B14F-4D97-AF65-F5344CB8AC3E}">
        <p14:creationId xmlns:p14="http://schemas.microsoft.com/office/powerpoint/2010/main" val="2257996623"/>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timing>
    <p:tnLst>
      <p:par>
        <p:cTn id="1" dur="indefinite" restart="never" nodeType="tmRoot"/>
      </p:par>
    </p:tnLst>
  </p:timing>
  <p:extLst mod="1">
    <p:ext uri="{DCECCB84-F9BA-43D5-87BE-67443E8EF086}">
      <p15:sldGuideLst xmlns=""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timing>
    <p:tnLst>
      <p:par>
        <p:cTn id="1" dur="indefinite" restart="never" nodeType="tmRoot"/>
      </p:par>
    </p:tnLst>
  </p:timing>
  <p:extLst mod="1">
    <p:ext uri="{DCECCB84-F9BA-43D5-87BE-67443E8EF086}">
      <p15:sldGuideLst xmlns=""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smtClean="0"/>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a:t>
            </a:r>
            <a:r>
              <a:rPr lang="en-US" sz="600" dirty="0" smtClean="0">
                <a:solidFill>
                  <a:schemeClr val="accent5">
                    <a:lumMod val="50000"/>
                  </a:schemeClr>
                </a:solidFill>
                <a:latin typeface="+mn-lt"/>
                <a:ea typeface="+mn-ea"/>
                <a:cs typeface="CiscoSans Thin"/>
              </a:rPr>
              <a:t>2016  </a:t>
            </a:r>
            <a:r>
              <a:rPr lang="en-US" sz="600" dirty="0">
                <a:solidFill>
                  <a:schemeClr val="accent5">
                    <a:lumMod val="50000"/>
                  </a:schemeClr>
                </a:solidFill>
                <a:latin typeface="+mn-lt"/>
                <a:ea typeface="+mn-ea"/>
                <a:cs typeface="CiscoSans Thin"/>
              </a:rPr>
              <a:t>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smtClean="0"/>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smtClean="0"/>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Tree>
    <p:extLst>
      <p:ext uri="{BB962C8B-B14F-4D97-AF65-F5344CB8AC3E}">
        <p14:creationId xmlns:p14="http://schemas.microsoft.com/office/powerpoint/2010/main" val="3053872667"/>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Tree>
    <p:extLst>
      <p:ext uri="{BB962C8B-B14F-4D97-AF65-F5344CB8AC3E}">
        <p14:creationId xmlns:p14="http://schemas.microsoft.com/office/powerpoint/2010/main" val="2962125011"/>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smtClean="0"/>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10</a:t>
            </a:r>
          </a:p>
        </p:txBody>
      </p:sp>
    </p:spTree>
    <p:extLst>
      <p:ext uri="{BB962C8B-B14F-4D97-AF65-F5344CB8AC3E}">
        <p14:creationId xmlns:p14="http://schemas.microsoft.com/office/powerpoint/2010/main" val="3643099958"/>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smtClean="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a:t>
            </a:r>
            <a:r>
              <a:rPr lang="en-US" sz="600" dirty="0" smtClean="0">
                <a:solidFill>
                  <a:schemeClr val="accent3">
                    <a:lumMod val="85000"/>
                  </a:schemeClr>
                </a:solidFill>
                <a:latin typeface="+mn-lt"/>
                <a:ea typeface="+mn-ea"/>
                <a:cs typeface="CiscoSans Thin"/>
              </a:rPr>
              <a:t>2016  </a:t>
            </a:r>
            <a:r>
              <a:rPr lang="en-US" sz="600" dirty="0">
                <a:solidFill>
                  <a:schemeClr val="accent3">
                    <a:lumMod val="85000"/>
                  </a:schemeClr>
                </a:solidFill>
                <a:latin typeface="+mn-lt"/>
                <a:ea typeface="+mn-ea"/>
                <a:cs typeface="CiscoSans Thin"/>
              </a:rPr>
              <a:t>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1.xml"/><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8.xml"/><Relationship Id="rId1" Type="http://schemas.openxmlformats.org/officeDocument/2006/relationships/slideLayout" Target="../slideLayouts/slideLayout13.xml"/><Relationship Id="rId4" Type="http://schemas.openxmlformats.org/officeDocument/2006/relationships/image" Target="../media/image59.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9.xml"/><Relationship Id="rId1" Type="http://schemas.openxmlformats.org/officeDocument/2006/relationships/slideLayout" Target="../slideLayouts/slideLayout13.xml"/><Relationship Id="rId4" Type="http://schemas.openxmlformats.org/officeDocument/2006/relationships/image" Target="../media/image61.png"/></Relationships>
</file>

<file path=ppt/slides/_rels/slide6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69.tmp"/><Relationship Id="rId2" Type="http://schemas.openxmlformats.org/officeDocument/2006/relationships/image" Target="../media/image68.tmp"/><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image" Target="../media/image70.tmp"/><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image" Target="../media/image71.tmp"/><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3" Type="http://schemas.openxmlformats.org/officeDocument/2006/relationships/hyperlink" Target="http://www.jmarshall.com/tools/cgiproxy/" TargetMode="External"/><Relationship Id="rId2" Type="http://schemas.openxmlformats.org/officeDocument/2006/relationships/hyperlink" Target="https://www.php-proxy.com/" TargetMode="External"/><Relationship Id="rId1" Type="http://schemas.openxmlformats.org/officeDocument/2006/relationships/slideLayout" Target="../slideLayouts/slideLayout14.xml"/><Relationship Id="rId5" Type="http://schemas.openxmlformats.org/officeDocument/2006/relationships/hyperlink" Target="http://en.cship.org/wiki/Category:Webproxy" TargetMode="External"/><Relationship Id="rId4" Type="http://schemas.openxmlformats.org/officeDocument/2006/relationships/hyperlink" Target="http://www.glype.com/" TargetMode="External"/></Relationships>
</file>

<file path=ppt/slides/_rels/slide78.xml.rels><?xml version="1.0" encoding="UTF-8" standalone="yes"?>
<Relationships xmlns="http://schemas.openxmlformats.org/package/2006/relationships"><Relationship Id="rId8" Type="http://schemas.openxmlformats.org/officeDocument/2006/relationships/hyperlink" Target="http://www.apsis.ch/pound/" TargetMode="External"/><Relationship Id="rId3" Type="http://schemas.openxmlformats.org/officeDocument/2006/relationships/hyperlink" Target="http://nginx.net/" TargetMode="External"/><Relationship Id="rId7" Type="http://schemas.openxmlformats.org/officeDocument/2006/relationships/hyperlink" Target="http://portfusion.sf.net/" TargetMode="External"/><Relationship Id="rId2" Type="http://schemas.openxmlformats.org/officeDocument/2006/relationships/hyperlink" Target="http://wiki.apache.org/cocoon/ApacheModProxy" TargetMode="External"/><Relationship Id="rId1" Type="http://schemas.openxmlformats.org/officeDocument/2006/relationships/slideLayout" Target="../slideLayouts/slideLayout14.xml"/><Relationship Id="rId6" Type="http://schemas.openxmlformats.org/officeDocument/2006/relationships/hyperlink" Target="http://www.danga.com/perlbal/" TargetMode="External"/><Relationship Id="rId5" Type="http://schemas.openxmlformats.org/officeDocument/2006/relationships/hyperlink" Target="http://redmine.lighttpd.net/projects/lighttpd" TargetMode="External"/><Relationship Id="rId4" Type="http://schemas.openxmlformats.org/officeDocument/2006/relationships/hyperlink" Target="http://haproxy.1wt.eu/" TargetMode="External"/><Relationship Id="rId9" Type="http://schemas.openxmlformats.org/officeDocument/2006/relationships/hyperlink" Target="http://varnish-cache.org/"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www.delegate.org/delegate/nvproxy/" TargetMode="External"/><Relationship Id="rId2" Type="http://schemas.openxmlformats.org/officeDocument/2006/relationships/hyperlink" Target="http://www.inlab.de/balance.html" TargetMode="External"/><Relationship Id="rId1" Type="http://schemas.openxmlformats.org/officeDocument/2006/relationships/slideLayout" Target="../slideLayouts/slideLayout14.xml"/><Relationship Id="rId6" Type="http://schemas.openxmlformats.org/officeDocument/2006/relationships/hyperlink" Target="http://pythondirector.sourceforge.net/" TargetMode="External"/><Relationship Id="rId5" Type="http://schemas.openxmlformats.org/officeDocument/2006/relationships/hyperlink" Target="http://portfusion.sf.net/" TargetMode="External"/><Relationship Id="rId4" Type="http://schemas.openxmlformats.org/officeDocument/2006/relationships/hyperlink" Target="http://siag.nu/pe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3" Type="http://schemas.openxmlformats.org/officeDocument/2006/relationships/image" Target="../media/image83.tmp"/><Relationship Id="rId2" Type="http://schemas.openxmlformats.org/officeDocument/2006/relationships/notesSlide" Target="../notesSlides/notesSlide70.xml"/><Relationship Id="rId1" Type="http://schemas.openxmlformats.org/officeDocument/2006/relationships/slideLayout" Target="../slideLayouts/slideLayout14.xml"/><Relationship Id="rId4" Type="http://schemas.openxmlformats.org/officeDocument/2006/relationships/image" Target="../media/image84.tmp"/></Relationships>
</file>

<file path=ppt/slides/_rels/slide98.xml.rels><?xml version="1.0" encoding="UTF-8" standalone="yes"?>
<Relationships xmlns="http://schemas.openxmlformats.org/package/2006/relationships"><Relationship Id="rId3" Type="http://schemas.openxmlformats.org/officeDocument/2006/relationships/image" Target="../media/image85.tmp"/><Relationship Id="rId2" Type="http://schemas.openxmlformats.org/officeDocument/2006/relationships/hyperlink" Target="https://www.mall.cz/porovnani?sectionId=EB036"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8479603" cy="1802391"/>
          </a:xfrm>
        </p:spPr>
        <p:txBody>
          <a:bodyPr/>
          <a:lstStyle/>
          <a:p>
            <a:r>
              <a:rPr lang="en-US" dirty="0"/>
              <a:t>Chapter 9</a:t>
            </a:r>
            <a:r>
              <a:rPr lang="en-US" dirty="0" smtClean="0"/>
              <a:t>: NAT for IPv4</a:t>
            </a:r>
            <a:endParaRPr lang="en-US" dirty="0"/>
          </a:p>
        </p:txBody>
      </p:sp>
      <p:sp>
        <p:nvSpPr>
          <p:cNvPr id="3" name="Rectangle 2"/>
          <p:cNvSpPr/>
          <p:nvPr/>
        </p:nvSpPr>
        <p:spPr>
          <a:xfrm>
            <a:off x="628650" y="3436035"/>
            <a:ext cx="4572000" cy="646331"/>
          </a:xfrm>
          <a:prstGeom prst="rect">
            <a:avLst/>
          </a:prstGeom>
        </p:spPr>
        <p:txBody>
          <a:bodyPr>
            <a:spAutoFit/>
          </a:bodyPr>
          <a:lstStyle/>
          <a:p>
            <a:r>
              <a:rPr lang="en-US" b="1" dirty="0" smtClean="0"/>
              <a:t>Routing and Switching Essentials 6.0 </a:t>
            </a:r>
            <a:r>
              <a:rPr lang="en-US" b="1" dirty="0"/>
              <a:t>Planning Guide</a:t>
            </a:r>
          </a:p>
        </p:txBody>
      </p:sp>
    </p:spTree>
    <p:extLst>
      <p:ext uri="{BB962C8B-B14F-4D97-AF65-F5344CB8AC3E}">
        <p14:creationId xmlns:p14="http://schemas.microsoft.com/office/powerpoint/2010/main" val="914249568"/>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smtClean="0"/>
              <a:t>How NAT Works</a:t>
            </a:r>
          </a:p>
        </p:txBody>
      </p:sp>
      <p:pic>
        <p:nvPicPr>
          <p:cNvPr id="2" name="Picture 1"/>
          <p:cNvPicPr>
            <a:picLocks noChangeAspect="1"/>
          </p:cNvPicPr>
          <p:nvPr/>
        </p:nvPicPr>
        <p:blipFill>
          <a:blip r:embed="rId3"/>
          <a:stretch>
            <a:fillRect/>
          </a:stretch>
        </p:blipFill>
        <p:spPr>
          <a:xfrm>
            <a:off x="2" y="929029"/>
            <a:ext cx="9256622" cy="3983228"/>
          </a:xfrm>
          <a:prstGeom prst="rect">
            <a:avLst/>
          </a:prstGeom>
        </p:spPr>
      </p:pic>
      <p:sp>
        <p:nvSpPr>
          <p:cNvPr id="7" name="Rectangle 34"/>
          <p:cNvSpPr txBox="1">
            <a:spLocks noChangeArrowheads="1"/>
          </p:cNvSpPr>
          <p:nvPr/>
        </p:nvSpPr>
        <p:spPr bwMode="auto">
          <a:xfrm>
            <a:off x="4693920" y="41393"/>
            <a:ext cx="4450080" cy="578316"/>
          </a:xfrm>
          <a:prstGeom prst="rect">
            <a:avLst/>
          </a:prstGeom>
          <a:ln/>
          <a:extLst>
            <a:ext uri="{FAA26D3D-D897-4be2-8F04-BA451C77F1D7}">
              <ma14:placeholderFlag xmlns:ma14="http://schemas.microsoft.com/office/mac/drawingml/2011/main" xmlns=""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eaLnBrk="1" hangingPunct="1">
              <a:spcBef>
                <a:spcPct val="30000"/>
              </a:spcBef>
              <a:buNone/>
            </a:pPr>
            <a:r>
              <a:rPr lang="en-US" sz="1400" kern="0" dirty="0" smtClean="0">
                <a:solidFill>
                  <a:srgbClr val="000000"/>
                </a:solidFill>
              </a:rPr>
              <a:t>1. The private (internal) IP address gets translated to a public IP address used to reach the external server.</a:t>
            </a: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spTree>
    <p:extLst>
      <p:ext uri="{BB962C8B-B14F-4D97-AF65-F5344CB8AC3E}">
        <p14:creationId xmlns:p14="http://schemas.microsoft.com/office/powerpoint/2010/main" val="3553594333"/>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smtClean="0"/>
              <a:t>How NAT Works</a:t>
            </a:r>
          </a:p>
        </p:txBody>
      </p:sp>
      <p:pic>
        <p:nvPicPr>
          <p:cNvPr id="3" name="Picture 2"/>
          <p:cNvPicPr>
            <a:picLocks noChangeAspect="1"/>
          </p:cNvPicPr>
          <p:nvPr/>
        </p:nvPicPr>
        <p:blipFill rotWithShape="1">
          <a:blip r:embed="rId3"/>
          <a:srcRect t="902"/>
          <a:stretch/>
        </p:blipFill>
        <p:spPr>
          <a:xfrm>
            <a:off x="838538" y="798944"/>
            <a:ext cx="8249315" cy="4419403"/>
          </a:xfrm>
          <a:prstGeom prst="rect">
            <a:avLst/>
          </a:prstGeom>
        </p:spPr>
      </p:pic>
      <p:sp>
        <p:nvSpPr>
          <p:cNvPr id="7" name="Rectangle 34"/>
          <p:cNvSpPr txBox="1">
            <a:spLocks noChangeArrowheads="1"/>
          </p:cNvSpPr>
          <p:nvPr/>
        </p:nvSpPr>
        <p:spPr bwMode="auto">
          <a:xfrm>
            <a:off x="4693920" y="0"/>
            <a:ext cx="4450080" cy="578316"/>
          </a:xfrm>
          <a:prstGeom prst="rect">
            <a:avLst/>
          </a:prstGeom>
          <a:ln/>
          <a:extLst>
            <a:ext uri="{FAA26D3D-D897-4be2-8F04-BA451C77F1D7}">
              <ma14:placeholderFlag xmlns:ma14="http://schemas.microsoft.com/office/mac/drawingml/2011/main" xmlns=""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eaLnBrk="1" hangingPunct="1">
              <a:spcBef>
                <a:spcPct val="30000"/>
              </a:spcBef>
              <a:buNone/>
            </a:pPr>
            <a:r>
              <a:rPr lang="en-US" sz="1400" kern="0" dirty="0" smtClean="0">
                <a:solidFill>
                  <a:srgbClr val="000000"/>
                </a:solidFill>
              </a:rPr>
              <a:t>1. The private (internal) IP address gets translated to a public IP address used to reach the external server.</a:t>
            </a: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spTree>
    <p:extLst>
      <p:ext uri="{BB962C8B-B14F-4D97-AF65-F5344CB8AC3E}">
        <p14:creationId xmlns:p14="http://schemas.microsoft.com/office/powerpoint/2010/main" val="3694349735"/>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smtClean="0"/>
              <a:t>How NAT Works</a:t>
            </a:r>
          </a:p>
        </p:txBody>
      </p:sp>
      <p:pic>
        <p:nvPicPr>
          <p:cNvPr id="5" name="Picture 4"/>
          <p:cNvPicPr>
            <a:picLocks noChangeAspect="1"/>
          </p:cNvPicPr>
          <p:nvPr/>
        </p:nvPicPr>
        <p:blipFill>
          <a:blip r:embed="rId3"/>
          <a:stretch>
            <a:fillRect/>
          </a:stretch>
        </p:blipFill>
        <p:spPr>
          <a:xfrm>
            <a:off x="1438080" y="701150"/>
            <a:ext cx="7705920" cy="4442350"/>
          </a:xfrm>
          <a:prstGeom prst="rect">
            <a:avLst/>
          </a:prstGeom>
        </p:spPr>
      </p:pic>
      <p:sp>
        <p:nvSpPr>
          <p:cNvPr id="7" name="Rectangle 34"/>
          <p:cNvSpPr txBox="1">
            <a:spLocks noChangeArrowheads="1"/>
          </p:cNvSpPr>
          <p:nvPr/>
        </p:nvSpPr>
        <p:spPr bwMode="auto">
          <a:xfrm>
            <a:off x="4693920" y="0"/>
            <a:ext cx="4450080" cy="578316"/>
          </a:xfrm>
          <a:prstGeom prst="rect">
            <a:avLst/>
          </a:prstGeom>
          <a:ln/>
          <a:extLst>
            <a:ext uri="{FAA26D3D-D897-4be2-8F04-BA451C77F1D7}">
              <ma14:placeholderFlag xmlns:ma14="http://schemas.microsoft.com/office/mac/drawingml/2011/main" xmlns=""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eaLnBrk="1" hangingPunct="1">
              <a:spcBef>
                <a:spcPct val="30000"/>
              </a:spcBef>
              <a:buNone/>
            </a:pPr>
            <a:r>
              <a:rPr lang="en-US" sz="1400" kern="0" dirty="0" smtClean="0">
                <a:solidFill>
                  <a:srgbClr val="000000"/>
                </a:solidFill>
              </a:rPr>
              <a:t>1. The private (internal) IP address gets translated to a public IP address used to reach the external server.</a:t>
            </a: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spTree>
    <p:extLst>
      <p:ext uri="{BB962C8B-B14F-4D97-AF65-F5344CB8AC3E}">
        <p14:creationId xmlns:p14="http://schemas.microsoft.com/office/powerpoint/2010/main" val="1364650144"/>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smtClean="0"/>
              <a:t>How NAT Works (Cont.)</a:t>
            </a:r>
          </a:p>
        </p:txBody>
      </p:sp>
      <p:pic>
        <p:nvPicPr>
          <p:cNvPr id="4" name="Picture 3"/>
          <p:cNvPicPr>
            <a:picLocks noChangeAspect="1"/>
          </p:cNvPicPr>
          <p:nvPr/>
        </p:nvPicPr>
        <p:blipFill>
          <a:blip r:embed="rId3"/>
          <a:stretch>
            <a:fillRect/>
          </a:stretch>
        </p:blipFill>
        <p:spPr>
          <a:xfrm>
            <a:off x="-1" y="840337"/>
            <a:ext cx="8239297" cy="4736300"/>
          </a:xfrm>
          <a:prstGeom prst="rect">
            <a:avLst/>
          </a:prstGeom>
        </p:spPr>
      </p:pic>
      <p:sp>
        <p:nvSpPr>
          <p:cNvPr id="8" name="Rectangle 34"/>
          <p:cNvSpPr txBox="1">
            <a:spLocks noChangeArrowheads="1"/>
          </p:cNvSpPr>
          <p:nvPr/>
        </p:nvSpPr>
        <p:spPr bwMode="auto">
          <a:xfrm>
            <a:off x="4572001" y="0"/>
            <a:ext cx="4429674" cy="766621"/>
          </a:xfrm>
          <a:prstGeom prst="rect">
            <a:avLst/>
          </a:prstGeom>
          <a:ln/>
          <a:extLst>
            <a:ext uri="{FAA26D3D-D897-4be2-8F04-BA451C77F1D7}">
              <ma14:placeholderFlag xmlns:ma14="http://schemas.microsoft.com/office/mac/drawingml/2011/main" xmlns=""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eaLnBrk="1" hangingPunct="1">
              <a:spcBef>
                <a:spcPct val="30000"/>
              </a:spcBef>
              <a:buNone/>
            </a:pPr>
            <a:r>
              <a:rPr lang="en-US" sz="1400" kern="0" dirty="0" smtClean="0">
                <a:solidFill>
                  <a:srgbClr val="000000"/>
                </a:solidFill>
              </a:rPr>
              <a:t>2. The translated public address is used by the server to send the requested information to the device that actually has a private IP address assigned to it. </a:t>
            </a:r>
            <a:endParaRPr lang="en-US" sz="14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spTree>
    <p:extLst>
      <p:ext uri="{BB962C8B-B14F-4D97-AF65-F5344CB8AC3E}">
        <p14:creationId xmlns:p14="http://schemas.microsoft.com/office/powerpoint/2010/main" val="513669828"/>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smtClean="0"/>
              <a:t>NAT Characteristics</a:t>
            </a:r>
            <a:r>
              <a:rPr lang="en-US" altLang="en-US" dirty="0" smtClean="0"/>
              <a:t/>
            </a:r>
            <a:br>
              <a:rPr lang="en-US" altLang="en-US" dirty="0" smtClean="0"/>
            </a:br>
            <a:r>
              <a:rPr lang="en-US" altLang="en-US" dirty="0" smtClean="0"/>
              <a:t>How NAT Works (Cont.)</a:t>
            </a:r>
          </a:p>
        </p:txBody>
      </p:sp>
      <p:pic>
        <p:nvPicPr>
          <p:cNvPr id="6" name="Picture 5"/>
          <p:cNvPicPr>
            <a:picLocks noChangeAspect="1"/>
          </p:cNvPicPr>
          <p:nvPr/>
        </p:nvPicPr>
        <p:blipFill>
          <a:blip r:embed="rId3"/>
          <a:stretch>
            <a:fillRect/>
          </a:stretch>
        </p:blipFill>
        <p:spPr>
          <a:xfrm>
            <a:off x="1713643" y="751993"/>
            <a:ext cx="7430357" cy="4391508"/>
          </a:xfrm>
          <a:prstGeom prst="rect">
            <a:avLst/>
          </a:prstGeom>
        </p:spPr>
      </p:pic>
      <p:sp>
        <p:nvSpPr>
          <p:cNvPr id="9" name="Rectangle 34"/>
          <p:cNvSpPr txBox="1">
            <a:spLocks noChangeArrowheads="1"/>
          </p:cNvSpPr>
          <p:nvPr/>
        </p:nvSpPr>
        <p:spPr bwMode="auto">
          <a:xfrm>
            <a:off x="5046784" y="-4382"/>
            <a:ext cx="4097217" cy="710599"/>
          </a:xfrm>
          <a:prstGeom prst="rect">
            <a:avLst/>
          </a:prstGeom>
          <a:ln/>
          <a:extLst>
            <a:ext uri="{FAA26D3D-D897-4be2-8F04-BA451C77F1D7}">
              <ma14:placeholderFlag xmlns:ma14="http://schemas.microsoft.com/office/mac/drawingml/2011/main" xmlns=""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eaLnBrk="1" hangingPunct="1">
              <a:spcBef>
                <a:spcPct val="30000"/>
              </a:spcBef>
              <a:buNone/>
            </a:pPr>
            <a:r>
              <a:rPr lang="en-US" sz="1400" kern="0" dirty="0" smtClean="0">
                <a:solidFill>
                  <a:srgbClr val="000000"/>
                </a:solidFill>
              </a:rPr>
              <a:t>3. The NAT-enabled router consults the routing table to see what private address requested the data.</a:t>
            </a:r>
            <a:endParaRPr lang="en-US" sz="14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spTree>
    <p:extLst>
      <p:ext uri="{BB962C8B-B14F-4D97-AF65-F5344CB8AC3E}">
        <p14:creationId xmlns:p14="http://schemas.microsoft.com/office/powerpoint/2010/main" val="2276472896"/>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smtClean="0"/>
              <a:t>Static NAT</a:t>
            </a:r>
          </a:p>
        </p:txBody>
      </p:sp>
      <p:sp>
        <p:nvSpPr>
          <p:cNvPr id="7" name="Content Placeholder 2"/>
          <p:cNvSpPr>
            <a:spLocks noGrp="1"/>
          </p:cNvSpPr>
          <p:nvPr>
            <p:ph idx="1"/>
          </p:nvPr>
        </p:nvSpPr>
        <p:spPr>
          <a:xfrm>
            <a:off x="144065" y="798944"/>
            <a:ext cx="8853286" cy="4155319"/>
          </a:xfrm>
        </p:spPr>
        <p:txBody>
          <a:bodyPr/>
          <a:lstStyle/>
          <a:p>
            <a:r>
              <a:rPr lang="en-US" altLang="en-US" dirty="0" smtClean="0"/>
              <a:t>Static address translation (static NAT) assigns one public IP address to one private IP address</a:t>
            </a:r>
          </a:p>
          <a:p>
            <a:r>
              <a:rPr lang="en-US" altLang="en-US" dirty="0" smtClean="0"/>
              <a:t>Commonly used for servers that need to be accessed by external devices or for devices that must be accessible by authorized personnel when offsite</a:t>
            </a:r>
          </a:p>
          <a:p>
            <a:r>
              <a:rPr lang="en-US" altLang="en-US" dirty="0"/>
              <a:t>O</a:t>
            </a:r>
            <a:r>
              <a:rPr lang="en-US" altLang="en-US" dirty="0" smtClean="0"/>
              <a:t>ne-to-one address mapping between local and global addresses</a:t>
            </a:r>
            <a:endParaRPr lang="en-US" altLang="en-US" dirty="0"/>
          </a:p>
          <a:p>
            <a:pPr marL="0" indent="0">
              <a:buNone/>
            </a:pPr>
            <a:endParaRPr lang="en-CA" altLang="en-US" dirty="0" smtClean="0"/>
          </a:p>
        </p:txBody>
      </p:sp>
      <p:pic>
        <p:nvPicPr>
          <p:cNvPr id="2" name="Picture 1"/>
          <p:cNvPicPr>
            <a:picLocks noChangeAspect="1"/>
          </p:cNvPicPr>
          <p:nvPr/>
        </p:nvPicPr>
        <p:blipFill>
          <a:blip r:embed="rId3"/>
          <a:stretch>
            <a:fillRect/>
          </a:stretch>
        </p:blipFill>
        <p:spPr>
          <a:xfrm>
            <a:off x="2340245" y="2109481"/>
            <a:ext cx="3986030" cy="2654312"/>
          </a:xfrm>
          <a:prstGeom prst="rect">
            <a:avLst/>
          </a:prstGeom>
        </p:spPr>
      </p:pic>
    </p:spTree>
    <p:extLst>
      <p:ext uri="{BB962C8B-B14F-4D97-AF65-F5344CB8AC3E}">
        <p14:creationId xmlns:p14="http://schemas.microsoft.com/office/powerpoint/2010/main" val="2066670262"/>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smtClean="0"/>
              <a:t>Static NAT</a:t>
            </a:r>
          </a:p>
        </p:txBody>
      </p:sp>
      <p:pic>
        <p:nvPicPr>
          <p:cNvPr id="2" name="Picture 1"/>
          <p:cNvPicPr>
            <a:picLocks noChangeAspect="1"/>
          </p:cNvPicPr>
          <p:nvPr/>
        </p:nvPicPr>
        <p:blipFill>
          <a:blip r:embed="rId3"/>
          <a:stretch>
            <a:fillRect/>
          </a:stretch>
        </p:blipFill>
        <p:spPr>
          <a:xfrm>
            <a:off x="1576500" y="104274"/>
            <a:ext cx="7567500" cy="5039226"/>
          </a:xfrm>
          <a:prstGeom prst="rect">
            <a:avLst/>
          </a:prstGeom>
        </p:spPr>
      </p:pic>
    </p:spTree>
    <p:extLst>
      <p:ext uri="{BB962C8B-B14F-4D97-AF65-F5344CB8AC3E}">
        <p14:creationId xmlns:p14="http://schemas.microsoft.com/office/powerpoint/2010/main" val="1345299640"/>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smtClean="0"/>
              <a:t>Dynamic NAT</a:t>
            </a:r>
          </a:p>
        </p:txBody>
      </p:sp>
      <p:sp>
        <p:nvSpPr>
          <p:cNvPr id="7" name="Content Placeholder 2"/>
          <p:cNvSpPr>
            <a:spLocks noGrp="1"/>
          </p:cNvSpPr>
          <p:nvPr>
            <p:ph idx="1"/>
          </p:nvPr>
        </p:nvSpPr>
        <p:spPr>
          <a:xfrm>
            <a:off x="144065" y="798944"/>
            <a:ext cx="8655030" cy="4155319"/>
          </a:xfrm>
        </p:spPr>
        <p:txBody>
          <a:bodyPr/>
          <a:lstStyle/>
          <a:p>
            <a:r>
              <a:rPr lang="en-US" altLang="en-US" sz="2400" dirty="0" smtClean="0"/>
              <a:t>Dynamic NAT assigns a public IP address from a pool of addresses to each packet that originates from a device that has a private IP address assigned when that packet is destined to a network outside the company.</a:t>
            </a:r>
          </a:p>
          <a:p>
            <a:pPr lvl="1"/>
            <a:r>
              <a:rPr lang="en-US" altLang="en-US" sz="2400" dirty="0" smtClean="0"/>
              <a:t>Addresses are assigned on a first-come, first serve basis</a:t>
            </a:r>
          </a:p>
          <a:p>
            <a:pPr lvl="1"/>
            <a:r>
              <a:rPr lang="en-US" altLang="en-US" sz="2400" dirty="0" smtClean="0"/>
              <a:t>The number of internal devices that can transmit outside the company is limited to the number of public IP addresses in the pool.</a:t>
            </a:r>
          </a:p>
        </p:txBody>
      </p:sp>
    </p:spTree>
    <p:extLst>
      <p:ext uri="{BB962C8B-B14F-4D97-AF65-F5344CB8AC3E}">
        <p14:creationId xmlns:p14="http://schemas.microsoft.com/office/powerpoint/2010/main" val="1495320002"/>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smtClean="0"/>
              <a:t>Dynamic NAT</a:t>
            </a:r>
          </a:p>
        </p:txBody>
      </p:sp>
      <p:pic>
        <p:nvPicPr>
          <p:cNvPr id="3" name="Picture 2"/>
          <p:cNvPicPr>
            <a:picLocks noChangeAspect="1"/>
          </p:cNvPicPr>
          <p:nvPr/>
        </p:nvPicPr>
        <p:blipFill>
          <a:blip r:embed="rId3"/>
          <a:stretch>
            <a:fillRect/>
          </a:stretch>
        </p:blipFill>
        <p:spPr>
          <a:xfrm>
            <a:off x="2149643" y="-4793"/>
            <a:ext cx="6994358" cy="5148293"/>
          </a:xfrm>
          <a:prstGeom prst="rect">
            <a:avLst/>
          </a:prstGeom>
        </p:spPr>
      </p:pic>
    </p:spTree>
    <p:extLst>
      <p:ext uri="{BB962C8B-B14F-4D97-AF65-F5344CB8AC3E}">
        <p14:creationId xmlns:p14="http://schemas.microsoft.com/office/powerpoint/2010/main" val="2919508392"/>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smtClean="0"/>
              <a:t>Port Address Translation (PAT)</a:t>
            </a:r>
          </a:p>
        </p:txBody>
      </p:sp>
      <p:sp>
        <p:nvSpPr>
          <p:cNvPr id="7" name="Content Placeholder 2"/>
          <p:cNvSpPr>
            <a:spLocks noGrp="1"/>
          </p:cNvSpPr>
          <p:nvPr>
            <p:ph idx="1"/>
          </p:nvPr>
        </p:nvSpPr>
        <p:spPr>
          <a:xfrm>
            <a:off x="144064" y="798944"/>
            <a:ext cx="8999935" cy="4155319"/>
          </a:xfrm>
        </p:spPr>
        <p:txBody>
          <a:bodyPr/>
          <a:lstStyle/>
          <a:p>
            <a:r>
              <a:rPr lang="en-US" altLang="en-US" sz="1800" dirty="0" smtClean="0"/>
              <a:t>PAT (otherwise known as NAT overload) can use one public IPv4 address to allow thousand of private IPv4 addresses to communicate with outside network devices.</a:t>
            </a:r>
          </a:p>
          <a:p>
            <a:r>
              <a:rPr lang="en-US" altLang="en-US" sz="1800" dirty="0" smtClean="0"/>
              <a:t>Uses port numbers to track the session</a:t>
            </a:r>
          </a:p>
        </p:txBody>
      </p:sp>
      <p:pic>
        <p:nvPicPr>
          <p:cNvPr id="2" name="Picture 1"/>
          <p:cNvPicPr>
            <a:picLocks noChangeAspect="1"/>
          </p:cNvPicPr>
          <p:nvPr/>
        </p:nvPicPr>
        <p:blipFill rotWithShape="1">
          <a:blip r:embed="rId3"/>
          <a:srcRect l="3277" t="1949" b="523"/>
          <a:stretch/>
        </p:blipFill>
        <p:spPr>
          <a:xfrm>
            <a:off x="1228196" y="1999719"/>
            <a:ext cx="7915803" cy="3143781"/>
          </a:xfrm>
          <a:prstGeom prst="rect">
            <a:avLst/>
          </a:prstGeom>
        </p:spPr>
      </p:pic>
    </p:spTree>
    <p:extLst>
      <p:ext uri="{BB962C8B-B14F-4D97-AF65-F5344CB8AC3E}">
        <p14:creationId xmlns:p14="http://schemas.microsoft.com/office/powerpoint/2010/main" val="2846496833"/>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pPr marL="0" indent="0">
              <a:buNone/>
            </a:pPr>
            <a:endParaRPr lang="cs-CZ" sz="3200" dirty="0" smtClean="0"/>
          </a:p>
          <a:p>
            <a:pPr marL="0" indent="0">
              <a:buNone/>
            </a:pPr>
            <a:r>
              <a:rPr lang="en-CA" sz="3200" dirty="0" smtClean="0"/>
              <a:t>9.1 NAT Operation</a:t>
            </a:r>
            <a:endParaRPr lang="en-CA" sz="3200" dirty="0"/>
          </a:p>
          <a:p>
            <a:pPr marL="1191" indent="0">
              <a:buNone/>
            </a:pPr>
            <a:r>
              <a:rPr lang="en-CA" sz="3200" dirty="0" smtClean="0"/>
              <a:t>9.2 Configure NAT</a:t>
            </a:r>
            <a:endParaRPr lang="cs-CZ" sz="3200" dirty="0" smtClean="0"/>
          </a:p>
          <a:p>
            <a:pPr marL="1191" indent="0">
              <a:buNone/>
            </a:pPr>
            <a:r>
              <a:rPr lang="en-CA" sz="3200" dirty="0"/>
              <a:t>9.3 Troubleshoot </a:t>
            </a:r>
            <a:r>
              <a:rPr lang="en-CA" sz="3200" dirty="0" smtClean="0"/>
              <a:t>NAT</a:t>
            </a:r>
            <a:endParaRPr lang="cs-CZ" sz="3200" dirty="0" smtClean="0"/>
          </a:p>
          <a:p>
            <a:pPr marL="1191" indent="0">
              <a:buNone/>
            </a:pPr>
            <a:r>
              <a:rPr lang="cs-CZ" sz="3200" dirty="0" smtClean="0"/>
              <a:t>9.4 Něco navíc</a:t>
            </a:r>
            <a:endParaRPr lang="en-CA" sz="3200" dirty="0"/>
          </a:p>
          <a:p>
            <a:pPr marL="286941" indent="-285750"/>
            <a:endParaRPr lang="en-CA" sz="1600" dirty="0"/>
          </a:p>
        </p:txBody>
      </p:sp>
      <p:sp>
        <p:nvSpPr>
          <p:cNvPr id="4098" name="Rectangle 33"/>
          <p:cNvSpPr>
            <a:spLocks noGrp="1" noChangeArrowheads="1"/>
          </p:cNvSpPr>
          <p:nvPr>
            <p:ph type="title"/>
          </p:nvPr>
        </p:nvSpPr>
        <p:spPr/>
        <p:txBody>
          <a:bodyPr/>
          <a:lstStyle/>
          <a:p>
            <a:pPr eaLnBrk="1" hangingPunct="1"/>
            <a:r>
              <a:rPr lang="en-US" dirty="0" smtClean="0"/>
              <a:t>Chapter 9 - Sections</a:t>
            </a:r>
          </a:p>
        </p:txBody>
      </p:sp>
    </p:spTree>
    <p:extLst>
      <p:ext uri="{BB962C8B-B14F-4D97-AF65-F5344CB8AC3E}">
        <p14:creationId xmlns:p14="http://schemas.microsoft.com/office/powerpoint/2010/main" val="1758868671"/>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smtClean="0"/>
              <a:t>Port Address Translation (PAT)</a:t>
            </a:r>
          </a:p>
        </p:txBody>
      </p:sp>
      <p:pic>
        <p:nvPicPr>
          <p:cNvPr id="4" name="Picture 3"/>
          <p:cNvPicPr>
            <a:picLocks noChangeAspect="1"/>
          </p:cNvPicPr>
          <p:nvPr/>
        </p:nvPicPr>
        <p:blipFill rotWithShape="1">
          <a:blip r:embed="rId3"/>
          <a:srcRect t="2137" b="-1"/>
          <a:stretch/>
        </p:blipFill>
        <p:spPr>
          <a:xfrm>
            <a:off x="1941425" y="729917"/>
            <a:ext cx="7202576" cy="4413584"/>
          </a:xfrm>
          <a:prstGeom prst="rect">
            <a:avLst/>
          </a:prstGeom>
        </p:spPr>
      </p:pic>
    </p:spTree>
    <p:extLst>
      <p:ext uri="{BB962C8B-B14F-4D97-AF65-F5344CB8AC3E}">
        <p14:creationId xmlns:p14="http://schemas.microsoft.com/office/powerpoint/2010/main" val="948530176"/>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smtClean="0"/>
              <a:t>Next Available Port</a:t>
            </a:r>
          </a:p>
        </p:txBody>
      </p:sp>
      <p:sp>
        <p:nvSpPr>
          <p:cNvPr id="7" name="Content Placeholder 2"/>
          <p:cNvSpPr>
            <a:spLocks noGrp="1"/>
          </p:cNvSpPr>
          <p:nvPr>
            <p:ph idx="1"/>
          </p:nvPr>
        </p:nvSpPr>
        <p:spPr>
          <a:xfrm>
            <a:off x="144065" y="798944"/>
            <a:ext cx="8927746" cy="4155319"/>
          </a:xfrm>
        </p:spPr>
        <p:txBody>
          <a:bodyPr/>
          <a:lstStyle/>
          <a:p>
            <a:r>
              <a:rPr lang="en-US" altLang="en-US" sz="2000" dirty="0" smtClean="0"/>
              <a:t>PAT tries to preserve the original source port number.</a:t>
            </a:r>
          </a:p>
          <a:p>
            <a:pPr lvl="1"/>
            <a:r>
              <a:rPr lang="en-US" altLang="en-US" sz="2000" dirty="0"/>
              <a:t>If that port number is already use, PAT will assign the first available port number for the appropriate port group</a:t>
            </a:r>
          </a:p>
          <a:p>
            <a:pPr lvl="3"/>
            <a:r>
              <a:rPr lang="en-US" altLang="en-US" sz="2000" dirty="0" smtClean="0"/>
              <a:t>0 - 511</a:t>
            </a:r>
          </a:p>
          <a:p>
            <a:pPr lvl="3"/>
            <a:r>
              <a:rPr lang="en-US" altLang="en-US" sz="2000" dirty="0" smtClean="0"/>
              <a:t>512 - 1023</a:t>
            </a:r>
          </a:p>
          <a:p>
            <a:pPr lvl="3"/>
            <a:r>
              <a:rPr lang="en-US" altLang="en-US" sz="2000" dirty="0" smtClean="0"/>
              <a:t>1024 - 65,535</a:t>
            </a:r>
          </a:p>
          <a:p>
            <a:pPr lvl="1"/>
            <a:r>
              <a:rPr lang="en-US" altLang="en-US" sz="2000" dirty="0" smtClean="0"/>
              <a:t>When there are no more port numbers available, PAT moves to the next public IP address in the pool if there is one.</a:t>
            </a:r>
          </a:p>
        </p:txBody>
      </p:sp>
    </p:spTree>
    <p:extLst>
      <p:ext uri="{BB962C8B-B14F-4D97-AF65-F5344CB8AC3E}">
        <p14:creationId xmlns:p14="http://schemas.microsoft.com/office/powerpoint/2010/main" val="4092594548"/>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smtClean="0"/>
              <a:t>Next Available Port</a:t>
            </a:r>
          </a:p>
        </p:txBody>
      </p:sp>
      <p:pic>
        <p:nvPicPr>
          <p:cNvPr id="3" name="Picture 2"/>
          <p:cNvPicPr>
            <a:picLocks noChangeAspect="1"/>
          </p:cNvPicPr>
          <p:nvPr/>
        </p:nvPicPr>
        <p:blipFill>
          <a:blip r:embed="rId3"/>
          <a:stretch>
            <a:fillRect/>
          </a:stretch>
        </p:blipFill>
        <p:spPr>
          <a:xfrm>
            <a:off x="2763590" y="41393"/>
            <a:ext cx="6292850" cy="3366296"/>
          </a:xfrm>
          <a:prstGeom prst="rect">
            <a:avLst/>
          </a:prstGeom>
        </p:spPr>
      </p:pic>
      <p:sp>
        <p:nvSpPr>
          <p:cNvPr id="6" name="Rectangular Callout 5"/>
          <p:cNvSpPr/>
          <p:nvPr/>
        </p:nvSpPr>
        <p:spPr>
          <a:xfrm>
            <a:off x="6590899" y="3635167"/>
            <a:ext cx="2183453" cy="945656"/>
          </a:xfrm>
          <a:prstGeom prst="wedgeRectCallout">
            <a:avLst>
              <a:gd name="adj1" fmla="val 23736"/>
              <a:gd name="adj2" fmla="val -102990"/>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bg1"/>
                </a:solidFill>
              </a:rPr>
              <a:t>1. Notice how traffic is from two different internal devices using the same port number.</a:t>
            </a:r>
          </a:p>
        </p:txBody>
      </p:sp>
      <p:sp>
        <p:nvSpPr>
          <p:cNvPr id="10" name="Rectangular Callout 9"/>
          <p:cNvSpPr/>
          <p:nvPr/>
        </p:nvSpPr>
        <p:spPr>
          <a:xfrm>
            <a:off x="3102545" y="3813124"/>
            <a:ext cx="2227106" cy="851117"/>
          </a:xfrm>
          <a:prstGeom prst="wedgeRectCallout">
            <a:avLst>
              <a:gd name="adj1" fmla="val 105010"/>
              <a:gd name="adj2" fmla="val -154713"/>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2</a:t>
            </a:r>
            <a:r>
              <a:rPr lang="en-US" sz="1400" dirty="0" smtClean="0">
                <a:solidFill>
                  <a:schemeClr val="bg1"/>
                </a:solidFill>
              </a:rPr>
              <a:t>. Notice how PAT uses the same public address, but two different port numbers.</a:t>
            </a:r>
          </a:p>
        </p:txBody>
      </p:sp>
    </p:spTree>
    <p:extLst>
      <p:ext uri="{BB962C8B-B14F-4D97-AF65-F5344CB8AC3E}">
        <p14:creationId xmlns:p14="http://schemas.microsoft.com/office/powerpoint/2010/main" val="1237918248"/>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smtClean="0"/>
              <a:t>Comparing NAT and PAT</a:t>
            </a:r>
          </a:p>
        </p:txBody>
      </p:sp>
      <p:sp>
        <p:nvSpPr>
          <p:cNvPr id="7" name="Content Placeholder 2"/>
          <p:cNvSpPr>
            <a:spLocks noGrp="1"/>
          </p:cNvSpPr>
          <p:nvPr>
            <p:ph idx="1"/>
          </p:nvPr>
        </p:nvSpPr>
        <p:spPr>
          <a:xfrm>
            <a:off x="165137" y="798944"/>
            <a:ext cx="8922715" cy="3652405"/>
          </a:xfrm>
        </p:spPr>
        <p:txBody>
          <a:bodyPr/>
          <a:lstStyle/>
          <a:p>
            <a:r>
              <a:rPr lang="en-US" altLang="en-US" sz="2000" dirty="0" smtClean="0"/>
              <a:t>Static NAT translates address on a 1:1 basis</a:t>
            </a:r>
          </a:p>
          <a:p>
            <a:r>
              <a:rPr lang="en-US" altLang="en-US" sz="2000" dirty="0" smtClean="0"/>
              <a:t>PAT uses port numbers so that one public address can be used for multiple privately addressed devices</a:t>
            </a:r>
          </a:p>
          <a:p>
            <a:pPr lvl="1"/>
            <a:r>
              <a:rPr lang="en-US" altLang="en-US" sz="2000" dirty="0" smtClean="0"/>
              <a:t>PAT can still function with a protocol such as ICMP that does not use TCP or UDP</a:t>
            </a:r>
          </a:p>
        </p:txBody>
      </p:sp>
      <p:pic>
        <p:nvPicPr>
          <p:cNvPr id="2" name="Picture 1"/>
          <p:cNvPicPr>
            <a:picLocks noChangeAspect="1"/>
          </p:cNvPicPr>
          <p:nvPr/>
        </p:nvPicPr>
        <p:blipFill rotWithShape="1">
          <a:blip r:embed="rId3"/>
          <a:srcRect t="1227"/>
          <a:stretch/>
        </p:blipFill>
        <p:spPr>
          <a:xfrm>
            <a:off x="5536303" y="2549003"/>
            <a:ext cx="3579624" cy="2659897"/>
          </a:xfrm>
          <a:prstGeom prst="rect">
            <a:avLst/>
          </a:prstGeom>
        </p:spPr>
      </p:pic>
    </p:spTree>
    <p:extLst>
      <p:ext uri="{BB962C8B-B14F-4D97-AF65-F5344CB8AC3E}">
        <p14:creationId xmlns:p14="http://schemas.microsoft.com/office/powerpoint/2010/main" val="787280372"/>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Types of NAT</a:t>
            </a:r>
            <a:r>
              <a:rPr lang="en-US" altLang="en-US" dirty="0" smtClean="0"/>
              <a:t/>
            </a:r>
            <a:br>
              <a:rPr lang="en-US" altLang="en-US" dirty="0" smtClean="0"/>
            </a:br>
            <a:r>
              <a:rPr lang="en-US" altLang="en-US" dirty="0" smtClean="0"/>
              <a:t>Packet Tracer – Investigating NAT Operation</a:t>
            </a:r>
          </a:p>
        </p:txBody>
      </p:sp>
      <p:pic>
        <p:nvPicPr>
          <p:cNvPr id="3" name="Picture 2"/>
          <p:cNvPicPr>
            <a:picLocks noChangeAspect="1"/>
          </p:cNvPicPr>
          <p:nvPr/>
        </p:nvPicPr>
        <p:blipFill>
          <a:blip r:embed="rId3"/>
          <a:stretch>
            <a:fillRect/>
          </a:stretch>
        </p:blipFill>
        <p:spPr>
          <a:xfrm>
            <a:off x="2224007" y="798944"/>
            <a:ext cx="4149494" cy="3554051"/>
          </a:xfrm>
          <a:prstGeom prst="rect">
            <a:avLst/>
          </a:prstGeom>
          <a:ln>
            <a:solidFill>
              <a:srgbClr val="000000"/>
            </a:solidFill>
          </a:ln>
        </p:spPr>
      </p:pic>
    </p:spTree>
    <p:extLst>
      <p:ext uri="{BB962C8B-B14F-4D97-AF65-F5344CB8AC3E}">
        <p14:creationId xmlns:p14="http://schemas.microsoft.com/office/powerpoint/2010/main" val="3200827532"/>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smtClean="0"/>
              <a:t>Advantages of NAT</a:t>
            </a:r>
          </a:p>
        </p:txBody>
      </p:sp>
      <p:sp>
        <p:nvSpPr>
          <p:cNvPr id="7" name="Content Placeholder 2"/>
          <p:cNvSpPr>
            <a:spLocks noGrp="1"/>
          </p:cNvSpPr>
          <p:nvPr>
            <p:ph idx="1"/>
          </p:nvPr>
        </p:nvSpPr>
        <p:spPr>
          <a:xfrm>
            <a:off x="272715" y="917255"/>
            <a:ext cx="8758989" cy="3652405"/>
          </a:xfrm>
        </p:spPr>
        <p:txBody>
          <a:bodyPr/>
          <a:lstStyle/>
          <a:p>
            <a:r>
              <a:rPr lang="en-US" altLang="en-US" sz="2000" b="1" dirty="0" smtClean="0"/>
              <a:t>Conserves</a:t>
            </a:r>
            <a:r>
              <a:rPr lang="en-US" altLang="en-US" sz="2000" dirty="0" smtClean="0"/>
              <a:t> the legally registered </a:t>
            </a:r>
            <a:r>
              <a:rPr lang="en-US" altLang="en-US" sz="2000" b="1" dirty="0" smtClean="0"/>
              <a:t>addressing scheme</a:t>
            </a:r>
          </a:p>
          <a:p>
            <a:pPr lvl="1"/>
            <a:r>
              <a:rPr lang="en-US" altLang="en-US" sz="2000" i="1" dirty="0" smtClean="0"/>
              <a:t>Every company can use the private IP addresses</a:t>
            </a:r>
          </a:p>
          <a:p>
            <a:r>
              <a:rPr lang="en-US" altLang="en-US" sz="2000" dirty="0" smtClean="0"/>
              <a:t>Increases the </a:t>
            </a:r>
            <a:r>
              <a:rPr lang="en-US" altLang="en-US" sz="2000" b="1" dirty="0" smtClean="0"/>
              <a:t>flexibility</a:t>
            </a:r>
            <a:r>
              <a:rPr lang="en-US" altLang="en-US" sz="2000" dirty="0" smtClean="0"/>
              <a:t> of connections to the public network</a:t>
            </a:r>
          </a:p>
          <a:p>
            <a:pPr lvl="1"/>
            <a:r>
              <a:rPr lang="en-US" altLang="en-US" sz="2000" i="1" dirty="0" smtClean="0"/>
              <a:t>Multiple NAT pools, backup pools, and load-balancing across NAT pools</a:t>
            </a:r>
          </a:p>
          <a:p>
            <a:r>
              <a:rPr lang="en-US" altLang="en-US" sz="2000" dirty="0" smtClean="0"/>
              <a:t>Provides </a:t>
            </a:r>
            <a:r>
              <a:rPr lang="en-US" altLang="en-US" sz="2000" b="1" dirty="0" smtClean="0"/>
              <a:t>consistency</a:t>
            </a:r>
            <a:r>
              <a:rPr lang="en-US" altLang="en-US" sz="2000" dirty="0" smtClean="0"/>
              <a:t> for internal network addressing schemes</a:t>
            </a:r>
          </a:p>
          <a:p>
            <a:pPr lvl="1"/>
            <a:r>
              <a:rPr lang="en-US" altLang="en-US" sz="2000" i="1" dirty="0" smtClean="0"/>
              <a:t>Do not have to readdress the network if a new ISP or public IP address is assigned</a:t>
            </a:r>
          </a:p>
          <a:p>
            <a:r>
              <a:rPr lang="en-US" altLang="en-US" sz="2000" dirty="0" smtClean="0"/>
              <a:t>Provides network </a:t>
            </a:r>
            <a:r>
              <a:rPr lang="en-US" altLang="en-US" sz="2000" b="1" dirty="0" smtClean="0"/>
              <a:t>security</a:t>
            </a:r>
          </a:p>
          <a:p>
            <a:pPr lvl="1"/>
            <a:r>
              <a:rPr lang="en-US" altLang="en-US" sz="2000" i="1" dirty="0" smtClean="0"/>
              <a:t>Hides user private IPv4 addresses</a:t>
            </a:r>
          </a:p>
        </p:txBody>
      </p:sp>
    </p:spTree>
    <p:extLst>
      <p:ext uri="{BB962C8B-B14F-4D97-AF65-F5344CB8AC3E}">
        <p14:creationId xmlns:p14="http://schemas.microsoft.com/office/powerpoint/2010/main" val="4180148088"/>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smtClean="0"/>
              <a:t>Disadvantages of NAT</a:t>
            </a:r>
          </a:p>
        </p:txBody>
      </p:sp>
      <p:sp>
        <p:nvSpPr>
          <p:cNvPr id="7" name="Content Placeholder 2"/>
          <p:cNvSpPr>
            <a:spLocks noGrp="1"/>
          </p:cNvSpPr>
          <p:nvPr>
            <p:ph idx="1"/>
          </p:nvPr>
        </p:nvSpPr>
        <p:spPr>
          <a:xfrm>
            <a:off x="1" y="844658"/>
            <a:ext cx="9144000" cy="4298842"/>
          </a:xfrm>
        </p:spPr>
        <p:txBody>
          <a:bodyPr/>
          <a:lstStyle/>
          <a:p>
            <a:r>
              <a:rPr lang="en-US" altLang="en-US" sz="2000" b="1" dirty="0" smtClean="0"/>
              <a:t>Performance</a:t>
            </a:r>
            <a:r>
              <a:rPr lang="en-US" altLang="en-US" sz="2000" dirty="0" smtClean="0"/>
              <a:t> is degraded.</a:t>
            </a:r>
          </a:p>
          <a:p>
            <a:pPr lvl="1"/>
            <a:r>
              <a:rPr lang="en-US" altLang="en-US" sz="1800" dirty="0" smtClean="0"/>
              <a:t>The NAT-enabled border device must track and process each session destined for an external network.</a:t>
            </a:r>
          </a:p>
          <a:p>
            <a:r>
              <a:rPr lang="en-US" altLang="en-US" sz="2000" b="1" dirty="0" smtClean="0"/>
              <a:t>End-to-end functionality </a:t>
            </a:r>
            <a:r>
              <a:rPr lang="en-US" altLang="en-US" sz="2000" dirty="0" smtClean="0"/>
              <a:t>is degraded.</a:t>
            </a:r>
          </a:p>
          <a:p>
            <a:pPr lvl="1"/>
            <a:r>
              <a:rPr lang="en-US" altLang="en-US" sz="1800" dirty="0" smtClean="0"/>
              <a:t>Translation of each IPv4 address within the packet headers takes time.</a:t>
            </a:r>
          </a:p>
          <a:p>
            <a:r>
              <a:rPr lang="en-US" altLang="en-US" sz="2000" b="1" dirty="0" smtClean="0"/>
              <a:t>End-to-end IP traceability </a:t>
            </a:r>
            <a:r>
              <a:rPr lang="en-US" altLang="en-US" sz="2000" dirty="0" smtClean="0"/>
              <a:t>is lost.</a:t>
            </a:r>
          </a:p>
          <a:p>
            <a:pPr lvl="1"/>
            <a:r>
              <a:rPr lang="en-US" altLang="en-US" sz="1800" dirty="0" smtClean="0"/>
              <a:t>Some applications require end-to-end addressing and can</a:t>
            </a:r>
            <a:r>
              <a:rPr lang="cs-CZ" altLang="en-US" sz="1800" dirty="0" smtClean="0"/>
              <a:t>‘</a:t>
            </a:r>
            <a:r>
              <a:rPr lang="en-US" altLang="en-US" sz="1800" dirty="0" smtClean="0"/>
              <a:t>t be used with NAT.</a:t>
            </a:r>
          </a:p>
          <a:p>
            <a:pPr lvl="1"/>
            <a:r>
              <a:rPr lang="en-US" altLang="en-US" sz="2000" dirty="0" smtClean="0"/>
              <a:t>Static NAT mappings can sometimes be used.</a:t>
            </a:r>
          </a:p>
          <a:p>
            <a:pPr lvl="1"/>
            <a:r>
              <a:rPr lang="en-US" altLang="en-US" sz="2000" dirty="0" smtClean="0"/>
              <a:t>Troubleshooting can be more challenging.</a:t>
            </a:r>
            <a:endParaRPr lang="en-US" altLang="en-US" sz="2000" dirty="0"/>
          </a:p>
          <a:p>
            <a:r>
              <a:rPr lang="en-US" altLang="en-US" sz="2000" b="1" dirty="0" smtClean="0"/>
              <a:t>Tunneling becomes more complicated</a:t>
            </a:r>
            <a:r>
              <a:rPr lang="cs-CZ" altLang="en-US" sz="2000" b="1" dirty="0"/>
              <a:t> </a:t>
            </a:r>
            <a:r>
              <a:rPr lang="cs-CZ" altLang="en-US" sz="2000" dirty="0" smtClean="0"/>
              <a:t>(náročnější)</a:t>
            </a:r>
            <a:r>
              <a:rPr lang="en-US" altLang="en-US" sz="2000" dirty="0" smtClean="0"/>
              <a:t>.</a:t>
            </a:r>
          </a:p>
          <a:p>
            <a:r>
              <a:rPr lang="en-US" altLang="en-US" sz="2000" dirty="0" smtClean="0"/>
              <a:t>Initiating </a:t>
            </a:r>
            <a:r>
              <a:rPr lang="en-US" altLang="en-US" sz="2000" b="1" dirty="0" smtClean="0"/>
              <a:t>TCP connections can be disrupted</a:t>
            </a:r>
            <a:r>
              <a:rPr lang="en-US" altLang="en-US" sz="2000" dirty="0" smtClean="0"/>
              <a:t>.</a:t>
            </a:r>
          </a:p>
        </p:txBody>
      </p:sp>
    </p:spTree>
    <p:extLst>
      <p:ext uri="{BB962C8B-B14F-4D97-AF65-F5344CB8AC3E}">
        <p14:creationId xmlns:p14="http://schemas.microsoft.com/office/powerpoint/2010/main" val="3087913612"/>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sz="4000" dirty="0"/>
              <a:t>9</a:t>
            </a:r>
            <a:r>
              <a:rPr lang="en-US" sz="4000" dirty="0" smtClean="0"/>
              <a:t>.2 Configure NAT</a:t>
            </a:r>
            <a:endParaRPr lang="en-US" sz="4000" dirty="0"/>
          </a:p>
        </p:txBody>
      </p:sp>
    </p:spTree>
    <p:extLst>
      <p:ext uri="{BB962C8B-B14F-4D97-AF65-F5344CB8AC3E}">
        <p14:creationId xmlns:p14="http://schemas.microsoft.com/office/powerpoint/2010/main" val="3551905410"/>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dirty="0" smtClean="0"/>
              <a:t>Configure Static NAT</a:t>
            </a:r>
          </a:p>
        </p:txBody>
      </p:sp>
      <p:pic>
        <p:nvPicPr>
          <p:cNvPr id="3" name="Picture 2"/>
          <p:cNvPicPr>
            <a:picLocks noChangeAspect="1"/>
          </p:cNvPicPr>
          <p:nvPr/>
        </p:nvPicPr>
        <p:blipFill>
          <a:blip r:embed="rId3"/>
          <a:stretch>
            <a:fillRect/>
          </a:stretch>
        </p:blipFill>
        <p:spPr>
          <a:xfrm>
            <a:off x="4429610" y="0"/>
            <a:ext cx="4714390" cy="1942802"/>
          </a:xfrm>
          <a:prstGeom prst="rect">
            <a:avLst/>
          </a:prstGeom>
        </p:spPr>
      </p:pic>
      <p:pic>
        <p:nvPicPr>
          <p:cNvPr id="4" name="Picture 3"/>
          <p:cNvPicPr>
            <a:picLocks noChangeAspect="1"/>
          </p:cNvPicPr>
          <p:nvPr/>
        </p:nvPicPr>
        <p:blipFill>
          <a:blip r:embed="rId4"/>
          <a:stretch>
            <a:fillRect/>
          </a:stretch>
        </p:blipFill>
        <p:spPr>
          <a:xfrm>
            <a:off x="1" y="1984195"/>
            <a:ext cx="6859534" cy="3159305"/>
          </a:xfrm>
          <a:prstGeom prst="rect">
            <a:avLst/>
          </a:prstGeom>
        </p:spPr>
      </p:pic>
    </p:spTree>
    <p:extLst>
      <p:ext uri="{BB962C8B-B14F-4D97-AF65-F5344CB8AC3E}">
        <p14:creationId xmlns:p14="http://schemas.microsoft.com/office/powerpoint/2010/main" val="1300077134"/>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cs-CZ" altLang="en-US" sz="3200" b="1" dirty="0" smtClean="0">
                <a:solidFill>
                  <a:srgbClr val="FF0000"/>
                </a:solidFill>
              </a:rPr>
              <a:t>Typická chyba!</a:t>
            </a:r>
            <a:endParaRPr lang="en-US" altLang="en-US" sz="3200" b="1" dirty="0" smtClean="0">
              <a:solidFill>
                <a:srgbClr val="FF0000"/>
              </a:solidFill>
            </a:endParaRPr>
          </a:p>
        </p:txBody>
      </p:sp>
      <p:sp>
        <p:nvSpPr>
          <p:cNvPr id="11" name="TextBox 10"/>
          <p:cNvSpPr txBox="1"/>
          <p:nvPr/>
        </p:nvSpPr>
        <p:spPr>
          <a:xfrm>
            <a:off x="1" y="1050757"/>
            <a:ext cx="8943473" cy="2062103"/>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3200" dirty="0" smtClean="0">
                <a:solidFill>
                  <a:srgbClr val="000000"/>
                </a:solidFill>
              </a:rPr>
              <a:t>Remember that any interface on the border router that is on the inside network must be configured with the </a:t>
            </a:r>
            <a:r>
              <a:rPr lang="en-US" sz="3200" b="1" dirty="0" err="1" smtClean="0">
                <a:solidFill>
                  <a:srgbClr val="000000"/>
                </a:solidFill>
              </a:rPr>
              <a:t>ip</a:t>
            </a:r>
            <a:r>
              <a:rPr lang="en-US" sz="3200" b="1" dirty="0" smtClean="0">
                <a:solidFill>
                  <a:srgbClr val="000000"/>
                </a:solidFill>
              </a:rPr>
              <a:t> </a:t>
            </a:r>
            <a:r>
              <a:rPr lang="en-US" sz="3200" b="1" dirty="0" err="1" smtClean="0">
                <a:solidFill>
                  <a:srgbClr val="000000"/>
                </a:solidFill>
              </a:rPr>
              <a:t>nat</a:t>
            </a:r>
            <a:r>
              <a:rPr lang="en-US" sz="3200" b="1" dirty="0" smtClean="0">
                <a:solidFill>
                  <a:srgbClr val="000000"/>
                </a:solidFill>
              </a:rPr>
              <a:t> inside </a:t>
            </a:r>
            <a:r>
              <a:rPr lang="en-US" sz="3200" dirty="0" smtClean="0">
                <a:solidFill>
                  <a:srgbClr val="000000"/>
                </a:solidFill>
              </a:rPr>
              <a:t>command. This is a common mistake for those new to NAT</a:t>
            </a:r>
            <a:r>
              <a:rPr lang="en-US" sz="1400" dirty="0" smtClean="0">
                <a:solidFill>
                  <a:srgbClr val="000000"/>
                </a:solidFill>
              </a:rPr>
              <a:t>.</a:t>
            </a:r>
            <a:endParaRPr lang="en-US" sz="1400" dirty="0">
              <a:solidFill>
                <a:srgbClr val="000000"/>
              </a:solidFill>
            </a:endParaRPr>
          </a:p>
        </p:txBody>
      </p:sp>
    </p:spTree>
    <p:extLst>
      <p:ext uri="{BB962C8B-B14F-4D97-AF65-F5344CB8AC3E}">
        <p14:creationId xmlns:p14="http://schemas.microsoft.com/office/powerpoint/2010/main" val="569856927"/>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t>9</a:t>
            </a:r>
            <a:r>
              <a:rPr lang="en-US" dirty="0" smtClean="0"/>
              <a:t>.1 NAT Operation</a:t>
            </a:r>
            <a:endParaRPr lang="en-US" dirty="0"/>
          </a:p>
        </p:txBody>
      </p:sp>
    </p:spTree>
    <p:extLst>
      <p:ext uri="{BB962C8B-B14F-4D97-AF65-F5344CB8AC3E}">
        <p14:creationId xmlns:p14="http://schemas.microsoft.com/office/powerpoint/2010/main" val="673099643"/>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cs-CZ" altLang="en-US" dirty="0" smtClean="0">
                <a:solidFill>
                  <a:schemeClr val="tx1"/>
                </a:solidFill>
              </a:rPr>
              <a:t>Static NAT</a:t>
            </a:r>
            <a:endParaRPr lang="en-US" altLang="en-US" dirty="0" smtClean="0">
              <a:solidFill>
                <a:schemeClr val="tx1"/>
              </a:solidFill>
            </a:endParaRPr>
          </a:p>
        </p:txBody>
      </p:sp>
      <p:pic>
        <p:nvPicPr>
          <p:cNvPr id="2" name="Picture 1"/>
          <p:cNvPicPr>
            <a:picLocks noChangeAspect="1"/>
          </p:cNvPicPr>
          <p:nvPr/>
        </p:nvPicPr>
        <p:blipFill>
          <a:blip r:embed="rId3"/>
          <a:stretch>
            <a:fillRect/>
          </a:stretch>
        </p:blipFill>
        <p:spPr>
          <a:xfrm>
            <a:off x="1668379" y="-33301"/>
            <a:ext cx="7475622" cy="5176802"/>
          </a:xfrm>
          <a:prstGeom prst="rect">
            <a:avLst/>
          </a:prstGeom>
        </p:spPr>
      </p:pic>
    </p:spTree>
    <p:extLst>
      <p:ext uri="{BB962C8B-B14F-4D97-AF65-F5344CB8AC3E}">
        <p14:creationId xmlns:p14="http://schemas.microsoft.com/office/powerpoint/2010/main" val="793162525"/>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Configuring Static NAT</a:t>
            </a:r>
            <a:r>
              <a:rPr lang="en-US" altLang="en-US" dirty="0" smtClean="0"/>
              <a:t/>
            </a:r>
            <a:br>
              <a:rPr lang="en-US" altLang="en-US" dirty="0" smtClean="0"/>
            </a:br>
            <a:r>
              <a:rPr lang="en-US" altLang="en-US" dirty="0" smtClean="0"/>
              <a:t>Analyzing Static NAT</a:t>
            </a:r>
          </a:p>
        </p:txBody>
      </p:sp>
      <p:sp>
        <p:nvSpPr>
          <p:cNvPr id="7" name="Content Placeholder 2"/>
          <p:cNvSpPr>
            <a:spLocks noGrp="1"/>
          </p:cNvSpPr>
          <p:nvPr>
            <p:ph idx="1"/>
          </p:nvPr>
        </p:nvSpPr>
        <p:spPr>
          <a:xfrm>
            <a:off x="353292" y="844658"/>
            <a:ext cx="5157171" cy="4298842"/>
          </a:xfrm>
        </p:spPr>
        <p:txBody>
          <a:bodyPr/>
          <a:lstStyle/>
          <a:p>
            <a:pPr marL="342900" indent="-342900">
              <a:buFont typeface="+mj-lt"/>
              <a:buAutoNum type="arabicPeriod"/>
            </a:pPr>
            <a:r>
              <a:rPr lang="en-US" altLang="en-US" sz="1600" dirty="0" smtClean="0"/>
              <a:t>Client opens a web browser for a connection to a web server.</a:t>
            </a:r>
          </a:p>
          <a:p>
            <a:pPr marL="342900" indent="-342900">
              <a:buFont typeface="+mj-lt"/>
              <a:buAutoNum type="arabicPeriod"/>
            </a:pPr>
            <a:r>
              <a:rPr lang="en-US" altLang="en-US" sz="1600" dirty="0" smtClean="0"/>
              <a:t>R2 receives the packet on the outside interface and checks the NAT table.</a:t>
            </a:r>
          </a:p>
          <a:p>
            <a:pPr marL="342900" indent="-342900">
              <a:buFont typeface="+mj-lt"/>
              <a:buAutoNum type="arabicPeriod"/>
            </a:pPr>
            <a:r>
              <a:rPr lang="en-US" altLang="en-US" sz="1600" dirty="0" smtClean="0"/>
              <a:t>R2 replaces the inside global address with inside local address of 192.168.10.254 (the server’s address).</a:t>
            </a:r>
          </a:p>
          <a:p>
            <a:pPr marL="342900" indent="-342900">
              <a:buFont typeface="+mj-lt"/>
              <a:buAutoNum type="arabicPeriod"/>
            </a:pPr>
            <a:r>
              <a:rPr lang="en-US" altLang="en-US" sz="1600" dirty="0" smtClean="0"/>
              <a:t>Web server responds to the client.</a:t>
            </a:r>
          </a:p>
          <a:p>
            <a:pPr marL="342900" indent="-342900">
              <a:buFont typeface="+mj-lt"/>
              <a:buAutoNum type="arabicPeriod"/>
            </a:pPr>
            <a:r>
              <a:rPr lang="en-US" altLang="en-US" sz="1600" dirty="0" smtClean="0"/>
              <a:t>(a) R2 receives the packet from the server on the inside address.</a:t>
            </a:r>
            <a:br>
              <a:rPr lang="en-US" altLang="en-US" sz="1600" dirty="0" smtClean="0"/>
            </a:br>
            <a:r>
              <a:rPr lang="en-US" altLang="en-US" sz="1600" dirty="0" smtClean="0"/>
              <a:t>(b) R2 checks NAT table and translates the source address to the inside global address of 209165.201.5 and forwards the packet.</a:t>
            </a:r>
          </a:p>
          <a:p>
            <a:pPr marL="342900" indent="-342900">
              <a:buFont typeface="+mj-lt"/>
              <a:buAutoNum type="arabicPeriod"/>
            </a:pPr>
            <a:r>
              <a:rPr lang="en-US" altLang="en-US" sz="1600" dirty="0" smtClean="0"/>
              <a:t>The client receives the packet.</a:t>
            </a:r>
          </a:p>
        </p:txBody>
      </p:sp>
      <p:pic>
        <p:nvPicPr>
          <p:cNvPr id="3" name="Picture 2"/>
          <p:cNvPicPr>
            <a:picLocks noChangeAspect="1"/>
          </p:cNvPicPr>
          <p:nvPr/>
        </p:nvPicPr>
        <p:blipFill>
          <a:blip r:embed="rId3"/>
          <a:stretch>
            <a:fillRect/>
          </a:stretch>
        </p:blipFill>
        <p:spPr>
          <a:xfrm>
            <a:off x="5335006" y="0"/>
            <a:ext cx="3808995" cy="2307956"/>
          </a:xfrm>
          <a:prstGeom prst="rect">
            <a:avLst/>
          </a:prstGeom>
        </p:spPr>
      </p:pic>
    </p:spTree>
    <p:extLst>
      <p:ext uri="{BB962C8B-B14F-4D97-AF65-F5344CB8AC3E}">
        <p14:creationId xmlns:p14="http://schemas.microsoft.com/office/powerpoint/2010/main" val="363530074"/>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Configuring Static NAT</a:t>
            </a:r>
            <a:r>
              <a:rPr lang="en-US" altLang="en-US" dirty="0" smtClean="0"/>
              <a:t/>
            </a:r>
            <a:br>
              <a:rPr lang="en-US" altLang="en-US" dirty="0" smtClean="0"/>
            </a:br>
            <a:r>
              <a:rPr lang="en-US" altLang="en-US" dirty="0" smtClean="0"/>
              <a:t>Verifying Static NAT</a:t>
            </a:r>
          </a:p>
        </p:txBody>
      </p:sp>
      <p:pic>
        <p:nvPicPr>
          <p:cNvPr id="4" name="Picture 3"/>
          <p:cNvPicPr>
            <a:picLocks noChangeAspect="1"/>
          </p:cNvPicPr>
          <p:nvPr/>
        </p:nvPicPr>
        <p:blipFill rotWithShape="1">
          <a:blip r:embed="rId3"/>
          <a:srcRect l="735" b="8423"/>
          <a:stretch/>
        </p:blipFill>
        <p:spPr>
          <a:xfrm>
            <a:off x="108489" y="1199391"/>
            <a:ext cx="4575873" cy="861883"/>
          </a:xfrm>
          <a:prstGeom prst="rect">
            <a:avLst/>
          </a:prstGeom>
        </p:spPr>
      </p:pic>
      <p:pic>
        <p:nvPicPr>
          <p:cNvPr id="5" name="Picture 4"/>
          <p:cNvPicPr>
            <a:picLocks noChangeAspect="1"/>
          </p:cNvPicPr>
          <p:nvPr/>
        </p:nvPicPr>
        <p:blipFill rotWithShape="1">
          <a:blip r:embed="rId4"/>
          <a:srcRect l="617"/>
          <a:stretch/>
        </p:blipFill>
        <p:spPr>
          <a:xfrm>
            <a:off x="101882" y="2194987"/>
            <a:ext cx="4594103" cy="945679"/>
          </a:xfrm>
          <a:prstGeom prst="rect">
            <a:avLst/>
          </a:prstGeom>
        </p:spPr>
      </p:pic>
      <p:pic>
        <p:nvPicPr>
          <p:cNvPr id="6" name="Picture 5"/>
          <p:cNvPicPr>
            <a:picLocks noChangeAspect="1"/>
          </p:cNvPicPr>
          <p:nvPr/>
        </p:nvPicPr>
        <p:blipFill rotWithShape="1">
          <a:blip r:embed="rId5"/>
          <a:srcRect l="1063" r="4659"/>
          <a:stretch/>
        </p:blipFill>
        <p:spPr>
          <a:xfrm>
            <a:off x="4812224" y="1204175"/>
            <a:ext cx="4331776" cy="3480830"/>
          </a:xfrm>
          <a:prstGeom prst="rect">
            <a:avLst/>
          </a:prstGeom>
        </p:spPr>
      </p:pic>
      <p:sp>
        <p:nvSpPr>
          <p:cNvPr id="9" name="Oval Callout 8"/>
          <p:cNvSpPr/>
          <p:nvPr/>
        </p:nvSpPr>
        <p:spPr>
          <a:xfrm>
            <a:off x="5230678" y="77493"/>
            <a:ext cx="3301139" cy="1022888"/>
          </a:xfrm>
          <a:prstGeom prst="wedgeEllipseCallout">
            <a:avLst>
              <a:gd name="adj1" fmla="val -13589"/>
              <a:gd name="adj2" fmla="val 63847"/>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A best practice is to clear statistics when verifying that NAT is working.</a:t>
            </a:r>
          </a:p>
        </p:txBody>
      </p:sp>
      <p:sp>
        <p:nvSpPr>
          <p:cNvPr id="10" name="TextBox 9"/>
          <p:cNvSpPr txBox="1"/>
          <p:nvPr/>
        </p:nvSpPr>
        <p:spPr>
          <a:xfrm>
            <a:off x="960893" y="3525864"/>
            <a:ext cx="2650210" cy="738664"/>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1400" dirty="0" smtClean="0">
                <a:solidFill>
                  <a:srgbClr val="000000"/>
                </a:solidFill>
              </a:rPr>
              <a:t>Important commands:</a:t>
            </a:r>
          </a:p>
          <a:p>
            <a:pPr marL="285750" indent="-285750">
              <a:buFont typeface="Arial" panose="020B0604020202020204" pitchFamily="34" charset="0"/>
              <a:buChar char="•"/>
            </a:pPr>
            <a:r>
              <a:rPr lang="en-US" sz="1400" b="1" dirty="0">
                <a:solidFill>
                  <a:srgbClr val="000000"/>
                </a:solidFill>
              </a:rPr>
              <a:t>s</a:t>
            </a:r>
            <a:r>
              <a:rPr lang="en-US" sz="1400" b="1" dirty="0" smtClean="0">
                <a:solidFill>
                  <a:srgbClr val="000000"/>
                </a:solidFill>
              </a:rPr>
              <a:t>how </a:t>
            </a:r>
            <a:r>
              <a:rPr lang="en-US" sz="1400" b="1" dirty="0" err="1" smtClean="0">
                <a:solidFill>
                  <a:srgbClr val="000000"/>
                </a:solidFill>
              </a:rPr>
              <a:t>ip</a:t>
            </a:r>
            <a:r>
              <a:rPr lang="en-US" sz="1400" b="1" dirty="0" smtClean="0">
                <a:solidFill>
                  <a:srgbClr val="000000"/>
                </a:solidFill>
              </a:rPr>
              <a:t> </a:t>
            </a:r>
            <a:r>
              <a:rPr lang="en-US" sz="1400" b="1" dirty="0" err="1" smtClean="0">
                <a:solidFill>
                  <a:srgbClr val="000000"/>
                </a:solidFill>
              </a:rPr>
              <a:t>nat</a:t>
            </a:r>
            <a:r>
              <a:rPr lang="en-US" sz="1400" b="1" dirty="0" smtClean="0">
                <a:solidFill>
                  <a:srgbClr val="000000"/>
                </a:solidFill>
              </a:rPr>
              <a:t> translations</a:t>
            </a:r>
          </a:p>
          <a:p>
            <a:pPr marL="285750" indent="-285750">
              <a:buFont typeface="Arial" panose="020B0604020202020204" pitchFamily="34" charset="0"/>
              <a:buChar char="•"/>
            </a:pPr>
            <a:r>
              <a:rPr lang="en-US" sz="1400" b="1" dirty="0">
                <a:solidFill>
                  <a:srgbClr val="000000"/>
                </a:solidFill>
              </a:rPr>
              <a:t>s</a:t>
            </a:r>
            <a:r>
              <a:rPr lang="en-US" sz="1400" b="1" dirty="0" smtClean="0">
                <a:solidFill>
                  <a:srgbClr val="000000"/>
                </a:solidFill>
              </a:rPr>
              <a:t>how </a:t>
            </a:r>
            <a:r>
              <a:rPr lang="en-US" sz="1400" b="1" dirty="0" err="1" smtClean="0">
                <a:solidFill>
                  <a:srgbClr val="000000"/>
                </a:solidFill>
              </a:rPr>
              <a:t>ip</a:t>
            </a:r>
            <a:r>
              <a:rPr lang="en-US" sz="1400" b="1" dirty="0" smtClean="0">
                <a:solidFill>
                  <a:srgbClr val="000000"/>
                </a:solidFill>
              </a:rPr>
              <a:t> </a:t>
            </a:r>
            <a:r>
              <a:rPr lang="en-US" sz="1400" b="1" dirty="0" err="1" smtClean="0">
                <a:solidFill>
                  <a:srgbClr val="000000"/>
                </a:solidFill>
              </a:rPr>
              <a:t>nat</a:t>
            </a:r>
            <a:r>
              <a:rPr lang="en-US" sz="1400" b="1" dirty="0" smtClean="0">
                <a:solidFill>
                  <a:srgbClr val="000000"/>
                </a:solidFill>
              </a:rPr>
              <a:t> statistics</a:t>
            </a:r>
            <a:endParaRPr lang="en-US" sz="1400" b="1" dirty="0">
              <a:solidFill>
                <a:srgbClr val="000000"/>
              </a:solidFill>
            </a:endParaRPr>
          </a:p>
        </p:txBody>
      </p:sp>
    </p:spTree>
    <p:extLst>
      <p:ext uri="{BB962C8B-B14F-4D97-AF65-F5344CB8AC3E}">
        <p14:creationId xmlns:p14="http://schemas.microsoft.com/office/powerpoint/2010/main" val="1192605095"/>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Configuring Static NAT</a:t>
            </a:r>
            <a:r>
              <a:rPr lang="en-US" altLang="en-US" dirty="0" smtClean="0"/>
              <a:t/>
            </a:r>
            <a:br>
              <a:rPr lang="en-US" altLang="en-US" dirty="0" smtClean="0"/>
            </a:br>
            <a:r>
              <a:rPr lang="en-US" altLang="en-US" dirty="0" smtClean="0"/>
              <a:t>Packet Tracer – Configuring Static NAT</a:t>
            </a:r>
          </a:p>
        </p:txBody>
      </p:sp>
      <p:pic>
        <p:nvPicPr>
          <p:cNvPr id="2" name="Picture 1"/>
          <p:cNvPicPr>
            <a:picLocks noChangeAspect="1"/>
          </p:cNvPicPr>
          <p:nvPr/>
        </p:nvPicPr>
        <p:blipFill rotWithShape="1">
          <a:blip r:embed="rId3"/>
          <a:srcRect t="886" b="-1"/>
          <a:stretch/>
        </p:blipFill>
        <p:spPr>
          <a:xfrm>
            <a:off x="1340604" y="801314"/>
            <a:ext cx="6619840" cy="3900484"/>
          </a:xfrm>
          <a:prstGeom prst="rect">
            <a:avLst/>
          </a:prstGeom>
          <a:ln>
            <a:solidFill>
              <a:srgbClr val="000000"/>
            </a:solidFill>
          </a:ln>
        </p:spPr>
      </p:pic>
    </p:spTree>
    <p:extLst>
      <p:ext uri="{BB962C8B-B14F-4D97-AF65-F5344CB8AC3E}">
        <p14:creationId xmlns:p14="http://schemas.microsoft.com/office/powerpoint/2010/main" val="3409618481"/>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Configure Dynamic NAT</a:t>
            </a:r>
            <a:r>
              <a:rPr lang="en-US" altLang="en-US" dirty="0" smtClean="0"/>
              <a:t/>
            </a:r>
            <a:br>
              <a:rPr lang="en-US" altLang="en-US" dirty="0" smtClean="0"/>
            </a:br>
            <a:r>
              <a:rPr lang="en-US" altLang="en-US" dirty="0" smtClean="0"/>
              <a:t>Dynamic NAT Operation</a:t>
            </a:r>
          </a:p>
        </p:txBody>
      </p:sp>
      <p:sp>
        <p:nvSpPr>
          <p:cNvPr id="7" name="Content Placeholder 2"/>
          <p:cNvSpPr>
            <a:spLocks noGrp="1"/>
          </p:cNvSpPr>
          <p:nvPr>
            <p:ph idx="1"/>
          </p:nvPr>
        </p:nvSpPr>
        <p:spPr>
          <a:xfrm>
            <a:off x="353292" y="844658"/>
            <a:ext cx="8294762" cy="3652405"/>
          </a:xfrm>
        </p:spPr>
        <p:txBody>
          <a:bodyPr/>
          <a:lstStyle/>
          <a:p>
            <a:r>
              <a:rPr lang="en-US" altLang="en-US" sz="1400" dirty="0" smtClean="0"/>
              <a:t>Remember that dynamic NAT uses a pool of public IPv4 addresses.</a:t>
            </a:r>
          </a:p>
          <a:p>
            <a:r>
              <a:rPr lang="en-US" altLang="en-US" sz="1400" dirty="0" smtClean="0"/>
              <a:t>Use the same concepts of inside and outside NAT interfaces as static NAT.</a:t>
            </a:r>
          </a:p>
        </p:txBody>
      </p:sp>
      <p:pic>
        <p:nvPicPr>
          <p:cNvPr id="2" name="Picture 1"/>
          <p:cNvPicPr>
            <a:picLocks noChangeAspect="1"/>
          </p:cNvPicPr>
          <p:nvPr/>
        </p:nvPicPr>
        <p:blipFill>
          <a:blip r:embed="rId3"/>
          <a:stretch>
            <a:fillRect/>
          </a:stretch>
        </p:blipFill>
        <p:spPr>
          <a:xfrm>
            <a:off x="3146163" y="1561823"/>
            <a:ext cx="5997837" cy="3581678"/>
          </a:xfrm>
          <a:prstGeom prst="rect">
            <a:avLst/>
          </a:prstGeom>
        </p:spPr>
      </p:pic>
    </p:spTree>
    <p:extLst>
      <p:ext uri="{BB962C8B-B14F-4D97-AF65-F5344CB8AC3E}">
        <p14:creationId xmlns:p14="http://schemas.microsoft.com/office/powerpoint/2010/main" val="3004506880"/>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dirty="0" smtClean="0"/>
              <a:t>Dynamic NAT</a:t>
            </a:r>
          </a:p>
        </p:txBody>
      </p:sp>
      <p:grpSp>
        <p:nvGrpSpPr>
          <p:cNvPr id="7" name="Group 6"/>
          <p:cNvGrpSpPr/>
          <p:nvPr/>
        </p:nvGrpSpPr>
        <p:grpSpPr>
          <a:xfrm>
            <a:off x="2449524" y="1"/>
            <a:ext cx="6694476" cy="5143500"/>
            <a:chOff x="1658319" y="841252"/>
            <a:chExt cx="5294573" cy="3985071"/>
          </a:xfrm>
        </p:grpSpPr>
        <p:grpSp>
          <p:nvGrpSpPr>
            <p:cNvPr id="4" name="Group 3"/>
            <p:cNvGrpSpPr/>
            <p:nvPr/>
          </p:nvGrpSpPr>
          <p:grpSpPr>
            <a:xfrm>
              <a:off x="1658319" y="841252"/>
              <a:ext cx="5294573" cy="3983804"/>
              <a:chOff x="1658319" y="841252"/>
              <a:chExt cx="5294573" cy="3983804"/>
            </a:xfrm>
          </p:grpSpPr>
          <p:pic>
            <p:nvPicPr>
              <p:cNvPr id="2" name="Picture 1"/>
              <p:cNvPicPr>
                <a:picLocks noChangeAspect="1"/>
              </p:cNvPicPr>
              <p:nvPr/>
            </p:nvPicPr>
            <p:blipFill>
              <a:blip r:embed="rId3"/>
              <a:stretch>
                <a:fillRect/>
              </a:stretch>
            </p:blipFill>
            <p:spPr>
              <a:xfrm>
                <a:off x="1658319" y="841252"/>
                <a:ext cx="5294573" cy="3519584"/>
              </a:xfrm>
              <a:prstGeom prst="rect">
                <a:avLst/>
              </a:prstGeom>
            </p:spPr>
          </p:pic>
          <p:pic>
            <p:nvPicPr>
              <p:cNvPr id="3" name="Picture 2"/>
              <p:cNvPicPr>
                <a:picLocks noChangeAspect="1"/>
              </p:cNvPicPr>
              <p:nvPr/>
            </p:nvPicPr>
            <p:blipFill>
              <a:blip r:embed="rId4"/>
              <a:stretch>
                <a:fillRect/>
              </a:stretch>
            </p:blipFill>
            <p:spPr>
              <a:xfrm>
                <a:off x="1666069" y="4339270"/>
                <a:ext cx="5193707" cy="485786"/>
              </a:xfrm>
              <a:prstGeom prst="rect">
                <a:avLst/>
              </a:prstGeom>
            </p:spPr>
          </p:pic>
        </p:grpSp>
        <p:sp>
          <p:nvSpPr>
            <p:cNvPr id="6" name="Rectangle 5"/>
            <p:cNvSpPr/>
            <p:nvPr/>
          </p:nvSpPr>
          <p:spPr>
            <a:xfrm>
              <a:off x="6814572" y="4345875"/>
              <a:ext cx="116238" cy="480448"/>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spTree>
    <p:extLst>
      <p:ext uri="{BB962C8B-B14F-4D97-AF65-F5344CB8AC3E}">
        <p14:creationId xmlns:p14="http://schemas.microsoft.com/office/powerpoint/2010/main" val="2049065701"/>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dirty="0" smtClean="0"/>
              <a:t>Analyzing Dynamic </a:t>
            </a:r>
            <a:r>
              <a:rPr lang="cs-CZ" altLang="en-US" dirty="0" smtClean="0"/>
              <a:t/>
            </a:r>
            <a:br>
              <a:rPr lang="cs-CZ" altLang="en-US" dirty="0" smtClean="0"/>
            </a:br>
            <a:r>
              <a:rPr lang="en-US" altLang="en-US" dirty="0" smtClean="0"/>
              <a:t>NAT</a:t>
            </a:r>
          </a:p>
        </p:txBody>
      </p:sp>
      <p:sp>
        <p:nvSpPr>
          <p:cNvPr id="7" name="Content Placeholder 2"/>
          <p:cNvSpPr>
            <a:spLocks noGrp="1"/>
          </p:cNvSpPr>
          <p:nvPr>
            <p:ph idx="1"/>
          </p:nvPr>
        </p:nvSpPr>
        <p:spPr>
          <a:xfrm>
            <a:off x="0" y="904729"/>
            <a:ext cx="2776571" cy="4238771"/>
          </a:xfrm>
        </p:spPr>
        <p:txBody>
          <a:bodyPr/>
          <a:lstStyle/>
          <a:p>
            <a:pPr marL="342900" indent="-342900">
              <a:buFont typeface="+mj-lt"/>
              <a:buAutoNum type="arabicPeriod"/>
            </a:pPr>
            <a:r>
              <a:rPr lang="en-US" altLang="en-US" sz="1400" dirty="0" smtClean="0"/>
              <a:t>PC1 and PC2 open a web browser for a connection to a web server.</a:t>
            </a:r>
          </a:p>
          <a:p>
            <a:pPr marL="342900" indent="-342900">
              <a:buFont typeface="+mj-lt"/>
              <a:buAutoNum type="arabicPeriod"/>
            </a:pPr>
            <a:r>
              <a:rPr lang="en-US" altLang="en-US" sz="1400" dirty="0" smtClean="0"/>
              <a:t>R2 receives the packets on the inside interface and checks if translation should be performed (via an ACL). R2 assigns a global address from the NAT pool and </a:t>
            </a:r>
            <a:r>
              <a:rPr lang="en-US" altLang="en-US" sz="1400" b="1" dirty="0" smtClean="0"/>
              <a:t>creates a NAT table entry</a:t>
            </a:r>
            <a:r>
              <a:rPr lang="en-US" altLang="en-US" sz="1400" dirty="0" smtClean="0"/>
              <a:t> for both packets.</a:t>
            </a:r>
          </a:p>
          <a:p>
            <a:pPr marL="342900" indent="-342900">
              <a:buFont typeface="+mj-lt"/>
              <a:buAutoNum type="arabicPeriod"/>
            </a:pPr>
            <a:r>
              <a:rPr lang="en-US" altLang="en-US" sz="1400" dirty="0" smtClean="0"/>
              <a:t>R2 replaces the inside local source address on each packet with the translated inside global address from the pool.</a:t>
            </a:r>
          </a:p>
        </p:txBody>
      </p:sp>
      <p:pic>
        <p:nvPicPr>
          <p:cNvPr id="2" name="Picture 1"/>
          <p:cNvPicPr>
            <a:picLocks noChangeAspect="1"/>
          </p:cNvPicPr>
          <p:nvPr/>
        </p:nvPicPr>
        <p:blipFill>
          <a:blip r:embed="rId3"/>
          <a:stretch>
            <a:fillRect/>
          </a:stretch>
        </p:blipFill>
        <p:spPr>
          <a:xfrm>
            <a:off x="2680256" y="-2"/>
            <a:ext cx="6510466" cy="4525281"/>
          </a:xfrm>
          <a:prstGeom prst="rect">
            <a:avLst/>
          </a:prstGeom>
        </p:spPr>
      </p:pic>
    </p:spTree>
    <p:extLst>
      <p:ext uri="{BB962C8B-B14F-4D97-AF65-F5344CB8AC3E}">
        <p14:creationId xmlns:p14="http://schemas.microsoft.com/office/powerpoint/2010/main" val="1949861797"/>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dirty="0" smtClean="0"/>
              <a:t>Analyzing Dynamic </a:t>
            </a:r>
            <a:r>
              <a:rPr lang="cs-CZ" altLang="en-US" dirty="0" smtClean="0"/>
              <a:t/>
            </a:r>
            <a:br>
              <a:rPr lang="cs-CZ" altLang="en-US" dirty="0" smtClean="0"/>
            </a:br>
            <a:r>
              <a:rPr lang="en-US" altLang="en-US" dirty="0" smtClean="0"/>
              <a:t>NA</a:t>
            </a:r>
            <a:r>
              <a:rPr lang="cs-CZ" altLang="en-US" dirty="0" smtClean="0"/>
              <a:t>T</a:t>
            </a:r>
            <a:endParaRPr lang="en-US" altLang="en-US" dirty="0" smtClean="0"/>
          </a:p>
        </p:txBody>
      </p:sp>
      <p:sp>
        <p:nvSpPr>
          <p:cNvPr id="7" name="Content Placeholder 2"/>
          <p:cNvSpPr>
            <a:spLocks noGrp="1"/>
          </p:cNvSpPr>
          <p:nvPr>
            <p:ph idx="1"/>
          </p:nvPr>
        </p:nvSpPr>
        <p:spPr>
          <a:xfrm>
            <a:off x="0" y="891379"/>
            <a:ext cx="2917189" cy="3652405"/>
          </a:xfrm>
        </p:spPr>
        <p:txBody>
          <a:bodyPr/>
          <a:lstStyle/>
          <a:p>
            <a:pPr marL="342900" indent="-342900">
              <a:buFont typeface="+mj-lt"/>
              <a:buAutoNum type="arabicPeriod" startAt="4"/>
            </a:pPr>
            <a:r>
              <a:rPr lang="en-US" altLang="en-US" sz="1400" dirty="0" smtClean="0"/>
              <a:t>The server responds to PC1 using the destination address of 209.165.200.226 (the NAT-assigned address) and to PC2 using the destination address of 209.165.200.227.</a:t>
            </a:r>
          </a:p>
          <a:p>
            <a:pPr marL="342900" indent="-342900">
              <a:buFont typeface="+mj-lt"/>
              <a:buAutoNum type="arabicPeriod" startAt="4"/>
            </a:pPr>
            <a:r>
              <a:rPr lang="en-US" altLang="en-US" sz="1400" dirty="0" smtClean="0"/>
              <a:t>(a and b) R2 looks up each received packet and forwards based on the private IP address found in the NAT table for each of the destination addresses.</a:t>
            </a:r>
          </a:p>
        </p:txBody>
      </p:sp>
      <p:pic>
        <p:nvPicPr>
          <p:cNvPr id="3" name="Picture 2"/>
          <p:cNvPicPr>
            <a:picLocks noChangeAspect="1"/>
          </p:cNvPicPr>
          <p:nvPr/>
        </p:nvPicPr>
        <p:blipFill>
          <a:blip r:embed="rId3"/>
          <a:stretch>
            <a:fillRect/>
          </a:stretch>
        </p:blipFill>
        <p:spPr>
          <a:xfrm>
            <a:off x="2745819" y="-1"/>
            <a:ext cx="6398182" cy="4551977"/>
          </a:xfrm>
          <a:prstGeom prst="rect">
            <a:avLst/>
          </a:prstGeom>
        </p:spPr>
      </p:pic>
    </p:spTree>
    <p:extLst>
      <p:ext uri="{BB962C8B-B14F-4D97-AF65-F5344CB8AC3E}">
        <p14:creationId xmlns:p14="http://schemas.microsoft.com/office/powerpoint/2010/main" val="3160763698"/>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dirty="0" smtClean="0"/>
              <a:t>Verifying Dynamic NAT</a:t>
            </a:r>
          </a:p>
        </p:txBody>
      </p:sp>
      <p:pic>
        <p:nvPicPr>
          <p:cNvPr id="5" name="Picture 4"/>
          <p:cNvPicPr>
            <a:picLocks noChangeAspect="1"/>
          </p:cNvPicPr>
          <p:nvPr/>
        </p:nvPicPr>
        <p:blipFill>
          <a:blip r:embed="rId3"/>
          <a:stretch>
            <a:fillRect/>
          </a:stretch>
        </p:blipFill>
        <p:spPr>
          <a:xfrm>
            <a:off x="-42649" y="1304038"/>
            <a:ext cx="9205726" cy="3839462"/>
          </a:xfrm>
          <a:prstGeom prst="rect">
            <a:avLst/>
          </a:prstGeom>
        </p:spPr>
      </p:pic>
      <p:pic>
        <p:nvPicPr>
          <p:cNvPr id="6" name="Picture 5"/>
          <p:cNvPicPr>
            <a:picLocks noChangeAspect="1"/>
          </p:cNvPicPr>
          <p:nvPr/>
        </p:nvPicPr>
        <p:blipFill rotWithShape="1">
          <a:blip r:embed="rId4"/>
          <a:srcRect r="63498" b="85836"/>
          <a:stretch/>
        </p:blipFill>
        <p:spPr>
          <a:xfrm>
            <a:off x="3498976" y="561012"/>
            <a:ext cx="3080450" cy="535580"/>
          </a:xfrm>
          <a:prstGeom prst="rect">
            <a:avLst/>
          </a:prstGeom>
        </p:spPr>
      </p:pic>
    </p:spTree>
    <p:extLst>
      <p:ext uri="{BB962C8B-B14F-4D97-AF65-F5344CB8AC3E}">
        <p14:creationId xmlns:p14="http://schemas.microsoft.com/office/powerpoint/2010/main" val="1908635945"/>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dirty="0" smtClean="0"/>
              <a:t>Verifying Dynamic NAT</a:t>
            </a:r>
          </a:p>
        </p:txBody>
      </p:sp>
      <p:pic>
        <p:nvPicPr>
          <p:cNvPr id="2" name="Picture 1"/>
          <p:cNvPicPr>
            <a:picLocks noChangeAspect="1"/>
          </p:cNvPicPr>
          <p:nvPr/>
        </p:nvPicPr>
        <p:blipFill>
          <a:blip r:embed="rId3"/>
          <a:stretch>
            <a:fillRect/>
          </a:stretch>
        </p:blipFill>
        <p:spPr>
          <a:xfrm>
            <a:off x="3287169" y="0"/>
            <a:ext cx="5856832" cy="5143500"/>
          </a:xfrm>
          <a:prstGeom prst="rect">
            <a:avLst/>
          </a:prstGeom>
        </p:spPr>
      </p:pic>
    </p:spTree>
    <p:extLst>
      <p:ext uri="{BB962C8B-B14F-4D97-AF65-F5344CB8AC3E}">
        <p14:creationId xmlns:p14="http://schemas.microsoft.com/office/powerpoint/2010/main" val="1472090907"/>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smtClean="0"/>
              <a:t/>
            </a:r>
            <a:br>
              <a:rPr lang="en-US" altLang="en-US" dirty="0" smtClean="0"/>
            </a:br>
            <a:r>
              <a:rPr lang="en-US" altLang="en-US" dirty="0" smtClean="0"/>
              <a:t>IPv4 Private Address Space</a:t>
            </a:r>
          </a:p>
        </p:txBody>
      </p:sp>
      <p:pic>
        <p:nvPicPr>
          <p:cNvPr id="2" name="Picture 1"/>
          <p:cNvPicPr>
            <a:picLocks noChangeAspect="1"/>
          </p:cNvPicPr>
          <p:nvPr/>
        </p:nvPicPr>
        <p:blipFill>
          <a:blip r:embed="rId3"/>
          <a:stretch>
            <a:fillRect/>
          </a:stretch>
        </p:blipFill>
        <p:spPr>
          <a:xfrm>
            <a:off x="831660" y="1890228"/>
            <a:ext cx="6581775" cy="1533525"/>
          </a:xfrm>
          <a:prstGeom prst="rect">
            <a:avLst/>
          </a:prstGeom>
        </p:spPr>
      </p:pic>
      <p:sp>
        <p:nvSpPr>
          <p:cNvPr id="3" name="Cloud Callout 2"/>
          <p:cNvSpPr/>
          <p:nvPr/>
        </p:nvSpPr>
        <p:spPr>
          <a:xfrm>
            <a:off x="6075335" y="224725"/>
            <a:ext cx="2743200" cy="1596325"/>
          </a:xfrm>
          <a:prstGeom prst="cloudCallout">
            <a:avLst>
              <a:gd name="adj1" fmla="val -50887"/>
              <a:gd name="adj2" fmla="val 64082"/>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Did you ever notice how all your labs were based on these addresses?</a:t>
            </a:r>
          </a:p>
        </p:txBody>
      </p:sp>
      <p:sp>
        <p:nvSpPr>
          <p:cNvPr id="7" name="Rectangle 34"/>
          <p:cNvSpPr txBox="1">
            <a:spLocks noChangeArrowheads="1"/>
          </p:cNvSpPr>
          <p:nvPr/>
        </p:nvSpPr>
        <p:spPr bwMode="auto">
          <a:xfrm>
            <a:off x="2216258" y="3911284"/>
            <a:ext cx="3926476" cy="459238"/>
          </a:xfrm>
          <a:prstGeom prst="rect">
            <a:avLst/>
          </a:prstGeom>
          <a:ln/>
          <a:extLst>
            <a:ext uri="{FAA26D3D-D897-4be2-8F04-BA451C77F1D7}">
              <ma14:placeholderFlag xmlns:ma14="http://schemas.microsoft.com/office/mac/drawingml/2011/main" xmlns=""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400" kern="0" dirty="0" smtClean="0">
                <a:solidFill>
                  <a:srgbClr val="000000"/>
                </a:solidFill>
              </a:rPr>
              <a:t>These are the IP addresses you will see assigned to company devices.</a:t>
            </a:r>
            <a:endParaRPr lang="en-US" sz="1400" kern="0" dirty="0">
              <a:solidFill>
                <a:srgbClr val="000000"/>
              </a:solidFill>
            </a:endParaRPr>
          </a:p>
          <a:p>
            <a:pPr marL="89297"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spTree>
    <p:extLst>
      <p:ext uri="{BB962C8B-B14F-4D97-AF65-F5344CB8AC3E}">
        <p14:creationId xmlns:p14="http://schemas.microsoft.com/office/powerpoint/2010/main" val="2342478232"/>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dirty="0" smtClean="0"/>
              <a:t>Packet Tracer – Configuring Dynamic NAT</a:t>
            </a:r>
          </a:p>
        </p:txBody>
      </p:sp>
      <p:pic>
        <p:nvPicPr>
          <p:cNvPr id="3" name="Picture 2"/>
          <p:cNvPicPr>
            <a:picLocks noChangeAspect="1"/>
          </p:cNvPicPr>
          <p:nvPr/>
        </p:nvPicPr>
        <p:blipFill>
          <a:blip r:embed="rId3"/>
          <a:stretch>
            <a:fillRect/>
          </a:stretch>
        </p:blipFill>
        <p:spPr>
          <a:xfrm>
            <a:off x="1859796" y="896662"/>
            <a:ext cx="5635614" cy="4278787"/>
          </a:xfrm>
          <a:prstGeom prst="rect">
            <a:avLst/>
          </a:prstGeom>
          <a:ln>
            <a:solidFill>
              <a:srgbClr val="000000"/>
            </a:solidFill>
          </a:ln>
        </p:spPr>
      </p:pic>
    </p:spTree>
    <p:extLst>
      <p:ext uri="{BB962C8B-B14F-4D97-AF65-F5344CB8AC3E}">
        <p14:creationId xmlns:p14="http://schemas.microsoft.com/office/powerpoint/2010/main" val="3840593728"/>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smtClean="0"/>
              <a:t>Configuring Dynamic and Static NAT</a:t>
            </a:r>
            <a:endParaRPr lang="en-CA" altLang="en-US" dirty="0" smtClean="0"/>
          </a:p>
        </p:txBody>
      </p:sp>
      <p:pic>
        <p:nvPicPr>
          <p:cNvPr id="2" name="Picture 1"/>
          <p:cNvPicPr>
            <a:picLocks noChangeAspect="1"/>
          </p:cNvPicPr>
          <p:nvPr/>
        </p:nvPicPr>
        <p:blipFill>
          <a:blip r:embed="rId3"/>
          <a:stretch>
            <a:fillRect/>
          </a:stretch>
        </p:blipFill>
        <p:spPr>
          <a:xfrm>
            <a:off x="1387098" y="851245"/>
            <a:ext cx="7189573" cy="4292093"/>
          </a:xfrm>
          <a:prstGeom prst="rect">
            <a:avLst/>
          </a:prstGeom>
          <a:ln>
            <a:solidFill>
              <a:srgbClr val="000000"/>
            </a:solidFill>
          </a:ln>
        </p:spPr>
      </p:pic>
    </p:spTree>
    <p:extLst>
      <p:ext uri="{BB962C8B-B14F-4D97-AF65-F5344CB8AC3E}">
        <p14:creationId xmlns:p14="http://schemas.microsoft.com/office/powerpoint/2010/main" val="2539489584"/>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dirty="0" smtClean="0"/>
              <a:t>Configuring PAT: Address Pool</a:t>
            </a:r>
          </a:p>
        </p:txBody>
      </p:sp>
      <p:pic>
        <p:nvPicPr>
          <p:cNvPr id="2" name="Picture 1"/>
          <p:cNvPicPr>
            <a:picLocks noChangeAspect="1"/>
          </p:cNvPicPr>
          <p:nvPr/>
        </p:nvPicPr>
        <p:blipFill>
          <a:blip r:embed="rId3"/>
          <a:stretch>
            <a:fillRect/>
          </a:stretch>
        </p:blipFill>
        <p:spPr>
          <a:xfrm>
            <a:off x="3331511" y="1146872"/>
            <a:ext cx="5553619" cy="2580469"/>
          </a:xfrm>
          <a:prstGeom prst="rect">
            <a:avLst/>
          </a:prstGeom>
        </p:spPr>
      </p:pic>
      <p:sp>
        <p:nvSpPr>
          <p:cNvPr id="7" name="TextBox 6"/>
          <p:cNvSpPr txBox="1"/>
          <p:nvPr/>
        </p:nvSpPr>
        <p:spPr>
          <a:xfrm>
            <a:off x="247973" y="1108128"/>
            <a:ext cx="2851688" cy="523220"/>
          </a:xfrm>
          <a:prstGeom prst="rect">
            <a:avLst/>
          </a:prstGeom>
          <a:solidFill>
            <a:schemeClr val="accent6"/>
          </a:solidFill>
          <a:ln>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1400" dirty="0" smtClean="0">
                <a:ln w="0"/>
                <a:solidFill>
                  <a:srgbClr val="000000"/>
                </a:solidFill>
                <a:effectLst>
                  <a:outerShdw blurRad="38100" dist="25400" dir="5400000" algn="ctr" rotWithShape="0">
                    <a:srgbClr val="6E747A">
                      <a:alpha val="43000"/>
                    </a:srgbClr>
                  </a:outerShdw>
                </a:effectLst>
              </a:rPr>
              <a:t>The pool contains the public addresses.</a:t>
            </a:r>
            <a:endParaRPr lang="en-US" sz="1400" dirty="0">
              <a:ln w="0"/>
              <a:solidFill>
                <a:srgbClr val="000000"/>
              </a:solidFill>
              <a:effectLst>
                <a:outerShdw blurRad="38100" dist="25400" dir="5400000" algn="ctr" rotWithShape="0">
                  <a:srgbClr val="6E747A">
                    <a:alpha val="43000"/>
                  </a:srgbClr>
                </a:outerShdw>
              </a:effectLst>
            </a:endParaRPr>
          </a:p>
        </p:txBody>
      </p:sp>
      <p:sp>
        <p:nvSpPr>
          <p:cNvPr id="8" name="TextBox 7"/>
          <p:cNvSpPr txBox="1"/>
          <p:nvPr/>
        </p:nvSpPr>
        <p:spPr>
          <a:xfrm>
            <a:off x="247974" y="1702230"/>
            <a:ext cx="2843938" cy="523220"/>
          </a:xfrm>
          <a:prstGeom prst="rect">
            <a:avLst/>
          </a:prstGeom>
          <a:solidFill>
            <a:schemeClr val="accent6"/>
          </a:solidFill>
          <a:ln>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1400" dirty="0" smtClean="0">
                <a:ln w="0"/>
                <a:solidFill>
                  <a:srgbClr val="000000"/>
                </a:solidFill>
                <a:effectLst>
                  <a:outerShdw blurRad="38100" dist="25400" dir="5400000" algn="ctr" rotWithShape="0">
                    <a:srgbClr val="6E747A">
                      <a:alpha val="43000"/>
                    </a:srgbClr>
                  </a:outerShdw>
                </a:effectLst>
              </a:rPr>
              <a:t>The ACL defines which private IP addresses gets translated.</a:t>
            </a:r>
            <a:endParaRPr lang="en-US" sz="1400" dirty="0">
              <a:ln w="0"/>
              <a:solidFill>
                <a:srgbClr val="000000"/>
              </a:solidFill>
              <a:effectLst>
                <a:outerShdw blurRad="38100" dist="25400" dir="5400000" algn="ctr" rotWithShape="0">
                  <a:srgbClr val="6E747A">
                    <a:alpha val="43000"/>
                  </a:srgbClr>
                </a:outerShdw>
              </a:effectLst>
            </a:endParaRPr>
          </a:p>
        </p:txBody>
      </p:sp>
      <p:sp>
        <p:nvSpPr>
          <p:cNvPr id="10" name="TextBox 9"/>
          <p:cNvSpPr txBox="1"/>
          <p:nvPr/>
        </p:nvSpPr>
        <p:spPr>
          <a:xfrm>
            <a:off x="263471" y="2283416"/>
            <a:ext cx="2841356" cy="738664"/>
          </a:xfrm>
          <a:prstGeom prst="rect">
            <a:avLst/>
          </a:prstGeom>
          <a:solidFill>
            <a:schemeClr val="accent6"/>
          </a:solidFill>
          <a:ln>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1400" dirty="0" smtClean="0">
                <a:ln w="0"/>
                <a:solidFill>
                  <a:srgbClr val="000000"/>
                </a:solidFill>
                <a:effectLst>
                  <a:outerShdw blurRad="38100" dist="25400" dir="5400000" algn="ctr" rotWithShape="0">
                    <a:srgbClr val="6E747A">
                      <a:alpha val="43000"/>
                    </a:srgbClr>
                  </a:outerShdw>
                </a:effectLst>
              </a:rPr>
              <a:t>The </a:t>
            </a:r>
            <a:r>
              <a:rPr lang="en-US" sz="1400" b="1" dirty="0" err="1" smtClean="0">
                <a:ln w="0"/>
                <a:solidFill>
                  <a:srgbClr val="000000"/>
                </a:solidFill>
                <a:effectLst>
                  <a:outerShdw blurRad="38100" dist="25400" dir="5400000" algn="ctr" rotWithShape="0">
                    <a:srgbClr val="6E747A">
                      <a:alpha val="43000"/>
                    </a:srgbClr>
                  </a:outerShdw>
                </a:effectLst>
              </a:rPr>
              <a:t>ip</a:t>
            </a:r>
            <a:r>
              <a:rPr lang="en-US" sz="1400" b="1" dirty="0" smtClean="0">
                <a:ln w="0"/>
                <a:solidFill>
                  <a:srgbClr val="000000"/>
                </a:solidFill>
                <a:effectLst>
                  <a:outerShdw blurRad="38100" dist="25400" dir="5400000" algn="ctr" rotWithShape="0">
                    <a:srgbClr val="6E747A">
                      <a:alpha val="43000"/>
                    </a:srgbClr>
                  </a:outerShdw>
                </a:effectLst>
              </a:rPr>
              <a:t> </a:t>
            </a:r>
            <a:r>
              <a:rPr lang="en-US" sz="1400" b="1" dirty="0" err="1" smtClean="0">
                <a:ln w="0"/>
                <a:solidFill>
                  <a:srgbClr val="000000"/>
                </a:solidFill>
                <a:effectLst>
                  <a:outerShdw blurRad="38100" dist="25400" dir="5400000" algn="ctr" rotWithShape="0">
                    <a:srgbClr val="6E747A">
                      <a:alpha val="43000"/>
                    </a:srgbClr>
                  </a:outerShdw>
                </a:effectLst>
              </a:rPr>
              <a:t>nat</a:t>
            </a:r>
            <a:r>
              <a:rPr lang="en-US" sz="1400" b="1" dirty="0" smtClean="0">
                <a:ln w="0"/>
                <a:solidFill>
                  <a:srgbClr val="000000"/>
                </a:solidFill>
                <a:effectLst>
                  <a:outerShdw blurRad="38100" dist="25400" dir="5400000" algn="ctr" rotWithShape="0">
                    <a:srgbClr val="6E747A">
                      <a:alpha val="43000"/>
                    </a:srgbClr>
                  </a:outerShdw>
                </a:effectLst>
              </a:rPr>
              <a:t> inside source list</a:t>
            </a:r>
            <a:r>
              <a:rPr lang="en-US" sz="1400" dirty="0" smtClean="0">
                <a:ln w="0"/>
                <a:solidFill>
                  <a:srgbClr val="000000"/>
                </a:solidFill>
                <a:effectLst>
                  <a:outerShdw blurRad="38100" dist="25400" dir="5400000" algn="ctr" rotWithShape="0">
                    <a:srgbClr val="6E747A">
                      <a:alpha val="43000"/>
                    </a:srgbClr>
                  </a:outerShdw>
                </a:effectLst>
              </a:rPr>
              <a:t> </a:t>
            </a:r>
            <a:r>
              <a:rPr lang="en-US" sz="1400" i="1" dirty="0" err="1" smtClean="0">
                <a:ln w="0"/>
                <a:solidFill>
                  <a:srgbClr val="000000"/>
                </a:solidFill>
                <a:effectLst>
                  <a:outerShdw blurRad="38100" dist="25400" dir="5400000" algn="ctr" rotWithShape="0">
                    <a:srgbClr val="6E747A">
                      <a:alpha val="43000"/>
                    </a:srgbClr>
                  </a:outerShdw>
                </a:effectLst>
              </a:rPr>
              <a:t>acl</a:t>
            </a:r>
            <a:r>
              <a:rPr lang="en-US" sz="1400" i="1" dirty="0" smtClean="0">
                <a:ln w="0"/>
                <a:solidFill>
                  <a:srgbClr val="000000"/>
                </a:solidFill>
                <a:effectLst>
                  <a:outerShdw blurRad="38100" dist="25400" dir="5400000" algn="ctr" rotWithShape="0">
                    <a:srgbClr val="6E747A">
                      <a:alpha val="43000"/>
                    </a:srgbClr>
                  </a:outerShdw>
                </a:effectLst>
              </a:rPr>
              <a:t># </a:t>
            </a:r>
            <a:r>
              <a:rPr lang="en-US" sz="1400" b="1" dirty="0" smtClean="0">
                <a:ln w="0"/>
                <a:solidFill>
                  <a:srgbClr val="000000"/>
                </a:solidFill>
                <a:effectLst>
                  <a:outerShdw blurRad="38100" dist="25400" dir="5400000" algn="ctr" rotWithShape="0">
                    <a:srgbClr val="6E747A">
                      <a:alpha val="43000"/>
                    </a:srgbClr>
                  </a:outerShdw>
                </a:effectLst>
              </a:rPr>
              <a:t>pool</a:t>
            </a:r>
            <a:r>
              <a:rPr lang="en-US" sz="1400" dirty="0" smtClean="0">
                <a:ln w="0"/>
                <a:solidFill>
                  <a:srgbClr val="000000"/>
                </a:solidFill>
                <a:effectLst>
                  <a:outerShdw blurRad="38100" dist="25400" dir="5400000" algn="ctr" rotWithShape="0">
                    <a:srgbClr val="6E747A">
                      <a:alpha val="43000"/>
                    </a:srgbClr>
                  </a:outerShdw>
                </a:effectLst>
              </a:rPr>
              <a:t> </a:t>
            </a:r>
            <a:r>
              <a:rPr lang="en-US" sz="1400" i="1" dirty="0" smtClean="0">
                <a:ln w="0"/>
                <a:solidFill>
                  <a:srgbClr val="000000"/>
                </a:solidFill>
                <a:effectLst>
                  <a:outerShdw blurRad="38100" dist="25400" dir="5400000" algn="ctr" rotWithShape="0">
                    <a:srgbClr val="6E747A">
                      <a:alpha val="43000"/>
                    </a:srgbClr>
                  </a:outerShdw>
                </a:effectLst>
              </a:rPr>
              <a:t>name</a:t>
            </a:r>
            <a:r>
              <a:rPr lang="en-US" sz="1400" dirty="0" smtClean="0">
                <a:ln w="0"/>
                <a:solidFill>
                  <a:srgbClr val="000000"/>
                </a:solidFill>
                <a:effectLst>
                  <a:outerShdw blurRad="38100" dist="25400" dir="5400000" algn="ctr" rotWithShape="0">
                    <a:srgbClr val="6E747A">
                      <a:alpha val="43000"/>
                    </a:srgbClr>
                  </a:outerShdw>
                </a:effectLst>
              </a:rPr>
              <a:t> </a:t>
            </a:r>
            <a:r>
              <a:rPr lang="en-US" sz="1400" b="1" dirty="0" smtClean="0">
                <a:ln w="0"/>
                <a:solidFill>
                  <a:srgbClr val="000000"/>
                </a:solidFill>
                <a:effectLst>
                  <a:outerShdw blurRad="38100" dist="25400" dir="5400000" algn="ctr" rotWithShape="0">
                    <a:srgbClr val="6E747A">
                      <a:alpha val="43000"/>
                    </a:srgbClr>
                  </a:outerShdw>
                </a:effectLst>
              </a:rPr>
              <a:t>overload</a:t>
            </a:r>
            <a:r>
              <a:rPr lang="en-US" sz="1400" dirty="0" smtClean="0">
                <a:ln w="0"/>
                <a:solidFill>
                  <a:srgbClr val="000000"/>
                </a:solidFill>
                <a:effectLst>
                  <a:outerShdw blurRad="38100" dist="25400" dir="5400000" algn="ctr" rotWithShape="0">
                    <a:srgbClr val="6E747A">
                      <a:alpha val="43000"/>
                    </a:srgbClr>
                  </a:outerShdw>
                </a:effectLst>
              </a:rPr>
              <a:t> command ties Step 1 with Step 2.</a:t>
            </a:r>
            <a:endParaRPr lang="en-US" sz="1400" dirty="0">
              <a:ln w="0"/>
              <a:solidFill>
                <a:srgbClr val="000000"/>
              </a:solidFill>
              <a:effectLst>
                <a:outerShdw blurRad="38100" dist="25400" dir="5400000" algn="ctr" rotWithShape="0">
                  <a:srgbClr val="6E747A">
                    <a:alpha val="43000"/>
                  </a:srgbClr>
                </a:outerShdw>
              </a:effectLst>
            </a:endParaRPr>
          </a:p>
        </p:txBody>
      </p:sp>
      <p:sp>
        <p:nvSpPr>
          <p:cNvPr id="11" name="Cloud Callout 10"/>
          <p:cNvSpPr/>
          <p:nvPr/>
        </p:nvSpPr>
        <p:spPr>
          <a:xfrm>
            <a:off x="5935850" y="3084162"/>
            <a:ext cx="2743200" cy="1596325"/>
          </a:xfrm>
          <a:prstGeom prst="cloudCallout">
            <a:avLst>
              <a:gd name="adj1" fmla="val 40073"/>
              <a:gd name="adj2" fmla="val -77666"/>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The </a:t>
            </a:r>
            <a:r>
              <a:rPr lang="en-US" sz="1200" b="1" dirty="0" smtClean="0">
                <a:solidFill>
                  <a:schemeClr val="bg1"/>
                </a:solidFill>
              </a:rPr>
              <a:t>overload </a:t>
            </a:r>
            <a:r>
              <a:rPr lang="en-US" sz="1200" dirty="0" smtClean="0">
                <a:solidFill>
                  <a:schemeClr val="bg1"/>
                </a:solidFill>
              </a:rPr>
              <a:t>command is what allows the router to track port numbers (and do PAT instead of dynamic NAT).</a:t>
            </a:r>
          </a:p>
        </p:txBody>
      </p:sp>
    </p:spTree>
    <p:extLst>
      <p:ext uri="{BB962C8B-B14F-4D97-AF65-F5344CB8AC3E}">
        <p14:creationId xmlns:p14="http://schemas.microsoft.com/office/powerpoint/2010/main" val="1971335617"/>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dirty="0" smtClean="0"/>
              <a:t>Configuring </a:t>
            </a:r>
            <a:r>
              <a:rPr lang="cs-CZ" altLang="en-US" dirty="0" smtClean="0"/>
              <a:t/>
            </a:r>
            <a:br>
              <a:rPr lang="cs-CZ" altLang="en-US" dirty="0" smtClean="0"/>
            </a:br>
            <a:r>
              <a:rPr lang="en-US" altLang="en-US" dirty="0" smtClean="0"/>
              <a:t>PAT: </a:t>
            </a:r>
            <a:r>
              <a:rPr lang="cs-CZ" altLang="en-US" dirty="0" smtClean="0"/>
              <a:t/>
            </a:r>
            <a:br>
              <a:rPr lang="cs-CZ" altLang="en-US" dirty="0" smtClean="0"/>
            </a:br>
            <a:r>
              <a:rPr lang="en-US" altLang="en-US" dirty="0" smtClean="0"/>
              <a:t>Address Pool</a:t>
            </a:r>
          </a:p>
        </p:txBody>
      </p:sp>
      <p:pic>
        <p:nvPicPr>
          <p:cNvPr id="3" name="Picture 2"/>
          <p:cNvPicPr>
            <a:picLocks noChangeAspect="1"/>
          </p:cNvPicPr>
          <p:nvPr/>
        </p:nvPicPr>
        <p:blipFill rotWithShape="1">
          <a:blip r:embed="rId3"/>
          <a:srcRect l="1123"/>
          <a:stretch/>
        </p:blipFill>
        <p:spPr>
          <a:xfrm>
            <a:off x="2011217" y="0"/>
            <a:ext cx="7132784" cy="5143500"/>
          </a:xfrm>
          <a:prstGeom prst="rect">
            <a:avLst/>
          </a:prstGeom>
        </p:spPr>
      </p:pic>
    </p:spTree>
    <p:extLst>
      <p:ext uri="{BB962C8B-B14F-4D97-AF65-F5344CB8AC3E}">
        <p14:creationId xmlns:p14="http://schemas.microsoft.com/office/powerpoint/2010/main" val="2359733120"/>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dirty="0" smtClean="0"/>
              <a:t>Configuring PAT: Single Address</a:t>
            </a:r>
          </a:p>
        </p:txBody>
      </p:sp>
      <p:sp>
        <p:nvSpPr>
          <p:cNvPr id="7" name="Content Placeholder 2"/>
          <p:cNvSpPr>
            <a:spLocks noGrp="1"/>
          </p:cNvSpPr>
          <p:nvPr>
            <p:ph idx="1"/>
          </p:nvPr>
        </p:nvSpPr>
        <p:spPr>
          <a:xfrm>
            <a:off x="353292" y="844658"/>
            <a:ext cx="8163027" cy="3652405"/>
          </a:xfrm>
        </p:spPr>
        <p:txBody>
          <a:bodyPr/>
          <a:lstStyle/>
          <a:p>
            <a:r>
              <a:rPr lang="en-US" altLang="en-US" sz="1400" dirty="0" smtClean="0"/>
              <a:t>When a public address is assigned to the external interface on the border router, that public address can be used for PAT and translate internal private IP addresses to the public IP address.</a:t>
            </a:r>
          </a:p>
        </p:txBody>
      </p:sp>
      <p:pic>
        <p:nvPicPr>
          <p:cNvPr id="3" name="Picture 2"/>
          <p:cNvPicPr>
            <a:picLocks noChangeAspect="1"/>
          </p:cNvPicPr>
          <p:nvPr/>
        </p:nvPicPr>
        <p:blipFill rotWithShape="1">
          <a:blip r:embed="rId3"/>
          <a:srcRect l="463" t="1460"/>
          <a:stretch/>
        </p:blipFill>
        <p:spPr>
          <a:xfrm>
            <a:off x="3324387" y="1512993"/>
            <a:ext cx="5563811" cy="2104004"/>
          </a:xfrm>
          <a:prstGeom prst="rect">
            <a:avLst/>
          </a:prstGeom>
        </p:spPr>
      </p:pic>
      <p:sp>
        <p:nvSpPr>
          <p:cNvPr id="8" name="TextBox 7"/>
          <p:cNvSpPr txBox="1"/>
          <p:nvPr/>
        </p:nvSpPr>
        <p:spPr>
          <a:xfrm>
            <a:off x="364211" y="1508501"/>
            <a:ext cx="2843938" cy="461665"/>
          </a:xfrm>
          <a:prstGeom prst="rect">
            <a:avLst/>
          </a:prstGeom>
          <a:solidFill>
            <a:schemeClr val="accent6"/>
          </a:solidFill>
          <a:ln>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1200" dirty="0" smtClean="0">
                <a:ln w="0"/>
                <a:solidFill>
                  <a:srgbClr val="000000"/>
                </a:solidFill>
                <a:effectLst>
                  <a:outerShdw blurRad="38100" dist="25400" dir="5400000" algn="ctr" rotWithShape="0">
                    <a:srgbClr val="6E747A">
                      <a:alpha val="43000"/>
                    </a:srgbClr>
                  </a:outerShdw>
                </a:effectLst>
              </a:rPr>
              <a:t>Still need an ACL to define which private IP addresses gets translated.</a:t>
            </a:r>
            <a:endParaRPr lang="en-US" sz="1200" dirty="0">
              <a:ln w="0"/>
              <a:solidFill>
                <a:srgbClr val="000000"/>
              </a:solidFill>
              <a:effectLst>
                <a:outerShdw blurRad="38100" dist="25400" dir="5400000" algn="ctr" rotWithShape="0">
                  <a:srgbClr val="6E747A">
                    <a:alpha val="43000"/>
                  </a:srgbClr>
                </a:outerShdw>
              </a:effectLst>
            </a:endParaRPr>
          </a:p>
        </p:txBody>
      </p:sp>
      <p:sp>
        <p:nvSpPr>
          <p:cNvPr id="9" name="TextBox 8"/>
          <p:cNvSpPr txBox="1"/>
          <p:nvPr/>
        </p:nvSpPr>
        <p:spPr>
          <a:xfrm>
            <a:off x="369377" y="2032861"/>
            <a:ext cx="2843938" cy="830997"/>
          </a:xfrm>
          <a:prstGeom prst="rect">
            <a:avLst/>
          </a:prstGeom>
          <a:solidFill>
            <a:schemeClr val="accent6"/>
          </a:solidFill>
          <a:ln>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1200" dirty="0" smtClean="0">
                <a:ln w="0"/>
                <a:solidFill>
                  <a:srgbClr val="000000"/>
                </a:solidFill>
                <a:effectLst>
                  <a:outerShdw blurRad="38100" dist="25400" dir="5400000" algn="ctr" rotWithShape="0">
                    <a:srgbClr val="6E747A">
                      <a:alpha val="43000"/>
                    </a:srgbClr>
                  </a:outerShdw>
                </a:effectLst>
              </a:rPr>
              <a:t>Instead of associating an ACL with a pool, the ACL is associated with an interface that has a public IP address assigned.</a:t>
            </a:r>
            <a:endParaRPr lang="en-US" sz="1200" dirty="0">
              <a:ln w="0"/>
              <a:solidFill>
                <a:srgbClr val="000000"/>
              </a:solidFill>
              <a:effectLst>
                <a:outerShdw blurRad="38100" dist="25400" dir="5400000" algn="ctr" rotWithShape="0">
                  <a:srgbClr val="6E747A">
                    <a:alpha val="43000"/>
                  </a:srgbClr>
                </a:outerShdw>
              </a:effectLst>
            </a:endParaRPr>
          </a:p>
        </p:txBody>
      </p:sp>
      <p:sp>
        <p:nvSpPr>
          <p:cNvPr id="10" name="Cloud Callout 9"/>
          <p:cNvSpPr/>
          <p:nvPr/>
        </p:nvSpPr>
        <p:spPr>
          <a:xfrm>
            <a:off x="6447294" y="2363493"/>
            <a:ext cx="2069023" cy="1177872"/>
          </a:xfrm>
          <a:prstGeom prst="cloudCallout">
            <a:avLst>
              <a:gd name="adj1" fmla="val -126594"/>
              <a:gd name="adj2" fmla="val -46744"/>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The </a:t>
            </a:r>
            <a:r>
              <a:rPr lang="en-US" sz="1200" b="1" dirty="0" smtClean="0">
                <a:solidFill>
                  <a:schemeClr val="bg1"/>
                </a:solidFill>
              </a:rPr>
              <a:t>overload </a:t>
            </a:r>
            <a:r>
              <a:rPr lang="en-US" sz="1200" dirty="0" smtClean="0">
                <a:solidFill>
                  <a:schemeClr val="bg1"/>
                </a:solidFill>
              </a:rPr>
              <a:t>command is always needed for PAT.</a:t>
            </a:r>
          </a:p>
        </p:txBody>
      </p:sp>
      <p:pic>
        <p:nvPicPr>
          <p:cNvPr id="4" name="Picture 3"/>
          <p:cNvPicPr>
            <a:picLocks noChangeAspect="1"/>
          </p:cNvPicPr>
          <p:nvPr/>
        </p:nvPicPr>
        <p:blipFill>
          <a:blip r:embed="rId4"/>
          <a:stretch>
            <a:fillRect/>
          </a:stretch>
        </p:blipFill>
        <p:spPr>
          <a:xfrm>
            <a:off x="0" y="3430669"/>
            <a:ext cx="4095694" cy="1712831"/>
          </a:xfrm>
          <a:prstGeom prst="rect">
            <a:avLst/>
          </a:prstGeom>
        </p:spPr>
      </p:pic>
    </p:spTree>
    <p:extLst>
      <p:ext uri="{BB962C8B-B14F-4D97-AF65-F5344CB8AC3E}">
        <p14:creationId xmlns:p14="http://schemas.microsoft.com/office/powerpoint/2010/main" val="2732745529"/>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dirty="0" smtClean="0"/>
              <a:t>Analyzing PAT</a:t>
            </a:r>
          </a:p>
        </p:txBody>
      </p:sp>
      <p:sp>
        <p:nvSpPr>
          <p:cNvPr id="7" name="Content Placeholder 2"/>
          <p:cNvSpPr>
            <a:spLocks noGrp="1"/>
          </p:cNvSpPr>
          <p:nvPr>
            <p:ph idx="1"/>
          </p:nvPr>
        </p:nvSpPr>
        <p:spPr>
          <a:xfrm>
            <a:off x="353292" y="844658"/>
            <a:ext cx="8163027" cy="3652405"/>
          </a:xfrm>
        </p:spPr>
        <p:txBody>
          <a:bodyPr/>
          <a:lstStyle/>
          <a:p>
            <a:pPr marL="342900" indent="-342900">
              <a:buFont typeface="+mj-lt"/>
              <a:buAutoNum type="arabicPeriod"/>
            </a:pPr>
            <a:r>
              <a:rPr lang="en-US" altLang="en-US" sz="1400" dirty="0" smtClean="0"/>
              <a:t>PC1 and PC2 open a web browser for a connection to a web server.</a:t>
            </a:r>
          </a:p>
          <a:p>
            <a:pPr marL="342900" indent="-342900">
              <a:buFont typeface="+mj-lt"/>
              <a:buAutoNum type="arabicPeriod"/>
            </a:pPr>
            <a:r>
              <a:rPr lang="en-US" altLang="en-US" sz="1400" dirty="0" smtClean="0"/>
              <a:t>R2 receives the packets on the inside interface and checks if translation should be performed (via an ACL). R2 assigns the IP address of the outside interface, </a:t>
            </a:r>
            <a:r>
              <a:rPr lang="en-US" altLang="en-US" sz="1400" b="1" dirty="0" smtClean="0"/>
              <a:t>adds a port number</a:t>
            </a:r>
            <a:r>
              <a:rPr lang="en-US" altLang="en-US" sz="1400" dirty="0" smtClean="0"/>
              <a:t>, and </a:t>
            </a:r>
            <a:r>
              <a:rPr lang="en-US" altLang="en-US" sz="1400" b="1" dirty="0" smtClean="0"/>
              <a:t>creates a NAT table entry </a:t>
            </a:r>
            <a:r>
              <a:rPr lang="en-US" altLang="en-US" sz="1400" dirty="0" smtClean="0"/>
              <a:t>for both packets.</a:t>
            </a:r>
          </a:p>
          <a:p>
            <a:pPr marL="342900" indent="-342900">
              <a:buFont typeface="+mj-lt"/>
              <a:buAutoNum type="arabicPeriod"/>
            </a:pPr>
            <a:r>
              <a:rPr lang="en-US" altLang="en-US" sz="1400" dirty="0" smtClean="0"/>
              <a:t>R2 replaces the inside local source address on each packet with the translated inside global address.</a:t>
            </a:r>
          </a:p>
        </p:txBody>
      </p:sp>
      <p:pic>
        <p:nvPicPr>
          <p:cNvPr id="3" name="Picture 2"/>
          <p:cNvPicPr>
            <a:picLocks noChangeAspect="1"/>
          </p:cNvPicPr>
          <p:nvPr/>
        </p:nvPicPr>
        <p:blipFill rotWithShape="1">
          <a:blip r:embed="rId3"/>
          <a:srcRect l="156" t="13033" r="742" b="-13033"/>
          <a:stretch/>
        </p:blipFill>
        <p:spPr>
          <a:xfrm>
            <a:off x="1681566" y="2325182"/>
            <a:ext cx="4093960" cy="2965551"/>
          </a:xfrm>
          <a:prstGeom prst="rect">
            <a:avLst/>
          </a:prstGeom>
        </p:spPr>
      </p:pic>
    </p:spTree>
    <p:extLst>
      <p:ext uri="{BB962C8B-B14F-4D97-AF65-F5344CB8AC3E}">
        <p14:creationId xmlns:p14="http://schemas.microsoft.com/office/powerpoint/2010/main" val="3841605479"/>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dirty="0" smtClean="0"/>
              <a:t>Analyzing PAT</a:t>
            </a:r>
          </a:p>
        </p:txBody>
      </p:sp>
      <p:sp>
        <p:nvSpPr>
          <p:cNvPr id="6" name="Content Placeholder 2"/>
          <p:cNvSpPr>
            <a:spLocks noGrp="1"/>
          </p:cNvSpPr>
          <p:nvPr>
            <p:ph idx="1"/>
          </p:nvPr>
        </p:nvSpPr>
        <p:spPr>
          <a:xfrm>
            <a:off x="353292" y="844658"/>
            <a:ext cx="8163027" cy="3652405"/>
          </a:xfrm>
        </p:spPr>
        <p:txBody>
          <a:bodyPr/>
          <a:lstStyle/>
          <a:p>
            <a:pPr marL="342900" indent="-342900">
              <a:buFont typeface="+mj-lt"/>
              <a:buAutoNum type="arabicPeriod" startAt="4"/>
            </a:pPr>
            <a:r>
              <a:rPr lang="en-US" altLang="en-US" sz="1400" dirty="0" smtClean="0"/>
              <a:t>Each server responds to PC1 and PC2 using the destination address of the public address assigned to the external interface on the border router. </a:t>
            </a:r>
          </a:p>
          <a:p>
            <a:pPr marL="342900" indent="-342900">
              <a:buFont typeface="+mj-lt"/>
              <a:buAutoNum type="arabicPeriod" startAt="4"/>
            </a:pPr>
            <a:r>
              <a:rPr lang="en-US" altLang="en-US" sz="1400" dirty="0" smtClean="0"/>
              <a:t>R2 looks up the received packet and forwards to PC1 because that is the private IP address found in the NAT table for the destination address and port number.</a:t>
            </a:r>
          </a:p>
          <a:p>
            <a:pPr marL="342900" indent="-342900">
              <a:buFont typeface="+mj-lt"/>
              <a:buAutoNum type="arabicPeriod" startAt="4"/>
            </a:pPr>
            <a:r>
              <a:rPr lang="en-US" altLang="en-US" sz="1400" dirty="0"/>
              <a:t>R2 looks up the received packet and forwards to </a:t>
            </a:r>
            <a:r>
              <a:rPr lang="en-US" altLang="en-US" sz="1400" dirty="0" smtClean="0"/>
              <a:t>PC2 </a:t>
            </a:r>
            <a:r>
              <a:rPr lang="en-US" altLang="en-US" sz="1400" dirty="0"/>
              <a:t>because that is the private IP address found in the NAT table for the destination </a:t>
            </a:r>
            <a:r>
              <a:rPr lang="en-US" altLang="en-US" sz="1400" dirty="0" smtClean="0"/>
              <a:t>address and port number.</a:t>
            </a:r>
            <a:endParaRPr lang="en-US" altLang="en-US" sz="1400" dirty="0"/>
          </a:p>
          <a:p>
            <a:pPr marL="342900" indent="-342900">
              <a:buFont typeface="+mj-lt"/>
              <a:buAutoNum type="arabicPeriod" startAt="4"/>
            </a:pPr>
            <a:endParaRPr lang="en-US" altLang="en-US" sz="1400" dirty="0" smtClean="0"/>
          </a:p>
        </p:txBody>
      </p:sp>
      <p:pic>
        <p:nvPicPr>
          <p:cNvPr id="4" name="Picture 3"/>
          <p:cNvPicPr>
            <a:picLocks noChangeAspect="1"/>
          </p:cNvPicPr>
          <p:nvPr/>
        </p:nvPicPr>
        <p:blipFill rotWithShape="1">
          <a:blip r:embed="rId3"/>
          <a:srcRect l="986" r="1174"/>
          <a:stretch/>
        </p:blipFill>
        <p:spPr>
          <a:xfrm>
            <a:off x="2208508" y="2591975"/>
            <a:ext cx="3696346" cy="2350047"/>
          </a:xfrm>
          <a:prstGeom prst="rect">
            <a:avLst/>
          </a:prstGeom>
        </p:spPr>
      </p:pic>
    </p:spTree>
    <p:extLst>
      <p:ext uri="{BB962C8B-B14F-4D97-AF65-F5344CB8AC3E}">
        <p14:creationId xmlns:p14="http://schemas.microsoft.com/office/powerpoint/2010/main" val="1287362879"/>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z="1600" dirty="0" smtClean="0"/>
              <a:t>Configure PAT</a:t>
            </a:r>
            <a:r>
              <a:rPr lang="en-US" altLang="en-US" dirty="0" smtClean="0"/>
              <a:t/>
            </a:r>
            <a:br>
              <a:rPr lang="en-US" altLang="en-US" dirty="0" smtClean="0"/>
            </a:br>
            <a:r>
              <a:rPr lang="en-US" altLang="en-US" dirty="0" smtClean="0"/>
              <a:t>Verifying PAT</a:t>
            </a:r>
          </a:p>
        </p:txBody>
      </p:sp>
      <p:pic>
        <p:nvPicPr>
          <p:cNvPr id="5" name="Picture 4"/>
          <p:cNvPicPr>
            <a:picLocks noChangeAspect="1"/>
          </p:cNvPicPr>
          <p:nvPr/>
        </p:nvPicPr>
        <p:blipFill>
          <a:blip r:embed="rId3"/>
          <a:stretch>
            <a:fillRect/>
          </a:stretch>
        </p:blipFill>
        <p:spPr>
          <a:xfrm>
            <a:off x="1950505" y="0"/>
            <a:ext cx="7193496" cy="994493"/>
          </a:xfrm>
          <a:prstGeom prst="rect">
            <a:avLst/>
          </a:prstGeom>
        </p:spPr>
      </p:pic>
      <p:pic>
        <p:nvPicPr>
          <p:cNvPr id="7" name="Picture 6"/>
          <p:cNvPicPr>
            <a:picLocks noChangeAspect="1"/>
          </p:cNvPicPr>
          <p:nvPr/>
        </p:nvPicPr>
        <p:blipFill>
          <a:blip r:embed="rId4"/>
          <a:stretch>
            <a:fillRect/>
          </a:stretch>
        </p:blipFill>
        <p:spPr>
          <a:xfrm>
            <a:off x="0" y="1013049"/>
            <a:ext cx="5339562" cy="4130451"/>
          </a:xfrm>
          <a:prstGeom prst="rect">
            <a:avLst/>
          </a:prstGeom>
        </p:spPr>
      </p:pic>
    </p:spTree>
    <p:extLst>
      <p:ext uri="{BB962C8B-B14F-4D97-AF65-F5344CB8AC3E}">
        <p14:creationId xmlns:p14="http://schemas.microsoft.com/office/powerpoint/2010/main" val="312296905"/>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dirty="0" smtClean="0"/>
              <a:t>Packet Tracer – Implementing Static and Dynamic NAT</a:t>
            </a:r>
          </a:p>
        </p:txBody>
      </p:sp>
      <p:pic>
        <p:nvPicPr>
          <p:cNvPr id="2" name="Picture 1"/>
          <p:cNvPicPr>
            <a:picLocks noChangeAspect="1"/>
          </p:cNvPicPr>
          <p:nvPr/>
        </p:nvPicPr>
        <p:blipFill>
          <a:blip r:embed="rId3"/>
          <a:stretch>
            <a:fillRect/>
          </a:stretch>
        </p:blipFill>
        <p:spPr>
          <a:xfrm>
            <a:off x="1441343" y="827626"/>
            <a:ext cx="5390480" cy="3858673"/>
          </a:xfrm>
          <a:prstGeom prst="rect">
            <a:avLst/>
          </a:prstGeom>
          <a:ln>
            <a:solidFill>
              <a:srgbClr val="000000"/>
            </a:solidFill>
          </a:ln>
        </p:spPr>
      </p:pic>
    </p:spTree>
    <p:extLst>
      <p:ext uri="{BB962C8B-B14F-4D97-AF65-F5344CB8AC3E}">
        <p14:creationId xmlns:p14="http://schemas.microsoft.com/office/powerpoint/2010/main" val="1970323131"/>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smtClean="0"/>
              <a:t>Configuring Port Address Translation (PAT)</a:t>
            </a:r>
            <a:endParaRPr lang="en-CA" altLang="en-US" dirty="0" smtClean="0"/>
          </a:p>
        </p:txBody>
      </p:sp>
      <p:pic>
        <p:nvPicPr>
          <p:cNvPr id="3" name="Picture 2"/>
          <p:cNvPicPr>
            <a:picLocks noChangeAspect="1"/>
          </p:cNvPicPr>
          <p:nvPr/>
        </p:nvPicPr>
        <p:blipFill>
          <a:blip r:embed="rId3"/>
          <a:stretch>
            <a:fillRect/>
          </a:stretch>
        </p:blipFill>
        <p:spPr>
          <a:xfrm>
            <a:off x="1100380" y="935488"/>
            <a:ext cx="5848926" cy="3556566"/>
          </a:xfrm>
          <a:prstGeom prst="rect">
            <a:avLst/>
          </a:prstGeom>
          <a:ln>
            <a:solidFill>
              <a:srgbClr val="000000"/>
            </a:solidFill>
          </a:ln>
        </p:spPr>
      </p:pic>
    </p:spTree>
    <p:extLst>
      <p:ext uri="{BB962C8B-B14F-4D97-AF65-F5344CB8AC3E}">
        <p14:creationId xmlns:p14="http://schemas.microsoft.com/office/powerpoint/2010/main" val="484733719"/>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36316" y="822191"/>
            <a:ext cx="8853286" cy="4155319"/>
          </a:xfrm>
        </p:spPr>
        <p:txBody>
          <a:bodyPr/>
          <a:lstStyle/>
          <a:p>
            <a:r>
              <a:rPr lang="en-US" altLang="ja-JP" dirty="0" smtClean="0"/>
              <a:t>Private IP addresses cannot be routed over the Internet.</a:t>
            </a:r>
          </a:p>
          <a:p>
            <a:r>
              <a:rPr lang="en-US" altLang="ja-JP" dirty="0" smtClean="0"/>
              <a:t>NAT is used to translate private IP addresses to public addresses that can be routed over the Internet.</a:t>
            </a:r>
          </a:p>
          <a:p>
            <a:r>
              <a:rPr lang="en-US" altLang="ja-JP" dirty="0" smtClean="0"/>
              <a:t>One public IPv4 address can be used for thousands of devices that have private IP addresses.</a:t>
            </a:r>
          </a:p>
          <a:p>
            <a:pPr marL="261937" lvl="2" indent="0">
              <a:buNone/>
            </a:pPr>
            <a:endParaRPr lang="en-US" altLang="ja-JP" dirty="0" smtClean="0"/>
          </a:p>
        </p:txBody>
      </p:sp>
      <p:sp>
        <p:nvSpPr>
          <p:cNvPr id="8194" name="Rectangle 2"/>
          <p:cNvSpPr>
            <a:spLocks noGrp="1" noChangeArrowheads="1"/>
          </p:cNvSpPr>
          <p:nvPr>
            <p:ph type="title"/>
          </p:nvPr>
        </p:nvSpPr>
        <p:spPr/>
        <p:txBody>
          <a:bodyPr/>
          <a:lstStyle/>
          <a:p>
            <a:r>
              <a:rPr lang="en-US" altLang="en-US" dirty="0" smtClean="0"/>
              <a:t>IPv4 Private Address Space (Cont.)</a:t>
            </a:r>
          </a:p>
        </p:txBody>
      </p:sp>
      <p:pic>
        <p:nvPicPr>
          <p:cNvPr id="2" name="Picture 1"/>
          <p:cNvPicPr>
            <a:picLocks noChangeAspect="1"/>
          </p:cNvPicPr>
          <p:nvPr/>
        </p:nvPicPr>
        <p:blipFill>
          <a:blip r:embed="rId3"/>
          <a:stretch>
            <a:fillRect/>
          </a:stretch>
        </p:blipFill>
        <p:spPr>
          <a:xfrm>
            <a:off x="1441342" y="2326613"/>
            <a:ext cx="5616844" cy="2256768"/>
          </a:xfrm>
          <a:prstGeom prst="rect">
            <a:avLst/>
          </a:prstGeom>
        </p:spPr>
      </p:pic>
    </p:spTree>
    <p:extLst>
      <p:ext uri="{BB962C8B-B14F-4D97-AF65-F5344CB8AC3E}">
        <p14:creationId xmlns:p14="http://schemas.microsoft.com/office/powerpoint/2010/main" val="3857675053"/>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dirty="0" smtClean="0"/>
              <a:t>Port Forwarding</a:t>
            </a:r>
          </a:p>
        </p:txBody>
      </p:sp>
      <p:sp>
        <p:nvSpPr>
          <p:cNvPr id="7" name="Content Placeholder 2"/>
          <p:cNvSpPr>
            <a:spLocks noGrp="1"/>
          </p:cNvSpPr>
          <p:nvPr>
            <p:ph idx="1"/>
          </p:nvPr>
        </p:nvSpPr>
        <p:spPr>
          <a:xfrm>
            <a:off x="353292" y="844658"/>
            <a:ext cx="8163027" cy="3652405"/>
          </a:xfrm>
        </p:spPr>
        <p:txBody>
          <a:bodyPr/>
          <a:lstStyle/>
          <a:p>
            <a:r>
              <a:rPr lang="en-US" altLang="en-US" dirty="0" smtClean="0"/>
              <a:t>Port forwarding allows an external device to reach a device on a specific port number and the device is located on an internal (private) network.</a:t>
            </a:r>
          </a:p>
          <a:p>
            <a:pPr lvl="1"/>
            <a:r>
              <a:rPr lang="en-US" altLang="en-US" dirty="0" smtClean="0"/>
              <a:t>Required for some peer-to-peer file-sharing programs and operations such as web serving and outgoing FTP</a:t>
            </a:r>
          </a:p>
          <a:p>
            <a:pPr lvl="1"/>
            <a:r>
              <a:rPr lang="en-US" altLang="en-US" dirty="0" smtClean="0"/>
              <a:t>Solves the problem of NAT only allowing translations for traffic destined for external networks at the request of internal devices.</a:t>
            </a:r>
          </a:p>
        </p:txBody>
      </p:sp>
      <p:pic>
        <p:nvPicPr>
          <p:cNvPr id="2" name="Picture 1"/>
          <p:cNvPicPr>
            <a:picLocks noChangeAspect="1"/>
          </p:cNvPicPr>
          <p:nvPr/>
        </p:nvPicPr>
        <p:blipFill>
          <a:blip r:embed="rId3"/>
          <a:stretch>
            <a:fillRect/>
          </a:stretch>
        </p:blipFill>
        <p:spPr>
          <a:xfrm>
            <a:off x="418454" y="2414829"/>
            <a:ext cx="3458059" cy="2210688"/>
          </a:xfrm>
          <a:prstGeom prst="rect">
            <a:avLst/>
          </a:prstGeom>
        </p:spPr>
      </p:pic>
      <p:pic>
        <p:nvPicPr>
          <p:cNvPr id="4" name="Picture 3"/>
          <p:cNvPicPr>
            <a:picLocks noChangeAspect="1"/>
          </p:cNvPicPr>
          <p:nvPr/>
        </p:nvPicPr>
        <p:blipFill>
          <a:blip r:embed="rId4"/>
          <a:stretch>
            <a:fillRect/>
          </a:stretch>
        </p:blipFill>
        <p:spPr>
          <a:xfrm>
            <a:off x="3829385" y="3045949"/>
            <a:ext cx="5314615" cy="2097551"/>
          </a:xfrm>
          <a:prstGeom prst="rect">
            <a:avLst/>
          </a:prstGeom>
        </p:spPr>
      </p:pic>
    </p:spTree>
    <p:extLst>
      <p:ext uri="{BB962C8B-B14F-4D97-AF65-F5344CB8AC3E}">
        <p14:creationId xmlns:p14="http://schemas.microsoft.com/office/powerpoint/2010/main" val="1267631274"/>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dirty="0" smtClean="0"/>
              <a:t>Wireless Router</a:t>
            </a:r>
            <a:r>
              <a:rPr lang="cs-CZ" altLang="en-US" dirty="0" smtClean="0"/>
              <a:t/>
            </a:r>
            <a:br>
              <a:rPr lang="cs-CZ" altLang="en-US" dirty="0" smtClean="0"/>
            </a:br>
            <a:r>
              <a:rPr lang="en-US" altLang="en-US" dirty="0" smtClean="0"/>
              <a:t> Example</a:t>
            </a:r>
          </a:p>
        </p:txBody>
      </p:sp>
      <p:sp>
        <p:nvSpPr>
          <p:cNvPr id="7" name="Content Placeholder 2"/>
          <p:cNvSpPr>
            <a:spLocks noGrp="1"/>
          </p:cNvSpPr>
          <p:nvPr>
            <p:ph idx="1"/>
          </p:nvPr>
        </p:nvSpPr>
        <p:spPr>
          <a:xfrm>
            <a:off x="0" y="1491095"/>
            <a:ext cx="2156302" cy="3652405"/>
          </a:xfrm>
        </p:spPr>
        <p:txBody>
          <a:bodyPr/>
          <a:lstStyle/>
          <a:p>
            <a:r>
              <a:rPr lang="en-US" altLang="en-US" dirty="0" smtClean="0"/>
              <a:t>Port forwarding can be enabled for specific applications</a:t>
            </a:r>
          </a:p>
          <a:p>
            <a:pPr lvl="1"/>
            <a:r>
              <a:rPr lang="en-US" altLang="en-US" dirty="0" smtClean="0"/>
              <a:t>Must specify the inside local address that requests should be forwarded to</a:t>
            </a:r>
          </a:p>
        </p:txBody>
      </p:sp>
      <p:pic>
        <p:nvPicPr>
          <p:cNvPr id="3" name="Picture 2"/>
          <p:cNvPicPr>
            <a:picLocks noChangeAspect="1"/>
          </p:cNvPicPr>
          <p:nvPr/>
        </p:nvPicPr>
        <p:blipFill>
          <a:blip r:embed="rId3"/>
          <a:stretch>
            <a:fillRect/>
          </a:stretch>
        </p:blipFill>
        <p:spPr>
          <a:xfrm>
            <a:off x="2245926" y="340397"/>
            <a:ext cx="6898074" cy="4803103"/>
          </a:xfrm>
          <a:prstGeom prst="rect">
            <a:avLst/>
          </a:prstGeom>
        </p:spPr>
      </p:pic>
    </p:spTree>
    <p:extLst>
      <p:ext uri="{BB962C8B-B14F-4D97-AF65-F5344CB8AC3E}">
        <p14:creationId xmlns:p14="http://schemas.microsoft.com/office/powerpoint/2010/main" val="1967663411"/>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dirty="0" smtClean="0"/>
              <a:t>Configuring Port Forwarding with IOS</a:t>
            </a:r>
          </a:p>
        </p:txBody>
      </p:sp>
      <p:pic>
        <p:nvPicPr>
          <p:cNvPr id="4" name="Picture 3"/>
          <p:cNvPicPr>
            <a:picLocks noChangeAspect="1"/>
          </p:cNvPicPr>
          <p:nvPr/>
        </p:nvPicPr>
        <p:blipFill>
          <a:blip r:embed="rId3"/>
          <a:stretch>
            <a:fillRect/>
          </a:stretch>
        </p:blipFill>
        <p:spPr>
          <a:xfrm>
            <a:off x="2489571" y="601474"/>
            <a:ext cx="6654429" cy="4542026"/>
          </a:xfrm>
          <a:prstGeom prst="rect">
            <a:avLst/>
          </a:prstGeom>
        </p:spPr>
      </p:pic>
      <p:pic>
        <p:nvPicPr>
          <p:cNvPr id="8" name="Picture 7"/>
          <p:cNvPicPr>
            <a:picLocks noChangeAspect="1"/>
          </p:cNvPicPr>
          <p:nvPr/>
        </p:nvPicPr>
        <p:blipFill rotWithShape="1">
          <a:blip r:embed="rId4"/>
          <a:srcRect r="30666" b="86078"/>
          <a:stretch/>
        </p:blipFill>
        <p:spPr>
          <a:xfrm>
            <a:off x="5518288" y="65181"/>
            <a:ext cx="3625712" cy="382291"/>
          </a:xfrm>
          <a:prstGeom prst="rect">
            <a:avLst/>
          </a:prstGeom>
        </p:spPr>
      </p:pic>
    </p:spTree>
    <p:extLst>
      <p:ext uri="{BB962C8B-B14F-4D97-AF65-F5344CB8AC3E}">
        <p14:creationId xmlns:p14="http://schemas.microsoft.com/office/powerpoint/2010/main" val="1774019049"/>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dirty="0" smtClean="0"/>
              <a:t/>
            </a:r>
            <a:br>
              <a:rPr lang="en-US" altLang="en-US" dirty="0" smtClean="0"/>
            </a:br>
            <a:r>
              <a:rPr lang="cs-CZ" altLang="en-US" dirty="0" smtClean="0"/>
              <a:t>Kontrola</a:t>
            </a:r>
            <a:endParaRPr lang="en-US" altLang="en-US" dirty="0" smtClean="0"/>
          </a:p>
        </p:txBody>
      </p:sp>
      <p:pic>
        <p:nvPicPr>
          <p:cNvPr id="2" name="Picture 1"/>
          <p:cNvPicPr>
            <a:picLocks noChangeAspect="1"/>
          </p:cNvPicPr>
          <p:nvPr/>
        </p:nvPicPr>
        <p:blipFill rotWithShape="1">
          <a:blip r:embed="rId3"/>
          <a:srcRect l="1002"/>
          <a:stretch/>
        </p:blipFill>
        <p:spPr>
          <a:xfrm>
            <a:off x="325387" y="800934"/>
            <a:ext cx="8818613" cy="4342566"/>
          </a:xfrm>
          <a:prstGeom prst="rect">
            <a:avLst/>
          </a:prstGeom>
        </p:spPr>
      </p:pic>
    </p:spTree>
    <p:extLst>
      <p:ext uri="{BB962C8B-B14F-4D97-AF65-F5344CB8AC3E}">
        <p14:creationId xmlns:p14="http://schemas.microsoft.com/office/powerpoint/2010/main" val="2085718046"/>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a:xfrm>
            <a:off x="1" y="134381"/>
            <a:ext cx="9144000" cy="757551"/>
          </a:xfrm>
        </p:spPr>
        <p:txBody>
          <a:bodyPr/>
          <a:lstStyle/>
          <a:p>
            <a:r>
              <a:rPr lang="en-US" altLang="en-US" dirty="0" smtClean="0"/>
              <a:t>Packet Tracer – Configuring Port Forwarding on a Wireless Router</a:t>
            </a:r>
          </a:p>
        </p:txBody>
      </p:sp>
      <p:pic>
        <p:nvPicPr>
          <p:cNvPr id="3" name="Picture 2"/>
          <p:cNvPicPr>
            <a:picLocks noChangeAspect="1"/>
          </p:cNvPicPr>
          <p:nvPr/>
        </p:nvPicPr>
        <p:blipFill>
          <a:blip r:embed="rId3"/>
          <a:stretch>
            <a:fillRect/>
          </a:stretch>
        </p:blipFill>
        <p:spPr>
          <a:xfrm>
            <a:off x="843268" y="914401"/>
            <a:ext cx="8300732" cy="4229100"/>
          </a:xfrm>
          <a:prstGeom prst="rect">
            <a:avLst/>
          </a:prstGeom>
          <a:ln>
            <a:solidFill>
              <a:srgbClr val="000000"/>
            </a:solidFill>
          </a:ln>
        </p:spPr>
      </p:pic>
    </p:spTree>
    <p:extLst>
      <p:ext uri="{BB962C8B-B14F-4D97-AF65-F5344CB8AC3E}">
        <p14:creationId xmlns:p14="http://schemas.microsoft.com/office/powerpoint/2010/main" val="3421604655"/>
      </p:ext>
    </p:extLst>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dirty="0" smtClean="0"/>
              <a:t>NAT for IPv6?</a:t>
            </a:r>
          </a:p>
        </p:txBody>
      </p:sp>
      <p:sp>
        <p:nvSpPr>
          <p:cNvPr id="7" name="Content Placeholder 2"/>
          <p:cNvSpPr>
            <a:spLocks noGrp="1"/>
          </p:cNvSpPr>
          <p:nvPr>
            <p:ph idx="1"/>
          </p:nvPr>
        </p:nvSpPr>
        <p:spPr>
          <a:xfrm>
            <a:off x="353292" y="844658"/>
            <a:ext cx="8163027" cy="3652405"/>
          </a:xfrm>
        </p:spPr>
        <p:txBody>
          <a:bodyPr/>
          <a:lstStyle/>
          <a:p>
            <a:r>
              <a:rPr lang="en-US" altLang="en-US" dirty="0" smtClean="0"/>
              <a:t>IPv6 was developed with the intention of making NAT for IPv4 unnecessary</a:t>
            </a:r>
          </a:p>
          <a:p>
            <a:r>
              <a:rPr lang="en-US" altLang="en-US" dirty="0" smtClean="0"/>
              <a:t>IPv6 does have its own form of NAT</a:t>
            </a:r>
          </a:p>
          <a:p>
            <a:pPr lvl="1"/>
            <a:r>
              <a:rPr lang="en-US" altLang="en-US" dirty="0" smtClean="0"/>
              <a:t>IPv6 has its own private address space</a:t>
            </a:r>
          </a:p>
        </p:txBody>
      </p:sp>
      <p:pic>
        <p:nvPicPr>
          <p:cNvPr id="2" name="Picture 1"/>
          <p:cNvPicPr>
            <a:picLocks noChangeAspect="1"/>
          </p:cNvPicPr>
          <p:nvPr/>
        </p:nvPicPr>
        <p:blipFill>
          <a:blip r:embed="rId3"/>
          <a:stretch>
            <a:fillRect/>
          </a:stretch>
        </p:blipFill>
        <p:spPr>
          <a:xfrm>
            <a:off x="4171533" y="1383307"/>
            <a:ext cx="4972467" cy="3760193"/>
          </a:xfrm>
          <a:prstGeom prst="rect">
            <a:avLst/>
          </a:prstGeom>
        </p:spPr>
      </p:pic>
    </p:spTree>
    <p:extLst>
      <p:ext uri="{BB962C8B-B14F-4D97-AF65-F5344CB8AC3E}">
        <p14:creationId xmlns:p14="http://schemas.microsoft.com/office/powerpoint/2010/main" val="1951396564"/>
      </p:ext>
    </p:extLst>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dirty="0" smtClean="0"/>
              <a:t>IPv6 Unique Local Addresses</a:t>
            </a:r>
          </a:p>
        </p:txBody>
      </p:sp>
      <p:sp>
        <p:nvSpPr>
          <p:cNvPr id="7" name="Content Placeholder 2"/>
          <p:cNvSpPr>
            <a:spLocks noGrp="1"/>
          </p:cNvSpPr>
          <p:nvPr>
            <p:ph idx="1"/>
          </p:nvPr>
        </p:nvSpPr>
        <p:spPr>
          <a:xfrm>
            <a:off x="353292" y="844658"/>
            <a:ext cx="8163027" cy="3652405"/>
          </a:xfrm>
        </p:spPr>
        <p:txBody>
          <a:bodyPr/>
          <a:lstStyle/>
          <a:p>
            <a:r>
              <a:rPr lang="en-US" altLang="en-US" sz="1400" dirty="0" smtClean="0"/>
              <a:t>IPv6 unique local addresses (ULAs) are similar to IPv4 private addresses</a:t>
            </a:r>
          </a:p>
          <a:p>
            <a:pPr lvl="1"/>
            <a:r>
              <a:rPr lang="en-US" altLang="en-US" sz="1300" dirty="0" smtClean="0"/>
              <a:t>ULAs are to provide IPv6 address space for communications within a local site.</a:t>
            </a:r>
          </a:p>
          <a:p>
            <a:pPr lvl="1"/>
            <a:r>
              <a:rPr lang="en-US" altLang="en-US" sz="1300" dirty="0" smtClean="0"/>
              <a:t>First 64 bits of a ULA</a:t>
            </a:r>
          </a:p>
          <a:p>
            <a:pPr lvl="3"/>
            <a:r>
              <a:rPr lang="en-US" altLang="en-US" sz="1200" dirty="0" smtClean="0"/>
              <a:t>Prefix of FC00::/7 (FC00 to FDFF)</a:t>
            </a:r>
          </a:p>
          <a:p>
            <a:pPr lvl="3"/>
            <a:r>
              <a:rPr lang="en-US" altLang="en-US" sz="1200" dirty="0" smtClean="0"/>
              <a:t>Next bit is a 1 if the prefix is locally assigned</a:t>
            </a:r>
          </a:p>
          <a:p>
            <a:pPr lvl="3"/>
            <a:r>
              <a:rPr lang="en-US" altLang="en-US" sz="1200" dirty="0" smtClean="0"/>
              <a:t>Next 40 bits define a global ID</a:t>
            </a:r>
          </a:p>
          <a:p>
            <a:pPr lvl="3"/>
            <a:r>
              <a:rPr lang="en-US" altLang="en-US" sz="1200" dirty="0" smtClean="0"/>
              <a:t>Next 16 bits is a subnet ID</a:t>
            </a:r>
          </a:p>
          <a:p>
            <a:pPr lvl="1"/>
            <a:r>
              <a:rPr lang="en-US" altLang="en-US" sz="1300" dirty="0" smtClean="0"/>
              <a:t>Last 64 bits of a ULA is the interface ID </a:t>
            </a:r>
            <a:br>
              <a:rPr lang="en-US" altLang="en-US" sz="1300" dirty="0" smtClean="0"/>
            </a:br>
            <a:r>
              <a:rPr lang="en-US" altLang="en-US" sz="1300" dirty="0" smtClean="0"/>
              <a:t>or host portion of the address</a:t>
            </a:r>
          </a:p>
          <a:p>
            <a:r>
              <a:rPr lang="en-US" altLang="en-US" dirty="0" smtClean="0"/>
              <a:t>Allows sites to be combined without </a:t>
            </a:r>
            <a:br>
              <a:rPr lang="en-US" altLang="en-US" dirty="0" smtClean="0"/>
            </a:br>
            <a:r>
              <a:rPr lang="en-US" altLang="en-US" dirty="0" smtClean="0"/>
              <a:t>address conflicts</a:t>
            </a:r>
          </a:p>
          <a:p>
            <a:r>
              <a:rPr lang="en-US" altLang="en-US" dirty="0" smtClean="0"/>
              <a:t>Allows internal connectivity</a:t>
            </a:r>
          </a:p>
          <a:p>
            <a:r>
              <a:rPr lang="en-US" altLang="en-US" dirty="0" smtClean="0"/>
              <a:t>Not routable on the Internet</a:t>
            </a:r>
          </a:p>
        </p:txBody>
      </p:sp>
      <p:pic>
        <p:nvPicPr>
          <p:cNvPr id="3" name="Picture 2"/>
          <p:cNvPicPr>
            <a:picLocks noChangeAspect="1"/>
          </p:cNvPicPr>
          <p:nvPr/>
        </p:nvPicPr>
        <p:blipFill>
          <a:blip r:embed="rId3"/>
          <a:stretch>
            <a:fillRect/>
          </a:stretch>
        </p:blipFill>
        <p:spPr>
          <a:xfrm>
            <a:off x="4004761" y="1639622"/>
            <a:ext cx="4819247" cy="2296625"/>
          </a:xfrm>
          <a:prstGeom prst="rect">
            <a:avLst/>
          </a:prstGeom>
        </p:spPr>
      </p:pic>
    </p:spTree>
    <p:extLst>
      <p:ext uri="{BB962C8B-B14F-4D97-AF65-F5344CB8AC3E}">
        <p14:creationId xmlns:p14="http://schemas.microsoft.com/office/powerpoint/2010/main" val="3577999509"/>
      </p:ext>
    </p:extLst>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dirty="0" smtClean="0"/>
              <a:t>NAT for IPv6</a:t>
            </a:r>
          </a:p>
        </p:txBody>
      </p:sp>
      <p:sp>
        <p:nvSpPr>
          <p:cNvPr id="7" name="Content Placeholder 2"/>
          <p:cNvSpPr>
            <a:spLocks noGrp="1"/>
          </p:cNvSpPr>
          <p:nvPr>
            <p:ph idx="1"/>
          </p:nvPr>
        </p:nvSpPr>
        <p:spPr>
          <a:xfrm>
            <a:off x="353292" y="844658"/>
            <a:ext cx="8163027" cy="3652405"/>
          </a:xfrm>
        </p:spPr>
        <p:txBody>
          <a:bodyPr/>
          <a:lstStyle/>
          <a:p>
            <a:r>
              <a:rPr lang="en-US" altLang="en-US" sz="1400" dirty="0" smtClean="0"/>
              <a:t>Provide access </a:t>
            </a:r>
            <a:r>
              <a:rPr lang="en-US" altLang="en-US" sz="1400" b="1" dirty="0" smtClean="0"/>
              <a:t>between IPv6-only and IPv4-only </a:t>
            </a:r>
            <a:r>
              <a:rPr lang="en-US" altLang="en-US" sz="1400" dirty="0" smtClean="0"/>
              <a:t>networks (not translating private address to public addresses as NAT for IPv4 was)</a:t>
            </a:r>
          </a:p>
          <a:p>
            <a:r>
              <a:rPr lang="en-US" altLang="en-US" sz="1400" dirty="0" smtClean="0"/>
              <a:t>Techniques available</a:t>
            </a:r>
          </a:p>
          <a:p>
            <a:pPr lvl="1"/>
            <a:r>
              <a:rPr lang="en-US" altLang="en-US" b="1" dirty="0" smtClean="0"/>
              <a:t>Dual-stack</a:t>
            </a:r>
            <a:r>
              <a:rPr lang="en-US" altLang="en-US" dirty="0" smtClean="0"/>
              <a:t> – both devices run protocols for both IPv4 and IPv6</a:t>
            </a:r>
          </a:p>
          <a:p>
            <a:pPr lvl="1"/>
            <a:r>
              <a:rPr lang="en-US" altLang="en-US" b="1" dirty="0" smtClean="0"/>
              <a:t>Tunneling</a:t>
            </a:r>
            <a:r>
              <a:rPr lang="en-US" altLang="en-US" dirty="0" smtClean="0"/>
              <a:t> – Encapsulate the IPv6 packet inside an IPv4 packet for transmission over an IPv4-only network</a:t>
            </a:r>
          </a:p>
          <a:p>
            <a:pPr lvl="1"/>
            <a:r>
              <a:rPr lang="en-US" altLang="en-US" b="1" dirty="0" smtClean="0"/>
              <a:t>NAT for IPv6 </a:t>
            </a:r>
            <a:r>
              <a:rPr lang="en-US" altLang="en-US" dirty="0" smtClean="0"/>
              <a:t>(translation)</a:t>
            </a:r>
          </a:p>
          <a:p>
            <a:pPr lvl="3"/>
            <a:r>
              <a:rPr lang="en-US" altLang="en-US" dirty="0" smtClean="0"/>
              <a:t>Should not be used as a long term strategy</a:t>
            </a:r>
          </a:p>
          <a:p>
            <a:pPr lvl="3"/>
            <a:r>
              <a:rPr lang="en-US" altLang="en-US" dirty="0" smtClean="0"/>
              <a:t>The older Network Address Translation-Protocol </a:t>
            </a:r>
            <a:br>
              <a:rPr lang="en-US" altLang="en-US" dirty="0" smtClean="0"/>
            </a:br>
            <a:r>
              <a:rPr lang="en-US" altLang="en-US" dirty="0" smtClean="0"/>
              <a:t>Translation (NAT-PT)</a:t>
            </a:r>
          </a:p>
          <a:p>
            <a:pPr lvl="3"/>
            <a:r>
              <a:rPr lang="en-US" altLang="en-US" b="1" dirty="0" smtClean="0"/>
              <a:t>NAT64</a:t>
            </a:r>
          </a:p>
          <a:p>
            <a:pPr lvl="1"/>
            <a:endParaRPr lang="en-US" altLang="en-US" dirty="0" smtClean="0"/>
          </a:p>
        </p:txBody>
      </p:sp>
      <p:pic>
        <p:nvPicPr>
          <p:cNvPr id="2" name="Picture 1"/>
          <p:cNvPicPr>
            <a:picLocks noChangeAspect="1"/>
          </p:cNvPicPr>
          <p:nvPr/>
        </p:nvPicPr>
        <p:blipFill>
          <a:blip r:embed="rId3"/>
          <a:stretch>
            <a:fillRect/>
          </a:stretch>
        </p:blipFill>
        <p:spPr>
          <a:xfrm>
            <a:off x="4438511" y="2361741"/>
            <a:ext cx="4705489" cy="2781759"/>
          </a:xfrm>
          <a:prstGeom prst="rect">
            <a:avLst/>
          </a:prstGeom>
        </p:spPr>
      </p:pic>
    </p:spTree>
    <p:extLst>
      <p:ext uri="{BB962C8B-B14F-4D97-AF65-F5344CB8AC3E}">
        <p14:creationId xmlns:p14="http://schemas.microsoft.com/office/powerpoint/2010/main" val="1610184745"/>
      </p:ext>
    </p:extLst>
  </p:cSld>
  <p:clrMapOvr>
    <a:masterClrMapping/>
  </p:clrMapOvr>
  <p:transition spd="slow">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sz="4000" dirty="0" smtClean="0"/>
              <a:t>9.3 Troubleshoot NAT</a:t>
            </a:r>
            <a:endParaRPr lang="en-US" sz="4000" dirty="0"/>
          </a:p>
        </p:txBody>
      </p:sp>
    </p:spTree>
    <p:extLst>
      <p:ext uri="{BB962C8B-B14F-4D97-AF65-F5344CB8AC3E}">
        <p14:creationId xmlns:p14="http://schemas.microsoft.com/office/powerpoint/2010/main" val="1698786842"/>
      </p:ext>
    </p:extLst>
  </p:cSld>
  <p:clrMapOvr>
    <a:masterClrMapping/>
  </p:clrMapOvr>
  <p:transition spd="slow">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dirty="0" smtClean="0"/>
              <a:t>The show </a:t>
            </a:r>
            <a:r>
              <a:rPr lang="en-US" altLang="en-US" dirty="0" err="1" smtClean="0"/>
              <a:t>ip</a:t>
            </a:r>
            <a:r>
              <a:rPr lang="en-US" altLang="en-US" dirty="0" smtClean="0"/>
              <a:t> </a:t>
            </a:r>
            <a:r>
              <a:rPr lang="en-US" altLang="en-US" dirty="0" err="1" smtClean="0"/>
              <a:t>nat</a:t>
            </a:r>
            <a:r>
              <a:rPr lang="en-US" altLang="en-US" dirty="0" smtClean="0"/>
              <a:t> Commands</a:t>
            </a:r>
          </a:p>
        </p:txBody>
      </p:sp>
      <p:sp>
        <p:nvSpPr>
          <p:cNvPr id="5" name="Content Placeholder 2"/>
          <p:cNvSpPr>
            <a:spLocks noGrp="1"/>
          </p:cNvSpPr>
          <p:nvPr>
            <p:ph idx="1"/>
          </p:nvPr>
        </p:nvSpPr>
        <p:spPr>
          <a:xfrm>
            <a:off x="6380777" y="1592260"/>
            <a:ext cx="2763223" cy="3551240"/>
          </a:xfrm>
        </p:spPr>
        <p:txBody>
          <a:bodyPr/>
          <a:lstStyle/>
          <a:p>
            <a:pPr marL="342900" indent="-342900">
              <a:buFont typeface="+mj-lt"/>
              <a:buAutoNum type="arabicPeriod"/>
            </a:pPr>
            <a:r>
              <a:rPr lang="en-US" altLang="en-US" sz="1400" dirty="0" smtClean="0"/>
              <a:t>Determine what NAT is supposed to achieve and compare with configuration. This may reveal a problem with the configuration.</a:t>
            </a:r>
          </a:p>
          <a:p>
            <a:pPr marL="342900" indent="-342900">
              <a:buFont typeface="+mj-lt"/>
              <a:buAutoNum type="arabicPeriod"/>
            </a:pPr>
            <a:r>
              <a:rPr lang="en-US" altLang="en-US" sz="1400" dirty="0" smtClean="0"/>
              <a:t>Verify translations using the </a:t>
            </a:r>
            <a:r>
              <a:rPr lang="en-US" altLang="en-US" sz="1400" b="1" dirty="0" smtClean="0"/>
              <a:t>show </a:t>
            </a:r>
            <a:r>
              <a:rPr lang="en-US" altLang="en-US" sz="1400" b="1" dirty="0" err="1" smtClean="0"/>
              <a:t>ip</a:t>
            </a:r>
            <a:r>
              <a:rPr lang="en-US" altLang="en-US" sz="1400" b="1" dirty="0" smtClean="0"/>
              <a:t> </a:t>
            </a:r>
            <a:r>
              <a:rPr lang="en-US" altLang="en-US" sz="1400" b="1" dirty="0" err="1" smtClean="0"/>
              <a:t>nat</a:t>
            </a:r>
            <a:r>
              <a:rPr lang="en-US" altLang="en-US" sz="1400" b="1" dirty="0" smtClean="0"/>
              <a:t> translations </a:t>
            </a:r>
            <a:r>
              <a:rPr lang="en-US" altLang="en-US" sz="1400" dirty="0" smtClean="0"/>
              <a:t>command.</a:t>
            </a:r>
          </a:p>
          <a:p>
            <a:pPr marL="342900" indent="-342900">
              <a:buFont typeface="+mj-lt"/>
              <a:buAutoNum type="arabicPeriod"/>
            </a:pPr>
            <a:r>
              <a:rPr lang="en-US" altLang="en-US" sz="1400" dirty="0" smtClean="0"/>
              <a:t>Use the </a:t>
            </a:r>
            <a:r>
              <a:rPr lang="en-US" altLang="en-US" sz="1400" b="1" dirty="0" smtClean="0"/>
              <a:t>clear </a:t>
            </a:r>
            <a:r>
              <a:rPr lang="en-US" altLang="en-US" sz="1400" dirty="0" smtClean="0"/>
              <a:t>and </a:t>
            </a:r>
            <a:r>
              <a:rPr lang="en-US" altLang="en-US" sz="1400" b="1" dirty="0" smtClean="0"/>
              <a:t>debug</a:t>
            </a:r>
            <a:r>
              <a:rPr lang="en-US" altLang="en-US" sz="1400" dirty="0" smtClean="0"/>
              <a:t> commands to verify NAT.</a:t>
            </a:r>
          </a:p>
          <a:p>
            <a:pPr marL="342900" indent="-342900">
              <a:buFont typeface="+mj-lt"/>
              <a:buAutoNum type="arabicPeriod"/>
            </a:pPr>
            <a:r>
              <a:rPr lang="en-US" altLang="en-US" sz="1400" dirty="0" smtClean="0"/>
              <a:t>Review what is happening to the packet and verify routing.</a:t>
            </a:r>
          </a:p>
        </p:txBody>
      </p:sp>
      <p:pic>
        <p:nvPicPr>
          <p:cNvPr id="2" name="Picture 1"/>
          <p:cNvPicPr>
            <a:picLocks noChangeAspect="1"/>
          </p:cNvPicPr>
          <p:nvPr/>
        </p:nvPicPr>
        <p:blipFill rotWithShape="1">
          <a:blip r:embed="rId3"/>
          <a:srcRect l="5529" t="7223" r="2116" b="1894"/>
          <a:stretch/>
        </p:blipFill>
        <p:spPr>
          <a:xfrm>
            <a:off x="6651714" y="0"/>
            <a:ext cx="2580468" cy="1592260"/>
          </a:xfrm>
          <a:prstGeom prst="rect">
            <a:avLst/>
          </a:prstGeom>
        </p:spPr>
      </p:pic>
      <p:pic>
        <p:nvPicPr>
          <p:cNvPr id="6" name="Picture 5"/>
          <p:cNvPicPr>
            <a:picLocks noChangeAspect="1"/>
          </p:cNvPicPr>
          <p:nvPr/>
        </p:nvPicPr>
        <p:blipFill>
          <a:blip r:embed="rId4"/>
          <a:stretch>
            <a:fillRect/>
          </a:stretch>
        </p:blipFill>
        <p:spPr>
          <a:xfrm>
            <a:off x="-1" y="865079"/>
            <a:ext cx="6287335" cy="4285096"/>
          </a:xfrm>
          <a:prstGeom prst="rect">
            <a:avLst/>
          </a:prstGeom>
        </p:spPr>
      </p:pic>
    </p:spTree>
    <p:extLst>
      <p:ext uri="{BB962C8B-B14F-4D97-AF65-F5344CB8AC3E}">
        <p14:creationId xmlns:p14="http://schemas.microsoft.com/office/powerpoint/2010/main" val="3177187127"/>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0249" y="1208867"/>
            <a:ext cx="5984929" cy="3985539"/>
          </a:xfrm>
          <a:prstGeom prst="rect">
            <a:avLst/>
          </a:prstGeom>
        </p:spPr>
      </p:pic>
      <p:sp>
        <p:nvSpPr>
          <p:cNvPr id="5" name="Horizontal Scroll 4"/>
          <p:cNvSpPr/>
          <p:nvPr/>
        </p:nvSpPr>
        <p:spPr>
          <a:xfrm>
            <a:off x="4572001" y="120316"/>
            <a:ext cx="3859077" cy="1208868"/>
          </a:xfrm>
          <a:prstGeom prst="horizontalScroll">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Important </a:t>
            </a:r>
            <a:r>
              <a:rPr lang="en-US" sz="1400" dirty="0" smtClean="0">
                <a:solidFill>
                  <a:schemeClr val="bg1"/>
                </a:solidFill>
              </a:rPr>
              <a:t>Concept—NAT is </a:t>
            </a:r>
            <a:r>
              <a:rPr lang="en-US" sz="1400" dirty="0">
                <a:solidFill>
                  <a:schemeClr val="bg1"/>
                </a:solidFill>
              </a:rPr>
              <a:t>enabled on one </a:t>
            </a:r>
            <a:r>
              <a:rPr lang="en-US" sz="1400" dirty="0" smtClean="0">
                <a:solidFill>
                  <a:schemeClr val="bg1"/>
                </a:solidFill>
              </a:rPr>
              <a:t>device (normally </a:t>
            </a:r>
            <a:r>
              <a:rPr lang="en-US" sz="1400" dirty="0">
                <a:solidFill>
                  <a:schemeClr val="bg1"/>
                </a:solidFill>
              </a:rPr>
              <a:t>the border </a:t>
            </a:r>
            <a:r>
              <a:rPr lang="en-US" sz="1400" dirty="0" smtClean="0">
                <a:solidFill>
                  <a:schemeClr val="bg1"/>
                </a:solidFill>
              </a:rPr>
              <a:t>or edge router)</a:t>
            </a:r>
            <a:endParaRPr lang="en-US" sz="1400" dirty="0">
              <a:solidFill>
                <a:schemeClr val="bg1"/>
              </a:solidFill>
            </a:endParaRPr>
          </a:p>
        </p:txBody>
      </p:sp>
      <p:sp>
        <p:nvSpPr>
          <p:cNvPr id="6" name="Lightning Bolt 5"/>
          <p:cNvSpPr/>
          <p:nvPr/>
        </p:nvSpPr>
        <p:spPr>
          <a:xfrm rot="4566296">
            <a:off x="3597418" y="704330"/>
            <a:ext cx="854111" cy="2419133"/>
          </a:xfrm>
          <a:prstGeom prst="lightningBol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 name="Nadpis 1"/>
          <p:cNvSpPr>
            <a:spLocks noGrp="1"/>
          </p:cNvSpPr>
          <p:nvPr>
            <p:ph type="title"/>
          </p:nvPr>
        </p:nvSpPr>
        <p:spPr/>
        <p:txBody>
          <a:bodyPr/>
          <a:lstStyle/>
          <a:p>
            <a:r>
              <a:rPr lang="cs-CZ" dirty="0" err="1" smtClean="0"/>
              <a:t>What</a:t>
            </a:r>
            <a:r>
              <a:rPr lang="cs-CZ" dirty="0" smtClean="0"/>
              <a:t> </a:t>
            </a:r>
            <a:r>
              <a:rPr lang="cs-CZ" dirty="0" err="1" smtClean="0"/>
              <a:t>is</a:t>
            </a:r>
            <a:r>
              <a:rPr lang="cs-CZ" dirty="0" smtClean="0"/>
              <a:t> NAT?</a:t>
            </a:r>
            <a:endParaRPr lang="cs-CZ" dirty="0"/>
          </a:p>
        </p:txBody>
      </p:sp>
    </p:spTree>
    <p:extLst>
      <p:ext uri="{BB962C8B-B14F-4D97-AF65-F5344CB8AC3E}">
        <p14:creationId xmlns:p14="http://schemas.microsoft.com/office/powerpoint/2010/main" val="1178297773"/>
      </p:ext>
    </p:extLst>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dirty="0" smtClean="0"/>
              <a:t/>
            </a:r>
            <a:br>
              <a:rPr lang="en-US" altLang="en-US" dirty="0" smtClean="0"/>
            </a:br>
            <a:r>
              <a:rPr lang="en-US" altLang="en-US" dirty="0" smtClean="0"/>
              <a:t>The debug </a:t>
            </a:r>
            <a:r>
              <a:rPr lang="en-US" altLang="en-US" dirty="0" err="1" smtClean="0"/>
              <a:t>ip</a:t>
            </a:r>
            <a:r>
              <a:rPr lang="en-US" altLang="en-US" dirty="0" smtClean="0"/>
              <a:t> </a:t>
            </a:r>
            <a:r>
              <a:rPr lang="en-US" altLang="en-US" dirty="0" err="1" smtClean="0"/>
              <a:t>nat</a:t>
            </a:r>
            <a:r>
              <a:rPr lang="en-US" altLang="en-US" dirty="0" smtClean="0"/>
              <a:t> Commands</a:t>
            </a:r>
          </a:p>
        </p:txBody>
      </p:sp>
      <p:sp>
        <p:nvSpPr>
          <p:cNvPr id="5" name="Content Placeholder 2"/>
          <p:cNvSpPr>
            <a:spLocks noGrp="1"/>
          </p:cNvSpPr>
          <p:nvPr>
            <p:ph idx="1"/>
          </p:nvPr>
        </p:nvSpPr>
        <p:spPr>
          <a:xfrm>
            <a:off x="353293" y="844658"/>
            <a:ext cx="2897165" cy="3652405"/>
          </a:xfrm>
        </p:spPr>
        <p:txBody>
          <a:bodyPr/>
          <a:lstStyle/>
          <a:p>
            <a:r>
              <a:rPr lang="en-US" altLang="en-US" sz="1400" dirty="0" smtClean="0"/>
              <a:t>Common commands</a:t>
            </a:r>
          </a:p>
          <a:p>
            <a:pPr lvl="1"/>
            <a:r>
              <a:rPr lang="en-US" altLang="en-US" sz="1300" b="1" dirty="0" smtClean="0"/>
              <a:t>debug </a:t>
            </a:r>
            <a:r>
              <a:rPr lang="en-US" altLang="en-US" sz="1300" b="1" dirty="0" err="1" smtClean="0"/>
              <a:t>ip</a:t>
            </a:r>
            <a:r>
              <a:rPr lang="en-US" altLang="en-US" sz="1300" b="1" dirty="0" smtClean="0"/>
              <a:t> </a:t>
            </a:r>
            <a:r>
              <a:rPr lang="en-US" altLang="en-US" sz="1300" b="1" dirty="0" err="1" smtClean="0"/>
              <a:t>nat</a:t>
            </a:r>
            <a:endParaRPr lang="en-US" altLang="en-US" sz="1300" b="1" dirty="0" smtClean="0"/>
          </a:p>
          <a:p>
            <a:pPr lvl="1"/>
            <a:r>
              <a:rPr lang="en-US" altLang="en-US" sz="1300" b="1" dirty="0"/>
              <a:t>d</a:t>
            </a:r>
            <a:r>
              <a:rPr lang="en-US" altLang="en-US" sz="1300" b="1" dirty="0" smtClean="0"/>
              <a:t>ebug </a:t>
            </a:r>
            <a:r>
              <a:rPr lang="en-US" altLang="en-US" sz="1300" b="1" dirty="0" err="1" smtClean="0"/>
              <a:t>ip</a:t>
            </a:r>
            <a:r>
              <a:rPr lang="en-US" altLang="en-US" sz="1300" b="1" dirty="0" smtClean="0"/>
              <a:t> </a:t>
            </a:r>
            <a:r>
              <a:rPr lang="en-US" altLang="en-US" sz="1300" b="1" dirty="0" err="1" smtClean="0"/>
              <a:t>nat</a:t>
            </a:r>
            <a:r>
              <a:rPr lang="en-US" altLang="en-US" sz="1300" b="1" dirty="0" smtClean="0"/>
              <a:t> detailed</a:t>
            </a:r>
          </a:p>
          <a:p>
            <a:r>
              <a:rPr lang="en-US" altLang="en-US" sz="1400" dirty="0" smtClean="0"/>
              <a:t>Output symbols and values</a:t>
            </a:r>
          </a:p>
          <a:p>
            <a:pPr lvl="1"/>
            <a:r>
              <a:rPr lang="en-US" altLang="en-US" sz="1300" dirty="0" smtClean="0"/>
              <a:t>* - The translation is occurring in the fast-switched path</a:t>
            </a:r>
          </a:p>
          <a:p>
            <a:pPr lvl="1"/>
            <a:r>
              <a:rPr lang="en-US" altLang="en-US" sz="1300" b="1" dirty="0" smtClean="0"/>
              <a:t>s= </a:t>
            </a:r>
            <a:r>
              <a:rPr lang="en-US" altLang="en-US" sz="1300" dirty="0" smtClean="0"/>
              <a:t>- Source IPv4 address</a:t>
            </a:r>
          </a:p>
          <a:p>
            <a:pPr lvl="1"/>
            <a:r>
              <a:rPr lang="en-US" altLang="en-US" sz="1300" b="1" dirty="0" err="1" smtClean="0"/>
              <a:t>a.b.c.d</a:t>
            </a:r>
            <a:r>
              <a:rPr lang="en-US" altLang="en-US" sz="1300" dirty="0" smtClean="0"/>
              <a:t>---&gt;</a:t>
            </a:r>
            <a:r>
              <a:rPr lang="en-US" altLang="en-US" sz="1300" b="1" dirty="0" err="1" smtClean="0"/>
              <a:t>w.x.y.z</a:t>
            </a:r>
            <a:r>
              <a:rPr lang="en-US" altLang="en-US" sz="1300" b="1" dirty="0" smtClean="0"/>
              <a:t> </a:t>
            </a:r>
            <a:r>
              <a:rPr lang="en-US" altLang="en-US" sz="1300" dirty="0" smtClean="0"/>
              <a:t>– Source </a:t>
            </a:r>
            <a:r>
              <a:rPr lang="en-US" altLang="en-US" sz="1300" dirty="0" err="1" smtClean="0"/>
              <a:t>a.b.c.d</a:t>
            </a:r>
            <a:r>
              <a:rPr lang="en-US" altLang="en-US" sz="1300" dirty="0" smtClean="0"/>
              <a:t> is translated to </a:t>
            </a:r>
            <a:r>
              <a:rPr lang="en-US" altLang="en-US" sz="1300" dirty="0" err="1" smtClean="0"/>
              <a:t>w.x.y.z</a:t>
            </a:r>
            <a:r>
              <a:rPr lang="en-US" altLang="en-US" sz="1300" dirty="0" smtClean="0"/>
              <a:t>.</a:t>
            </a:r>
          </a:p>
          <a:p>
            <a:pPr lvl="1"/>
            <a:r>
              <a:rPr lang="en-US" altLang="en-US" sz="1300" b="1" dirty="0" smtClean="0"/>
              <a:t>d= </a:t>
            </a:r>
            <a:r>
              <a:rPr lang="en-US" altLang="en-US" sz="1300" dirty="0"/>
              <a:t>- </a:t>
            </a:r>
            <a:r>
              <a:rPr lang="en-US" altLang="en-US" sz="1300" dirty="0" smtClean="0"/>
              <a:t>Destination </a:t>
            </a:r>
            <a:r>
              <a:rPr lang="en-US" altLang="en-US" sz="1300" dirty="0"/>
              <a:t>IPv4 </a:t>
            </a:r>
            <a:r>
              <a:rPr lang="en-US" altLang="en-US" sz="1300" dirty="0" smtClean="0"/>
              <a:t>address</a:t>
            </a:r>
          </a:p>
          <a:p>
            <a:pPr lvl="1"/>
            <a:r>
              <a:rPr lang="en-US" altLang="en-US" sz="1300" b="1" dirty="0" smtClean="0"/>
              <a:t>[</a:t>
            </a:r>
            <a:r>
              <a:rPr lang="en-US" altLang="en-US" sz="1300" b="1" dirty="0" err="1" smtClean="0"/>
              <a:t>xxxx</a:t>
            </a:r>
            <a:r>
              <a:rPr lang="en-US" altLang="en-US" sz="1300" b="1" dirty="0" smtClean="0"/>
              <a:t>] </a:t>
            </a:r>
            <a:r>
              <a:rPr lang="en-US" altLang="en-US" sz="1300" dirty="0"/>
              <a:t>- </a:t>
            </a:r>
            <a:r>
              <a:rPr lang="en-US" altLang="en-US" sz="1300" dirty="0" smtClean="0"/>
              <a:t>IPv4 identification number</a:t>
            </a:r>
          </a:p>
          <a:p>
            <a:r>
              <a:rPr lang="en-US" altLang="en-US" dirty="0" smtClean="0"/>
              <a:t>Check the ACL to ensure the correct private addresses are designated.</a:t>
            </a:r>
            <a:endParaRPr lang="en-US" altLang="en-US" dirty="0"/>
          </a:p>
          <a:p>
            <a:pPr lvl="1"/>
            <a:endParaRPr lang="en-US" altLang="en-US" sz="1300" dirty="0"/>
          </a:p>
          <a:p>
            <a:pPr lvl="1"/>
            <a:endParaRPr lang="en-US" altLang="en-US" sz="1300" b="1" dirty="0" smtClean="0"/>
          </a:p>
        </p:txBody>
      </p:sp>
      <p:pic>
        <p:nvPicPr>
          <p:cNvPr id="3" name="Picture 2"/>
          <p:cNvPicPr>
            <a:picLocks noChangeAspect="1"/>
          </p:cNvPicPr>
          <p:nvPr/>
        </p:nvPicPr>
        <p:blipFill>
          <a:blip r:embed="rId3"/>
          <a:stretch>
            <a:fillRect/>
          </a:stretch>
        </p:blipFill>
        <p:spPr>
          <a:xfrm>
            <a:off x="3143681" y="2856666"/>
            <a:ext cx="6000320" cy="2286835"/>
          </a:xfrm>
          <a:prstGeom prst="rect">
            <a:avLst/>
          </a:prstGeom>
        </p:spPr>
      </p:pic>
      <p:pic>
        <p:nvPicPr>
          <p:cNvPr id="4" name="Picture 3"/>
          <p:cNvPicPr>
            <a:picLocks noChangeAspect="1"/>
          </p:cNvPicPr>
          <p:nvPr/>
        </p:nvPicPr>
        <p:blipFill rotWithShape="1">
          <a:blip r:embed="rId4"/>
          <a:srcRect l="2131" t="3076" r="1755"/>
          <a:stretch/>
        </p:blipFill>
        <p:spPr>
          <a:xfrm>
            <a:off x="5384438" y="0"/>
            <a:ext cx="3759562" cy="2332072"/>
          </a:xfrm>
          <a:prstGeom prst="rect">
            <a:avLst/>
          </a:prstGeom>
        </p:spPr>
      </p:pic>
    </p:spTree>
    <p:extLst>
      <p:ext uri="{BB962C8B-B14F-4D97-AF65-F5344CB8AC3E}">
        <p14:creationId xmlns:p14="http://schemas.microsoft.com/office/powerpoint/2010/main" val="1532898024"/>
      </p:ext>
    </p:extLst>
  </p:cSld>
  <p:clrMapOvr>
    <a:masterClrMapping/>
  </p:clrMapOvr>
  <p:transition spd="slow">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dirty="0" smtClean="0"/>
              <a:t>NAT Troubleshooting </a:t>
            </a:r>
            <a:r>
              <a:rPr lang="en-US" altLang="en-US" dirty="0" err="1" smtClean="0"/>
              <a:t>Scenari</a:t>
            </a:r>
            <a:r>
              <a:rPr lang="cs-CZ" altLang="en-US" dirty="0" smtClean="0"/>
              <a:t>o: překlady by měly vypadat takto:</a:t>
            </a:r>
            <a:endParaRPr lang="en-US" altLang="en-US" dirty="0" smtClean="0"/>
          </a:p>
        </p:txBody>
      </p:sp>
      <p:pic>
        <p:nvPicPr>
          <p:cNvPr id="10" name="Picture 9"/>
          <p:cNvPicPr>
            <a:picLocks noChangeAspect="1"/>
          </p:cNvPicPr>
          <p:nvPr/>
        </p:nvPicPr>
        <p:blipFill>
          <a:blip r:embed="rId3"/>
          <a:stretch>
            <a:fillRect/>
          </a:stretch>
        </p:blipFill>
        <p:spPr>
          <a:xfrm>
            <a:off x="732945" y="707492"/>
            <a:ext cx="7476200" cy="4436007"/>
          </a:xfrm>
          <a:prstGeom prst="rect">
            <a:avLst/>
          </a:prstGeom>
        </p:spPr>
      </p:pic>
    </p:spTree>
    <p:extLst>
      <p:ext uri="{BB962C8B-B14F-4D97-AF65-F5344CB8AC3E}">
        <p14:creationId xmlns:p14="http://schemas.microsoft.com/office/powerpoint/2010/main" val="902068218"/>
      </p:ext>
    </p:extLst>
  </p:cSld>
  <p:clrMapOvr>
    <a:masterClrMapping/>
  </p:clrMapOvr>
  <p:transition spd="slow">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dirty="0" smtClean="0"/>
              <a:t>NAT Troubleshooting Scenario</a:t>
            </a:r>
            <a:r>
              <a:rPr lang="cs-CZ" altLang="en-US" dirty="0" smtClean="0"/>
              <a:t>: interní počítač není schopen kontaktovat externí server, tabulka překladů vypadá takto: nic</a:t>
            </a:r>
            <a:endParaRPr lang="en-US" altLang="en-US" dirty="0" smtClean="0"/>
          </a:p>
        </p:txBody>
      </p:sp>
      <p:pic>
        <p:nvPicPr>
          <p:cNvPr id="2" name="Picture 1"/>
          <p:cNvPicPr>
            <a:picLocks noChangeAspect="1"/>
          </p:cNvPicPr>
          <p:nvPr/>
        </p:nvPicPr>
        <p:blipFill>
          <a:blip r:embed="rId3"/>
          <a:stretch>
            <a:fillRect/>
          </a:stretch>
        </p:blipFill>
        <p:spPr>
          <a:xfrm>
            <a:off x="1647755" y="814283"/>
            <a:ext cx="6501555" cy="4329217"/>
          </a:xfrm>
          <a:prstGeom prst="rect">
            <a:avLst/>
          </a:prstGeom>
        </p:spPr>
      </p:pic>
    </p:spTree>
    <p:extLst>
      <p:ext uri="{BB962C8B-B14F-4D97-AF65-F5344CB8AC3E}">
        <p14:creationId xmlns:p14="http://schemas.microsoft.com/office/powerpoint/2010/main" val="3310018664"/>
      </p:ext>
    </p:extLst>
  </p:cSld>
  <p:clrMapOvr>
    <a:masterClrMapping/>
  </p:clrMapOvr>
  <p:transition spd="slow">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dirty="0" smtClean="0"/>
              <a:t>NAT Troubleshooting Scenario</a:t>
            </a:r>
            <a:r>
              <a:rPr lang="cs-CZ" altLang="en-US" dirty="0" smtClean="0"/>
              <a:t>: můžete mít prohozeny rozhraní</a:t>
            </a:r>
            <a:endParaRPr lang="en-US" altLang="en-US" dirty="0" smtClean="0"/>
          </a:p>
        </p:txBody>
      </p:sp>
      <p:pic>
        <p:nvPicPr>
          <p:cNvPr id="6" name="Picture 5"/>
          <p:cNvPicPr>
            <a:picLocks noChangeAspect="1"/>
          </p:cNvPicPr>
          <p:nvPr/>
        </p:nvPicPr>
        <p:blipFill>
          <a:blip r:embed="rId3"/>
          <a:stretch>
            <a:fillRect/>
          </a:stretch>
        </p:blipFill>
        <p:spPr>
          <a:xfrm>
            <a:off x="1232062" y="1041215"/>
            <a:ext cx="6762585" cy="4011346"/>
          </a:xfrm>
          <a:prstGeom prst="rect">
            <a:avLst/>
          </a:prstGeom>
        </p:spPr>
      </p:pic>
    </p:spTree>
    <p:extLst>
      <p:ext uri="{BB962C8B-B14F-4D97-AF65-F5344CB8AC3E}">
        <p14:creationId xmlns:p14="http://schemas.microsoft.com/office/powerpoint/2010/main" val="2014073447"/>
      </p:ext>
    </p:extLst>
  </p:cSld>
  <p:clrMapOvr>
    <a:masterClrMapping/>
  </p:clrMapOvr>
  <p:transition spd="slow">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dirty="0" smtClean="0"/>
              <a:t>NAT Troubleshooting Scenario</a:t>
            </a:r>
            <a:r>
              <a:rPr lang="cs-CZ" altLang="en-US" dirty="0" smtClean="0"/>
              <a:t>: může být blbě ACL</a:t>
            </a:r>
            <a:endParaRPr lang="en-US" altLang="en-US" dirty="0" smtClean="0"/>
          </a:p>
        </p:txBody>
      </p:sp>
      <p:pic>
        <p:nvPicPr>
          <p:cNvPr id="8" name="Picture 7"/>
          <p:cNvPicPr>
            <a:picLocks noChangeAspect="1"/>
          </p:cNvPicPr>
          <p:nvPr/>
        </p:nvPicPr>
        <p:blipFill rotWithShape="1">
          <a:blip r:embed="rId3"/>
          <a:srcRect l="1078"/>
          <a:stretch/>
        </p:blipFill>
        <p:spPr>
          <a:xfrm>
            <a:off x="-9302" y="2549641"/>
            <a:ext cx="9192007" cy="2542966"/>
          </a:xfrm>
          <a:prstGeom prst="rect">
            <a:avLst/>
          </a:prstGeom>
        </p:spPr>
      </p:pic>
    </p:spTree>
    <p:extLst>
      <p:ext uri="{BB962C8B-B14F-4D97-AF65-F5344CB8AC3E}">
        <p14:creationId xmlns:p14="http://schemas.microsoft.com/office/powerpoint/2010/main" val="3281336158"/>
      </p:ext>
    </p:extLst>
  </p:cSld>
  <p:clrMapOvr>
    <a:masterClrMapping/>
  </p:clrMapOvr>
  <p:transition spd="slow">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a:xfrm>
            <a:off x="1" y="134381"/>
            <a:ext cx="9144000" cy="757551"/>
          </a:xfrm>
        </p:spPr>
        <p:txBody>
          <a:bodyPr/>
          <a:lstStyle/>
          <a:p>
            <a:r>
              <a:rPr lang="en-US" altLang="en-US" sz="1600" dirty="0" smtClean="0"/>
              <a:t>NAT Troubleshooting Commands</a:t>
            </a:r>
            <a:r>
              <a:rPr lang="en-US" altLang="en-US" dirty="0" smtClean="0"/>
              <a:t/>
            </a:r>
            <a:br>
              <a:rPr lang="en-US" altLang="en-US" dirty="0" smtClean="0"/>
            </a:br>
            <a:r>
              <a:rPr lang="en-US" altLang="en-US" dirty="0" smtClean="0"/>
              <a:t>Packet Tracer – Verifying and Troubleshooting NAT Configurations</a:t>
            </a:r>
          </a:p>
        </p:txBody>
      </p:sp>
      <p:pic>
        <p:nvPicPr>
          <p:cNvPr id="2" name="Picture 1"/>
          <p:cNvPicPr>
            <a:picLocks noChangeAspect="1"/>
          </p:cNvPicPr>
          <p:nvPr/>
        </p:nvPicPr>
        <p:blipFill>
          <a:blip r:embed="rId3"/>
          <a:stretch>
            <a:fillRect/>
          </a:stretch>
        </p:blipFill>
        <p:spPr>
          <a:xfrm>
            <a:off x="1580827" y="938106"/>
            <a:ext cx="6246082" cy="4205394"/>
          </a:xfrm>
          <a:prstGeom prst="rect">
            <a:avLst/>
          </a:prstGeom>
          <a:ln>
            <a:solidFill>
              <a:srgbClr val="000000"/>
            </a:solidFill>
          </a:ln>
        </p:spPr>
      </p:pic>
    </p:spTree>
    <p:extLst>
      <p:ext uri="{BB962C8B-B14F-4D97-AF65-F5344CB8AC3E}">
        <p14:creationId xmlns:p14="http://schemas.microsoft.com/office/powerpoint/2010/main" val="2627699970"/>
      </p:ext>
    </p:extLst>
  </p:cSld>
  <p:clrMapOvr>
    <a:masterClrMapping/>
  </p:clrMapOvr>
  <p:transition spd="slow">
    <p:wip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smtClean="0"/>
              <a:t>Troubleshooting NAT Configurations</a:t>
            </a:r>
            <a:endParaRPr lang="en-CA" altLang="en-US" dirty="0" smtClean="0"/>
          </a:p>
        </p:txBody>
      </p:sp>
      <p:pic>
        <p:nvPicPr>
          <p:cNvPr id="2" name="Picture 1"/>
          <p:cNvPicPr>
            <a:picLocks noChangeAspect="1"/>
          </p:cNvPicPr>
          <p:nvPr/>
        </p:nvPicPr>
        <p:blipFill>
          <a:blip r:embed="rId3"/>
          <a:stretch>
            <a:fillRect/>
          </a:stretch>
        </p:blipFill>
        <p:spPr>
          <a:xfrm>
            <a:off x="4718839" y="611993"/>
            <a:ext cx="4425162" cy="4531508"/>
          </a:xfrm>
          <a:prstGeom prst="rect">
            <a:avLst/>
          </a:prstGeom>
          <a:ln>
            <a:solidFill>
              <a:srgbClr val="000000"/>
            </a:solidFill>
          </a:ln>
        </p:spPr>
      </p:pic>
    </p:spTree>
    <p:extLst>
      <p:ext uri="{BB962C8B-B14F-4D97-AF65-F5344CB8AC3E}">
        <p14:creationId xmlns:p14="http://schemas.microsoft.com/office/powerpoint/2010/main" val="3035572536"/>
      </p:ext>
    </p:extLst>
  </p:cSld>
  <p:clrMapOvr>
    <a:masterClrMapping/>
  </p:clrMapOvr>
  <p:transition spd="slow">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47664" y="1977684"/>
            <a:ext cx="6172200" cy="857250"/>
          </a:xfrm>
        </p:spPr>
        <p:txBody>
          <a:bodyPr/>
          <a:lstStyle/>
          <a:p>
            <a:r>
              <a:rPr lang="cs-CZ" dirty="0" smtClean="0"/>
              <a:t>Proxy a NAT</a:t>
            </a:r>
            <a:endParaRPr lang="cs-CZ" dirty="0"/>
          </a:p>
        </p:txBody>
      </p:sp>
    </p:spTree>
    <p:extLst>
      <p:ext uri="{BB962C8B-B14F-4D97-AF65-F5344CB8AC3E}">
        <p14:creationId xmlns:p14="http://schemas.microsoft.com/office/powerpoint/2010/main" val="16447520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0993" y="247871"/>
            <a:ext cx="8345488" cy="731837"/>
          </a:xfrm>
        </p:spPr>
        <p:txBody>
          <a:bodyPr/>
          <a:lstStyle/>
          <a:p>
            <a:r>
              <a:rPr lang="cs-CZ" dirty="0" smtClean="0"/>
              <a:t>Typy </a:t>
            </a:r>
            <a:r>
              <a:rPr lang="cs-CZ" dirty="0" err="1" smtClean="0"/>
              <a:t>proxy</a:t>
            </a:r>
            <a:endParaRPr lang="cs-CZ" dirty="0"/>
          </a:p>
        </p:txBody>
      </p:sp>
      <p:sp>
        <p:nvSpPr>
          <p:cNvPr id="3" name="Obdélník 2"/>
          <p:cNvSpPr/>
          <p:nvPr/>
        </p:nvSpPr>
        <p:spPr>
          <a:xfrm>
            <a:off x="113467" y="950776"/>
            <a:ext cx="8826962" cy="4201150"/>
          </a:xfrm>
          <a:prstGeom prst="rect">
            <a:avLst/>
          </a:prstGeom>
        </p:spPr>
        <p:txBody>
          <a:bodyPr wrap="square">
            <a:spAutoFit/>
          </a:bodyPr>
          <a:lstStyle/>
          <a:p>
            <a:pPr>
              <a:spcBef>
                <a:spcPts val="600"/>
              </a:spcBef>
            </a:pPr>
            <a:r>
              <a:rPr lang="cs-CZ" b="1" dirty="0">
                <a:solidFill>
                  <a:schemeClr val="tx2">
                    <a:lumMod val="50000"/>
                  </a:schemeClr>
                </a:solidFill>
              </a:rPr>
              <a:t>CGI (</a:t>
            </a:r>
            <a:r>
              <a:rPr lang="cs-CZ" b="1" dirty="0" err="1">
                <a:solidFill>
                  <a:schemeClr val="tx2">
                    <a:lumMod val="50000"/>
                  </a:schemeClr>
                </a:solidFill>
              </a:rPr>
              <a:t>Common</a:t>
            </a:r>
            <a:r>
              <a:rPr lang="cs-CZ" b="1" dirty="0">
                <a:solidFill>
                  <a:schemeClr val="tx2">
                    <a:lumMod val="50000"/>
                  </a:schemeClr>
                </a:solidFill>
              </a:rPr>
              <a:t> </a:t>
            </a:r>
            <a:r>
              <a:rPr lang="cs-CZ" b="1" dirty="0" err="1">
                <a:solidFill>
                  <a:schemeClr val="tx2">
                    <a:lumMod val="50000"/>
                  </a:schemeClr>
                </a:solidFill>
              </a:rPr>
              <a:t>Gateway</a:t>
            </a:r>
            <a:r>
              <a:rPr lang="cs-CZ" b="1" dirty="0">
                <a:solidFill>
                  <a:schemeClr val="tx2">
                    <a:lumMod val="50000"/>
                  </a:schemeClr>
                </a:solidFill>
              </a:rPr>
              <a:t> Interface) </a:t>
            </a:r>
            <a:r>
              <a:rPr lang="cs-CZ" b="1" dirty="0" smtClean="0">
                <a:solidFill>
                  <a:schemeClr val="tx2">
                    <a:lumMod val="50000"/>
                  </a:schemeClr>
                </a:solidFill>
              </a:rPr>
              <a:t>Proxy </a:t>
            </a:r>
            <a:r>
              <a:rPr lang="cs-CZ" dirty="0">
                <a:solidFill>
                  <a:schemeClr val="tx2">
                    <a:lumMod val="50000"/>
                  </a:schemeClr>
                </a:solidFill>
              </a:rPr>
              <a:t>–</a:t>
            </a:r>
            <a:r>
              <a:rPr lang="cs-CZ" dirty="0" smtClean="0">
                <a:solidFill>
                  <a:schemeClr val="tx2">
                    <a:lumMod val="50000"/>
                  </a:schemeClr>
                </a:solidFill>
              </a:rPr>
              <a:t> </a:t>
            </a:r>
            <a:r>
              <a:rPr lang="cs-CZ" dirty="0">
                <a:solidFill>
                  <a:schemeClr val="tx2">
                    <a:lumMod val="50000"/>
                  </a:schemeClr>
                </a:solidFill>
              </a:rPr>
              <a:t>CGI </a:t>
            </a:r>
            <a:r>
              <a:rPr lang="cs-CZ" dirty="0" err="1">
                <a:solidFill>
                  <a:schemeClr val="tx2">
                    <a:lumMod val="50000"/>
                  </a:schemeClr>
                </a:solidFill>
              </a:rPr>
              <a:t>proxy</a:t>
            </a:r>
            <a:r>
              <a:rPr lang="cs-CZ" dirty="0">
                <a:solidFill>
                  <a:schemeClr val="tx2">
                    <a:lumMod val="50000"/>
                  </a:schemeClr>
                </a:solidFill>
              </a:rPr>
              <a:t> se používají hlavně pro přístup na webovou stránku, která je blokována firemními společnostmi, vzdělávací institucí atd. CGI </a:t>
            </a:r>
            <a:r>
              <a:rPr lang="cs-CZ" dirty="0" err="1">
                <a:solidFill>
                  <a:schemeClr val="tx2">
                    <a:lumMod val="50000"/>
                  </a:schemeClr>
                </a:solidFill>
              </a:rPr>
              <a:t>proxy</a:t>
            </a:r>
            <a:r>
              <a:rPr lang="cs-CZ" dirty="0">
                <a:solidFill>
                  <a:schemeClr val="tx2">
                    <a:lumMod val="50000"/>
                  </a:schemeClr>
                </a:solidFill>
              </a:rPr>
              <a:t> skryjí naši IP adresu a předávají webové stránky URL serveru </a:t>
            </a:r>
            <a:r>
              <a:rPr lang="cs-CZ" dirty="0" err="1">
                <a:solidFill>
                  <a:schemeClr val="tx2">
                    <a:lumMod val="50000"/>
                  </a:schemeClr>
                </a:solidFill>
              </a:rPr>
              <a:t>proxy</a:t>
            </a:r>
            <a:r>
              <a:rPr lang="cs-CZ" dirty="0">
                <a:solidFill>
                  <a:schemeClr val="tx2">
                    <a:lumMod val="50000"/>
                  </a:schemeClr>
                </a:solidFill>
              </a:rPr>
              <a:t> serveru, aby získali přístup na tyto stránky. Například stránky sociálních médií budou blokovány v různých korporátních společnostech, vzdělávací instituce CGI </a:t>
            </a:r>
            <a:r>
              <a:rPr lang="cs-CZ" dirty="0" err="1">
                <a:solidFill>
                  <a:schemeClr val="tx2">
                    <a:lumMod val="50000"/>
                  </a:schemeClr>
                </a:solidFill>
              </a:rPr>
              <a:t>proxy</a:t>
            </a:r>
            <a:r>
              <a:rPr lang="cs-CZ" dirty="0">
                <a:solidFill>
                  <a:schemeClr val="tx2">
                    <a:lumMod val="50000"/>
                  </a:schemeClr>
                </a:solidFill>
              </a:rPr>
              <a:t> nám pomáhají v přístupu na stránky.</a:t>
            </a:r>
          </a:p>
          <a:p>
            <a:pPr>
              <a:spcBef>
                <a:spcPts val="600"/>
              </a:spcBef>
            </a:pPr>
            <a:r>
              <a:rPr lang="cs-CZ" b="1" dirty="0">
                <a:solidFill>
                  <a:schemeClr val="tx2">
                    <a:lumMod val="50000"/>
                  </a:schemeClr>
                </a:solidFill>
              </a:rPr>
              <a:t>Transparentní </a:t>
            </a:r>
            <a:r>
              <a:rPr lang="cs-CZ" b="1" dirty="0" err="1">
                <a:solidFill>
                  <a:schemeClr val="tx2">
                    <a:lumMod val="50000"/>
                  </a:schemeClr>
                </a:solidFill>
              </a:rPr>
              <a:t>proxy</a:t>
            </a:r>
            <a:r>
              <a:rPr lang="cs-CZ" b="1" dirty="0">
                <a:solidFill>
                  <a:schemeClr val="tx2">
                    <a:lumMod val="50000"/>
                  </a:schemeClr>
                </a:solidFill>
              </a:rPr>
              <a:t> </a:t>
            </a:r>
            <a:r>
              <a:rPr lang="cs-CZ" dirty="0">
                <a:solidFill>
                  <a:schemeClr val="tx2">
                    <a:lumMod val="50000"/>
                  </a:schemeClr>
                </a:solidFill>
              </a:rPr>
              <a:t>–</a:t>
            </a:r>
            <a:r>
              <a:rPr lang="cs-CZ" dirty="0" smtClean="0">
                <a:solidFill>
                  <a:schemeClr val="tx2">
                    <a:lumMod val="50000"/>
                  </a:schemeClr>
                </a:solidFill>
              </a:rPr>
              <a:t> </a:t>
            </a:r>
            <a:r>
              <a:rPr lang="cs-CZ" dirty="0">
                <a:solidFill>
                  <a:schemeClr val="tx2">
                    <a:lumMod val="50000"/>
                  </a:schemeClr>
                </a:solidFill>
              </a:rPr>
              <a:t>Transparentní </a:t>
            </a:r>
            <a:r>
              <a:rPr lang="cs-CZ" dirty="0" err="1">
                <a:solidFill>
                  <a:schemeClr val="tx2">
                    <a:lumMod val="50000"/>
                  </a:schemeClr>
                </a:solidFill>
              </a:rPr>
              <a:t>proxy</a:t>
            </a:r>
            <a:r>
              <a:rPr lang="cs-CZ" dirty="0">
                <a:solidFill>
                  <a:schemeClr val="tx2">
                    <a:lumMod val="50000"/>
                  </a:schemeClr>
                </a:solidFill>
              </a:rPr>
              <a:t>, který se představuje jako </a:t>
            </a:r>
            <a:r>
              <a:rPr lang="cs-CZ" dirty="0" err="1">
                <a:solidFill>
                  <a:schemeClr val="tx2">
                    <a:lumMod val="50000"/>
                  </a:schemeClr>
                </a:solidFill>
              </a:rPr>
              <a:t>proxy</a:t>
            </a:r>
            <a:r>
              <a:rPr lang="cs-CZ" dirty="0">
                <a:solidFill>
                  <a:schemeClr val="tx2">
                    <a:lumMod val="50000"/>
                  </a:schemeClr>
                </a:solidFill>
              </a:rPr>
              <a:t> server, ale nezakrývá aktuální IP adresu klienta. Klient proto neví, zda používají server </a:t>
            </a:r>
            <a:r>
              <a:rPr lang="cs-CZ" dirty="0" err="1">
                <a:solidFill>
                  <a:schemeClr val="tx2">
                    <a:lumMod val="50000"/>
                  </a:schemeClr>
                </a:solidFill>
              </a:rPr>
              <a:t>proxy</a:t>
            </a:r>
            <a:r>
              <a:rPr lang="cs-CZ" dirty="0">
                <a:solidFill>
                  <a:schemeClr val="tx2">
                    <a:lumMod val="50000"/>
                  </a:schemeClr>
                </a:solidFill>
              </a:rPr>
              <a:t> nebo ne. Pomáhá dostat se přes blok IP, ale uživatel nemá žádnou anonymitu.</a:t>
            </a:r>
          </a:p>
          <a:p>
            <a:pPr>
              <a:spcBef>
                <a:spcPts val="600"/>
              </a:spcBef>
            </a:pPr>
            <a:r>
              <a:rPr lang="cs-CZ" dirty="0" err="1">
                <a:solidFill>
                  <a:schemeClr val="tx2">
                    <a:lumMod val="50000"/>
                  </a:schemeClr>
                </a:solidFill>
              </a:rPr>
              <a:t>Anonymous</a:t>
            </a:r>
            <a:r>
              <a:rPr lang="cs-CZ" dirty="0">
                <a:solidFill>
                  <a:schemeClr val="tx2">
                    <a:lumMod val="50000"/>
                  </a:schemeClr>
                </a:solidFill>
              </a:rPr>
              <a:t> Proxy - Anonymní </a:t>
            </a:r>
            <a:r>
              <a:rPr lang="cs-CZ" dirty="0" err="1">
                <a:solidFill>
                  <a:schemeClr val="tx2">
                    <a:lumMod val="50000"/>
                  </a:schemeClr>
                </a:solidFill>
              </a:rPr>
              <a:t>proxy</a:t>
            </a:r>
            <a:r>
              <a:rPr lang="cs-CZ" dirty="0">
                <a:solidFill>
                  <a:schemeClr val="tx2">
                    <a:lumMod val="50000"/>
                  </a:schemeClr>
                </a:solidFill>
              </a:rPr>
              <a:t> server pomůže skrýt IP adresu klienta, ale představí jej jako </a:t>
            </a:r>
            <a:r>
              <a:rPr lang="cs-CZ" dirty="0" err="1">
                <a:solidFill>
                  <a:schemeClr val="tx2">
                    <a:lumMod val="50000"/>
                  </a:schemeClr>
                </a:solidFill>
              </a:rPr>
              <a:t>proxy</a:t>
            </a:r>
            <a:r>
              <a:rPr lang="cs-CZ" dirty="0">
                <a:solidFill>
                  <a:schemeClr val="tx2">
                    <a:lumMod val="50000"/>
                  </a:schemeClr>
                </a:solidFill>
              </a:rPr>
              <a:t> server. Pomůže vám určit anonymitu přes IP a poskytne nesprávnou IP adresu přístupovým webům.</a:t>
            </a:r>
          </a:p>
          <a:p>
            <a:pPr>
              <a:spcBef>
                <a:spcPts val="600"/>
              </a:spcBef>
            </a:pPr>
            <a:r>
              <a:rPr lang="cs-CZ" b="1" dirty="0" err="1">
                <a:solidFill>
                  <a:schemeClr val="tx2">
                    <a:lumMod val="50000"/>
                  </a:schemeClr>
                </a:solidFill>
              </a:rPr>
              <a:t>High</a:t>
            </a:r>
            <a:r>
              <a:rPr lang="cs-CZ" b="1" dirty="0">
                <a:solidFill>
                  <a:schemeClr val="tx2">
                    <a:lumMod val="50000"/>
                  </a:schemeClr>
                </a:solidFill>
              </a:rPr>
              <a:t> Anonymity Proxy </a:t>
            </a:r>
            <a:r>
              <a:rPr lang="cs-CZ" dirty="0">
                <a:solidFill>
                  <a:schemeClr val="tx2">
                    <a:lumMod val="50000"/>
                  </a:schemeClr>
                </a:solidFill>
              </a:rPr>
              <a:t>–</a:t>
            </a:r>
            <a:r>
              <a:rPr lang="cs-CZ" dirty="0" smtClean="0">
                <a:solidFill>
                  <a:schemeClr val="tx2">
                    <a:lumMod val="50000"/>
                  </a:schemeClr>
                </a:solidFill>
              </a:rPr>
              <a:t> </a:t>
            </a:r>
            <a:r>
              <a:rPr lang="cs-CZ" dirty="0">
                <a:solidFill>
                  <a:schemeClr val="tx2">
                    <a:lumMod val="50000"/>
                  </a:schemeClr>
                </a:solidFill>
              </a:rPr>
              <a:t>tento </a:t>
            </a:r>
            <a:r>
              <a:rPr lang="cs-CZ" dirty="0" err="1">
                <a:solidFill>
                  <a:schemeClr val="tx2">
                    <a:lumMod val="50000"/>
                  </a:schemeClr>
                </a:solidFill>
              </a:rPr>
              <a:t>proxy</a:t>
            </a:r>
            <a:r>
              <a:rPr lang="cs-CZ" dirty="0">
                <a:solidFill>
                  <a:schemeClr val="tx2">
                    <a:lumMod val="50000"/>
                  </a:schemeClr>
                </a:solidFill>
              </a:rPr>
              <a:t> server je nejbezpečnější a poskytuje uživateli úplnou anonymitu. Skrývá IP adresu klienta a sám funguje jako zařízení.</a:t>
            </a:r>
          </a:p>
        </p:txBody>
      </p:sp>
    </p:spTree>
    <p:extLst>
      <p:ext uri="{BB962C8B-B14F-4D97-AF65-F5344CB8AC3E}">
        <p14:creationId xmlns:p14="http://schemas.microsoft.com/office/powerpoint/2010/main" val="19638513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Co je </a:t>
            </a:r>
            <a:r>
              <a:rPr lang="cs-CZ" dirty="0" err="1" smtClean="0"/>
              <a:t>proxy</a:t>
            </a:r>
            <a:r>
              <a:rPr lang="cs-CZ" dirty="0" smtClean="0"/>
              <a:t> z bezpečnostního hlediska?</a:t>
            </a:r>
            <a:endParaRPr lang="cs-CZ" dirty="0"/>
          </a:p>
        </p:txBody>
      </p:sp>
      <p:sp>
        <p:nvSpPr>
          <p:cNvPr id="3" name="Obdélník 2"/>
          <p:cNvSpPr/>
          <p:nvPr/>
        </p:nvSpPr>
        <p:spPr>
          <a:xfrm>
            <a:off x="213583" y="1205633"/>
            <a:ext cx="8930417" cy="3816429"/>
          </a:xfrm>
          <a:prstGeom prst="rect">
            <a:avLst/>
          </a:prstGeom>
        </p:spPr>
        <p:txBody>
          <a:bodyPr wrap="square">
            <a:spAutoFit/>
          </a:bodyPr>
          <a:lstStyle/>
          <a:p>
            <a:pPr marL="285750" indent="-285750">
              <a:buFont typeface="Wingdings" panose="05000000000000000000" pitchFamily="2" charset="2"/>
              <a:buChar char="§"/>
            </a:pPr>
            <a:r>
              <a:rPr lang="cs-CZ" sz="2200" dirty="0"/>
              <a:t>Proxy server je </a:t>
            </a:r>
            <a:r>
              <a:rPr lang="cs-CZ" sz="2200" dirty="0" smtClean="0"/>
              <a:t>počítač, který </a:t>
            </a:r>
            <a:r>
              <a:rPr lang="cs-CZ" sz="2200" dirty="0"/>
              <a:t>funguje jako </a:t>
            </a:r>
            <a:r>
              <a:rPr lang="cs-CZ" sz="2200" b="1" dirty="0" smtClean="0"/>
              <a:t>prostředník </a:t>
            </a:r>
            <a:r>
              <a:rPr lang="cs-CZ" sz="2200" b="1" dirty="0"/>
              <a:t>mezi internetem a uživatelským počítačem</a:t>
            </a:r>
            <a:r>
              <a:rPr lang="cs-CZ" sz="2200" dirty="0"/>
              <a:t>. Umožňuje počítači uživatele nepřímé připojení k jiným síťovým službám. </a:t>
            </a:r>
            <a:endParaRPr lang="cs-CZ" sz="2200" dirty="0" smtClean="0"/>
          </a:p>
          <a:p>
            <a:pPr marL="285750" indent="-285750">
              <a:buFont typeface="Wingdings" panose="05000000000000000000" pitchFamily="2" charset="2"/>
              <a:buChar char="§"/>
            </a:pPr>
            <a:endParaRPr lang="cs-CZ" sz="2200" dirty="0"/>
          </a:p>
          <a:p>
            <a:pPr marL="285750" indent="-285750">
              <a:buFont typeface="Wingdings" panose="05000000000000000000" pitchFamily="2" charset="2"/>
              <a:buChar char="§"/>
            </a:pPr>
            <a:r>
              <a:rPr lang="cs-CZ" sz="2200" dirty="0" smtClean="0"/>
              <a:t>Proxy </a:t>
            </a:r>
            <a:r>
              <a:rPr lang="cs-CZ" sz="2200" dirty="0"/>
              <a:t>server se používá hlavně pro skrytí aktuální polohy uživatele a sdílení internetového připojení mezi více uživateli.</a:t>
            </a:r>
          </a:p>
          <a:p>
            <a:pPr marL="285750" indent="-285750">
              <a:buFont typeface="Wingdings" panose="05000000000000000000" pitchFamily="2" charset="2"/>
              <a:buChar char="§"/>
            </a:pPr>
            <a:endParaRPr lang="cs-CZ" sz="2200" dirty="0"/>
          </a:p>
          <a:p>
            <a:pPr marL="285750" indent="-285750">
              <a:buFont typeface="Wingdings" panose="05000000000000000000" pitchFamily="2" charset="2"/>
              <a:buChar char="§"/>
            </a:pPr>
            <a:r>
              <a:rPr lang="cs-CZ" sz="2200" dirty="0"/>
              <a:t>Když používáme </a:t>
            </a:r>
            <a:r>
              <a:rPr lang="cs-CZ" sz="2200" dirty="0" err="1"/>
              <a:t>proxy</a:t>
            </a:r>
            <a:r>
              <a:rPr lang="cs-CZ" sz="2200" dirty="0"/>
              <a:t> server, klientské počítače se nejprve připojí k </a:t>
            </a:r>
            <a:r>
              <a:rPr lang="cs-CZ" sz="2200" dirty="0" err="1"/>
              <a:t>proxy</a:t>
            </a:r>
            <a:r>
              <a:rPr lang="cs-CZ" sz="2200" dirty="0"/>
              <a:t> serveru a poté pošlou </a:t>
            </a:r>
            <a:r>
              <a:rPr lang="cs-CZ" sz="2200" dirty="0" smtClean="0"/>
              <a:t>požadavek. Proxy </a:t>
            </a:r>
            <a:r>
              <a:rPr lang="cs-CZ" sz="2200" dirty="0"/>
              <a:t>server nejprve zkontroluje </a:t>
            </a:r>
            <a:r>
              <a:rPr lang="cs-CZ" sz="2200" dirty="0" smtClean="0"/>
              <a:t>v </a:t>
            </a:r>
            <a:r>
              <a:rPr lang="cs-CZ" sz="2200" dirty="0" err="1" smtClean="0"/>
              <a:t>keši</a:t>
            </a:r>
            <a:r>
              <a:rPr lang="cs-CZ" sz="2200" dirty="0" smtClean="0"/>
              <a:t>, </a:t>
            </a:r>
            <a:r>
              <a:rPr lang="cs-CZ" sz="2200" dirty="0"/>
              <a:t>zda </a:t>
            </a:r>
            <a:r>
              <a:rPr lang="cs-CZ" sz="2200" dirty="0" smtClean="0"/>
              <a:t>požadavek již neproveden </a:t>
            </a:r>
            <a:r>
              <a:rPr lang="cs-CZ" sz="2200" dirty="0"/>
              <a:t>dříve. Pokud </a:t>
            </a:r>
            <a:r>
              <a:rPr lang="cs-CZ" sz="2200" dirty="0" smtClean="0"/>
              <a:t>nebyl, </a:t>
            </a:r>
            <a:r>
              <a:rPr lang="cs-CZ" sz="2200" dirty="0"/>
              <a:t>nový </a:t>
            </a:r>
            <a:r>
              <a:rPr lang="cs-CZ" sz="2200" dirty="0" smtClean="0"/>
              <a:t>je požadavek </a:t>
            </a:r>
            <a:r>
              <a:rPr lang="cs-CZ" sz="2200" dirty="0"/>
              <a:t>odeslán na internet z </a:t>
            </a:r>
            <a:r>
              <a:rPr lang="cs-CZ" sz="2200" dirty="0" err="1"/>
              <a:t>proxy</a:t>
            </a:r>
            <a:r>
              <a:rPr lang="cs-CZ" sz="2200" dirty="0"/>
              <a:t> </a:t>
            </a:r>
            <a:r>
              <a:rPr lang="cs-CZ" sz="2200" dirty="0" smtClean="0"/>
              <a:t>serveru.</a:t>
            </a:r>
            <a:endParaRPr lang="cs-CZ" sz="2200" dirty="0"/>
          </a:p>
        </p:txBody>
      </p:sp>
    </p:spTree>
    <p:extLst>
      <p:ext uri="{BB962C8B-B14F-4D97-AF65-F5344CB8AC3E}">
        <p14:creationId xmlns:p14="http://schemas.microsoft.com/office/powerpoint/2010/main" val="1832858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en-US" altLang="ja-JP" sz="2000" dirty="0"/>
              <a:t>Private IP addresses cannot be routed over the Internet.</a:t>
            </a:r>
          </a:p>
          <a:p>
            <a:r>
              <a:rPr lang="en-US" altLang="ja-JP" sz="2000" dirty="0"/>
              <a:t>NAT is used to translate private IP addresses used inside a company to public addresses that can be routed over the Internet.</a:t>
            </a:r>
          </a:p>
          <a:p>
            <a:r>
              <a:rPr lang="en-US" altLang="ja-JP" sz="2000" dirty="0"/>
              <a:t>NAT hides internal IPv4 addresses from outside networks.</a:t>
            </a:r>
          </a:p>
          <a:p>
            <a:pPr lvl="1"/>
            <a:r>
              <a:rPr lang="en-US" altLang="ja-JP" sz="2000" dirty="0"/>
              <a:t>Companies use the same private IPv4 addresses so outside devices cannot tell one company’s 10.x.x.x network from another company’s 10.x.x.x network.</a:t>
            </a:r>
          </a:p>
          <a:p>
            <a:r>
              <a:rPr lang="en-US" altLang="ja-JP" sz="2000" dirty="0"/>
              <a:t>A NAT-enabled router can be configured with a public IPv4 address.</a:t>
            </a:r>
          </a:p>
          <a:p>
            <a:r>
              <a:rPr lang="en-US" altLang="ja-JP" sz="2000" dirty="0"/>
              <a:t>A NAT-enabled router can be configured with multiple public IPv4 addresses to be used in a pool or NAT pool for internal devices configured with private addresses.</a:t>
            </a:r>
          </a:p>
          <a:p>
            <a:endParaRPr lang="cs-CZ" dirty="0"/>
          </a:p>
        </p:txBody>
      </p:sp>
      <p:sp>
        <p:nvSpPr>
          <p:cNvPr id="3" name="Nadpis 2"/>
          <p:cNvSpPr>
            <a:spLocks noGrp="1"/>
          </p:cNvSpPr>
          <p:nvPr>
            <p:ph type="title"/>
          </p:nvPr>
        </p:nvSpPr>
        <p:spPr/>
        <p:txBody>
          <a:bodyPr/>
          <a:lstStyle/>
          <a:p>
            <a:r>
              <a:rPr lang="cs-CZ" dirty="0" err="1"/>
              <a:t>What</a:t>
            </a:r>
            <a:r>
              <a:rPr lang="cs-CZ" dirty="0"/>
              <a:t> </a:t>
            </a:r>
            <a:r>
              <a:rPr lang="cs-CZ" dirty="0" err="1"/>
              <a:t>is</a:t>
            </a:r>
            <a:r>
              <a:rPr lang="cs-CZ" dirty="0"/>
              <a:t> NAT?</a:t>
            </a:r>
          </a:p>
        </p:txBody>
      </p:sp>
    </p:spTree>
    <p:extLst>
      <p:ext uri="{BB962C8B-B14F-4D97-AF65-F5344CB8AC3E}">
        <p14:creationId xmlns:p14="http://schemas.microsoft.com/office/powerpoint/2010/main" val="4230588876"/>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Výhody </a:t>
            </a:r>
            <a:r>
              <a:rPr lang="cs-CZ" dirty="0" err="1" smtClean="0"/>
              <a:t>proxy</a:t>
            </a:r>
            <a:endParaRPr lang="cs-CZ" dirty="0"/>
          </a:p>
        </p:txBody>
      </p:sp>
      <p:sp>
        <p:nvSpPr>
          <p:cNvPr id="3" name="Obdélník 2"/>
          <p:cNvSpPr/>
          <p:nvPr/>
        </p:nvSpPr>
        <p:spPr>
          <a:xfrm>
            <a:off x="580677" y="1409213"/>
            <a:ext cx="8189553" cy="2800767"/>
          </a:xfrm>
          <a:prstGeom prst="rect">
            <a:avLst/>
          </a:prstGeom>
        </p:spPr>
        <p:txBody>
          <a:bodyPr wrap="square">
            <a:spAutoFit/>
          </a:bodyPr>
          <a:lstStyle/>
          <a:p>
            <a:pPr marL="285750" indent="-285750">
              <a:buFont typeface="Wingdings" panose="05000000000000000000" pitchFamily="2" charset="2"/>
              <a:buChar char="§"/>
            </a:pPr>
            <a:r>
              <a:rPr lang="cs-CZ" sz="2200" dirty="0" smtClean="0"/>
              <a:t>Snižuje </a:t>
            </a:r>
            <a:r>
              <a:rPr lang="cs-CZ" sz="2200" dirty="0"/>
              <a:t>náklady na internet, protože může být sdílen s více klienty.</a:t>
            </a:r>
          </a:p>
          <a:p>
            <a:pPr marL="285750" indent="-285750">
              <a:buFont typeface="Wingdings" panose="05000000000000000000" pitchFamily="2" charset="2"/>
              <a:buChar char="§"/>
            </a:pPr>
            <a:endParaRPr lang="cs-CZ" sz="2200" dirty="0"/>
          </a:p>
          <a:p>
            <a:pPr marL="285750" indent="-285750">
              <a:buFont typeface="Wingdings" panose="05000000000000000000" pitchFamily="2" charset="2"/>
              <a:buChar char="§"/>
            </a:pPr>
            <a:r>
              <a:rPr lang="cs-CZ" sz="2200" dirty="0"/>
              <a:t>Může být použit </a:t>
            </a:r>
            <a:r>
              <a:rPr lang="cs-CZ" sz="2200" dirty="0" smtClean="0"/>
              <a:t>v rámci </a:t>
            </a:r>
            <a:r>
              <a:rPr lang="cs-CZ" sz="2200" dirty="0"/>
              <a:t>VPN </a:t>
            </a:r>
            <a:r>
              <a:rPr lang="cs-CZ" sz="2200" dirty="0" smtClean="0"/>
              <a:t>spojení, </a:t>
            </a:r>
            <a:r>
              <a:rPr lang="cs-CZ" sz="2200" dirty="0"/>
              <a:t>což vám pomůže skrýt aktuální polohu a pomoci zobrazit umístění podle našich </a:t>
            </a:r>
            <a:r>
              <a:rPr lang="cs-CZ" sz="2200" dirty="0" smtClean="0"/>
              <a:t>preferencí.</a:t>
            </a:r>
          </a:p>
          <a:p>
            <a:pPr marL="285750" indent="-285750">
              <a:buFont typeface="Wingdings" panose="05000000000000000000" pitchFamily="2" charset="2"/>
              <a:buChar char="§"/>
            </a:pPr>
            <a:endParaRPr lang="cs-CZ" sz="2200" dirty="0"/>
          </a:p>
          <a:p>
            <a:pPr marL="285750" indent="-285750">
              <a:buFont typeface="Wingdings" panose="05000000000000000000" pitchFamily="2" charset="2"/>
              <a:buChar char="§"/>
            </a:pPr>
            <a:r>
              <a:rPr lang="cs-CZ" sz="2200" dirty="0" smtClean="0"/>
              <a:t>Lze aplikovat </a:t>
            </a:r>
            <a:r>
              <a:rPr lang="cs-CZ" sz="2200" dirty="0"/>
              <a:t>filtr, čímž </a:t>
            </a:r>
            <a:r>
              <a:rPr lang="cs-CZ" sz="2200" dirty="0" smtClean="0"/>
              <a:t>zlepšují </a:t>
            </a:r>
            <a:r>
              <a:rPr lang="cs-CZ" sz="2200" dirty="0"/>
              <a:t>bezpečnostní funkce.</a:t>
            </a:r>
          </a:p>
        </p:txBody>
      </p:sp>
    </p:spTree>
    <p:extLst>
      <p:ext uri="{BB962C8B-B14F-4D97-AF65-F5344CB8AC3E}">
        <p14:creationId xmlns:p14="http://schemas.microsoft.com/office/powerpoint/2010/main" val="29392026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Rozdíly forward </a:t>
            </a:r>
            <a:r>
              <a:rPr lang="cs-CZ" dirty="0" err="1" smtClean="0"/>
              <a:t>proxy</a:t>
            </a:r>
            <a:r>
              <a:rPr lang="cs-CZ" dirty="0" smtClean="0"/>
              <a:t> – reverse </a:t>
            </a:r>
            <a:r>
              <a:rPr lang="cs-CZ" dirty="0" err="1" smtClean="0"/>
              <a:t>proxy</a:t>
            </a:r>
            <a:r>
              <a:rPr lang="cs-CZ" dirty="0" smtClean="0"/>
              <a:t> </a:t>
            </a:r>
            <a:endParaRPr lang="cs-CZ" dirty="0"/>
          </a:p>
        </p:txBody>
      </p:sp>
      <p:pic>
        <p:nvPicPr>
          <p:cNvPr id="3" name="Obrázek 2" descr="Výřez obrazovk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1671" y="1112368"/>
            <a:ext cx="5746814" cy="2174948"/>
          </a:xfrm>
          <a:prstGeom prst="rect">
            <a:avLst/>
          </a:prstGeom>
        </p:spPr>
      </p:pic>
      <p:pic>
        <p:nvPicPr>
          <p:cNvPr id="4" name="Obrázek 3" descr="Výřez obrazovk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0112" y="3287316"/>
            <a:ext cx="5129929" cy="1714739"/>
          </a:xfrm>
          <a:prstGeom prst="rect">
            <a:avLst/>
          </a:prstGeom>
        </p:spPr>
      </p:pic>
    </p:spTree>
    <p:extLst>
      <p:ext uri="{BB962C8B-B14F-4D97-AF65-F5344CB8AC3E}">
        <p14:creationId xmlns:p14="http://schemas.microsoft.com/office/powerpoint/2010/main" val="30372630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Pohled Microsoftu</a:t>
            </a:r>
            <a:endParaRPr lang="cs-CZ" dirty="0"/>
          </a:p>
        </p:txBody>
      </p:sp>
      <p:pic>
        <p:nvPicPr>
          <p:cNvPr id="3" name="Obrázek 2" descr="Výřez obrazovk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560534"/>
            <a:ext cx="6858000" cy="3582599"/>
          </a:xfrm>
          <a:prstGeom prst="rect">
            <a:avLst/>
          </a:prstGeom>
        </p:spPr>
      </p:pic>
    </p:spTree>
    <p:extLst>
      <p:ext uri="{BB962C8B-B14F-4D97-AF65-F5344CB8AC3E}">
        <p14:creationId xmlns:p14="http://schemas.microsoft.com/office/powerpoint/2010/main" val="13121924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Kam firewall</a:t>
            </a:r>
            <a:endParaRPr lang="cs-CZ" dirty="0"/>
          </a:p>
        </p:txBody>
      </p:sp>
      <p:pic>
        <p:nvPicPr>
          <p:cNvPr id="3" name="Obrázek 2" descr="Výřez obrazovk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7023" y="1464314"/>
            <a:ext cx="5229955" cy="2214872"/>
          </a:xfrm>
          <a:prstGeom prst="rect">
            <a:avLst/>
          </a:prstGeom>
        </p:spPr>
      </p:pic>
    </p:spTree>
    <p:extLst>
      <p:ext uri="{BB962C8B-B14F-4D97-AF65-F5344CB8AC3E}">
        <p14:creationId xmlns:p14="http://schemas.microsoft.com/office/powerpoint/2010/main" val="40914457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 čemu lze forward </a:t>
            </a:r>
            <a:r>
              <a:rPr lang="cs-CZ" dirty="0" err="1" smtClean="0"/>
              <a:t>proxy</a:t>
            </a:r>
            <a:r>
              <a:rPr lang="cs-CZ" dirty="0" smtClean="0"/>
              <a:t> použít</a:t>
            </a:r>
            <a:endParaRPr lang="cs-CZ" dirty="0"/>
          </a:p>
        </p:txBody>
      </p:sp>
      <p:sp>
        <p:nvSpPr>
          <p:cNvPr id="3" name="Obdélník 2"/>
          <p:cNvSpPr/>
          <p:nvPr/>
        </p:nvSpPr>
        <p:spPr>
          <a:xfrm>
            <a:off x="2857500" y="2121627"/>
            <a:ext cx="3334680" cy="2169825"/>
          </a:xfrm>
          <a:prstGeom prst="rect">
            <a:avLst/>
          </a:prstGeom>
        </p:spPr>
        <p:txBody>
          <a:bodyPr wrap="square">
            <a:spAutoFit/>
          </a:bodyPr>
          <a:lstStyle/>
          <a:p>
            <a:pPr marL="428625" indent="-428625">
              <a:buFont typeface="Wingdings" panose="05000000000000000000" pitchFamily="2" charset="2"/>
              <a:buChar char="§"/>
            </a:pPr>
            <a:r>
              <a:rPr lang="en-US" sz="2700" dirty="0"/>
              <a:t>Content Filtering</a:t>
            </a:r>
          </a:p>
          <a:p>
            <a:pPr marL="428625" indent="-428625">
              <a:buFont typeface="Wingdings" panose="05000000000000000000" pitchFamily="2" charset="2"/>
              <a:buChar char="§"/>
            </a:pPr>
            <a:r>
              <a:rPr lang="en-US" sz="2700" dirty="0" err="1"/>
              <a:t>eMail</a:t>
            </a:r>
            <a:r>
              <a:rPr lang="en-US" sz="2700" dirty="0"/>
              <a:t> security</a:t>
            </a:r>
          </a:p>
          <a:p>
            <a:pPr marL="428625" indent="-428625">
              <a:buFont typeface="Wingdings" panose="05000000000000000000" pitchFamily="2" charset="2"/>
              <a:buChar char="§"/>
            </a:pPr>
            <a:r>
              <a:rPr lang="en-US" sz="2700" dirty="0" err="1"/>
              <a:t>NAT’ing</a:t>
            </a:r>
            <a:endParaRPr lang="en-US" sz="2700" dirty="0"/>
          </a:p>
          <a:p>
            <a:pPr marL="428625" indent="-428625">
              <a:buFont typeface="Wingdings" panose="05000000000000000000" pitchFamily="2" charset="2"/>
              <a:buChar char="§"/>
            </a:pPr>
            <a:r>
              <a:rPr lang="en-US" sz="2700" dirty="0"/>
              <a:t>Compliance Reporting</a:t>
            </a:r>
          </a:p>
        </p:txBody>
      </p:sp>
    </p:spTree>
    <p:extLst>
      <p:ext uri="{BB962C8B-B14F-4D97-AF65-F5344CB8AC3E}">
        <p14:creationId xmlns:p14="http://schemas.microsoft.com/office/powerpoint/2010/main" val="3315706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 čemu lze reverse </a:t>
            </a:r>
            <a:r>
              <a:rPr lang="cs-CZ" dirty="0" err="1" smtClean="0"/>
              <a:t>proxy</a:t>
            </a:r>
            <a:r>
              <a:rPr lang="cs-CZ" dirty="0" smtClean="0"/>
              <a:t> použít</a:t>
            </a:r>
            <a:endParaRPr lang="cs-CZ" dirty="0"/>
          </a:p>
        </p:txBody>
      </p:sp>
      <p:sp>
        <p:nvSpPr>
          <p:cNvPr id="3" name="Obdélník 2"/>
          <p:cNvSpPr/>
          <p:nvPr/>
        </p:nvSpPr>
        <p:spPr>
          <a:xfrm>
            <a:off x="1439652" y="1059582"/>
            <a:ext cx="6365571" cy="4662815"/>
          </a:xfrm>
          <a:prstGeom prst="rect">
            <a:avLst/>
          </a:prstGeom>
        </p:spPr>
        <p:txBody>
          <a:bodyPr wrap="square">
            <a:spAutoFit/>
          </a:bodyPr>
          <a:lstStyle/>
          <a:p>
            <a:pPr marL="214313" indent="-214313">
              <a:buFont typeface="Wingdings" panose="05000000000000000000" pitchFamily="2" charset="2"/>
              <a:buChar char="§"/>
            </a:pPr>
            <a:r>
              <a:rPr lang="cs-CZ" sz="2700" dirty="0" err="1"/>
              <a:t>Application</a:t>
            </a:r>
            <a:r>
              <a:rPr lang="cs-CZ" sz="2700" dirty="0"/>
              <a:t> </a:t>
            </a:r>
            <a:r>
              <a:rPr lang="cs-CZ" sz="2700" dirty="0" err="1"/>
              <a:t>Delivery</a:t>
            </a:r>
            <a:r>
              <a:rPr lang="cs-CZ" sz="2700" dirty="0"/>
              <a:t> </a:t>
            </a:r>
            <a:r>
              <a:rPr lang="cs-CZ" sz="2700" dirty="0" err="1"/>
              <a:t>including</a:t>
            </a:r>
            <a:r>
              <a:rPr lang="cs-CZ" sz="2700" dirty="0"/>
              <a:t>:</a:t>
            </a:r>
          </a:p>
          <a:p>
            <a:pPr marL="214313" indent="-214313">
              <a:buFont typeface="Wingdings" panose="05000000000000000000" pitchFamily="2" charset="2"/>
              <a:buChar char="§"/>
            </a:pPr>
            <a:r>
              <a:rPr lang="cs-CZ" sz="2700" dirty="0" err="1"/>
              <a:t>Load</a:t>
            </a:r>
            <a:r>
              <a:rPr lang="cs-CZ" sz="2700" dirty="0"/>
              <a:t> </a:t>
            </a:r>
            <a:r>
              <a:rPr lang="cs-CZ" sz="2700" dirty="0" err="1"/>
              <a:t>Balancing</a:t>
            </a:r>
            <a:r>
              <a:rPr lang="cs-CZ" sz="2700" dirty="0"/>
              <a:t> (TCP </a:t>
            </a:r>
            <a:r>
              <a:rPr lang="cs-CZ" sz="2700" dirty="0" err="1"/>
              <a:t>Multiplexing</a:t>
            </a:r>
            <a:r>
              <a:rPr lang="cs-CZ" sz="2700" dirty="0"/>
              <a:t>)</a:t>
            </a:r>
          </a:p>
          <a:p>
            <a:pPr marL="214313" indent="-214313">
              <a:buFont typeface="Wingdings" panose="05000000000000000000" pitchFamily="2" charset="2"/>
              <a:buChar char="§"/>
            </a:pPr>
            <a:r>
              <a:rPr lang="cs-CZ" sz="2700" dirty="0"/>
              <a:t>SSL </a:t>
            </a:r>
            <a:r>
              <a:rPr lang="cs-CZ" sz="2700" dirty="0" err="1"/>
              <a:t>Offload</a:t>
            </a:r>
            <a:r>
              <a:rPr lang="cs-CZ" sz="2700" dirty="0"/>
              <a:t>/</a:t>
            </a:r>
            <a:r>
              <a:rPr lang="cs-CZ" sz="2700" dirty="0" err="1"/>
              <a:t>Acceleration</a:t>
            </a:r>
            <a:r>
              <a:rPr lang="cs-CZ" sz="2700" dirty="0"/>
              <a:t> (SSL </a:t>
            </a:r>
            <a:r>
              <a:rPr lang="cs-CZ" sz="2700" dirty="0" err="1"/>
              <a:t>Multiplexing</a:t>
            </a:r>
            <a:r>
              <a:rPr lang="cs-CZ" sz="2700" dirty="0"/>
              <a:t>)</a:t>
            </a:r>
          </a:p>
          <a:p>
            <a:pPr marL="214313" indent="-214313">
              <a:buFont typeface="Wingdings" panose="05000000000000000000" pitchFamily="2" charset="2"/>
              <a:buChar char="§"/>
            </a:pPr>
            <a:r>
              <a:rPr lang="cs-CZ" sz="2700" dirty="0" err="1"/>
              <a:t>Caching</a:t>
            </a:r>
            <a:endParaRPr lang="cs-CZ" sz="2700" dirty="0"/>
          </a:p>
          <a:p>
            <a:pPr marL="214313" indent="-214313">
              <a:buFont typeface="Wingdings" panose="05000000000000000000" pitchFamily="2" charset="2"/>
              <a:buChar char="§"/>
            </a:pPr>
            <a:r>
              <a:rPr lang="cs-CZ" sz="2700" dirty="0" err="1"/>
              <a:t>Compression</a:t>
            </a:r>
            <a:endParaRPr lang="cs-CZ" sz="2700" dirty="0"/>
          </a:p>
          <a:p>
            <a:pPr marL="214313" indent="-214313">
              <a:buFont typeface="Wingdings" panose="05000000000000000000" pitchFamily="2" charset="2"/>
              <a:buChar char="§"/>
            </a:pPr>
            <a:r>
              <a:rPr lang="cs-CZ" sz="2700" dirty="0" err="1"/>
              <a:t>Content</a:t>
            </a:r>
            <a:r>
              <a:rPr lang="cs-CZ" sz="2700" dirty="0"/>
              <a:t> </a:t>
            </a:r>
            <a:r>
              <a:rPr lang="cs-CZ" sz="2700" dirty="0" err="1"/>
              <a:t>Switching</a:t>
            </a:r>
            <a:r>
              <a:rPr lang="cs-CZ" sz="2700" dirty="0"/>
              <a:t>/</a:t>
            </a:r>
            <a:r>
              <a:rPr lang="cs-CZ" sz="2700" dirty="0" err="1"/>
              <a:t>Redirection</a:t>
            </a:r>
            <a:endParaRPr lang="cs-CZ" sz="2700" dirty="0"/>
          </a:p>
          <a:p>
            <a:pPr marL="214313" indent="-214313">
              <a:buFont typeface="Wingdings" panose="05000000000000000000" pitchFamily="2" charset="2"/>
              <a:buChar char="§"/>
            </a:pPr>
            <a:r>
              <a:rPr lang="cs-CZ" sz="2700" dirty="0" err="1"/>
              <a:t>Application</a:t>
            </a:r>
            <a:r>
              <a:rPr lang="cs-CZ" sz="2700" dirty="0"/>
              <a:t> Firewall</a:t>
            </a:r>
          </a:p>
          <a:p>
            <a:pPr marL="214313" indent="-214313">
              <a:buFont typeface="Wingdings" panose="05000000000000000000" pitchFamily="2" charset="2"/>
              <a:buChar char="§"/>
            </a:pPr>
            <a:r>
              <a:rPr lang="cs-CZ" sz="2700" dirty="0"/>
              <a:t>Server </a:t>
            </a:r>
            <a:r>
              <a:rPr lang="cs-CZ" sz="2700" dirty="0" err="1"/>
              <a:t>Obfuscation</a:t>
            </a:r>
            <a:endParaRPr lang="cs-CZ" sz="2700" dirty="0"/>
          </a:p>
          <a:p>
            <a:pPr marL="214313" indent="-214313">
              <a:buFont typeface="Wingdings" panose="05000000000000000000" pitchFamily="2" charset="2"/>
              <a:buChar char="§"/>
            </a:pPr>
            <a:r>
              <a:rPr lang="cs-CZ" sz="2700" dirty="0" err="1"/>
              <a:t>Authentication</a:t>
            </a:r>
            <a:endParaRPr lang="cs-CZ" sz="2700" dirty="0"/>
          </a:p>
          <a:p>
            <a:pPr marL="214313" indent="-214313">
              <a:buFont typeface="Wingdings" panose="05000000000000000000" pitchFamily="2" charset="2"/>
              <a:buChar char="§"/>
            </a:pPr>
            <a:r>
              <a:rPr lang="cs-CZ" sz="2700" dirty="0"/>
              <a:t>Single Sign On</a:t>
            </a:r>
          </a:p>
        </p:txBody>
      </p:sp>
    </p:spTree>
    <p:extLst>
      <p:ext uri="{BB962C8B-B14F-4D97-AF65-F5344CB8AC3E}">
        <p14:creationId xmlns:p14="http://schemas.microsoft.com/office/powerpoint/2010/main" val="8184325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Co blokuje jedna US firma na forward </a:t>
            </a:r>
            <a:r>
              <a:rPr lang="cs-CZ" dirty="0" err="1" smtClean="0"/>
              <a:t>proxy</a:t>
            </a:r>
            <a:endParaRPr lang="cs-CZ" dirty="0"/>
          </a:p>
        </p:txBody>
      </p:sp>
      <p:sp>
        <p:nvSpPr>
          <p:cNvPr id="3" name="Rectangle 1"/>
          <p:cNvSpPr>
            <a:spLocks noChangeArrowheads="1"/>
          </p:cNvSpPr>
          <p:nvPr/>
        </p:nvSpPr>
        <p:spPr bwMode="auto">
          <a:xfrm>
            <a:off x="1143000" y="-103873"/>
            <a:ext cx="65" cy="207749"/>
          </a:xfrm>
          <a:prstGeom prst="rect">
            <a:avLst/>
          </a:prstGeom>
          <a:solidFill>
            <a:srgbClr val="EFF0F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685800"/>
            <a:endParaRPr lang="cs-CZ" altLang="cs-CZ" sz="1350" dirty="0">
              <a:latin typeface="Arial" pitchFamily="34" charset="0"/>
              <a:cs typeface="Arial" pitchFamily="34" charset="0"/>
            </a:endParaRPr>
          </a:p>
        </p:txBody>
      </p:sp>
      <p:sp>
        <p:nvSpPr>
          <p:cNvPr id="4" name="Obdélník 3"/>
          <p:cNvSpPr/>
          <p:nvPr/>
        </p:nvSpPr>
        <p:spPr>
          <a:xfrm>
            <a:off x="1709682" y="1545637"/>
            <a:ext cx="5724636" cy="2723823"/>
          </a:xfrm>
          <a:prstGeom prst="rect">
            <a:avLst/>
          </a:prstGeom>
        </p:spPr>
        <p:txBody>
          <a:bodyPr wrap="square">
            <a:spAutoFit/>
          </a:bodyPr>
          <a:lstStyle/>
          <a:p>
            <a:pPr marL="128588" indent="-128588" eaLnBrk="0" hangingPunct="0">
              <a:buFont typeface="Wingdings" panose="05000000000000000000" pitchFamily="2" charset="2"/>
              <a:buChar char="§"/>
            </a:pPr>
            <a:r>
              <a:rPr lang="cs-CZ" altLang="cs-CZ" sz="2100" dirty="0">
                <a:solidFill>
                  <a:srgbClr val="242729"/>
                </a:solidFill>
                <a:latin typeface="Times New Roman" panose="02020603050405020304" pitchFamily="18" charset="0"/>
                <a:cs typeface="Times New Roman" panose="02020603050405020304" pitchFamily="18" charset="0"/>
              </a:rPr>
              <a:t> familypostcards2008.com (</a:t>
            </a:r>
            <a:r>
              <a:rPr lang="cs-CZ" altLang="cs-CZ" sz="2100" dirty="0" err="1">
                <a:solidFill>
                  <a:srgbClr val="242729"/>
                </a:solidFill>
                <a:latin typeface="Times New Roman" panose="02020603050405020304" pitchFamily="18" charset="0"/>
                <a:cs typeface="Times New Roman" panose="02020603050405020304" pitchFamily="18" charset="0"/>
              </a:rPr>
              <a:t>Storm</a:t>
            </a:r>
            <a:r>
              <a:rPr lang="cs-CZ" altLang="cs-CZ" sz="2100" dirty="0">
                <a:solidFill>
                  <a:srgbClr val="242729"/>
                </a:solidFill>
                <a:latin typeface="Times New Roman" panose="02020603050405020304" pitchFamily="18" charset="0"/>
                <a:cs typeface="Times New Roman" panose="02020603050405020304" pitchFamily="18" charset="0"/>
              </a:rPr>
              <a:t> </a:t>
            </a:r>
            <a:r>
              <a:rPr lang="cs-CZ" altLang="cs-CZ" sz="2100" dirty="0" err="1">
                <a:solidFill>
                  <a:srgbClr val="242729"/>
                </a:solidFill>
                <a:latin typeface="Times New Roman" panose="02020603050405020304" pitchFamily="18" charset="0"/>
                <a:cs typeface="Times New Roman" panose="02020603050405020304" pitchFamily="18" charset="0"/>
              </a:rPr>
              <a:t>Worm</a:t>
            </a:r>
            <a:r>
              <a:rPr lang="cs-CZ" altLang="cs-CZ" sz="2100" dirty="0">
                <a:solidFill>
                  <a:srgbClr val="242729"/>
                </a:solidFill>
                <a:latin typeface="Times New Roman" panose="02020603050405020304" pitchFamily="18" charset="0"/>
                <a:cs typeface="Times New Roman" panose="02020603050405020304" pitchFamily="18" charset="0"/>
              </a:rPr>
              <a:t> virus)  </a:t>
            </a:r>
          </a:p>
          <a:p>
            <a:pPr marL="214313" indent="-214313" eaLnBrk="0" hangingPunct="0">
              <a:buFont typeface="Wingdings" panose="05000000000000000000" pitchFamily="2" charset="2"/>
              <a:buChar char="§"/>
            </a:pPr>
            <a:endParaRPr lang="cs-CZ" altLang="cs-CZ" sz="2100" dirty="0">
              <a:solidFill>
                <a:srgbClr val="242729"/>
              </a:solidFill>
              <a:latin typeface="Times New Roman" panose="02020603050405020304" pitchFamily="18" charset="0"/>
              <a:cs typeface="Times New Roman" panose="02020603050405020304" pitchFamily="18" charset="0"/>
            </a:endParaRPr>
          </a:p>
          <a:p>
            <a:pPr marL="128588" indent="-128588" eaLnBrk="0" hangingPunct="0">
              <a:buFont typeface="Wingdings" panose="05000000000000000000" pitchFamily="2" charset="2"/>
              <a:buChar char="§"/>
            </a:pPr>
            <a:r>
              <a:rPr lang="cs-CZ" altLang="cs-CZ" sz="2100" dirty="0">
                <a:solidFill>
                  <a:srgbClr val="242729"/>
                </a:solidFill>
                <a:latin typeface="Times New Roman" panose="02020603050405020304" pitchFamily="18" charset="0"/>
                <a:cs typeface="Times New Roman" panose="02020603050405020304" pitchFamily="18" charset="0"/>
              </a:rPr>
              <a:t> facebook.com</a:t>
            </a:r>
          </a:p>
          <a:p>
            <a:pPr marL="128588" indent="-128588" eaLnBrk="0" hangingPunct="0">
              <a:buFont typeface="Wingdings" panose="05000000000000000000" pitchFamily="2" charset="2"/>
              <a:buChar char="§"/>
            </a:pPr>
            <a:endParaRPr lang="cs-CZ" altLang="cs-CZ" sz="2100" dirty="0">
              <a:solidFill>
                <a:srgbClr val="242729"/>
              </a:solidFill>
              <a:latin typeface="Times New Roman" panose="02020603050405020304" pitchFamily="18" charset="0"/>
              <a:cs typeface="Times New Roman" panose="02020603050405020304" pitchFamily="18" charset="0"/>
            </a:endParaRPr>
          </a:p>
          <a:p>
            <a:pPr marL="128588" indent="-128588" eaLnBrk="0" hangingPunct="0">
              <a:buFont typeface="Wingdings" panose="05000000000000000000" pitchFamily="2" charset="2"/>
              <a:buChar char="§"/>
            </a:pPr>
            <a:r>
              <a:rPr lang="cs-CZ" altLang="cs-CZ" sz="2100" dirty="0">
                <a:solidFill>
                  <a:srgbClr val="242729"/>
                </a:solidFill>
                <a:latin typeface="Times New Roman" panose="02020603050405020304" pitchFamily="18" charset="0"/>
                <a:cs typeface="Times New Roman" panose="02020603050405020304" pitchFamily="18" charset="0"/>
              </a:rPr>
              <a:t> playboy.com </a:t>
            </a:r>
          </a:p>
          <a:p>
            <a:pPr marL="128588" indent="-128588" eaLnBrk="0" hangingPunct="0">
              <a:buFont typeface="Wingdings" panose="05000000000000000000" pitchFamily="2" charset="2"/>
              <a:buChar char="§"/>
            </a:pPr>
            <a:endParaRPr lang="cs-CZ" altLang="cs-CZ" sz="2100" dirty="0">
              <a:solidFill>
                <a:srgbClr val="242729"/>
              </a:solidFill>
              <a:latin typeface="Times New Roman" panose="02020603050405020304" pitchFamily="18" charset="0"/>
              <a:cs typeface="Times New Roman" panose="02020603050405020304" pitchFamily="18" charset="0"/>
            </a:endParaRPr>
          </a:p>
          <a:p>
            <a:pPr marL="128588" indent="-128588" eaLnBrk="0" hangingPunct="0">
              <a:buFont typeface="Wingdings" panose="05000000000000000000" pitchFamily="2" charset="2"/>
              <a:buChar char="§"/>
            </a:pPr>
            <a:r>
              <a:rPr lang="cs-CZ" altLang="cs-CZ" sz="2100" dirty="0">
                <a:solidFill>
                  <a:srgbClr val="242729"/>
                </a:solidFill>
                <a:latin typeface="Times New Roman" panose="02020603050405020304" pitchFamily="18" charset="0"/>
                <a:cs typeface="Times New Roman" panose="02020603050405020304" pitchFamily="18" charset="0"/>
              </a:rPr>
              <a:t> wikipedia.org</a:t>
            </a:r>
          </a:p>
          <a:p>
            <a:pPr lvl="0" eaLnBrk="0" fontAlgn="base" hangingPunct="0">
              <a:spcBef>
                <a:spcPct val="0"/>
              </a:spcBef>
              <a:spcAft>
                <a:spcPct val="0"/>
              </a:spcAft>
            </a:pPr>
            <a:endParaRPr lang="cs-CZ" altLang="cs-CZ" sz="2400" dirty="0">
              <a:latin typeface="Arial" pitchFamily="34" charset="0"/>
              <a:cs typeface="Arial" pitchFamily="34" charset="0"/>
            </a:endParaRPr>
          </a:p>
        </p:txBody>
      </p:sp>
    </p:spTree>
    <p:extLst>
      <p:ext uri="{BB962C8B-B14F-4D97-AF65-F5344CB8AC3E}">
        <p14:creationId xmlns:p14="http://schemas.microsoft.com/office/powerpoint/2010/main" val="9002652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a:t>forward proxy software (server side</a:t>
            </a:r>
            <a:r>
              <a:rPr lang="en-US" dirty="0" smtClean="0"/>
              <a:t>)</a:t>
            </a:r>
            <a:endParaRPr lang="cs-CZ" dirty="0"/>
          </a:p>
        </p:txBody>
      </p:sp>
      <p:sp>
        <p:nvSpPr>
          <p:cNvPr id="3" name="Obdélník 2"/>
          <p:cNvSpPr/>
          <p:nvPr/>
        </p:nvSpPr>
        <p:spPr>
          <a:xfrm>
            <a:off x="2303748" y="2017752"/>
            <a:ext cx="5616624" cy="2169825"/>
          </a:xfrm>
          <a:prstGeom prst="rect">
            <a:avLst/>
          </a:prstGeom>
        </p:spPr>
        <p:txBody>
          <a:bodyPr wrap="square">
            <a:spAutoFit/>
          </a:bodyPr>
          <a:lstStyle/>
          <a:p>
            <a:pPr fontAlgn="base"/>
            <a:r>
              <a:rPr lang="cs-CZ" sz="2700" u="sng" dirty="0">
                <a:hlinkClick r:id="rId2"/>
              </a:rPr>
              <a:t>PHP-Proxy</a:t>
            </a:r>
            <a:endParaRPr lang="cs-CZ" sz="2700" dirty="0"/>
          </a:p>
          <a:p>
            <a:pPr fontAlgn="base"/>
            <a:r>
              <a:rPr lang="cs-CZ" sz="2700" u="sng" dirty="0" err="1">
                <a:hlinkClick r:id="rId3"/>
              </a:rPr>
              <a:t>cgi-proxy</a:t>
            </a:r>
            <a:endParaRPr lang="cs-CZ" sz="2700" dirty="0"/>
          </a:p>
          <a:p>
            <a:pPr fontAlgn="base"/>
            <a:r>
              <a:rPr lang="cs-CZ" sz="2700" u="sng" dirty="0" err="1">
                <a:hlinkClick r:id="rId4"/>
              </a:rPr>
              <a:t>glype</a:t>
            </a:r>
            <a:endParaRPr lang="cs-CZ" sz="2700" dirty="0"/>
          </a:p>
          <a:p>
            <a:pPr fontAlgn="base"/>
            <a:r>
              <a:rPr lang="cs-CZ" sz="2700" u="sng" dirty="0">
                <a:hlinkClick r:id="rId5"/>
              </a:rPr>
              <a:t>Internet </a:t>
            </a:r>
            <a:r>
              <a:rPr lang="cs-CZ" sz="2700" u="sng" dirty="0" err="1">
                <a:hlinkClick r:id="rId5"/>
              </a:rPr>
              <a:t>censorship</a:t>
            </a:r>
            <a:r>
              <a:rPr lang="cs-CZ" sz="2700" u="sng" dirty="0">
                <a:hlinkClick r:id="rId5"/>
              </a:rPr>
              <a:t> wiki: List </a:t>
            </a:r>
            <a:r>
              <a:rPr lang="cs-CZ" sz="2700" u="sng" dirty="0" err="1">
                <a:hlinkClick r:id="rId5"/>
              </a:rPr>
              <a:t>of</a:t>
            </a:r>
            <a:r>
              <a:rPr lang="cs-CZ" sz="2700" u="sng" dirty="0">
                <a:hlinkClick r:id="rId5"/>
              </a:rPr>
              <a:t> Web </a:t>
            </a:r>
            <a:r>
              <a:rPr lang="cs-CZ" sz="2700" u="sng" dirty="0" err="1">
                <a:hlinkClick r:id="rId5"/>
              </a:rPr>
              <a:t>Proxies</a:t>
            </a:r>
            <a:endParaRPr lang="cs-CZ" sz="2700" dirty="0"/>
          </a:p>
        </p:txBody>
      </p:sp>
    </p:spTree>
    <p:extLst>
      <p:ext uri="{BB962C8B-B14F-4D97-AF65-F5344CB8AC3E}">
        <p14:creationId xmlns:p14="http://schemas.microsoft.com/office/powerpoint/2010/main" val="14431635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reverse </a:t>
            </a:r>
            <a:r>
              <a:rPr lang="cs-CZ" dirty="0" err="1"/>
              <a:t>proxy</a:t>
            </a:r>
            <a:r>
              <a:rPr lang="cs-CZ" dirty="0"/>
              <a:t> software </a:t>
            </a:r>
            <a:r>
              <a:rPr lang="cs-CZ" dirty="0" err="1"/>
              <a:t>for</a:t>
            </a:r>
            <a:r>
              <a:rPr lang="cs-CZ" dirty="0"/>
              <a:t> HTTP (server </a:t>
            </a:r>
            <a:r>
              <a:rPr lang="cs-CZ" dirty="0" err="1"/>
              <a:t>side</a:t>
            </a:r>
            <a:r>
              <a:rPr lang="cs-CZ" dirty="0" smtClean="0"/>
              <a:t>)</a:t>
            </a:r>
            <a:endParaRPr lang="cs-CZ" dirty="0"/>
          </a:p>
        </p:txBody>
      </p:sp>
      <p:sp>
        <p:nvSpPr>
          <p:cNvPr id="3" name="Obdélník 2"/>
          <p:cNvSpPr/>
          <p:nvPr/>
        </p:nvSpPr>
        <p:spPr>
          <a:xfrm>
            <a:off x="2087724" y="1329611"/>
            <a:ext cx="5508612" cy="4247317"/>
          </a:xfrm>
          <a:prstGeom prst="rect">
            <a:avLst/>
          </a:prstGeom>
        </p:spPr>
        <p:txBody>
          <a:bodyPr wrap="square">
            <a:spAutoFit/>
          </a:bodyPr>
          <a:lstStyle/>
          <a:p>
            <a:pPr marL="428625" indent="-428625">
              <a:buFont typeface="Wingdings" panose="05000000000000000000" pitchFamily="2" charset="2"/>
              <a:buChar char="§"/>
            </a:pPr>
            <a:r>
              <a:rPr lang="cs-CZ" sz="2700" u="sng" dirty="0" err="1">
                <a:hlinkClick r:id="rId2"/>
              </a:rPr>
              <a:t>apache</a:t>
            </a:r>
            <a:r>
              <a:rPr lang="cs-CZ" sz="2700" u="sng" dirty="0">
                <a:hlinkClick r:id="rId2"/>
              </a:rPr>
              <a:t> </a:t>
            </a:r>
            <a:r>
              <a:rPr lang="cs-CZ" sz="2700" u="sng" dirty="0" err="1">
                <a:hlinkClick r:id="rId2"/>
              </a:rPr>
              <a:t>mod_proxy</a:t>
            </a:r>
            <a:r>
              <a:rPr lang="cs-CZ" sz="2700" dirty="0"/>
              <a:t> (</a:t>
            </a:r>
            <a:r>
              <a:rPr lang="cs-CZ" sz="2700" dirty="0" err="1"/>
              <a:t>can</a:t>
            </a:r>
            <a:r>
              <a:rPr lang="cs-CZ" sz="2700" dirty="0"/>
              <a:t> </a:t>
            </a:r>
            <a:r>
              <a:rPr lang="cs-CZ" sz="2700" dirty="0" err="1"/>
              <a:t>also</a:t>
            </a:r>
            <a:r>
              <a:rPr lang="cs-CZ" sz="2700" dirty="0"/>
              <a:t> </a:t>
            </a:r>
            <a:r>
              <a:rPr lang="cs-CZ" sz="2700" dirty="0" err="1"/>
              <a:t>work</a:t>
            </a:r>
            <a:r>
              <a:rPr lang="cs-CZ" sz="2700" dirty="0"/>
              <a:t> as a forward </a:t>
            </a:r>
            <a:r>
              <a:rPr lang="cs-CZ" sz="2700" dirty="0" err="1"/>
              <a:t>proxy</a:t>
            </a:r>
            <a:r>
              <a:rPr lang="cs-CZ" sz="2700" dirty="0"/>
              <a:t> </a:t>
            </a:r>
            <a:r>
              <a:rPr lang="cs-CZ" sz="2700" dirty="0" err="1"/>
              <a:t>for</a:t>
            </a:r>
            <a:r>
              <a:rPr lang="cs-CZ" sz="2700" dirty="0"/>
              <a:t> HTTP)</a:t>
            </a:r>
          </a:p>
          <a:p>
            <a:pPr marL="428625" indent="-428625">
              <a:buFont typeface="Wingdings" panose="05000000000000000000" pitchFamily="2" charset="2"/>
              <a:buChar char="§"/>
            </a:pPr>
            <a:r>
              <a:rPr lang="cs-CZ" sz="2700" u="sng" dirty="0" err="1">
                <a:hlinkClick r:id="rId3"/>
              </a:rPr>
              <a:t>nginx</a:t>
            </a:r>
            <a:r>
              <a:rPr lang="cs-CZ" sz="2700" dirty="0"/>
              <a:t> (</a:t>
            </a:r>
            <a:r>
              <a:rPr lang="cs-CZ" sz="2700" dirty="0" err="1"/>
              <a:t>used</a:t>
            </a:r>
            <a:r>
              <a:rPr lang="cs-CZ" sz="2700" dirty="0"/>
              <a:t> on hulu.com, spam </a:t>
            </a:r>
            <a:r>
              <a:rPr lang="cs-CZ" sz="2700" dirty="0" err="1"/>
              <a:t>sites</a:t>
            </a:r>
            <a:r>
              <a:rPr lang="cs-CZ" sz="2700" dirty="0"/>
              <a:t>, </a:t>
            </a:r>
            <a:r>
              <a:rPr lang="cs-CZ" sz="2700" dirty="0" err="1"/>
              <a:t>etc</a:t>
            </a:r>
            <a:r>
              <a:rPr lang="cs-CZ" sz="2700" dirty="0"/>
              <a:t>.)</a:t>
            </a:r>
          </a:p>
          <a:p>
            <a:pPr marL="428625" indent="-428625">
              <a:buFont typeface="Wingdings" panose="05000000000000000000" pitchFamily="2" charset="2"/>
              <a:buChar char="§"/>
            </a:pPr>
            <a:r>
              <a:rPr lang="cs-CZ" sz="2700" u="sng" dirty="0" err="1">
                <a:hlinkClick r:id="rId4"/>
              </a:rPr>
              <a:t>HAProxy</a:t>
            </a:r>
            <a:endParaRPr lang="cs-CZ" sz="2700" dirty="0"/>
          </a:p>
          <a:p>
            <a:pPr marL="428625" indent="-428625">
              <a:buFont typeface="Wingdings" panose="05000000000000000000" pitchFamily="2" charset="2"/>
              <a:buChar char="§"/>
            </a:pPr>
            <a:r>
              <a:rPr lang="cs-CZ" sz="2700" u="sng" dirty="0" err="1">
                <a:hlinkClick r:id="rId5"/>
              </a:rPr>
              <a:t>lighthttpd</a:t>
            </a:r>
            <a:endParaRPr lang="cs-CZ" sz="2700" dirty="0"/>
          </a:p>
          <a:p>
            <a:pPr marL="428625" indent="-428625">
              <a:buFont typeface="Wingdings" panose="05000000000000000000" pitchFamily="2" charset="2"/>
              <a:buChar char="§"/>
            </a:pPr>
            <a:r>
              <a:rPr lang="cs-CZ" sz="2700" u="sng" dirty="0" err="1">
                <a:hlinkClick r:id="rId6"/>
              </a:rPr>
              <a:t>perlbal</a:t>
            </a:r>
            <a:r>
              <a:rPr lang="cs-CZ" sz="2700" dirty="0"/>
              <a:t> </a:t>
            </a:r>
            <a:r>
              <a:rPr lang="cs-CZ" sz="2700" u="sng" dirty="0" err="1">
                <a:hlinkClick r:id="rId7"/>
              </a:rPr>
              <a:t>portfusion</a:t>
            </a:r>
            <a:endParaRPr lang="cs-CZ" sz="2700" dirty="0"/>
          </a:p>
          <a:p>
            <a:pPr marL="428625" indent="-428625">
              <a:buFont typeface="Wingdings" panose="05000000000000000000" pitchFamily="2" charset="2"/>
              <a:buChar char="§"/>
            </a:pPr>
            <a:r>
              <a:rPr lang="cs-CZ" sz="2700" u="sng" dirty="0" err="1">
                <a:hlinkClick r:id="rId8"/>
              </a:rPr>
              <a:t>pound</a:t>
            </a:r>
            <a:endParaRPr lang="cs-CZ" sz="2700" dirty="0"/>
          </a:p>
          <a:p>
            <a:pPr marL="428625" indent="-428625">
              <a:buFont typeface="Wingdings" panose="05000000000000000000" pitchFamily="2" charset="2"/>
              <a:buChar char="§"/>
            </a:pPr>
            <a:r>
              <a:rPr lang="cs-CZ" sz="2700" u="sng" dirty="0" err="1">
                <a:hlinkClick r:id="rId9"/>
              </a:rPr>
              <a:t>varnish</a:t>
            </a:r>
            <a:r>
              <a:rPr lang="cs-CZ" sz="2700" u="sng" dirty="0">
                <a:hlinkClick r:id="rId9"/>
              </a:rPr>
              <a:t> </a:t>
            </a:r>
            <a:r>
              <a:rPr lang="cs-CZ" sz="2700" u="sng" dirty="0" err="1">
                <a:hlinkClick r:id="rId9"/>
              </a:rPr>
              <a:t>cache</a:t>
            </a:r>
            <a:r>
              <a:rPr lang="cs-CZ" sz="2700" dirty="0"/>
              <a:t> </a:t>
            </a:r>
          </a:p>
        </p:txBody>
      </p:sp>
    </p:spTree>
    <p:extLst>
      <p:ext uri="{BB962C8B-B14F-4D97-AF65-F5344CB8AC3E}">
        <p14:creationId xmlns:p14="http://schemas.microsoft.com/office/powerpoint/2010/main" val="9814783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reverse </a:t>
            </a:r>
            <a:r>
              <a:rPr lang="cs-CZ" dirty="0" err="1"/>
              <a:t>proxy</a:t>
            </a:r>
            <a:r>
              <a:rPr lang="cs-CZ" dirty="0"/>
              <a:t> software </a:t>
            </a:r>
            <a:r>
              <a:rPr lang="cs-CZ" dirty="0" err="1"/>
              <a:t>for</a:t>
            </a:r>
            <a:r>
              <a:rPr lang="cs-CZ" dirty="0"/>
              <a:t> TCP </a:t>
            </a:r>
            <a:r>
              <a:rPr lang="cs-CZ" dirty="0" smtClean="0"/>
              <a:t/>
            </a:r>
            <a:br>
              <a:rPr lang="cs-CZ" dirty="0" smtClean="0"/>
            </a:br>
            <a:r>
              <a:rPr lang="cs-CZ" dirty="0" smtClean="0"/>
              <a:t>(</a:t>
            </a:r>
            <a:r>
              <a:rPr lang="cs-CZ" dirty="0"/>
              <a:t>server </a:t>
            </a:r>
            <a:r>
              <a:rPr lang="cs-CZ" dirty="0" err="1"/>
              <a:t>side</a:t>
            </a:r>
            <a:r>
              <a:rPr lang="cs-CZ" dirty="0" smtClean="0"/>
              <a:t>)</a:t>
            </a:r>
            <a:endParaRPr lang="cs-CZ" dirty="0"/>
          </a:p>
        </p:txBody>
      </p:sp>
      <p:sp>
        <p:nvSpPr>
          <p:cNvPr id="3" name="Obdélník 2"/>
          <p:cNvSpPr/>
          <p:nvPr/>
        </p:nvSpPr>
        <p:spPr>
          <a:xfrm>
            <a:off x="3329862" y="1977684"/>
            <a:ext cx="2916324" cy="2169825"/>
          </a:xfrm>
          <a:prstGeom prst="rect">
            <a:avLst/>
          </a:prstGeom>
        </p:spPr>
        <p:txBody>
          <a:bodyPr wrap="square">
            <a:spAutoFit/>
          </a:bodyPr>
          <a:lstStyle/>
          <a:p>
            <a:pPr fontAlgn="base"/>
            <a:r>
              <a:rPr lang="cs-CZ" sz="2700" u="sng" dirty="0">
                <a:hlinkClick r:id="rId2"/>
              </a:rPr>
              <a:t>balance</a:t>
            </a:r>
            <a:endParaRPr lang="cs-CZ" sz="2700" dirty="0"/>
          </a:p>
          <a:p>
            <a:pPr fontAlgn="base"/>
            <a:r>
              <a:rPr lang="cs-CZ" sz="2700" u="sng" dirty="0" err="1">
                <a:hlinkClick r:id="rId3"/>
              </a:rPr>
              <a:t>delegate</a:t>
            </a:r>
            <a:endParaRPr lang="cs-CZ" sz="2700" dirty="0"/>
          </a:p>
          <a:p>
            <a:pPr fontAlgn="base"/>
            <a:r>
              <a:rPr lang="cs-CZ" sz="2700" u="sng" dirty="0" err="1">
                <a:hlinkClick r:id="rId4"/>
              </a:rPr>
              <a:t>pen</a:t>
            </a:r>
            <a:endParaRPr lang="cs-CZ" sz="2700" dirty="0"/>
          </a:p>
          <a:p>
            <a:pPr fontAlgn="base"/>
            <a:r>
              <a:rPr lang="cs-CZ" sz="2700" u="sng" dirty="0" err="1">
                <a:hlinkClick r:id="rId5"/>
              </a:rPr>
              <a:t>portfusion</a:t>
            </a:r>
            <a:endParaRPr lang="cs-CZ" sz="2700" dirty="0"/>
          </a:p>
          <a:p>
            <a:pPr fontAlgn="base"/>
            <a:r>
              <a:rPr lang="cs-CZ" sz="2700" u="sng" dirty="0">
                <a:hlinkClick r:id="rId6"/>
              </a:rPr>
              <a:t>python </a:t>
            </a:r>
            <a:r>
              <a:rPr lang="cs-CZ" sz="2700" u="sng" dirty="0" err="1">
                <a:hlinkClick r:id="rId6"/>
              </a:rPr>
              <a:t>director</a:t>
            </a:r>
            <a:endParaRPr lang="cs-CZ" sz="2700" dirty="0"/>
          </a:p>
        </p:txBody>
      </p:sp>
    </p:spTree>
    <p:extLst>
      <p:ext uri="{BB962C8B-B14F-4D97-AF65-F5344CB8AC3E}">
        <p14:creationId xmlns:p14="http://schemas.microsoft.com/office/powerpoint/2010/main" val="1492972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136317" y="822191"/>
            <a:ext cx="3545346" cy="4155319"/>
          </a:xfrm>
        </p:spPr>
        <p:txBody>
          <a:bodyPr/>
          <a:lstStyle/>
          <a:p>
            <a:r>
              <a:rPr lang="en-US" altLang="ja-JP" sz="1400" dirty="0" smtClean="0"/>
              <a:t>Four types of addresses: inside, outside, local, and global</a:t>
            </a:r>
          </a:p>
          <a:p>
            <a:pPr lvl="1"/>
            <a:r>
              <a:rPr lang="en-US" altLang="ja-JP" dirty="0" smtClean="0"/>
              <a:t>Always consider the device that is having its private address translated to understand this concept.</a:t>
            </a:r>
          </a:p>
          <a:p>
            <a:pPr lvl="1"/>
            <a:r>
              <a:rPr lang="en-US" altLang="ja-JP" b="1" dirty="0" smtClean="0"/>
              <a:t>Inside address </a:t>
            </a:r>
            <a:r>
              <a:rPr lang="en-US" altLang="ja-JP" dirty="0" smtClean="0"/>
              <a:t>– address of the company network device that is being translated by NAT</a:t>
            </a:r>
          </a:p>
          <a:p>
            <a:pPr lvl="1"/>
            <a:r>
              <a:rPr lang="en-US" altLang="ja-JP" b="1" dirty="0" smtClean="0"/>
              <a:t>Outside address </a:t>
            </a:r>
            <a:r>
              <a:rPr lang="en-US" altLang="ja-JP" dirty="0" smtClean="0"/>
              <a:t>– IP address of the destination device</a:t>
            </a:r>
          </a:p>
          <a:p>
            <a:pPr lvl="1"/>
            <a:r>
              <a:rPr lang="en-US" altLang="ja-JP" b="1" dirty="0" smtClean="0"/>
              <a:t>Local address </a:t>
            </a:r>
            <a:r>
              <a:rPr lang="en-US" altLang="ja-JP" dirty="0" smtClean="0"/>
              <a:t>– any address that appears on the inside portion of the network</a:t>
            </a:r>
          </a:p>
          <a:p>
            <a:pPr lvl="1"/>
            <a:r>
              <a:rPr lang="en-US" altLang="ja-JP" b="1" dirty="0" smtClean="0"/>
              <a:t>Global address </a:t>
            </a:r>
            <a:r>
              <a:rPr lang="en-US" altLang="ja-JP" dirty="0" smtClean="0"/>
              <a:t>– any address that appears on the outside portion of the network</a:t>
            </a:r>
          </a:p>
        </p:txBody>
      </p:sp>
      <p:sp>
        <p:nvSpPr>
          <p:cNvPr id="8194" name="Rectangle 2"/>
          <p:cNvSpPr>
            <a:spLocks noGrp="1" noChangeArrowheads="1"/>
          </p:cNvSpPr>
          <p:nvPr>
            <p:ph type="title"/>
          </p:nvPr>
        </p:nvSpPr>
        <p:spPr/>
        <p:txBody>
          <a:bodyPr/>
          <a:lstStyle/>
          <a:p>
            <a:r>
              <a:rPr lang="en-US" altLang="en-US" dirty="0" smtClean="0"/>
              <a:t>NAT Terminology</a:t>
            </a:r>
          </a:p>
        </p:txBody>
      </p:sp>
      <p:pic>
        <p:nvPicPr>
          <p:cNvPr id="2" name="Picture 1"/>
          <p:cNvPicPr>
            <a:picLocks noChangeAspect="1"/>
          </p:cNvPicPr>
          <p:nvPr/>
        </p:nvPicPr>
        <p:blipFill>
          <a:blip r:embed="rId3"/>
          <a:stretch>
            <a:fillRect/>
          </a:stretch>
        </p:blipFill>
        <p:spPr>
          <a:xfrm>
            <a:off x="3612271" y="1451811"/>
            <a:ext cx="5611388" cy="3630500"/>
          </a:xfrm>
          <a:prstGeom prst="rect">
            <a:avLst/>
          </a:prstGeom>
        </p:spPr>
      </p:pic>
    </p:spTree>
    <p:extLst>
      <p:ext uri="{BB962C8B-B14F-4D97-AF65-F5344CB8AC3E}">
        <p14:creationId xmlns:p14="http://schemas.microsoft.com/office/powerpoint/2010/main" val="150013029"/>
      </p:ext>
    </p:extLst>
  </p:cSld>
  <p:clrMapOvr>
    <a:masterClrMapping/>
  </p:clrMapOvr>
  <p:transition spd="slow">
    <p:wip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Rozdíl </a:t>
            </a:r>
            <a:r>
              <a:rPr lang="cs-CZ" dirty="0" err="1" smtClean="0"/>
              <a:t>proxy</a:t>
            </a:r>
            <a:r>
              <a:rPr lang="cs-CZ" dirty="0" smtClean="0"/>
              <a:t> a NAT</a:t>
            </a:r>
            <a:endParaRPr lang="cs-CZ" dirty="0"/>
          </a:p>
        </p:txBody>
      </p:sp>
      <p:sp>
        <p:nvSpPr>
          <p:cNvPr id="3" name="Obdélník 2"/>
          <p:cNvSpPr/>
          <p:nvPr/>
        </p:nvSpPr>
        <p:spPr>
          <a:xfrm>
            <a:off x="1277634" y="1150099"/>
            <a:ext cx="6480720" cy="4016484"/>
          </a:xfrm>
          <a:prstGeom prst="rect">
            <a:avLst/>
          </a:prstGeom>
        </p:spPr>
        <p:txBody>
          <a:bodyPr wrap="square">
            <a:spAutoFit/>
          </a:bodyPr>
          <a:lstStyle/>
          <a:p>
            <a:pPr marL="257175" indent="-257175">
              <a:buFont typeface="Wingdings" panose="05000000000000000000" pitchFamily="2" charset="2"/>
              <a:buChar char="§"/>
            </a:pPr>
            <a:r>
              <a:rPr lang="cs-CZ" sz="1500" dirty="0">
                <a:solidFill>
                  <a:schemeClr val="tx1">
                    <a:lumMod val="95000"/>
                    <a:lumOff val="5000"/>
                  </a:schemeClr>
                </a:solidFill>
              </a:rPr>
              <a:t>'Proxy' označuje aplikaci vrstvy 7 na referenčním modelu OSI. Překlad síťových adres (NAT) je podobný </a:t>
            </a:r>
            <a:r>
              <a:rPr lang="cs-CZ" sz="1500" dirty="0" err="1">
                <a:solidFill>
                  <a:schemeClr val="tx1">
                    <a:lumMod val="95000"/>
                    <a:lumOff val="5000"/>
                  </a:schemeClr>
                </a:solidFill>
              </a:rPr>
              <a:t>proxy</a:t>
            </a:r>
            <a:r>
              <a:rPr lang="cs-CZ" sz="1500" dirty="0">
                <a:solidFill>
                  <a:schemeClr val="tx1">
                    <a:lumMod val="95000"/>
                    <a:lumOff val="5000"/>
                  </a:schemeClr>
                </a:solidFill>
              </a:rPr>
              <a:t>, ale pracuje ve vrstvě 3.</a:t>
            </a:r>
          </a:p>
          <a:p>
            <a:pPr marL="257175" indent="-257175">
              <a:buFont typeface="Wingdings" panose="05000000000000000000" pitchFamily="2" charset="2"/>
              <a:buChar char="§"/>
            </a:pPr>
            <a:endParaRPr lang="cs-CZ" sz="1500" dirty="0">
              <a:solidFill>
                <a:schemeClr val="tx1">
                  <a:lumMod val="95000"/>
                  <a:lumOff val="5000"/>
                </a:schemeClr>
              </a:solidFill>
            </a:endParaRPr>
          </a:p>
          <a:p>
            <a:pPr marL="257175" indent="-257175">
              <a:buFont typeface="Wingdings" panose="05000000000000000000" pitchFamily="2" charset="2"/>
              <a:buChar char="§"/>
            </a:pPr>
            <a:r>
              <a:rPr lang="cs-CZ" sz="1500" dirty="0">
                <a:solidFill>
                  <a:schemeClr val="tx1">
                    <a:lumMod val="95000"/>
                    <a:lumOff val="5000"/>
                  </a:schemeClr>
                </a:solidFill>
              </a:rPr>
              <a:t>V konfiguraci klienta vrstvy-3 NAT je konfigurace brány dostatečná. Pro klientskou konfiguraci </a:t>
            </a:r>
            <a:r>
              <a:rPr lang="cs-CZ" sz="1500" dirty="0" err="1">
                <a:solidFill>
                  <a:schemeClr val="tx1">
                    <a:lumMod val="95000"/>
                    <a:lumOff val="5000"/>
                  </a:schemeClr>
                </a:solidFill>
              </a:rPr>
              <a:t>proxy</a:t>
            </a:r>
            <a:r>
              <a:rPr lang="cs-CZ" sz="1500" dirty="0">
                <a:solidFill>
                  <a:schemeClr val="tx1">
                    <a:lumMod val="95000"/>
                    <a:lumOff val="5000"/>
                  </a:schemeClr>
                </a:solidFill>
              </a:rPr>
              <a:t> vrstvy 7 však musí být cílem paketů, které klient vygeneruje, vždy </a:t>
            </a:r>
            <a:r>
              <a:rPr lang="cs-CZ" sz="1500" dirty="0" err="1">
                <a:solidFill>
                  <a:schemeClr val="tx1">
                    <a:lumMod val="95000"/>
                    <a:lumOff val="5000"/>
                  </a:schemeClr>
                </a:solidFill>
              </a:rPr>
              <a:t>proxy</a:t>
            </a:r>
            <a:r>
              <a:rPr lang="cs-CZ" sz="1500" dirty="0">
                <a:solidFill>
                  <a:schemeClr val="tx1">
                    <a:lumMod val="95000"/>
                    <a:lumOff val="5000"/>
                  </a:schemeClr>
                </a:solidFill>
              </a:rPr>
              <a:t> server (vrstva-7), pak </a:t>
            </a:r>
            <a:r>
              <a:rPr lang="cs-CZ" sz="1500" dirty="0" err="1">
                <a:solidFill>
                  <a:schemeClr val="tx1">
                    <a:lumMod val="95000"/>
                    <a:lumOff val="5000"/>
                  </a:schemeClr>
                </a:solidFill>
              </a:rPr>
              <a:t>proxy</a:t>
            </a:r>
            <a:r>
              <a:rPr lang="cs-CZ" sz="1500" dirty="0">
                <a:solidFill>
                  <a:schemeClr val="tx1">
                    <a:lumMod val="95000"/>
                    <a:lumOff val="5000"/>
                  </a:schemeClr>
                </a:solidFill>
              </a:rPr>
              <a:t> server přečte každý paket a zjistí skutečný cíl.</a:t>
            </a:r>
          </a:p>
          <a:p>
            <a:pPr marL="257175" indent="-257175">
              <a:buFont typeface="Wingdings" panose="05000000000000000000" pitchFamily="2" charset="2"/>
              <a:buChar char="§"/>
            </a:pPr>
            <a:endParaRPr lang="cs-CZ" sz="1500" dirty="0">
              <a:solidFill>
                <a:schemeClr val="tx1">
                  <a:lumMod val="95000"/>
                  <a:lumOff val="5000"/>
                </a:schemeClr>
              </a:solidFill>
            </a:endParaRPr>
          </a:p>
          <a:p>
            <a:pPr marL="257175" indent="-257175">
              <a:buFont typeface="Wingdings" panose="05000000000000000000" pitchFamily="2" charset="2"/>
              <a:buChar char="§"/>
            </a:pPr>
            <a:r>
              <a:rPr lang="cs-CZ" sz="1500" dirty="0">
                <a:solidFill>
                  <a:schemeClr val="tx1">
                    <a:lumMod val="95000"/>
                    <a:lumOff val="5000"/>
                  </a:schemeClr>
                </a:solidFill>
              </a:rPr>
              <a:t>Vzhledem k tomu, že NAT pracuje na vrstvě 3, je méně náročný na zdroje než </a:t>
            </a:r>
            <a:r>
              <a:rPr lang="cs-CZ" sz="1500" dirty="0" err="1">
                <a:solidFill>
                  <a:schemeClr val="tx1">
                    <a:lumMod val="95000"/>
                    <a:lumOff val="5000"/>
                  </a:schemeClr>
                </a:solidFill>
              </a:rPr>
              <a:t>proxy</a:t>
            </a:r>
            <a:r>
              <a:rPr lang="cs-CZ" sz="1500" dirty="0">
                <a:solidFill>
                  <a:schemeClr val="tx1">
                    <a:lumMod val="95000"/>
                    <a:lumOff val="5000"/>
                  </a:schemeClr>
                </a:solidFill>
              </a:rPr>
              <a:t> vrstvy 7, ale také méně flexibilní. </a:t>
            </a:r>
          </a:p>
          <a:p>
            <a:pPr marL="257175" indent="-257175">
              <a:buFont typeface="Wingdings" panose="05000000000000000000" pitchFamily="2" charset="2"/>
              <a:buChar char="§"/>
            </a:pPr>
            <a:endParaRPr lang="cs-CZ" sz="1500" dirty="0">
              <a:solidFill>
                <a:schemeClr val="tx1">
                  <a:lumMod val="95000"/>
                  <a:lumOff val="5000"/>
                </a:schemeClr>
              </a:solidFill>
            </a:endParaRPr>
          </a:p>
          <a:p>
            <a:pPr marL="257175" indent="-257175">
              <a:buFont typeface="Wingdings" panose="05000000000000000000" pitchFamily="2" charset="2"/>
              <a:buChar char="§"/>
            </a:pPr>
            <a:r>
              <a:rPr lang="cs-CZ" sz="1500" dirty="0">
                <a:solidFill>
                  <a:schemeClr val="tx1">
                    <a:lumMod val="95000"/>
                    <a:lumOff val="5000"/>
                  </a:schemeClr>
                </a:solidFill>
              </a:rPr>
              <a:t>Srovnáme-li tyto dvě technologie, můžeme se setkat s terminologií známou jako „transparentní firewall“. Transparentní brána firewall znamená, že </a:t>
            </a:r>
            <a:r>
              <a:rPr lang="cs-CZ" sz="1500" dirty="0" err="1">
                <a:solidFill>
                  <a:schemeClr val="tx1">
                    <a:lumMod val="95000"/>
                    <a:lumOff val="5000"/>
                  </a:schemeClr>
                </a:solidFill>
              </a:rPr>
              <a:t>proxy</a:t>
            </a:r>
            <a:r>
              <a:rPr lang="cs-CZ" sz="1500" dirty="0">
                <a:solidFill>
                  <a:schemeClr val="tx1">
                    <a:lumMod val="95000"/>
                    <a:lumOff val="5000"/>
                  </a:schemeClr>
                </a:solidFill>
              </a:rPr>
              <a:t> používá výhody </a:t>
            </a:r>
            <a:r>
              <a:rPr lang="cs-CZ" sz="1500" dirty="0" err="1">
                <a:solidFill>
                  <a:schemeClr val="tx1">
                    <a:lumMod val="95000"/>
                    <a:lumOff val="5000"/>
                  </a:schemeClr>
                </a:solidFill>
              </a:rPr>
              <a:t>proxy</a:t>
            </a:r>
            <a:r>
              <a:rPr lang="cs-CZ" sz="1500" dirty="0">
                <a:solidFill>
                  <a:schemeClr val="tx1">
                    <a:lumMod val="95000"/>
                    <a:lumOff val="5000"/>
                  </a:schemeClr>
                </a:solidFill>
              </a:rPr>
              <a:t> vrstvy 7 bez znalosti klienta. Klient předpokládá, že brána je NAT ve vrstvě 3 a nemá žádnou představu o vnitřku paketu, ale prostřednictvím této metody se pakety vrstvy 3 odesílají pro účely vyšetřování do </a:t>
            </a:r>
            <a:r>
              <a:rPr lang="cs-CZ" sz="1500" dirty="0" err="1">
                <a:solidFill>
                  <a:schemeClr val="tx1">
                    <a:lumMod val="95000"/>
                    <a:lumOff val="5000"/>
                  </a:schemeClr>
                </a:solidFill>
              </a:rPr>
              <a:t>proxy</a:t>
            </a:r>
            <a:r>
              <a:rPr lang="cs-CZ" sz="1500" dirty="0">
                <a:solidFill>
                  <a:schemeClr val="tx1">
                    <a:lumMod val="95000"/>
                    <a:lumOff val="5000"/>
                  </a:schemeClr>
                </a:solidFill>
              </a:rPr>
              <a:t> serveru vrstvy 7.</a:t>
            </a:r>
          </a:p>
        </p:txBody>
      </p:sp>
    </p:spTree>
    <p:extLst>
      <p:ext uri="{BB962C8B-B14F-4D97-AF65-F5344CB8AC3E}">
        <p14:creationId xmlns:p14="http://schemas.microsoft.com/office/powerpoint/2010/main" val="9072747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Tor </a:t>
            </a:r>
            <a:r>
              <a:rPr lang="cs-CZ" dirty="0" err="1"/>
              <a:t>onion</a:t>
            </a:r>
            <a:r>
              <a:rPr lang="cs-CZ" dirty="0"/>
              <a:t> </a:t>
            </a:r>
            <a:r>
              <a:rPr lang="cs-CZ" dirty="0" err="1"/>
              <a:t>proxy</a:t>
            </a:r>
            <a:r>
              <a:rPr lang="cs-CZ" dirty="0"/>
              <a:t> software</a:t>
            </a:r>
          </a:p>
        </p:txBody>
      </p:sp>
      <p:sp>
        <p:nvSpPr>
          <p:cNvPr id="3" name="Obdélník 2"/>
          <p:cNvSpPr/>
          <p:nvPr/>
        </p:nvSpPr>
        <p:spPr>
          <a:xfrm>
            <a:off x="1331640" y="1653648"/>
            <a:ext cx="6426714" cy="5355312"/>
          </a:xfrm>
          <a:prstGeom prst="rect">
            <a:avLst/>
          </a:prstGeom>
        </p:spPr>
        <p:txBody>
          <a:bodyPr wrap="square">
            <a:spAutoFit/>
          </a:bodyPr>
          <a:lstStyle/>
          <a:p>
            <a:pPr marL="214313" indent="-214313">
              <a:buFont typeface="Wingdings" panose="05000000000000000000" pitchFamily="2" charset="2"/>
              <a:buChar char="§"/>
            </a:pPr>
            <a:r>
              <a:rPr lang="cs-CZ" dirty="0"/>
              <a:t>Tor (zkratka pro </a:t>
            </a:r>
            <a:r>
              <a:rPr lang="cs-CZ" dirty="0" err="1"/>
              <a:t>Onion</a:t>
            </a:r>
            <a:r>
              <a:rPr lang="cs-CZ" dirty="0"/>
              <a:t> </a:t>
            </a:r>
            <a:r>
              <a:rPr lang="cs-CZ" dirty="0" err="1"/>
              <a:t>Router</a:t>
            </a:r>
            <a:r>
              <a:rPr lang="cs-CZ" dirty="0"/>
              <a:t>) je systém, který má umožnit online anonymitu</a:t>
            </a:r>
            <a:r>
              <a:rPr lang="cs-CZ" dirty="0" smtClean="0"/>
              <a:t>. </a:t>
            </a:r>
            <a:r>
              <a:rPr lang="cs-CZ" dirty="0"/>
              <a:t>Klientský software Tor směruje internetový provoz prostřednictvím celosvětové sítě serverů dobrovolníků, aby se utajilo umístění uživatele nebo jeho použití od někoho, kdo provádí sledování sítě nebo analýzu provozu. Pomocí Tor je obtížnější sledovat činnost na internetu, včetně </a:t>
            </a:r>
            <a:r>
              <a:rPr lang="cs-CZ" dirty="0" smtClean="0"/>
              <a:t>„návštěv </a:t>
            </a:r>
            <a:r>
              <a:rPr lang="cs-CZ" dirty="0"/>
              <a:t>na webových stránkách, online příspěvcích, okamžitých zprávách a dalších komunikačních </a:t>
            </a:r>
            <a:r>
              <a:rPr lang="cs-CZ" dirty="0" smtClean="0"/>
              <a:t>formátech“, </a:t>
            </a:r>
            <a:r>
              <a:rPr lang="cs-CZ" dirty="0"/>
              <a:t>zpět uživateli</a:t>
            </a:r>
            <a:r>
              <a:rPr lang="cs-CZ" dirty="0" smtClean="0"/>
              <a:t>. Jeho </a:t>
            </a:r>
            <a:r>
              <a:rPr lang="cs-CZ" dirty="0"/>
              <a:t>cílem je chránit osobní svobodu, soukromí a schopnost provádět důvěrné obchodní činnosti tím, že jejich internetové aktivity budou monitorovány.</a:t>
            </a:r>
          </a:p>
          <a:p>
            <a:pPr marL="214313" indent="-214313">
              <a:buFont typeface="Wingdings" panose="05000000000000000000" pitchFamily="2" charset="2"/>
              <a:buChar char="§"/>
            </a:pPr>
            <a:endParaRPr lang="cs-CZ" dirty="0"/>
          </a:p>
          <a:p>
            <a:pPr marL="214313" indent="-214313">
              <a:buFont typeface="Wingdings" panose="05000000000000000000" pitchFamily="2" charset="2"/>
              <a:buChar char="§"/>
            </a:pPr>
            <a:r>
              <a:rPr lang="cs-CZ" dirty="0" smtClean="0"/>
              <a:t>„</a:t>
            </a:r>
            <a:r>
              <a:rPr lang="cs-CZ" dirty="0" err="1" smtClean="0"/>
              <a:t>Cibulární</a:t>
            </a:r>
            <a:r>
              <a:rPr lang="cs-CZ" dirty="0" smtClean="0"/>
              <a:t> směrování“ </a:t>
            </a:r>
            <a:r>
              <a:rPr lang="cs-CZ" dirty="0"/>
              <a:t>se vztahuje k vrstvené povaze šifrovací služby: Původní data jsou několikrát zašifrována a znovu </a:t>
            </a:r>
            <a:r>
              <a:rPr lang="cs-CZ" dirty="0" smtClean="0"/>
              <a:t>odšifrována</a:t>
            </a:r>
            <a:r>
              <a:rPr lang="cs-CZ" dirty="0"/>
              <a:t>, poté posílána po sobě jdoucími Tor relé, z nichž každá dekóduje </a:t>
            </a:r>
            <a:r>
              <a:rPr lang="cs-CZ" dirty="0" smtClean="0"/>
              <a:t>„vrstvu“ </a:t>
            </a:r>
            <a:r>
              <a:rPr lang="cs-CZ" dirty="0"/>
              <a:t>šifrování před předáním dat na další relé a nakonec cíl. Tím se snižuje možnost, že původní data budou při tranzitu </a:t>
            </a:r>
            <a:r>
              <a:rPr lang="cs-CZ" dirty="0" smtClean="0"/>
              <a:t>odšifrována. </a:t>
            </a:r>
            <a:endParaRPr lang="cs-CZ" dirty="0"/>
          </a:p>
        </p:txBody>
      </p:sp>
    </p:spTree>
    <p:extLst>
      <p:ext uri="{BB962C8B-B14F-4D97-AF65-F5344CB8AC3E}">
        <p14:creationId xmlns:p14="http://schemas.microsoft.com/office/powerpoint/2010/main" val="127789192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Nadpis 1"/>
          <p:cNvSpPr>
            <a:spLocks noGrp="1"/>
          </p:cNvSpPr>
          <p:nvPr>
            <p:ph type="title"/>
          </p:nvPr>
        </p:nvSpPr>
        <p:spPr/>
        <p:txBody>
          <a:bodyPr/>
          <a:lstStyle/>
          <a:p>
            <a:r>
              <a:rPr lang="cs-CZ" altLang="cs-CZ" smtClean="0"/>
              <a:t>Problém s NAT</a:t>
            </a:r>
          </a:p>
        </p:txBody>
      </p:sp>
      <p:sp>
        <p:nvSpPr>
          <p:cNvPr id="105475" name="Zástupný symbol pro číslo snímku 2"/>
          <p:cNvSpPr>
            <a:spLocks noGrp="1"/>
          </p:cNvSpPr>
          <p:nvPr>
            <p:ph type="sldNum" sz="quarter" idx="4294967295"/>
          </p:nvPr>
        </p:nvSpPr>
        <p:spPr>
          <a:xfrm>
            <a:off x="6057900" y="4767263"/>
            <a:ext cx="1600200" cy="273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SzPct val="75000"/>
              <a:buFont typeface="Monotype Sorts" pitchFamily="2" charset="2"/>
              <a:buChar char="l"/>
              <a:defRPr sz="2400">
                <a:solidFill>
                  <a:schemeClr val="tx1"/>
                </a:solidFill>
                <a:latin typeface="Arial" pitchFamily="34" charset="0"/>
              </a:defRPr>
            </a:lvl1pPr>
            <a:lvl2pPr marL="557213" indent="-214313" eaLnBrk="0" hangingPunct="0">
              <a:spcBef>
                <a:spcPct val="20000"/>
              </a:spcBef>
              <a:buClr>
                <a:schemeClr val="tx1"/>
              </a:buClr>
              <a:buChar char="»"/>
              <a:defRPr sz="2100">
                <a:solidFill>
                  <a:schemeClr val="tx1"/>
                </a:solidFill>
                <a:latin typeface="Arial" pitchFamily="34" charset="0"/>
              </a:defRPr>
            </a:lvl2pPr>
            <a:lvl3pPr marL="857250" indent="-171450" eaLnBrk="0" hangingPunct="0">
              <a:spcBef>
                <a:spcPct val="20000"/>
              </a:spcBef>
              <a:buClr>
                <a:schemeClr val="tx1"/>
              </a:buClr>
              <a:buChar char="–"/>
              <a:defRPr sz="1800">
                <a:solidFill>
                  <a:schemeClr val="tx1"/>
                </a:solidFill>
                <a:latin typeface="Arial" pitchFamily="34" charset="0"/>
              </a:defRPr>
            </a:lvl3pPr>
            <a:lvl4pPr marL="1200150" indent="-171450" eaLnBrk="0" hangingPunct="0">
              <a:spcBef>
                <a:spcPct val="20000"/>
              </a:spcBef>
              <a:buClr>
                <a:schemeClr val="tx1"/>
              </a:buClr>
              <a:buSzPct val="63000"/>
              <a:buFont typeface="Monotype Sorts" pitchFamily="2" charset="2"/>
              <a:buChar char="l"/>
              <a:defRPr sz="1500">
                <a:solidFill>
                  <a:schemeClr val="tx1"/>
                </a:solidFill>
                <a:latin typeface="Arial" pitchFamily="34" charset="0"/>
              </a:defRPr>
            </a:lvl4pPr>
            <a:lvl5pPr marL="1543050" indent="-171450" eaLnBrk="0" hangingPunct="0">
              <a:spcBef>
                <a:spcPct val="20000"/>
              </a:spcBef>
              <a:buClr>
                <a:schemeClr val="tx1"/>
              </a:buClr>
              <a:buChar char="»"/>
              <a:defRPr sz="1500">
                <a:solidFill>
                  <a:schemeClr val="tx1"/>
                </a:solidFill>
                <a:latin typeface="Arial" pitchFamily="34" charset="0"/>
              </a:defRPr>
            </a:lvl5pPr>
            <a:lvl6pPr marL="1885950" indent="-171450" eaLnBrk="0" fontAlgn="base" hangingPunct="0">
              <a:spcBef>
                <a:spcPct val="20000"/>
              </a:spcBef>
              <a:spcAft>
                <a:spcPct val="0"/>
              </a:spcAft>
              <a:buClr>
                <a:schemeClr val="tx1"/>
              </a:buClr>
              <a:buChar char="»"/>
              <a:defRPr sz="1500">
                <a:solidFill>
                  <a:schemeClr val="tx1"/>
                </a:solidFill>
                <a:latin typeface="Arial" pitchFamily="34" charset="0"/>
              </a:defRPr>
            </a:lvl6pPr>
            <a:lvl7pPr marL="2228850" indent="-171450" eaLnBrk="0" fontAlgn="base" hangingPunct="0">
              <a:spcBef>
                <a:spcPct val="20000"/>
              </a:spcBef>
              <a:spcAft>
                <a:spcPct val="0"/>
              </a:spcAft>
              <a:buClr>
                <a:schemeClr val="tx1"/>
              </a:buClr>
              <a:buChar char="»"/>
              <a:defRPr sz="1500">
                <a:solidFill>
                  <a:schemeClr val="tx1"/>
                </a:solidFill>
                <a:latin typeface="Arial" pitchFamily="34" charset="0"/>
              </a:defRPr>
            </a:lvl7pPr>
            <a:lvl8pPr marL="2571750" indent="-171450" eaLnBrk="0" fontAlgn="base" hangingPunct="0">
              <a:spcBef>
                <a:spcPct val="20000"/>
              </a:spcBef>
              <a:spcAft>
                <a:spcPct val="0"/>
              </a:spcAft>
              <a:buClr>
                <a:schemeClr val="tx1"/>
              </a:buClr>
              <a:buChar char="»"/>
              <a:defRPr sz="1500">
                <a:solidFill>
                  <a:schemeClr val="tx1"/>
                </a:solidFill>
                <a:latin typeface="Arial" pitchFamily="34" charset="0"/>
              </a:defRPr>
            </a:lvl8pPr>
            <a:lvl9pPr marL="2914650" indent="-171450" eaLnBrk="0" fontAlgn="base" hangingPunct="0">
              <a:spcBef>
                <a:spcPct val="20000"/>
              </a:spcBef>
              <a:spcAft>
                <a:spcPct val="0"/>
              </a:spcAft>
              <a:buClr>
                <a:schemeClr val="tx1"/>
              </a:buClr>
              <a:buChar char="»"/>
              <a:defRPr sz="1500">
                <a:solidFill>
                  <a:schemeClr val="tx1"/>
                </a:solidFill>
                <a:latin typeface="Arial" pitchFamily="34" charset="0"/>
              </a:defRPr>
            </a:lvl9pPr>
          </a:lstStyle>
          <a:p>
            <a:pPr>
              <a:spcBef>
                <a:spcPct val="0"/>
              </a:spcBef>
              <a:buClrTx/>
              <a:buSzTx/>
              <a:buFontTx/>
              <a:buNone/>
            </a:pPr>
            <a:fld id="{E344F15E-A76A-4940-8C9D-A7FDDC3D4356}" type="slidenum">
              <a:rPr lang="cs-CZ" altLang="cs-CZ" sz="1050">
                <a:latin typeface="Times New Roman" pitchFamily="18" charset="0"/>
              </a:rPr>
              <a:pPr>
                <a:spcBef>
                  <a:spcPct val="0"/>
                </a:spcBef>
                <a:buClrTx/>
                <a:buSzTx/>
                <a:buFontTx/>
                <a:buNone/>
              </a:pPr>
              <a:t>82</a:t>
            </a:fld>
            <a:endParaRPr lang="cs-CZ" altLang="cs-CZ" sz="1050">
              <a:latin typeface="Times New Roman" pitchFamily="18" charset="0"/>
            </a:endParaRPr>
          </a:p>
        </p:txBody>
      </p:sp>
      <p:sp>
        <p:nvSpPr>
          <p:cNvPr id="105476" name="TextovéPole 3"/>
          <p:cNvSpPr txBox="1">
            <a:spLocks noChangeArrowheads="1"/>
          </p:cNvSpPr>
          <p:nvPr/>
        </p:nvSpPr>
        <p:spPr bwMode="auto">
          <a:xfrm>
            <a:off x="1385888" y="15454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1"/>
              </a:buClr>
              <a:buSzPct val="75000"/>
              <a:buFont typeface="Monotype Sorts" pitchFamily="2" charset="2"/>
              <a:buChar char="l"/>
              <a:defRPr sz="3200">
                <a:solidFill>
                  <a:schemeClr val="tx1"/>
                </a:solidFill>
                <a:latin typeface="Arial" pitchFamily="34" charset="0"/>
              </a:defRPr>
            </a:lvl1pPr>
            <a:lvl2pPr marL="742950" indent="-285750" eaLnBrk="0" hangingPunct="0">
              <a:spcBef>
                <a:spcPct val="20000"/>
              </a:spcBef>
              <a:buClr>
                <a:schemeClr val="tx1"/>
              </a:buClr>
              <a:buChar char="»"/>
              <a:defRPr sz="2800">
                <a:solidFill>
                  <a:schemeClr val="tx1"/>
                </a:solidFill>
                <a:latin typeface="Arial" pitchFamily="34" charset="0"/>
              </a:defRPr>
            </a:lvl2pPr>
            <a:lvl3pPr marL="1143000" indent="-228600" eaLnBrk="0" hangingPunct="0">
              <a:spcBef>
                <a:spcPct val="20000"/>
              </a:spcBef>
              <a:buClr>
                <a:schemeClr val="tx1"/>
              </a:buClr>
              <a:buChar char="–"/>
              <a:defRPr sz="2400">
                <a:solidFill>
                  <a:schemeClr val="tx1"/>
                </a:solidFill>
                <a:latin typeface="Arial" pitchFamily="34" charset="0"/>
              </a:defRPr>
            </a:lvl3pPr>
            <a:lvl4pPr marL="1600200" indent="-228600" eaLnBrk="0" hangingPunct="0">
              <a:spcBef>
                <a:spcPct val="20000"/>
              </a:spcBef>
              <a:buClr>
                <a:schemeClr val="tx1"/>
              </a:buClr>
              <a:buSzPct val="63000"/>
              <a:buFont typeface="Monotype Sorts" pitchFamily="2" charset="2"/>
              <a:buChar char="l"/>
              <a:defRPr sz="2000">
                <a:solidFill>
                  <a:schemeClr val="tx1"/>
                </a:solidFill>
                <a:latin typeface="Arial" pitchFamily="34" charset="0"/>
              </a:defRPr>
            </a:lvl4pPr>
            <a:lvl5pPr marL="2057400" indent="-228600" eaLnBrk="0" hangingPunct="0">
              <a:spcBef>
                <a:spcPct val="20000"/>
              </a:spcBef>
              <a:buClr>
                <a:schemeClr val="tx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itchFamily="34" charset="0"/>
              </a:defRPr>
            </a:lvl9pPr>
          </a:lstStyle>
          <a:p>
            <a:pPr eaLnBrk="1" hangingPunct="1">
              <a:spcBef>
                <a:spcPct val="0"/>
              </a:spcBef>
              <a:buClrTx/>
              <a:buSzTx/>
              <a:buFontTx/>
              <a:buNone/>
            </a:pPr>
            <a:endParaRPr lang="cs-CZ" altLang="cs-CZ" sz="2400">
              <a:latin typeface="Arial CE" charset="-18"/>
            </a:endParaRPr>
          </a:p>
        </p:txBody>
      </p:sp>
      <p:sp>
        <p:nvSpPr>
          <p:cNvPr id="105477" name="TextovéPole 4"/>
          <p:cNvSpPr txBox="1">
            <a:spLocks noChangeArrowheads="1"/>
          </p:cNvSpPr>
          <p:nvPr/>
        </p:nvSpPr>
        <p:spPr bwMode="auto">
          <a:xfrm>
            <a:off x="1223628" y="1005576"/>
            <a:ext cx="6777372" cy="341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1"/>
              </a:buClr>
              <a:buSzPct val="75000"/>
              <a:buFont typeface="Monotype Sorts" pitchFamily="2" charset="2"/>
              <a:buChar char="l"/>
              <a:defRPr sz="3200">
                <a:solidFill>
                  <a:schemeClr val="tx1"/>
                </a:solidFill>
                <a:latin typeface="Arial" pitchFamily="34" charset="0"/>
              </a:defRPr>
            </a:lvl1pPr>
            <a:lvl2pPr eaLnBrk="0" hangingPunct="0">
              <a:spcBef>
                <a:spcPct val="20000"/>
              </a:spcBef>
              <a:buClr>
                <a:schemeClr val="tx1"/>
              </a:buClr>
              <a:buChar char="»"/>
              <a:defRPr sz="2800">
                <a:solidFill>
                  <a:schemeClr val="tx1"/>
                </a:solidFill>
                <a:latin typeface="Arial" pitchFamily="34" charset="0"/>
              </a:defRPr>
            </a:lvl2pPr>
            <a:lvl3pPr marL="1143000" indent="-228600" eaLnBrk="0" hangingPunct="0">
              <a:spcBef>
                <a:spcPct val="20000"/>
              </a:spcBef>
              <a:buClr>
                <a:schemeClr val="tx1"/>
              </a:buClr>
              <a:buChar char="–"/>
              <a:defRPr sz="2400">
                <a:solidFill>
                  <a:schemeClr val="tx1"/>
                </a:solidFill>
                <a:latin typeface="Arial" pitchFamily="34" charset="0"/>
              </a:defRPr>
            </a:lvl3pPr>
            <a:lvl4pPr marL="1600200" indent="-228600" eaLnBrk="0" hangingPunct="0">
              <a:spcBef>
                <a:spcPct val="20000"/>
              </a:spcBef>
              <a:buClr>
                <a:schemeClr val="tx1"/>
              </a:buClr>
              <a:buSzPct val="63000"/>
              <a:buFont typeface="Monotype Sorts" pitchFamily="2" charset="2"/>
              <a:buChar char="l"/>
              <a:defRPr sz="2000">
                <a:solidFill>
                  <a:schemeClr val="tx1"/>
                </a:solidFill>
                <a:latin typeface="Arial" pitchFamily="34" charset="0"/>
              </a:defRPr>
            </a:lvl4pPr>
            <a:lvl5pPr marL="2057400" indent="-228600" eaLnBrk="0" hangingPunct="0">
              <a:spcBef>
                <a:spcPct val="20000"/>
              </a:spcBef>
              <a:buClr>
                <a:schemeClr val="tx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itchFamily="34" charset="0"/>
              </a:defRPr>
            </a:lvl9pPr>
          </a:lstStyle>
          <a:p>
            <a:pPr eaLnBrk="1" hangingPunct="1">
              <a:spcBef>
                <a:spcPts val="450"/>
              </a:spcBef>
              <a:buClrTx/>
              <a:buSzTx/>
              <a:buNone/>
            </a:pPr>
            <a:r>
              <a:rPr lang="cs-CZ" altLang="cs-CZ" sz="2100" dirty="0">
                <a:latin typeface="Arial CE" charset="-18"/>
              </a:rPr>
              <a:t>Velký problém je s NAT. Otázkou je, kde je umístěno </a:t>
            </a:r>
            <a:r>
              <a:rPr lang="cs-CZ" altLang="cs-CZ" sz="2100" dirty="0" err="1">
                <a:latin typeface="Arial CE" charset="-18"/>
              </a:rPr>
              <a:t>proxy</a:t>
            </a:r>
            <a:r>
              <a:rPr lang="cs-CZ" altLang="cs-CZ" sz="2100" dirty="0">
                <a:latin typeface="Arial CE" charset="-18"/>
              </a:rPr>
              <a:t>:</a:t>
            </a:r>
          </a:p>
          <a:p>
            <a:pPr lvl="1" eaLnBrk="1" hangingPunct="1">
              <a:spcBef>
                <a:spcPts val="1350"/>
              </a:spcBef>
              <a:buClrTx/>
              <a:buNone/>
            </a:pPr>
            <a:r>
              <a:rPr lang="cs-CZ" altLang="cs-CZ" sz="2100" dirty="0">
                <a:latin typeface="Arial CE" charset="-18"/>
              </a:rPr>
              <a:t>- uvnitř vnitřní sítě (v rámci lokální LAN);</a:t>
            </a:r>
          </a:p>
          <a:p>
            <a:pPr lvl="1" eaLnBrk="1" hangingPunct="1">
              <a:spcBef>
                <a:spcPts val="1350"/>
              </a:spcBef>
              <a:buClrTx/>
              <a:buNone/>
            </a:pPr>
            <a:r>
              <a:rPr lang="cs-CZ" altLang="cs-CZ" sz="2100" dirty="0">
                <a:latin typeface="Arial CE" charset="-18"/>
              </a:rPr>
              <a:t>- v rámci vnější sítě a z vnitřní sítě se je třeba k němu přihlašovat;</a:t>
            </a:r>
          </a:p>
          <a:p>
            <a:pPr lvl="1" eaLnBrk="1" hangingPunct="1">
              <a:spcBef>
                <a:spcPts val="1350"/>
              </a:spcBef>
              <a:buClrTx/>
              <a:buNone/>
            </a:pPr>
            <a:r>
              <a:rPr lang="cs-CZ" altLang="cs-CZ" sz="2100" dirty="0">
                <a:latin typeface="Arial CE" charset="-18"/>
              </a:rPr>
              <a:t>- dvě administrativní domény jsou spolu propojeny, každá má vlastní </a:t>
            </a:r>
            <a:r>
              <a:rPr lang="cs-CZ" altLang="cs-CZ" sz="2100" dirty="0" err="1">
                <a:latin typeface="Arial CE" charset="-18"/>
              </a:rPr>
              <a:t>proxy</a:t>
            </a:r>
            <a:r>
              <a:rPr lang="cs-CZ" altLang="cs-CZ" sz="2100" dirty="0">
                <a:latin typeface="Arial CE" charset="-18"/>
              </a:rPr>
              <a:t>.</a:t>
            </a:r>
          </a:p>
          <a:p>
            <a:pPr eaLnBrk="1" hangingPunct="1">
              <a:spcBef>
                <a:spcPts val="450"/>
              </a:spcBef>
              <a:buClrTx/>
              <a:buSzTx/>
              <a:buNone/>
            </a:pPr>
            <a:r>
              <a:rPr lang="cs-CZ" altLang="cs-CZ" sz="1800" dirty="0">
                <a:latin typeface="Arial CE" charset="-18"/>
              </a:rPr>
              <a:t>.</a:t>
            </a:r>
            <a:endParaRPr lang="cs-CZ" altLang="cs-CZ" sz="1800" i="1" dirty="0">
              <a:latin typeface="Arial CE" charset="-18"/>
            </a:endParaRPr>
          </a:p>
          <a:p>
            <a:pPr eaLnBrk="1" hangingPunct="1">
              <a:spcBef>
                <a:spcPct val="0"/>
              </a:spcBef>
              <a:buClrTx/>
              <a:buSzTx/>
              <a:buFontTx/>
              <a:buNone/>
            </a:pPr>
            <a:endParaRPr lang="cs-CZ" altLang="cs-CZ" sz="1200" dirty="0">
              <a:latin typeface="Arial CE" charset="-18"/>
            </a:endParaRPr>
          </a:p>
        </p:txBody>
      </p:sp>
    </p:spTree>
    <p:extLst>
      <p:ext uri="{BB962C8B-B14F-4D97-AF65-F5344CB8AC3E}">
        <p14:creationId xmlns:p14="http://schemas.microsoft.com/office/powerpoint/2010/main" val="134822162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altLang="cs-CZ" b="0" dirty="0" smtClean="0">
                <a:latin typeface="Arial CE" charset="-18"/>
              </a:rPr>
              <a:t>Nejnepříjemnější je vnější </a:t>
            </a:r>
            <a:r>
              <a:rPr lang="cs-CZ" altLang="cs-CZ" b="0" dirty="0" err="1" smtClean="0">
                <a:latin typeface="Arial CE" charset="-18"/>
              </a:rPr>
              <a:t>proxy</a:t>
            </a:r>
            <a:endParaRPr lang="cs-CZ" dirty="0"/>
          </a:p>
        </p:txBody>
      </p:sp>
      <p:sp>
        <p:nvSpPr>
          <p:cNvPr id="3" name="Obdélník 2"/>
          <p:cNvSpPr/>
          <p:nvPr/>
        </p:nvSpPr>
        <p:spPr>
          <a:xfrm>
            <a:off x="1439652" y="1599643"/>
            <a:ext cx="6480720" cy="2713563"/>
          </a:xfrm>
          <a:prstGeom prst="rect">
            <a:avLst/>
          </a:prstGeom>
        </p:spPr>
        <p:txBody>
          <a:bodyPr wrap="square">
            <a:spAutoFit/>
          </a:bodyPr>
          <a:lstStyle/>
          <a:p>
            <a:pPr marL="257175" indent="-257175">
              <a:spcBef>
                <a:spcPts val="450"/>
              </a:spcBef>
              <a:buFont typeface="Wingdings" panose="05000000000000000000" pitchFamily="2" charset="2"/>
              <a:buChar char="§"/>
            </a:pPr>
            <a:r>
              <a:rPr lang="cs-CZ" altLang="cs-CZ" dirty="0">
                <a:latin typeface="Arial CE" charset="-18"/>
              </a:rPr>
              <a:t>Jeho privátní IP adresa je z privátní sítě (např. 10.1.1.100) a přichází k </a:t>
            </a:r>
            <a:r>
              <a:rPr lang="cs-CZ" altLang="cs-CZ" dirty="0" err="1">
                <a:latin typeface="Arial CE" charset="-18"/>
              </a:rPr>
              <a:t>proxy</a:t>
            </a:r>
            <a:r>
              <a:rPr lang="cs-CZ" altLang="cs-CZ" dirty="0">
                <a:latin typeface="Arial CE" charset="-18"/>
              </a:rPr>
              <a:t> v příkazu INVITE spolu s jeho SIP adresou (např. pepa@hp.cz). </a:t>
            </a:r>
          </a:p>
          <a:p>
            <a:pPr marL="257175" indent="-257175">
              <a:spcBef>
                <a:spcPts val="450"/>
              </a:spcBef>
              <a:buFont typeface="Wingdings" panose="05000000000000000000" pitchFamily="2" charset="2"/>
              <a:buChar char="§"/>
            </a:pPr>
            <a:r>
              <a:rPr lang="cs-CZ" altLang="cs-CZ" dirty="0">
                <a:latin typeface="Arial CE" charset="-18"/>
              </a:rPr>
              <a:t>Odpověď OK pak nenalezne příjemce. Možným řešením je použití transportního protokolu TCP anebo protokolu STUN. </a:t>
            </a:r>
          </a:p>
          <a:p>
            <a:pPr marL="257175" indent="-257175">
              <a:spcBef>
                <a:spcPts val="450"/>
              </a:spcBef>
              <a:buFont typeface="Wingdings" panose="05000000000000000000" pitchFamily="2" charset="2"/>
              <a:buChar char="§"/>
            </a:pPr>
            <a:r>
              <a:rPr lang="cs-CZ" altLang="cs-CZ" dirty="0">
                <a:latin typeface="Arial CE" charset="-18"/>
              </a:rPr>
              <a:t>A nejlepším řešením je NAT vůbec pokud možno nepoužívat – což je i jeden z argumentů pro přechod na IPv6.</a:t>
            </a:r>
            <a:endParaRPr lang="cs-CZ" dirty="0"/>
          </a:p>
        </p:txBody>
      </p:sp>
    </p:spTree>
    <p:extLst>
      <p:ext uri="{BB962C8B-B14F-4D97-AF65-F5344CB8AC3E}">
        <p14:creationId xmlns:p14="http://schemas.microsoft.com/office/powerpoint/2010/main" val="16667455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Nadpis 1"/>
          <p:cNvSpPr>
            <a:spLocks noGrp="1"/>
          </p:cNvSpPr>
          <p:nvPr>
            <p:ph type="title"/>
          </p:nvPr>
        </p:nvSpPr>
        <p:spPr/>
        <p:txBody>
          <a:bodyPr/>
          <a:lstStyle/>
          <a:p>
            <a:r>
              <a:rPr lang="cs-CZ" altLang="cs-CZ" smtClean="0"/>
              <a:t>Kdy STUN a kdy firewall?</a:t>
            </a:r>
          </a:p>
        </p:txBody>
      </p:sp>
      <p:sp>
        <p:nvSpPr>
          <p:cNvPr id="106499" name="Zástupný symbol pro číslo snímku 2"/>
          <p:cNvSpPr>
            <a:spLocks noGrp="1"/>
          </p:cNvSpPr>
          <p:nvPr>
            <p:ph type="sldNum" sz="quarter" idx="4294967295"/>
          </p:nvPr>
        </p:nvSpPr>
        <p:spPr>
          <a:xfrm>
            <a:off x="6057900" y="4767263"/>
            <a:ext cx="1600200" cy="273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SzPct val="75000"/>
              <a:buFont typeface="Monotype Sorts" pitchFamily="2" charset="2"/>
              <a:buChar char="l"/>
              <a:defRPr sz="2400">
                <a:solidFill>
                  <a:schemeClr val="tx1"/>
                </a:solidFill>
                <a:latin typeface="Arial" pitchFamily="34" charset="0"/>
              </a:defRPr>
            </a:lvl1pPr>
            <a:lvl2pPr marL="557213" indent="-214313" eaLnBrk="0" hangingPunct="0">
              <a:spcBef>
                <a:spcPct val="20000"/>
              </a:spcBef>
              <a:buClr>
                <a:schemeClr val="tx1"/>
              </a:buClr>
              <a:buChar char="»"/>
              <a:defRPr sz="2100">
                <a:solidFill>
                  <a:schemeClr val="tx1"/>
                </a:solidFill>
                <a:latin typeface="Arial" pitchFamily="34" charset="0"/>
              </a:defRPr>
            </a:lvl2pPr>
            <a:lvl3pPr marL="857250" indent="-171450" eaLnBrk="0" hangingPunct="0">
              <a:spcBef>
                <a:spcPct val="20000"/>
              </a:spcBef>
              <a:buClr>
                <a:schemeClr val="tx1"/>
              </a:buClr>
              <a:buChar char="–"/>
              <a:defRPr sz="1800">
                <a:solidFill>
                  <a:schemeClr val="tx1"/>
                </a:solidFill>
                <a:latin typeface="Arial" pitchFamily="34" charset="0"/>
              </a:defRPr>
            </a:lvl3pPr>
            <a:lvl4pPr marL="1200150" indent="-171450" eaLnBrk="0" hangingPunct="0">
              <a:spcBef>
                <a:spcPct val="20000"/>
              </a:spcBef>
              <a:buClr>
                <a:schemeClr val="tx1"/>
              </a:buClr>
              <a:buSzPct val="63000"/>
              <a:buFont typeface="Monotype Sorts" pitchFamily="2" charset="2"/>
              <a:buChar char="l"/>
              <a:defRPr sz="1500">
                <a:solidFill>
                  <a:schemeClr val="tx1"/>
                </a:solidFill>
                <a:latin typeface="Arial" pitchFamily="34" charset="0"/>
              </a:defRPr>
            </a:lvl4pPr>
            <a:lvl5pPr marL="1543050" indent="-171450" eaLnBrk="0" hangingPunct="0">
              <a:spcBef>
                <a:spcPct val="20000"/>
              </a:spcBef>
              <a:buClr>
                <a:schemeClr val="tx1"/>
              </a:buClr>
              <a:buChar char="»"/>
              <a:defRPr sz="1500">
                <a:solidFill>
                  <a:schemeClr val="tx1"/>
                </a:solidFill>
                <a:latin typeface="Arial" pitchFamily="34" charset="0"/>
              </a:defRPr>
            </a:lvl5pPr>
            <a:lvl6pPr marL="1885950" indent="-171450" eaLnBrk="0" fontAlgn="base" hangingPunct="0">
              <a:spcBef>
                <a:spcPct val="20000"/>
              </a:spcBef>
              <a:spcAft>
                <a:spcPct val="0"/>
              </a:spcAft>
              <a:buClr>
                <a:schemeClr val="tx1"/>
              </a:buClr>
              <a:buChar char="»"/>
              <a:defRPr sz="1500">
                <a:solidFill>
                  <a:schemeClr val="tx1"/>
                </a:solidFill>
                <a:latin typeface="Arial" pitchFamily="34" charset="0"/>
              </a:defRPr>
            </a:lvl6pPr>
            <a:lvl7pPr marL="2228850" indent="-171450" eaLnBrk="0" fontAlgn="base" hangingPunct="0">
              <a:spcBef>
                <a:spcPct val="20000"/>
              </a:spcBef>
              <a:spcAft>
                <a:spcPct val="0"/>
              </a:spcAft>
              <a:buClr>
                <a:schemeClr val="tx1"/>
              </a:buClr>
              <a:buChar char="»"/>
              <a:defRPr sz="1500">
                <a:solidFill>
                  <a:schemeClr val="tx1"/>
                </a:solidFill>
                <a:latin typeface="Arial" pitchFamily="34" charset="0"/>
              </a:defRPr>
            </a:lvl7pPr>
            <a:lvl8pPr marL="2571750" indent="-171450" eaLnBrk="0" fontAlgn="base" hangingPunct="0">
              <a:spcBef>
                <a:spcPct val="20000"/>
              </a:spcBef>
              <a:spcAft>
                <a:spcPct val="0"/>
              </a:spcAft>
              <a:buClr>
                <a:schemeClr val="tx1"/>
              </a:buClr>
              <a:buChar char="»"/>
              <a:defRPr sz="1500">
                <a:solidFill>
                  <a:schemeClr val="tx1"/>
                </a:solidFill>
                <a:latin typeface="Arial" pitchFamily="34" charset="0"/>
              </a:defRPr>
            </a:lvl8pPr>
            <a:lvl9pPr marL="2914650" indent="-171450" eaLnBrk="0" fontAlgn="base" hangingPunct="0">
              <a:spcBef>
                <a:spcPct val="20000"/>
              </a:spcBef>
              <a:spcAft>
                <a:spcPct val="0"/>
              </a:spcAft>
              <a:buClr>
                <a:schemeClr val="tx1"/>
              </a:buClr>
              <a:buChar char="»"/>
              <a:defRPr sz="1500">
                <a:solidFill>
                  <a:schemeClr val="tx1"/>
                </a:solidFill>
                <a:latin typeface="Arial" pitchFamily="34" charset="0"/>
              </a:defRPr>
            </a:lvl9pPr>
          </a:lstStyle>
          <a:p>
            <a:pPr>
              <a:spcBef>
                <a:spcPct val="0"/>
              </a:spcBef>
              <a:buClrTx/>
              <a:buSzTx/>
              <a:buFontTx/>
              <a:buNone/>
            </a:pPr>
            <a:fld id="{DD6A9B98-9293-4CB2-BF4D-5FB6474C75BE}" type="slidenum">
              <a:rPr lang="cs-CZ" altLang="cs-CZ" sz="1050">
                <a:latin typeface="Times New Roman" pitchFamily="18" charset="0"/>
              </a:rPr>
              <a:pPr>
                <a:spcBef>
                  <a:spcPct val="0"/>
                </a:spcBef>
                <a:buClrTx/>
                <a:buSzTx/>
                <a:buFontTx/>
                <a:buNone/>
              </a:pPr>
              <a:t>84</a:t>
            </a:fld>
            <a:endParaRPr lang="cs-CZ" altLang="cs-CZ" sz="1050">
              <a:latin typeface="Times New Roman" pitchFamily="18" charset="0"/>
            </a:endParaRPr>
          </a:p>
        </p:txBody>
      </p:sp>
      <p:pic>
        <p:nvPicPr>
          <p:cNvPr id="106500" name="Obrázek 3" descr="STUN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63316" y="1815703"/>
            <a:ext cx="4627959" cy="3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1" name="TextovéPole 4"/>
          <p:cNvSpPr txBox="1">
            <a:spLocks noChangeArrowheads="1"/>
          </p:cNvSpPr>
          <p:nvPr/>
        </p:nvSpPr>
        <p:spPr bwMode="auto">
          <a:xfrm>
            <a:off x="1331119" y="1275160"/>
            <a:ext cx="33722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1"/>
              </a:buClr>
              <a:buSzPct val="75000"/>
              <a:buFont typeface="Monotype Sorts" pitchFamily="2" charset="2"/>
              <a:buChar char="l"/>
              <a:defRPr sz="3200">
                <a:solidFill>
                  <a:schemeClr val="tx1"/>
                </a:solidFill>
                <a:latin typeface="Arial" pitchFamily="34" charset="0"/>
              </a:defRPr>
            </a:lvl1pPr>
            <a:lvl2pPr marL="742950" indent="-285750" eaLnBrk="0" hangingPunct="0">
              <a:spcBef>
                <a:spcPct val="20000"/>
              </a:spcBef>
              <a:buClr>
                <a:schemeClr val="tx1"/>
              </a:buClr>
              <a:buChar char="»"/>
              <a:defRPr sz="2800">
                <a:solidFill>
                  <a:schemeClr val="tx1"/>
                </a:solidFill>
                <a:latin typeface="Arial" pitchFamily="34" charset="0"/>
              </a:defRPr>
            </a:lvl2pPr>
            <a:lvl3pPr marL="1143000" indent="-228600" eaLnBrk="0" hangingPunct="0">
              <a:spcBef>
                <a:spcPct val="20000"/>
              </a:spcBef>
              <a:buClr>
                <a:schemeClr val="tx1"/>
              </a:buClr>
              <a:buChar char="–"/>
              <a:defRPr sz="2400">
                <a:solidFill>
                  <a:schemeClr val="tx1"/>
                </a:solidFill>
                <a:latin typeface="Arial" pitchFamily="34" charset="0"/>
              </a:defRPr>
            </a:lvl3pPr>
            <a:lvl4pPr marL="1600200" indent="-228600" eaLnBrk="0" hangingPunct="0">
              <a:spcBef>
                <a:spcPct val="20000"/>
              </a:spcBef>
              <a:buClr>
                <a:schemeClr val="tx1"/>
              </a:buClr>
              <a:buSzPct val="63000"/>
              <a:buFont typeface="Monotype Sorts" pitchFamily="2" charset="2"/>
              <a:buChar char="l"/>
              <a:defRPr sz="2000">
                <a:solidFill>
                  <a:schemeClr val="tx1"/>
                </a:solidFill>
                <a:latin typeface="Arial" pitchFamily="34" charset="0"/>
              </a:defRPr>
            </a:lvl4pPr>
            <a:lvl5pPr marL="2057400" indent="-228600" eaLnBrk="0" hangingPunct="0">
              <a:spcBef>
                <a:spcPct val="20000"/>
              </a:spcBef>
              <a:buClr>
                <a:schemeClr val="tx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itchFamily="34" charset="0"/>
              </a:defRPr>
            </a:lvl9pPr>
          </a:lstStyle>
          <a:p>
            <a:pPr eaLnBrk="1" hangingPunct="1">
              <a:spcBef>
                <a:spcPct val="0"/>
              </a:spcBef>
              <a:buClrTx/>
              <a:buSzTx/>
              <a:buFontTx/>
              <a:buNone/>
            </a:pPr>
            <a:r>
              <a:rPr lang="cs-CZ" altLang="cs-CZ" sz="1200">
                <a:latin typeface="Arial CE" charset="-18"/>
              </a:rPr>
              <a:t>STUN – Simple traversal of UDP through NATs</a:t>
            </a:r>
          </a:p>
        </p:txBody>
      </p:sp>
    </p:spTree>
    <p:extLst>
      <p:ext uri="{BB962C8B-B14F-4D97-AF65-F5344CB8AC3E}">
        <p14:creationId xmlns:p14="http://schemas.microsoft.com/office/powerpoint/2010/main" val="136184761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Nadpis 1"/>
          <p:cNvSpPr>
            <a:spLocks noGrp="1"/>
          </p:cNvSpPr>
          <p:nvPr>
            <p:ph type="title"/>
          </p:nvPr>
        </p:nvSpPr>
        <p:spPr>
          <a:xfrm>
            <a:off x="1143000" y="171450"/>
            <a:ext cx="6858000" cy="857250"/>
          </a:xfrm>
        </p:spPr>
        <p:txBody>
          <a:bodyPr>
            <a:normAutofit/>
          </a:bodyPr>
          <a:lstStyle/>
          <a:p>
            <a:r>
              <a:rPr lang="cs-CZ" altLang="cs-CZ" i="1" smtClean="0"/>
              <a:t>STUN</a:t>
            </a:r>
            <a:br>
              <a:rPr lang="cs-CZ" altLang="cs-CZ" i="1" smtClean="0"/>
            </a:br>
            <a:r>
              <a:rPr lang="en-US" altLang="cs-CZ" sz="2400" i="1"/>
              <a:t>(S</a:t>
            </a:r>
            <a:r>
              <a:rPr lang="cs-CZ" altLang="cs-CZ" sz="2400" i="1"/>
              <a:t>imple/Session Tr</a:t>
            </a:r>
            <a:r>
              <a:rPr lang="en-US" altLang="cs-CZ" sz="2400" i="1"/>
              <a:t>aversal of UDP through NATs</a:t>
            </a:r>
            <a:r>
              <a:rPr lang="cs-CZ" altLang="cs-CZ" sz="2400" i="1"/>
              <a:t>)</a:t>
            </a:r>
          </a:p>
        </p:txBody>
      </p:sp>
      <p:sp>
        <p:nvSpPr>
          <p:cNvPr id="109571" name="Zástupný symbol pro číslo snímku 2"/>
          <p:cNvSpPr>
            <a:spLocks noGrp="1"/>
          </p:cNvSpPr>
          <p:nvPr>
            <p:ph type="sldNum" sz="quarter" idx="4294967295"/>
          </p:nvPr>
        </p:nvSpPr>
        <p:spPr>
          <a:xfrm>
            <a:off x="6057900" y="4767263"/>
            <a:ext cx="1600200" cy="273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SzPct val="75000"/>
              <a:buFont typeface="Monotype Sorts" pitchFamily="2" charset="2"/>
              <a:buChar char="l"/>
              <a:defRPr sz="2400">
                <a:solidFill>
                  <a:schemeClr val="tx1"/>
                </a:solidFill>
                <a:latin typeface="Arial" pitchFamily="34" charset="0"/>
              </a:defRPr>
            </a:lvl1pPr>
            <a:lvl2pPr marL="557213" indent="-214313" eaLnBrk="0" hangingPunct="0">
              <a:spcBef>
                <a:spcPct val="20000"/>
              </a:spcBef>
              <a:buClr>
                <a:schemeClr val="tx1"/>
              </a:buClr>
              <a:buChar char="»"/>
              <a:defRPr sz="2100">
                <a:solidFill>
                  <a:schemeClr val="tx1"/>
                </a:solidFill>
                <a:latin typeface="Arial" pitchFamily="34" charset="0"/>
              </a:defRPr>
            </a:lvl2pPr>
            <a:lvl3pPr marL="857250" indent="-171450" eaLnBrk="0" hangingPunct="0">
              <a:spcBef>
                <a:spcPct val="20000"/>
              </a:spcBef>
              <a:buClr>
                <a:schemeClr val="tx1"/>
              </a:buClr>
              <a:buChar char="–"/>
              <a:defRPr sz="1800">
                <a:solidFill>
                  <a:schemeClr val="tx1"/>
                </a:solidFill>
                <a:latin typeface="Arial" pitchFamily="34" charset="0"/>
              </a:defRPr>
            </a:lvl3pPr>
            <a:lvl4pPr marL="1200150" indent="-171450" eaLnBrk="0" hangingPunct="0">
              <a:spcBef>
                <a:spcPct val="20000"/>
              </a:spcBef>
              <a:buClr>
                <a:schemeClr val="tx1"/>
              </a:buClr>
              <a:buSzPct val="63000"/>
              <a:buFont typeface="Monotype Sorts" pitchFamily="2" charset="2"/>
              <a:buChar char="l"/>
              <a:defRPr sz="1500">
                <a:solidFill>
                  <a:schemeClr val="tx1"/>
                </a:solidFill>
                <a:latin typeface="Arial" pitchFamily="34" charset="0"/>
              </a:defRPr>
            </a:lvl4pPr>
            <a:lvl5pPr marL="1543050" indent="-171450" eaLnBrk="0" hangingPunct="0">
              <a:spcBef>
                <a:spcPct val="20000"/>
              </a:spcBef>
              <a:buClr>
                <a:schemeClr val="tx1"/>
              </a:buClr>
              <a:buChar char="»"/>
              <a:defRPr sz="1500">
                <a:solidFill>
                  <a:schemeClr val="tx1"/>
                </a:solidFill>
                <a:latin typeface="Arial" pitchFamily="34" charset="0"/>
              </a:defRPr>
            </a:lvl5pPr>
            <a:lvl6pPr marL="1885950" indent="-171450" eaLnBrk="0" fontAlgn="base" hangingPunct="0">
              <a:spcBef>
                <a:spcPct val="20000"/>
              </a:spcBef>
              <a:spcAft>
                <a:spcPct val="0"/>
              </a:spcAft>
              <a:buClr>
                <a:schemeClr val="tx1"/>
              </a:buClr>
              <a:buChar char="»"/>
              <a:defRPr sz="1500">
                <a:solidFill>
                  <a:schemeClr val="tx1"/>
                </a:solidFill>
                <a:latin typeface="Arial" pitchFamily="34" charset="0"/>
              </a:defRPr>
            </a:lvl6pPr>
            <a:lvl7pPr marL="2228850" indent="-171450" eaLnBrk="0" fontAlgn="base" hangingPunct="0">
              <a:spcBef>
                <a:spcPct val="20000"/>
              </a:spcBef>
              <a:spcAft>
                <a:spcPct val="0"/>
              </a:spcAft>
              <a:buClr>
                <a:schemeClr val="tx1"/>
              </a:buClr>
              <a:buChar char="»"/>
              <a:defRPr sz="1500">
                <a:solidFill>
                  <a:schemeClr val="tx1"/>
                </a:solidFill>
                <a:latin typeface="Arial" pitchFamily="34" charset="0"/>
              </a:defRPr>
            </a:lvl7pPr>
            <a:lvl8pPr marL="2571750" indent="-171450" eaLnBrk="0" fontAlgn="base" hangingPunct="0">
              <a:spcBef>
                <a:spcPct val="20000"/>
              </a:spcBef>
              <a:spcAft>
                <a:spcPct val="0"/>
              </a:spcAft>
              <a:buClr>
                <a:schemeClr val="tx1"/>
              </a:buClr>
              <a:buChar char="»"/>
              <a:defRPr sz="1500">
                <a:solidFill>
                  <a:schemeClr val="tx1"/>
                </a:solidFill>
                <a:latin typeface="Arial" pitchFamily="34" charset="0"/>
              </a:defRPr>
            </a:lvl8pPr>
            <a:lvl9pPr marL="2914650" indent="-171450" eaLnBrk="0" fontAlgn="base" hangingPunct="0">
              <a:spcBef>
                <a:spcPct val="20000"/>
              </a:spcBef>
              <a:spcAft>
                <a:spcPct val="0"/>
              </a:spcAft>
              <a:buClr>
                <a:schemeClr val="tx1"/>
              </a:buClr>
              <a:buChar char="»"/>
              <a:defRPr sz="1500">
                <a:solidFill>
                  <a:schemeClr val="tx1"/>
                </a:solidFill>
                <a:latin typeface="Arial" pitchFamily="34" charset="0"/>
              </a:defRPr>
            </a:lvl9pPr>
          </a:lstStyle>
          <a:p>
            <a:pPr>
              <a:spcBef>
                <a:spcPct val="0"/>
              </a:spcBef>
              <a:buClrTx/>
              <a:buSzTx/>
              <a:buFontTx/>
              <a:buNone/>
            </a:pPr>
            <a:fld id="{AE24F55F-FC7E-42E5-BEEF-66D3803F367A}" type="slidenum">
              <a:rPr lang="cs-CZ" altLang="cs-CZ" sz="1050">
                <a:latin typeface="Times New Roman" pitchFamily="18" charset="0"/>
              </a:rPr>
              <a:pPr>
                <a:spcBef>
                  <a:spcPct val="0"/>
                </a:spcBef>
                <a:buClrTx/>
                <a:buSzTx/>
                <a:buFontTx/>
                <a:buNone/>
              </a:pPr>
              <a:t>85</a:t>
            </a:fld>
            <a:endParaRPr lang="cs-CZ" altLang="cs-CZ" sz="1050">
              <a:latin typeface="Times New Roman" pitchFamily="18" charset="0"/>
            </a:endParaRPr>
          </a:p>
        </p:txBody>
      </p:sp>
      <p:pic>
        <p:nvPicPr>
          <p:cNvPr id="109572" name="Obrázek 3" descr="NAT ob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1663" y="3274219"/>
            <a:ext cx="512445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ovéPole 4"/>
          <p:cNvSpPr txBox="1"/>
          <p:nvPr/>
        </p:nvSpPr>
        <p:spPr>
          <a:xfrm>
            <a:off x="1547813" y="1221582"/>
            <a:ext cx="6294737" cy="2028761"/>
          </a:xfrm>
          <a:prstGeom prst="rect">
            <a:avLst/>
          </a:prstGeom>
          <a:noFill/>
        </p:spPr>
        <p:txBody>
          <a:bodyPr wrap="none">
            <a:spAutoFit/>
          </a:bodyPr>
          <a:lstStyle/>
          <a:p>
            <a:pPr>
              <a:buFont typeface="Wingdings" pitchFamily="2" charset="2"/>
              <a:buChar char="§"/>
              <a:defRPr/>
            </a:pPr>
            <a:r>
              <a:rPr lang="cs-CZ" sz="1500" dirty="0">
                <a:latin typeface="+mn-lt"/>
              </a:rPr>
              <a:t> Dvojice adres „server-reflexivní“ </a:t>
            </a:r>
          </a:p>
          <a:p>
            <a:pPr>
              <a:spcBef>
                <a:spcPts val="450"/>
              </a:spcBef>
              <a:buFont typeface="Wingdings" pitchFamily="2" charset="2"/>
              <a:buChar char="§"/>
              <a:defRPr/>
            </a:pPr>
            <a:r>
              <a:rPr lang="cs-CZ" sz="1500" dirty="0">
                <a:latin typeface="+mn-lt"/>
              </a:rPr>
              <a:t> Obvykle u ISP jako služba</a:t>
            </a:r>
          </a:p>
          <a:p>
            <a:pPr>
              <a:spcBef>
                <a:spcPts val="450"/>
              </a:spcBef>
              <a:buFont typeface="Wingdings" pitchFamily="2" charset="2"/>
              <a:buChar char="§"/>
              <a:defRPr/>
            </a:pPr>
            <a:r>
              <a:rPr lang="cs-CZ" sz="1500" dirty="0">
                <a:latin typeface="+mn-lt"/>
              </a:rPr>
              <a:t> STUN2 </a:t>
            </a:r>
            <a:r>
              <a:rPr lang="cs-CZ" sz="1500" dirty="0" err="1">
                <a:latin typeface="+mn-lt"/>
              </a:rPr>
              <a:t>xoruje</a:t>
            </a:r>
            <a:r>
              <a:rPr lang="cs-CZ" sz="1500" dirty="0">
                <a:latin typeface="+mn-lt"/>
              </a:rPr>
              <a:t> k adrese </a:t>
            </a:r>
            <a:r>
              <a:rPr lang="cs-CZ" sz="1500" dirty="0" err="1">
                <a:latin typeface="+mn-lt"/>
              </a:rPr>
              <a:t>nonce</a:t>
            </a:r>
            <a:endParaRPr lang="cs-CZ" sz="1500" dirty="0">
              <a:latin typeface="+mn-lt"/>
            </a:endParaRPr>
          </a:p>
          <a:p>
            <a:pPr>
              <a:spcBef>
                <a:spcPts val="450"/>
              </a:spcBef>
              <a:buFont typeface="Wingdings" pitchFamily="2" charset="2"/>
              <a:buChar char="§"/>
              <a:defRPr/>
            </a:pPr>
            <a:r>
              <a:rPr lang="cs-CZ" sz="1500" dirty="0">
                <a:latin typeface="+mn-lt"/>
              </a:rPr>
              <a:t> Klient je cloněn pouze nepříliš bezpečným NAT a je vystaven útokům</a:t>
            </a:r>
          </a:p>
          <a:p>
            <a:pPr>
              <a:defRPr/>
            </a:pPr>
            <a:r>
              <a:rPr lang="cs-CZ" sz="1500" dirty="0">
                <a:latin typeface="+mn-lt"/>
              </a:rPr>
              <a:t>  kohokoliv, kdo odchytá STUN provoz</a:t>
            </a:r>
          </a:p>
          <a:p>
            <a:pPr>
              <a:spcBef>
                <a:spcPts val="450"/>
              </a:spcBef>
              <a:buFont typeface="Wingdings" pitchFamily="2" charset="2"/>
              <a:buChar char="§"/>
              <a:defRPr/>
            </a:pPr>
            <a:r>
              <a:rPr lang="cs-CZ" sz="1500" dirty="0">
                <a:latin typeface="+mn-lt"/>
              </a:rPr>
              <a:t> Nezajišťuje symetrický NAT, kdy mezi unikátními IP adresami a porty </a:t>
            </a:r>
          </a:p>
          <a:p>
            <a:pPr>
              <a:spcBef>
                <a:spcPts val="450"/>
              </a:spcBef>
              <a:defRPr/>
            </a:pPr>
            <a:r>
              <a:rPr lang="cs-CZ" sz="1500" dirty="0">
                <a:latin typeface="+mn-lt"/>
              </a:rPr>
              <a:t>   odesilatele a příjemce misí být unikátní i dvojice na </a:t>
            </a:r>
            <a:r>
              <a:rPr lang="cs-CZ" sz="1500" dirty="0" err="1">
                <a:latin typeface="+mn-lt"/>
              </a:rPr>
              <a:t>NATu</a:t>
            </a:r>
            <a:r>
              <a:rPr lang="cs-CZ" sz="1500" dirty="0">
                <a:latin typeface="+mn-lt"/>
              </a:rPr>
              <a:t> (jen pro ně).</a:t>
            </a:r>
          </a:p>
        </p:txBody>
      </p:sp>
    </p:spTree>
    <p:extLst>
      <p:ext uri="{BB962C8B-B14F-4D97-AF65-F5344CB8AC3E}">
        <p14:creationId xmlns:p14="http://schemas.microsoft.com/office/powerpoint/2010/main" val="285091496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Nadpis 1"/>
          <p:cNvSpPr>
            <a:spLocks noGrp="1"/>
          </p:cNvSpPr>
          <p:nvPr>
            <p:ph type="title"/>
          </p:nvPr>
        </p:nvSpPr>
        <p:spPr/>
        <p:txBody>
          <a:bodyPr>
            <a:normAutofit fontScale="90000"/>
          </a:bodyPr>
          <a:lstStyle/>
          <a:p>
            <a:r>
              <a:rPr lang="cs-CZ" altLang="cs-CZ" smtClean="0"/>
              <a:t>TURN</a:t>
            </a:r>
            <a:br>
              <a:rPr lang="cs-CZ" altLang="cs-CZ" smtClean="0"/>
            </a:br>
            <a:r>
              <a:rPr lang="cs-CZ" altLang="cs-CZ" sz="2400" i="1"/>
              <a:t>(Traversal Using Relay NAT) </a:t>
            </a:r>
          </a:p>
        </p:txBody>
      </p:sp>
      <p:sp>
        <p:nvSpPr>
          <p:cNvPr id="112643" name="Zástupný symbol pro číslo snímku 2"/>
          <p:cNvSpPr>
            <a:spLocks noGrp="1"/>
          </p:cNvSpPr>
          <p:nvPr>
            <p:ph type="sldNum" sz="quarter" idx="4294967295"/>
          </p:nvPr>
        </p:nvSpPr>
        <p:spPr>
          <a:xfrm>
            <a:off x="6057900" y="4767263"/>
            <a:ext cx="1600200" cy="273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SzPct val="75000"/>
              <a:buFont typeface="Monotype Sorts" pitchFamily="2" charset="2"/>
              <a:buChar char="l"/>
              <a:defRPr sz="2400">
                <a:solidFill>
                  <a:schemeClr val="tx1"/>
                </a:solidFill>
                <a:latin typeface="Arial" pitchFamily="34" charset="0"/>
              </a:defRPr>
            </a:lvl1pPr>
            <a:lvl2pPr marL="557213" indent="-214313" eaLnBrk="0" hangingPunct="0">
              <a:spcBef>
                <a:spcPct val="20000"/>
              </a:spcBef>
              <a:buClr>
                <a:schemeClr val="tx1"/>
              </a:buClr>
              <a:buChar char="»"/>
              <a:defRPr sz="2100">
                <a:solidFill>
                  <a:schemeClr val="tx1"/>
                </a:solidFill>
                <a:latin typeface="Arial" pitchFamily="34" charset="0"/>
              </a:defRPr>
            </a:lvl2pPr>
            <a:lvl3pPr marL="857250" indent="-171450" eaLnBrk="0" hangingPunct="0">
              <a:spcBef>
                <a:spcPct val="20000"/>
              </a:spcBef>
              <a:buClr>
                <a:schemeClr val="tx1"/>
              </a:buClr>
              <a:buChar char="–"/>
              <a:defRPr sz="1800">
                <a:solidFill>
                  <a:schemeClr val="tx1"/>
                </a:solidFill>
                <a:latin typeface="Arial" pitchFamily="34" charset="0"/>
              </a:defRPr>
            </a:lvl3pPr>
            <a:lvl4pPr marL="1200150" indent="-171450" eaLnBrk="0" hangingPunct="0">
              <a:spcBef>
                <a:spcPct val="20000"/>
              </a:spcBef>
              <a:buClr>
                <a:schemeClr val="tx1"/>
              </a:buClr>
              <a:buSzPct val="63000"/>
              <a:buFont typeface="Monotype Sorts" pitchFamily="2" charset="2"/>
              <a:buChar char="l"/>
              <a:defRPr sz="1500">
                <a:solidFill>
                  <a:schemeClr val="tx1"/>
                </a:solidFill>
                <a:latin typeface="Arial" pitchFamily="34" charset="0"/>
              </a:defRPr>
            </a:lvl4pPr>
            <a:lvl5pPr marL="1543050" indent="-171450" eaLnBrk="0" hangingPunct="0">
              <a:spcBef>
                <a:spcPct val="20000"/>
              </a:spcBef>
              <a:buClr>
                <a:schemeClr val="tx1"/>
              </a:buClr>
              <a:buChar char="»"/>
              <a:defRPr sz="1500">
                <a:solidFill>
                  <a:schemeClr val="tx1"/>
                </a:solidFill>
                <a:latin typeface="Arial" pitchFamily="34" charset="0"/>
              </a:defRPr>
            </a:lvl5pPr>
            <a:lvl6pPr marL="1885950" indent="-171450" eaLnBrk="0" fontAlgn="base" hangingPunct="0">
              <a:spcBef>
                <a:spcPct val="20000"/>
              </a:spcBef>
              <a:spcAft>
                <a:spcPct val="0"/>
              </a:spcAft>
              <a:buClr>
                <a:schemeClr val="tx1"/>
              </a:buClr>
              <a:buChar char="»"/>
              <a:defRPr sz="1500">
                <a:solidFill>
                  <a:schemeClr val="tx1"/>
                </a:solidFill>
                <a:latin typeface="Arial" pitchFamily="34" charset="0"/>
              </a:defRPr>
            </a:lvl6pPr>
            <a:lvl7pPr marL="2228850" indent="-171450" eaLnBrk="0" fontAlgn="base" hangingPunct="0">
              <a:spcBef>
                <a:spcPct val="20000"/>
              </a:spcBef>
              <a:spcAft>
                <a:spcPct val="0"/>
              </a:spcAft>
              <a:buClr>
                <a:schemeClr val="tx1"/>
              </a:buClr>
              <a:buChar char="»"/>
              <a:defRPr sz="1500">
                <a:solidFill>
                  <a:schemeClr val="tx1"/>
                </a:solidFill>
                <a:latin typeface="Arial" pitchFamily="34" charset="0"/>
              </a:defRPr>
            </a:lvl7pPr>
            <a:lvl8pPr marL="2571750" indent="-171450" eaLnBrk="0" fontAlgn="base" hangingPunct="0">
              <a:spcBef>
                <a:spcPct val="20000"/>
              </a:spcBef>
              <a:spcAft>
                <a:spcPct val="0"/>
              </a:spcAft>
              <a:buClr>
                <a:schemeClr val="tx1"/>
              </a:buClr>
              <a:buChar char="»"/>
              <a:defRPr sz="1500">
                <a:solidFill>
                  <a:schemeClr val="tx1"/>
                </a:solidFill>
                <a:latin typeface="Arial" pitchFamily="34" charset="0"/>
              </a:defRPr>
            </a:lvl8pPr>
            <a:lvl9pPr marL="2914650" indent="-171450" eaLnBrk="0" fontAlgn="base" hangingPunct="0">
              <a:spcBef>
                <a:spcPct val="20000"/>
              </a:spcBef>
              <a:spcAft>
                <a:spcPct val="0"/>
              </a:spcAft>
              <a:buClr>
                <a:schemeClr val="tx1"/>
              </a:buClr>
              <a:buChar char="»"/>
              <a:defRPr sz="1500">
                <a:solidFill>
                  <a:schemeClr val="tx1"/>
                </a:solidFill>
                <a:latin typeface="Arial" pitchFamily="34" charset="0"/>
              </a:defRPr>
            </a:lvl9pPr>
          </a:lstStyle>
          <a:p>
            <a:pPr>
              <a:spcBef>
                <a:spcPct val="0"/>
              </a:spcBef>
              <a:buClrTx/>
              <a:buSzTx/>
              <a:buFontTx/>
              <a:buNone/>
            </a:pPr>
            <a:fld id="{6971A286-F2A0-412E-906F-E2C3A91733BD}" type="slidenum">
              <a:rPr lang="cs-CZ" altLang="cs-CZ" sz="1050">
                <a:latin typeface="Times New Roman" pitchFamily="18" charset="0"/>
              </a:rPr>
              <a:pPr>
                <a:spcBef>
                  <a:spcPct val="0"/>
                </a:spcBef>
                <a:buClrTx/>
                <a:buSzTx/>
                <a:buFontTx/>
                <a:buNone/>
              </a:pPr>
              <a:t>86</a:t>
            </a:fld>
            <a:endParaRPr lang="cs-CZ" altLang="cs-CZ" sz="1050">
              <a:latin typeface="Times New Roman" pitchFamily="18" charset="0"/>
            </a:endParaRPr>
          </a:p>
        </p:txBody>
      </p:sp>
      <p:pic>
        <p:nvPicPr>
          <p:cNvPr id="112644" name="Obrázek 3" descr="Turn ob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9363" y="3003948"/>
            <a:ext cx="4286250" cy="1635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5" name="TextovéPole 4"/>
          <p:cNvSpPr txBox="1">
            <a:spLocks noChangeArrowheads="1"/>
          </p:cNvSpPr>
          <p:nvPr/>
        </p:nvSpPr>
        <p:spPr bwMode="auto">
          <a:xfrm>
            <a:off x="1601391" y="1491853"/>
            <a:ext cx="6201762"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1"/>
              </a:buClr>
              <a:buSzPct val="75000"/>
              <a:buFont typeface="Monotype Sorts" pitchFamily="2" charset="2"/>
              <a:buChar char="l"/>
              <a:defRPr sz="3200">
                <a:solidFill>
                  <a:schemeClr val="tx1"/>
                </a:solidFill>
                <a:latin typeface="Arial" pitchFamily="34" charset="0"/>
              </a:defRPr>
            </a:lvl1pPr>
            <a:lvl2pPr marL="742950" indent="-285750" eaLnBrk="0" hangingPunct="0">
              <a:spcBef>
                <a:spcPct val="20000"/>
              </a:spcBef>
              <a:buClr>
                <a:schemeClr val="tx1"/>
              </a:buClr>
              <a:buChar char="»"/>
              <a:defRPr sz="2800">
                <a:solidFill>
                  <a:schemeClr val="tx1"/>
                </a:solidFill>
                <a:latin typeface="Arial" pitchFamily="34" charset="0"/>
              </a:defRPr>
            </a:lvl2pPr>
            <a:lvl3pPr marL="1143000" indent="-228600" eaLnBrk="0" hangingPunct="0">
              <a:spcBef>
                <a:spcPct val="20000"/>
              </a:spcBef>
              <a:buClr>
                <a:schemeClr val="tx1"/>
              </a:buClr>
              <a:buChar char="–"/>
              <a:defRPr sz="2400">
                <a:solidFill>
                  <a:schemeClr val="tx1"/>
                </a:solidFill>
                <a:latin typeface="Arial" pitchFamily="34" charset="0"/>
              </a:defRPr>
            </a:lvl3pPr>
            <a:lvl4pPr marL="1600200" indent="-228600" eaLnBrk="0" hangingPunct="0">
              <a:spcBef>
                <a:spcPct val="20000"/>
              </a:spcBef>
              <a:buClr>
                <a:schemeClr val="tx1"/>
              </a:buClr>
              <a:buSzPct val="63000"/>
              <a:buFont typeface="Monotype Sorts" pitchFamily="2" charset="2"/>
              <a:buChar char="l"/>
              <a:defRPr sz="2000">
                <a:solidFill>
                  <a:schemeClr val="tx1"/>
                </a:solidFill>
                <a:latin typeface="Arial" pitchFamily="34" charset="0"/>
              </a:defRPr>
            </a:lvl4pPr>
            <a:lvl5pPr marL="2057400" indent="-228600" eaLnBrk="0" hangingPunct="0">
              <a:spcBef>
                <a:spcPct val="20000"/>
              </a:spcBef>
              <a:buClr>
                <a:schemeClr val="tx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itchFamily="34" charset="0"/>
              </a:defRPr>
            </a:lvl9pPr>
          </a:lstStyle>
          <a:p>
            <a:pPr eaLnBrk="1" hangingPunct="1">
              <a:spcBef>
                <a:spcPct val="0"/>
              </a:spcBef>
              <a:buClrTx/>
              <a:buSzTx/>
              <a:buFont typeface="Wingdings" pitchFamily="2" charset="2"/>
              <a:buChar char="§"/>
            </a:pPr>
            <a:r>
              <a:rPr lang="cs-CZ" altLang="cs-CZ" sz="1500">
                <a:latin typeface="Arial CE" charset="-18"/>
              </a:rPr>
              <a:t> Metoda náročná na šířku pásma </a:t>
            </a:r>
          </a:p>
          <a:p>
            <a:pPr eaLnBrk="1" hangingPunct="1">
              <a:spcBef>
                <a:spcPct val="0"/>
              </a:spcBef>
              <a:buClrTx/>
              <a:buSzTx/>
              <a:buFont typeface="Wingdings" pitchFamily="2" charset="2"/>
              <a:buChar char="§"/>
            </a:pPr>
            <a:r>
              <a:rPr lang="cs-CZ" altLang="cs-CZ" sz="1500">
                <a:latin typeface="Arial CE" charset="-18"/>
              </a:rPr>
              <a:t> Server musí být blízko NATu a k dispozici po celou dobu komunikace</a:t>
            </a:r>
          </a:p>
          <a:p>
            <a:pPr eaLnBrk="1" hangingPunct="1">
              <a:spcBef>
                <a:spcPct val="0"/>
              </a:spcBef>
              <a:buClrTx/>
              <a:buSzTx/>
              <a:buFont typeface="Wingdings" pitchFamily="2" charset="2"/>
              <a:buChar char="§"/>
            </a:pPr>
            <a:r>
              <a:rPr lang="cs-CZ" altLang="cs-CZ" sz="1500">
                <a:latin typeface="Arial CE" charset="-18"/>
              </a:rPr>
              <a:t> Zajišťuje symetrický NAT </a:t>
            </a:r>
          </a:p>
        </p:txBody>
      </p:sp>
    </p:spTree>
    <p:extLst>
      <p:ext uri="{BB962C8B-B14F-4D97-AF65-F5344CB8AC3E}">
        <p14:creationId xmlns:p14="http://schemas.microsoft.com/office/powerpoint/2010/main" val="86954349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Nadpis 1"/>
          <p:cNvSpPr>
            <a:spLocks noGrp="1"/>
          </p:cNvSpPr>
          <p:nvPr>
            <p:ph type="title"/>
          </p:nvPr>
        </p:nvSpPr>
        <p:spPr>
          <a:xfrm>
            <a:off x="1439466" y="171450"/>
            <a:ext cx="6210300" cy="857250"/>
          </a:xfrm>
        </p:spPr>
        <p:txBody>
          <a:bodyPr/>
          <a:lstStyle/>
          <a:p>
            <a:r>
              <a:rPr lang="cs-CZ" altLang="cs-CZ" smtClean="0"/>
              <a:t>TURN je součást migrace do IPv6</a:t>
            </a:r>
          </a:p>
        </p:txBody>
      </p:sp>
      <p:sp>
        <p:nvSpPr>
          <p:cNvPr id="113667" name="Zástupný symbol pro číslo snímku 2"/>
          <p:cNvSpPr>
            <a:spLocks noGrp="1"/>
          </p:cNvSpPr>
          <p:nvPr>
            <p:ph type="sldNum" sz="quarter" idx="4294967295"/>
          </p:nvPr>
        </p:nvSpPr>
        <p:spPr>
          <a:xfrm>
            <a:off x="6057900" y="4767263"/>
            <a:ext cx="1600200" cy="273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SzPct val="75000"/>
              <a:buFont typeface="Monotype Sorts" pitchFamily="2" charset="2"/>
              <a:buChar char="l"/>
              <a:defRPr sz="2400">
                <a:solidFill>
                  <a:schemeClr val="tx1"/>
                </a:solidFill>
                <a:latin typeface="Arial" pitchFamily="34" charset="0"/>
              </a:defRPr>
            </a:lvl1pPr>
            <a:lvl2pPr marL="557213" indent="-214313" eaLnBrk="0" hangingPunct="0">
              <a:spcBef>
                <a:spcPct val="20000"/>
              </a:spcBef>
              <a:buClr>
                <a:schemeClr val="tx1"/>
              </a:buClr>
              <a:buChar char="»"/>
              <a:defRPr sz="2100">
                <a:solidFill>
                  <a:schemeClr val="tx1"/>
                </a:solidFill>
                <a:latin typeface="Arial" pitchFamily="34" charset="0"/>
              </a:defRPr>
            </a:lvl2pPr>
            <a:lvl3pPr marL="857250" indent="-171450" eaLnBrk="0" hangingPunct="0">
              <a:spcBef>
                <a:spcPct val="20000"/>
              </a:spcBef>
              <a:buClr>
                <a:schemeClr val="tx1"/>
              </a:buClr>
              <a:buChar char="–"/>
              <a:defRPr sz="1800">
                <a:solidFill>
                  <a:schemeClr val="tx1"/>
                </a:solidFill>
                <a:latin typeface="Arial" pitchFamily="34" charset="0"/>
              </a:defRPr>
            </a:lvl3pPr>
            <a:lvl4pPr marL="1200150" indent="-171450" eaLnBrk="0" hangingPunct="0">
              <a:spcBef>
                <a:spcPct val="20000"/>
              </a:spcBef>
              <a:buClr>
                <a:schemeClr val="tx1"/>
              </a:buClr>
              <a:buSzPct val="63000"/>
              <a:buFont typeface="Monotype Sorts" pitchFamily="2" charset="2"/>
              <a:buChar char="l"/>
              <a:defRPr sz="1500">
                <a:solidFill>
                  <a:schemeClr val="tx1"/>
                </a:solidFill>
                <a:latin typeface="Arial" pitchFamily="34" charset="0"/>
              </a:defRPr>
            </a:lvl4pPr>
            <a:lvl5pPr marL="1543050" indent="-171450" eaLnBrk="0" hangingPunct="0">
              <a:spcBef>
                <a:spcPct val="20000"/>
              </a:spcBef>
              <a:buClr>
                <a:schemeClr val="tx1"/>
              </a:buClr>
              <a:buChar char="»"/>
              <a:defRPr sz="1500">
                <a:solidFill>
                  <a:schemeClr val="tx1"/>
                </a:solidFill>
                <a:latin typeface="Arial" pitchFamily="34" charset="0"/>
              </a:defRPr>
            </a:lvl5pPr>
            <a:lvl6pPr marL="1885950" indent="-171450" eaLnBrk="0" fontAlgn="base" hangingPunct="0">
              <a:spcBef>
                <a:spcPct val="20000"/>
              </a:spcBef>
              <a:spcAft>
                <a:spcPct val="0"/>
              </a:spcAft>
              <a:buClr>
                <a:schemeClr val="tx1"/>
              </a:buClr>
              <a:buChar char="»"/>
              <a:defRPr sz="1500">
                <a:solidFill>
                  <a:schemeClr val="tx1"/>
                </a:solidFill>
                <a:latin typeface="Arial" pitchFamily="34" charset="0"/>
              </a:defRPr>
            </a:lvl6pPr>
            <a:lvl7pPr marL="2228850" indent="-171450" eaLnBrk="0" fontAlgn="base" hangingPunct="0">
              <a:spcBef>
                <a:spcPct val="20000"/>
              </a:spcBef>
              <a:spcAft>
                <a:spcPct val="0"/>
              </a:spcAft>
              <a:buClr>
                <a:schemeClr val="tx1"/>
              </a:buClr>
              <a:buChar char="»"/>
              <a:defRPr sz="1500">
                <a:solidFill>
                  <a:schemeClr val="tx1"/>
                </a:solidFill>
                <a:latin typeface="Arial" pitchFamily="34" charset="0"/>
              </a:defRPr>
            </a:lvl7pPr>
            <a:lvl8pPr marL="2571750" indent="-171450" eaLnBrk="0" fontAlgn="base" hangingPunct="0">
              <a:spcBef>
                <a:spcPct val="20000"/>
              </a:spcBef>
              <a:spcAft>
                <a:spcPct val="0"/>
              </a:spcAft>
              <a:buClr>
                <a:schemeClr val="tx1"/>
              </a:buClr>
              <a:buChar char="»"/>
              <a:defRPr sz="1500">
                <a:solidFill>
                  <a:schemeClr val="tx1"/>
                </a:solidFill>
                <a:latin typeface="Arial" pitchFamily="34" charset="0"/>
              </a:defRPr>
            </a:lvl8pPr>
            <a:lvl9pPr marL="2914650" indent="-171450" eaLnBrk="0" fontAlgn="base" hangingPunct="0">
              <a:spcBef>
                <a:spcPct val="20000"/>
              </a:spcBef>
              <a:spcAft>
                <a:spcPct val="0"/>
              </a:spcAft>
              <a:buClr>
                <a:schemeClr val="tx1"/>
              </a:buClr>
              <a:buChar char="»"/>
              <a:defRPr sz="1500">
                <a:solidFill>
                  <a:schemeClr val="tx1"/>
                </a:solidFill>
                <a:latin typeface="Arial" pitchFamily="34" charset="0"/>
              </a:defRPr>
            </a:lvl9pPr>
          </a:lstStyle>
          <a:p>
            <a:pPr>
              <a:spcBef>
                <a:spcPct val="0"/>
              </a:spcBef>
              <a:buClrTx/>
              <a:buSzTx/>
              <a:buFontTx/>
              <a:buNone/>
            </a:pPr>
            <a:fld id="{97093637-DCA2-498A-9B4D-996CC742F42D}" type="slidenum">
              <a:rPr lang="cs-CZ" altLang="cs-CZ" sz="1050">
                <a:latin typeface="Times New Roman" pitchFamily="18" charset="0"/>
              </a:rPr>
              <a:pPr>
                <a:spcBef>
                  <a:spcPct val="0"/>
                </a:spcBef>
                <a:buClrTx/>
                <a:buSzTx/>
                <a:buFontTx/>
                <a:buNone/>
              </a:pPr>
              <a:t>87</a:t>
            </a:fld>
            <a:endParaRPr lang="cs-CZ" altLang="cs-CZ" sz="1050">
              <a:latin typeface="Times New Roman" pitchFamily="18" charset="0"/>
            </a:endParaRPr>
          </a:p>
        </p:txBody>
      </p:sp>
      <p:pic>
        <p:nvPicPr>
          <p:cNvPr id="113668" name="Obrázek 4" descr="qq.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27710" y="1168004"/>
            <a:ext cx="4164806" cy="2284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9" name="Obrázek 5" descr="IPv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9363" y="2371725"/>
            <a:ext cx="4479131"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87477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Nadpis 1"/>
          <p:cNvSpPr>
            <a:spLocks noGrp="1"/>
          </p:cNvSpPr>
          <p:nvPr>
            <p:ph type="title"/>
          </p:nvPr>
        </p:nvSpPr>
        <p:spPr>
          <a:xfrm>
            <a:off x="1143000" y="171450"/>
            <a:ext cx="6858000" cy="857250"/>
          </a:xfrm>
        </p:spPr>
        <p:txBody>
          <a:bodyPr>
            <a:normAutofit/>
          </a:bodyPr>
          <a:lstStyle/>
          <a:p>
            <a:r>
              <a:rPr lang="cs-CZ" altLang="cs-CZ" smtClean="0"/>
              <a:t>ICE</a:t>
            </a:r>
            <a:br>
              <a:rPr lang="cs-CZ" altLang="cs-CZ" smtClean="0"/>
            </a:br>
            <a:r>
              <a:rPr lang="cs-CZ" altLang="cs-CZ" sz="2400"/>
              <a:t>(Interactive Connectivity Establishment)</a:t>
            </a:r>
          </a:p>
        </p:txBody>
      </p:sp>
      <p:sp>
        <p:nvSpPr>
          <p:cNvPr id="115715" name="Zástupný symbol pro číslo snímku 2"/>
          <p:cNvSpPr>
            <a:spLocks noGrp="1"/>
          </p:cNvSpPr>
          <p:nvPr>
            <p:ph type="sldNum" sz="quarter" idx="4294967295"/>
          </p:nvPr>
        </p:nvSpPr>
        <p:spPr>
          <a:xfrm>
            <a:off x="6057900" y="4767263"/>
            <a:ext cx="1600200" cy="273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SzPct val="75000"/>
              <a:buFont typeface="Monotype Sorts" pitchFamily="2" charset="2"/>
              <a:buChar char="l"/>
              <a:defRPr sz="2400">
                <a:solidFill>
                  <a:schemeClr val="tx1"/>
                </a:solidFill>
                <a:latin typeface="Arial" pitchFamily="34" charset="0"/>
              </a:defRPr>
            </a:lvl1pPr>
            <a:lvl2pPr marL="557213" indent="-214313" eaLnBrk="0" hangingPunct="0">
              <a:spcBef>
                <a:spcPct val="20000"/>
              </a:spcBef>
              <a:buClr>
                <a:schemeClr val="tx1"/>
              </a:buClr>
              <a:buChar char="»"/>
              <a:defRPr sz="2100">
                <a:solidFill>
                  <a:schemeClr val="tx1"/>
                </a:solidFill>
                <a:latin typeface="Arial" pitchFamily="34" charset="0"/>
              </a:defRPr>
            </a:lvl2pPr>
            <a:lvl3pPr marL="857250" indent="-171450" eaLnBrk="0" hangingPunct="0">
              <a:spcBef>
                <a:spcPct val="20000"/>
              </a:spcBef>
              <a:buClr>
                <a:schemeClr val="tx1"/>
              </a:buClr>
              <a:buChar char="–"/>
              <a:defRPr sz="1800">
                <a:solidFill>
                  <a:schemeClr val="tx1"/>
                </a:solidFill>
                <a:latin typeface="Arial" pitchFamily="34" charset="0"/>
              </a:defRPr>
            </a:lvl3pPr>
            <a:lvl4pPr marL="1200150" indent="-171450" eaLnBrk="0" hangingPunct="0">
              <a:spcBef>
                <a:spcPct val="20000"/>
              </a:spcBef>
              <a:buClr>
                <a:schemeClr val="tx1"/>
              </a:buClr>
              <a:buSzPct val="63000"/>
              <a:buFont typeface="Monotype Sorts" pitchFamily="2" charset="2"/>
              <a:buChar char="l"/>
              <a:defRPr sz="1500">
                <a:solidFill>
                  <a:schemeClr val="tx1"/>
                </a:solidFill>
                <a:latin typeface="Arial" pitchFamily="34" charset="0"/>
              </a:defRPr>
            </a:lvl4pPr>
            <a:lvl5pPr marL="1543050" indent="-171450" eaLnBrk="0" hangingPunct="0">
              <a:spcBef>
                <a:spcPct val="20000"/>
              </a:spcBef>
              <a:buClr>
                <a:schemeClr val="tx1"/>
              </a:buClr>
              <a:buChar char="»"/>
              <a:defRPr sz="1500">
                <a:solidFill>
                  <a:schemeClr val="tx1"/>
                </a:solidFill>
                <a:latin typeface="Arial" pitchFamily="34" charset="0"/>
              </a:defRPr>
            </a:lvl5pPr>
            <a:lvl6pPr marL="1885950" indent="-171450" eaLnBrk="0" fontAlgn="base" hangingPunct="0">
              <a:spcBef>
                <a:spcPct val="20000"/>
              </a:spcBef>
              <a:spcAft>
                <a:spcPct val="0"/>
              </a:spcAft>
              <a:buClr>
                <a:schemeClr val="tx1"/>
              </a:buClr>
              <a:buChar char="»"/>
              <a:defRPr sz="1500">
                <a:solidFill>
                  <a:schemeClr val="tx1"/>
                </a:solidFill>
                <a:latin typeface="Arial" pitchFamily="34" charset="0"/>
              </a:defRPr>
            </a:lvl6pPr>
            <a:lvl7pPr marL="2228850" indent="-171450" eaLnBrk="0" fontAlgn="base" hangingPunct="0">
              <a:spcBef>
                <a:spcPct val="20000"/>
              </a:spcBef>
              <a:spcAft>
                <a:spcPct val="0"/>
              </a:spcAft>
              <a:buClr>
                <a:schemeClr val="tx1"/>
              </a:buClr>
              <a:buChar char="»"/>
              <a:defRPr sz="1500">
                <a:solidFill>
                  <a:schemeClr val="tx1"/>
                </a:solidFill>
                <a:latin typeface="Arial" pitchFamily="34" charset="0"/>
              </a:defRPr>
            </a:lvl7pPr>
            <a:lvl8pPr marL="2571750" indent="-171450" eaLnBrk="0" fontAlgn="base" hangingPunct="0">
              <a:spcBef>
                <a:spcPct val="20000"/>
              </a:spcBef>
              <a:spcAft>
                <a:spcPct val="0"/>
              </a:spcAft>
              <a:buClr>
                <a:schemeClr val="tx1"/>
              </a:buClr>
              <a:buChar char="»"/>
              <a:defRPr sz="1500">
                <a:solidFill>
                  <a:schemeClr val="tx1"/>
                </a:solidFill>
                <a:latin typeface="Arial" pitchFamily="34" charset="0"/>
              </a:defRPr>
            </a:lvl8pPr>
            <a:lvl9pPr marL="2914650" indent="-171450" eaLnBrk="0" fontAlgn="base" hangingPunct="0">
              <a:spcBef>
                <a:spcPct val="20000"/>
              </a:spcBef>
              <a:spcAft>
                <a:spcPct val="0"/>
              </a:spcAft>
              <a:buClr>
                <a:schemeClr val="tx1"/>
              </a:buClr>
              <a:buChar char="»"/>
              <a:defRPr sz="1500">
                <a:solidFill>
                  <a:schemeClr val="tx1"/>
                </a:solidFill>
                <a:latin typeface="Arial" pitchFamily="34" charset="0"/>
              </a:defRPr>
            </a:lvl9pPr>
          </a:lstStyle>
          <a:p>
            <a:pPr>
              <a:spcBef>
                <a:spcPct val="0"/>
              </a:spcBef>
              <a:buClrTx/>
              <a:buSzTx/>
              <a:buFontTx/>
              <a:buNone/>
            </a:pPr>
            <a:fld id="{A84E3C4B-6BDB-4191-8419-90FF77F922E0}" type="slidenum">
              <a:rPr lang="cs-CZ" altLang="cs-CZ" sz="1050">
                <a:latin typeface="Times New Roman" pitchFamily="18" charset="0"/>
              </a:rPr>
              <a:pPr>
                <a:spcBef>
                  <a:spcPct val="0"/>
                </a:spcBef>
                <a:buClrTx/>
                <a:buSzTx/>
                <a:buFontTx/>
                <a:buNone/>
              </a:pPr>
              <a:t>88</a:t>
            </a:fld>
            <a:endParaRPr lang="cs-CZ" altLang="cs-CZ" sz="1050">
              <a:latin typeface="Times New Roman" pitchFamily="18" charset="0"/>
            </a:endParaRPr>
          </a:p>
        </p:txBody>
      </p:sp>
      <p:sp>
        <p:nvSpPr>
          <p:cNvPr id="5" name="TextovéPole 4"/>
          <p:cNvSpPr txBox="1"/>
          <p:nvPr/>
        </p:nvSpPr>
        <p:spPr>
          <a:xfrm>
            <a:off x="1547813" y="1275160"/>
            <a:ext cx="5988844" cy="1846659"/>
          </a:xfrm>
          <a:prstGeom prst="rect">
            <a:avLst/>
          </a:prstGeom>
          <a:noFill/>
        </p:spPr>
        <p:txBody>
          <a:bodyPr>
            <a:spAutoFit/>
          </a:bodyPr>
          <a:lstStyle/>
          <a:p>
            <a:pPr>
              <a:buFont typeface="Wingdings" pitchFamily="2" charset="2"/>
              <a:buChar char="§"/>
              <a:defRPr/>
            </a:pPr>
            <a:r>
              <a:rPr lang="cs-CZ" sz="1200" dirty="0"/>
              <a:t> Využívá STUN i TURN podle nastavené priority</a:t>
            </a:r>
          </a:p>
          <a:p>
            <a:pPr>
              <a:buFont typeface="Wingdings" pitchFamily="2" charset="2"/>
              <a:buChar char="§"/>
              <a:defRPr/>
            </a:pPr>
            <a:r>
              <a:rPr lang="cs-CZ" sz="1200" dirty="0"/>
              <a:t> Zprostředkovává je volanému prostřednictvím CDP</a:t>
            </a:r>
          </a:p>
          <a:p>
            <a:pPr>
              <a:buFont typeface="Wingdings" pitchFamily="2" charset="2"/>
              <a:buChar char="§"/>
              <a:defRPr/>
            </a:pPr>
            <a:r>
              <a:rPr lang="cs-CZ" sz="1200" dirty="0"/>
              <a:t> Po navázání spojení zastaví jejich použití</a:t>
            </a:r>
          </a:p>
          <a:p>
            <a:pPr>
              <a:defRPr/>
            </a:pPr>
            <a:endParaRPr lang="cs-CZ" sz="1200" dirty="0">
              <a:latin typeface="+mn-lt"/>
            </a:endParaRPr>
          </a:p>
          <a:p>
            <a:pPr>
              <a:defRPr/>
            </a:pPr>
            <a:r>
              <a:rPr lang="cs-CZ" sz="1200" dirty="0">
                <a:latin typeface="+mn-lt"/>
              </a:rPr>
              <a:t>Microsoft Office </a:t>
            </a:r>
            <a:r>
              <a:rPr lang="cs-CZ" sz="1200" dirty="0" err="1">
                <a:latin typeface="+mn-lt"/>
              </a:rPr>
              <a:t>Communications</a:t>
            </a:r>
            <a:r>
              <a:rPr lang="cs-CZ" sz="1200" dirty="0">
                <a:latin typeface="+mn-lt"/>
              </a:rPr>
              <a:t> Server 2007 R2, A/V </a:t>
            </a:r>
            <a:r>
              <a:rPr lang="cs-CZ" sz="1200" dirty="0" err="1">
                <a:latin typeface="+mn-lt"/>
              </a:rPr>
              <a:t>Edge</a:t>
            </a:r>
            <a:r>
              <a:rPr lang="cs-CZ" sz="1200" dirty="0">
                <a:latin typeface="+mn-lt"/>
              </a:rPr>
              <a:t> Server</a:t>
            </a:r>
          </a:p>
          <a:p>
            <a:pPr>
              <a:defRPr/>
            </a:pPr>
            <a:r>
              <a:rPr lang="cs-CZ" sz="1200" dirty="0">
                <a:latin typeface="+mn-lt"/>
              </a:rPr>
              <a:t>je rozšířen o STUN/TURN, blíže </a:t>
            </a:r>
            <a:r>
              <a:rPr lang="cs-CZ" sz="1200" dirty="0" err="1">
                <a:latin typeface="+mn-lt"/>
              </a:rPr>
              <a:t>Mike</a:t>
            </a:r>
            <a:r>
              <a:rPr lang="cs-CZ" sz="1200" dirty="0">
                <a:latin typeface="+mn-lt"/>
              </a:rPr>
              <a:t> </a:t>
            </a:r>
            <a:r>
              <a:rPr lang="cs-CZ" sz="1200" dirty="0" err="1">
                <a:latin typeface="+mn-lt"/>
              </a:rPr>
              <a:t>Atkins</a:t>
            </a:r>
            <a:r>
              <a:rPr lang="cs-CZ" sz="1200" dirty="0">
                <a:latin typeface="+mn-lt"/>
              </a:rPr>
              <a:t>  v „</a:t>
            </a:r>
            <a:r>
              <a:rPr lang="en-US" sz="1200" dirty="0">
                <a:latin typeface="+mn-lt"/>
              </a:rPr>
              <a:t>Troubleshoot STUN with TURN</a:t>
            </a:r>
            <a:endParaRPr lang="cs-CZ" sz="1200" dirty="0">
              <a:latin typeface="+mn-lt"/>
            </a:endParaRPr>
          </a:p>
          <a:p>
            <a:pPr>
              <a:defRPr/>
            </a:pPr>
            <a:r>
              <a:rPr lang="en-US" sz="1200" dirty="0">
                <a:latin typeface="+mn-lt"/>
              </a:rPr>
              <a:t>in Office Communications Server 2007 R2</a:t>
            </a:r>
            <a:r>
              <a:rPr lang="cs-CZ" sz="1200" dirty="0">
                <a:latin typeface="+mn-lt"/>
              </a:rPr>
              <a:t>“ v http://blogs.technet.com z prosince 2010</a:t>
            </a:r>
            <a:endParaRPr lang="en-US" sz="1200" dirty="0">
              <a:latin typeface="+mn-lt"/>
            </a:endParaRPr>
          </a:p>
          <a:p>
            <a:pPr>
              <a:defRPr/>
            </a:pPr>
            <a:endParaRPr lang="cs-CZ" sz="1500" dirty="0">
              <a:latin typeface="+mn-lt"/>
            </a:endParaRPr>
          </a:p>
          <a:p>
            <a:pPr>
              <a:defRPr/>
            </a:pPr>
            <a:endParaRPr lang="cs-CZ" sz="1500" dirty="0">
              <a:latin typeface="+mn-lt"/>
            </a:endParaRPr>
          </a:p>
        </p:txBody>
      </p:sp>
      <p:pic>
        <p:nvPicPr>
          <p:cNvPr id="115717" name="Obrázek 5" descr="IC43256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50281" y="2771775"/>
            <a:ext cx="4157663"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246313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Nadpis 1"/>
          <p:cNvSpPr>
            <a:spLocks noGrp="1"/>
          </p:cNvSpPr>
          <p:nvPr>
            <p:ph type="title"/>
          </p:nvPr>
        </p:nvSpPr>
        <p:spPr>
          <a:xfrm>
            <a:off x="1143000" y="171450"/>
            <a:ext cx="6858000" cy="857250"/>
          </a:xfrm>
        </p:spPr>
        <p:txBody>
          <a:bodyPr>
            <a:normAutofit/>
          </a:bodyPr>
          <a:lstStyle/>
          <a:p>
            <a:r>
              <a:rPr lang="cs-CZ" altLang="cs-CZ" smtClean="0"/>
              <a:t>Microsoft ICE z roku 2008 – 1. krok</a:t>
            </a:r>
            <a:br>
              <a:rPr lang="cs-CZ" altLang="cs-CZ" smtClean="0"/>
            </a:br>
            <a:r>
              <a:rPr lang="cs-CZ" altLang="cs-CZ" sz="2400" i="1"/>
              <a:t>Klient posílá požadavek na STUN/TURN server </a:t>
            </a:r>
          </a:p>
        </p:txBody>
      </p:sp>
      <p:sp>
        <p:nvSpPr>
          <p:cNvPr id="116739" name="Zástupný symbol pro číslo snímku 2"/>
          <p:cNvSpPr>
            <a:spLocks noGrp="1"/>
          </p:cNvSpPr>
          <p:nvPr>
            <p:ph type="sldNum" sz="quarter" idx="4294967295"/>
          </p:nvPr>
        </p:nvSpPr>
        <p:spPr>
          <a:xfrm>
            <a:off x="6057900" y="4767263"/>
            <a:ext cx="1600200" cy="273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SzPct val="75000"/>
              <a:buFont typeface="Monotype Sorts" pitchFamily="2" charset="2"/>
              <a:buChar char="l"/>
              <a:defRPr sz="2400">
                <a:solidFill>
                  <a:schemeClr val="tx1"/>
                </a:solidFill>
                <a:latin typeface="Arial" pitchFamily="34" charset="0"/>
              </a:defRPr>
            </a:lvl1pPr>
            <a:lvl2pPr marL="557213" indent="-214313" eaLnBrk="0" hangingPunct="0">
              <a:spcBef>
                <a:spcPct val="20000"/>
              </a:spcBef>
              <a:buClr>
                <a:schemeClr val="tx1"/>
              </a:buClr>
              <a:buChar char="»"/>
              <a:defRPr sz="2100">
                <a:solidFill>
                  <a:schemeClr val="tx1"/>
                </a:solidFill>
                <a:latin typeface="Arial" pitchFamily="34" charset="0"/>
              </a:defRPr>
            </a:lvl2pPr>
            <a:lvl3pPr marL="857250" indent="-171450" eaLnBrk="0" hangingPunct="0">
              <a:spcBef>
                <a:spcPct val="20000"/>
              </a:spcBef>
              <a:buClr>
                <a:schemeClr val="tx1"/>
              </a:buClr>
              <a:buChar char="–"/>
              <a:defRPr sz="1800">
                <a:solidFill>
                  <a:schemeClr val="tx1"/>
                </a:solidFill>
                <a:latin typeface="Arial" pitchFamily="34" charset="0"/>
              </a:defRPr>
            </a:lvl3pPr>
            <a:lvl4pPr marL="1200150" indent="-171450" eaLnBrk="0" hangingPunct="0">
              <a:spcBef>
                <a:spcPct val="20000"/>
              </a:spcBef>
              <a:buClr>
                <a:schemeClr val="tx1"/>
              </a:buClr>
              <a:buSzPct val="63000"/>
              <a:buFont typeface="Monotype Sorts" pitchFamily="2" charset="2"/>
              <a:buChar char="l"/>
              <a:defRPr sz="1500">
                <a:solidFill>
                  <a:schemeClr val="tx1"/>
                </a:solidFill>
                <a:latin typeface="Arial" pitchFamily="34" charset="0"/>
              </a:defRPr>
            </a:lvl4pPr>
            <a:lvl5pPr marL="1543050" indent="-171450" eaLnBrk="0" hangingPunct="0">
              <a:spcBef>
                <a:spcPct val="20000"/>
              </a:spcBef>
              <a:buClr>
                <a:schemeClr val="tx1"/>
              </a:buClr>
              <a:buChar char="»"/>
              <a:defRPr sz="1500">
                <a:solidFill>
                  <a:schemeClr val="tx1"/>
                </a:solidFill>
                <a:latin typeface="Arial" pitchFamily="34" charset="0"/>
              </a:defRPr>
            </a:lvl5pPr>
            <a:lvl6pPr marL="1885950" indent="-171450" eaLnBrk="0" fontAlgn="base" hangingPunct="0">
              <a:spcBef>
                <a:spcPct val="20000"/>
              </a:spcBef>
              <a:spcAft>
                <a:spcPct val="0"/>
              </a:spcAft>
              <a:buClr>
                <a:schemeClr val="tx1"/>
              </a:buClr>
              <a:buChar char="»"/>
              <a:defRPr sz="1500">
                <a:solidFill>
                  <a:schemeClr val="tx1"/>
                </a:solidFill>
                <a:latin typeface="Arial" pitchFamily="34" charset="0"/>
              </a:defRPr>
            </a:lvl6pPr>
            <a:lvl7pPr marL="2228850" indent="-171450" eaLnBrk="0" fontAlgn="base" hangingPunct="0">
              <a:spcBef>
                <a:spcPct val="20000"/>
              </a:spcBef>
              <a:spcAft>
                <a:spcPct val="0"/>
              </a:spcAft>
              <a:buClr>
                <a:schemeClr val="tx1"/>
              </a:buClr>
              <a:buChar char="»"/>
              <a:defRPr sz="1500">
                <a:solidFill>
                  <a:schemeClr val="tx1"/>
                </a:solidFill>
                <a:latin typeface="Arial" pitchFamily="34" charset="0"/>
              </a:defRPr>
            </a:lvl7pPr>
            <a:lvl8pPr marL="2571750" indent="-171450" eaLnBrk="0" fontAlgn="base" hangingPunct="0">
              <a:spcBef>
                <a:spcPct val="20000"/>
              </a:spcBef>
              <a:spcAft>
                <a:spcPct val="0"/>
              </a:spcAft>
              <a:buClr>
                <a:schemeClr val="tx1"/>
              </a:buClr>
              <a:buChar char="»"/>
              <a:defRPr sz="1500">
                <a:solidFill>
                  <a:schemeClr val="tx1"/>
                </a:solidFill>
                <a:latin typeface="Arial" pitchFamily="34" charset="0"/>
              </a:defRPr>
            </a:lvl8pPr>
            <a:lvl9pPr marL="2914650" indent="-171450" eaLnBrk="0" fontAlgn="base" hangingPunct="0">
              <a:spcBef>
                <a:spcPct val="20000"/>
              </a:spcBef>
              <a:spcAft>
                <a:spcPct val="0"/>
              </a:spcAft>
              <a:buClr>
                <a:schemeClr val="tx1"/>
              </a:buClr>
              <a:buChar char="»"/>
              <a:defRPr sz="1500">
                <a:solidFill>
                  <a:schemeClr val="tx1"/>
                </a:solidFill>
                <a:latin typeface="Arial" pitchFamily="34" charset="0"/>
              </a:defRPr>
            </a:lvl9pPr>
          </a:lstStyle>
          <a:p>
            <a:pPr>
              <a:spcBef>
                <a:spcPct val="0"/>
              </a:spcBef>
              <a:buClrTx/>
              <a:buSzTx/>
              <a:buFontTx/>
              <a:buNone/>
            </a:pPr>
            <a:fld id="{91742A1E-5CB8-4D95-88C2-9EBBE2E3E290}" type="slidenum">
              <a:rPr lang="cs-CZ" altLang="cs-CZ" sz="1050">
                <a:latin typeface="Times New Roman" pitchFamily="18" charset="0"/>
              </a:rPr>
              <a:pPr>
                <a:spcBef>
                  <a:spcPct val="0"/>
                </a:spcBef>
                <a:buClrTx/>
                <a:buSzTx/>
                <a:buFontTx/>
                <a:buNone/>
              </a:pPr>
              <a:t>89</a:t>
            </a:fld>
            <a:endParaRPr lang="cs-CZ" altLang="cs-CZ" sz="1050">
              <a:latin typeface="Times New Roman" pitchFamily="18" charset="0"/>
            </a:endParaRPr>
          </a:p>
        </p:txBody>
      </p:sp>
      <p:pic>
        <p:nvPicPr>
          <p:cNvPr id="116740" name="Obrázek 3" descr="P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77629"/>
            <a:ext cx="6571060" cy="2672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1" name="TextovéPole 4"/>
          <p:cNvSpPr txBox="1">
            <a:spLocks noChangeArrowheads="1"/>
          </p:cNvSpPr>
          <p:nvPr/>
        </p:nvSpPr>
        <p:spPr bwMode="auto">
          <a:xfrm>
            <a:off x="1277541" y="1329929"/>
            <a:ext cx="45995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1"/>
              </a:buClr>
              <a:buSzPct val="75000"/>
              <a:buFont typeface="Monotype Sorts" pitchFamily="2" charset="2"/>
              <a:buChar char="l"/>
              <a:defRPr sz="3200">
                <a:solidFill>
                  <a:schemeClr val="tx1"/>
                </a:solidFill>
                <a:latin typeface="Arial" pitchFamily="34" charset="0"/>
              </a:defRPr>
            </a:lvl1pPr>
            <a:lvl2pPr marL="742950" indent="-285750" eaLnBrk="0" hangingPunct="0">
              <a:spcBef>
                <a:spcPct val="20000"/>
              </a:spcBef>
              <a:buClr>
                <a:schemeClr val="tx1"/>
              </a:buClr>
              <a:buChar char="»"/>
              <a:defRPr sz="2800">
                <a:solidFill>
                  <a:schemeClr val="tx1"/>
                </a:solidFill>
                <a:latin typeface="Arial" pitchFamily="34" charset="0"/>
              </a:defRPr>
            </a:lvl2pPr>
            <a:lvl3pPr marL="1143000" indent="-228600" eaLnBrk="0" hangingPunct="0">
              <a:spcBef>
                <a:spcPct val="20000"/>
              </a:spcBef>
              <a:buClr>
                <a:schemeClr val="tx1"/>
              </a:buClr>
              <a:buChar char="–"/>
              <a:defRPr sz="2400">
                <a:solidFill>
                  <a:schemeClr val="tx1"/>
                </a:solidFill>
                <a:latin typeface="Arial" pitchFamily="34" charset="0"/>
              </a:defRPr>
            </a:lvl3pPr>
            <a:lvl4pPr marL="1600200" indent="-228600" eaLnBrk="0" hangingPunct="0">
              <a:spcBef>
                <a:spcPct val="20000"/>
              </a:spcBef>
              <a:buClr>
                <a:schemeClr val="tx1"/>
              </a:buClr>
              <a:buSzPct val="63000"/>
              <a:buFont typeface="Monotype Sorts" pitchFamily="2" charset="2"/>
              <a:buChar char="l"/>
              <a:defRPr sz="2000">
                <a:solidFill>
                  <a:schemeClr val="tx1"/>
                </a:solidFill>
                <a:latin typeface="Arial" pitchFamily="34" charset="0"/>
              </a:defRPr>
            </a:lvl4pPr>
            <a:lvl5pPr marL="2057400" indent="-228600" eaLnBrk="0" hangingPunct="0">
              <a:spcBef>
                <a:spcPct val="20000"/>
              </a:spcBef>
              <a:buClr>
                <a:schemeClr val="tx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itchFamily="34" charset="0"/>
              </a:defRPr>
            </a:lvl9pPr>
          </a:lstStyle>
          <a:p>
            <a:pPr eaLnBrk="1" hangingPunct="1">
              <a:spcBef>
                <a:spcPct val="0"/>
              </a:spcBef>
              <a:buClrTx/>
              <a:buSzTx/>
              <a:buFontTx/>
              <a:buNone/>
            </a:pPr>
            <a:endParaRPr lang="cs-CZ" altLang="cs-CZ" sz="1200">
              <a:latin typeface="Arial CE" charset="-18"/>
            </a:endParaRPr>
          </a:p>
          <a:p>
            <a:pPr eaLnBrk="1" hangingPunct="1">
              <a:spcBef>
                <a:spcPct val="0"/>
              </a:spcBef>
              <a:buClrTx/>
              <a:buSzTx/>
              <a:buFontTx/>
              <a:buNone/>
            </a:pPr>
            <a:r>
              <a:rPr lang="cs-CZ" altLang="cs-CZ" sz="1200">
                <a:latin typeface="Arial CE" charset="-18"/>
              </a:rPr>
              <a:t>Klient</a:t>
            </a:r>
            <a:r>
              <a:rPr lang="en-US" altLang="cs-CZ" sz="1200">
                <a:latin typeface="Arial CE" charset="-18"/>
              </a:rPr>
              <a:t> STUN </a:t>
            </a:r>
            <a:r>
              <a:rPr lang="cs-CZ" altLang="cs-CZ" sz="1200">
                <a:latin typeface="Arial CE" charset="-18"/>
              </a:rPr>
              <a:t>posílá </a:t>
            </a:r>
            <a:r>
              <a:rPr lang="en-US" altLang="cs-CZ" sz="1200" i="1">
                <a:latin typeface="Arial CE" charset="-18"/>
              </a:rPr>
              <a:t>TU</a:t>
            </a:r>
            <a:r>
              <a:rPr lang="cs-CZ" altLang="cs-CZ" sz="1200" i="1">
                <a:latin typeface="Arial CE" charset="-18"/>
              </a:rPr>
              <a:t>R</a:t>
            </a:r>
            <a:r>
              <a:rPr lang="en-US" altLang="cs-CZ" sz="1200" i="1">
                <a:latin typeface="Arial CE" charset="-18"/>
              </a:rPr>
              <a:t>N Allocation request </a:t>
            </a:r>
            <a:r>
              <a:rPr lang="cs-CZ" altLang="cs-CZ" sz="1200">
                <a:latin typeface="Arial CE" charset="-18"/>
              </a:rPr>
              <a:t>na</a:t>
            </a:r>
            <a:r>
              <a:rPr lang="en-US" altLang="cs-CZ" sz="1200">
                <a:latin typeface="Arial CE" charset="-18"/>
              </a:rPr>
              <a:t> A/V Edge Server</a:t>
            </a:r>
            <a:endParaRPr lang="cs-CZ" altLang="cs-CZ" sz="1200">
              <a:latin typeface="Arial CE" charset="-18"/>
            </a:endParaRPr>
          </a:p>
        </p:txBody>
      </p:sp>
      <p:sp>
        <p:nvSpPr>
          <p:cNvPr id="116742" name="TextovéPole 5"/>
          <p:cNvSpPr txBox="1">
            <a:spLocks noChangeArrowheads="1"/>
          </p:cNvSpPr>
          <p:nvPr/>
        </p:nvSpPr>
        <p:spPr bwMode="auto">
          <a:xfrm>
            <a:off x="1439466" y="4750594"/>
            <a:ext cx="257314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1"/>
              </a:buClr>
              <a:buSzPct val="75000"/>
              <a:buFont typeface="Monotype Sorts" pitchFamily="2" charset="2"/>
              <a:buChar char="l"/>
              <a:defRPr sz="3200">
                <a:solidFill>
                  <a:schemeClr val="tx1"/>
                </a:solidFill>
                <a:latin typeface="Arial" pitchFamily="34" charset="0"/>
              </a:defRPr>
            </a:lvl1pPr>
            <a:lvl2pPr marL="742950" indent="-285750" eaLnBrk="0" hangingPunct="0">
              <a:spcBef>
                <a:spcPct val="20000"/>
              </a:spcBef>
              <a:buClr>
                <a:schemeClr val="tx1"/>
              </a:buClr>
              <a:buChar char="»"/>
              <a:defRPr sz="2800">
                <a:solidFill>
                  <a:schemeClr val="tx1"/>
                </a:solidFill>
                <a:latin typeface="Arial" pitchFamily="34" charset="0"/>
              </a:defRPr>
            </a:lvl2pPr>
            <a:lvl3pPr marL="1143000" indent="-228600" eaLnBrk="0" hangingPunct="0">
              <a:spcBef>
                <a:spcPct val="20000"/>
              </a:spcBef>
              <a:buClr>
                <a:schemeClr val="tx1"/>
              </a:buClr>
              <a:buChar char="–"/>
              <a:defRPr sz="2400">
                <a:solidFill>
                  <a:schemeClr val="tx1"/>
                </a:solidFill>
                <a:latin typeface="Arial" pitchFamily="34" charset="0"/>
              </a:defRPr>
            </a:lvl3pPr>
            <a:lvl4pPr marL="1600200" indent="-228600" eaLnBrk="0" hangingPunct="0">
              <a:spcBef>
                <a:spcPct val="20000"/>
              </a:spcBef>
              <a:buClr>
                <a:schemeClr val="tx1"/>
              </a:buClr>
              <a:buSzPct val="63000"/>
              <a:buFont typeface="Monotype Sorts" pitchFamily="2" charset="2"/>
              <a:buChar char="l"/>
              <a:defRPr sz="2000">
                <a:solidFill>
                  <a:schemeClr val="tx1"/>
                </a:solidFill>
                <a:latin typeface="Arial" pitchFamily="34" charset="0"/>
              </a:defRPr>
            </a:lvl4pPr>
            <a:lvl5pPr marL="2057400" indent="-228600" eaLnBrk="0" hangingPunct="0">
              <a:spcBef>
                <a:spcPct val="20000"/>
              </a:spcBef>
              <a:buClr>
                <a:schemeClr val="tx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itchFamily="34" charset="0"/>
              </a:defRPr>
            </a:lvl9pPr>
          </a:lstStyle>
          <a:p>
            <a:pPr eaLnBrk="1" hangingPunct="1">
              <a:spcBef>
                <a:spcPct val="0"/>
              </a:spcBef>
              <a:buClrTx/>
              <a:buSzTx/>
              <a:buFontTx/>
              <a:buNone/>
            </a:pPr>
            <a:r>
              <a:rPr lang="cs-CZ" altLang="cs-CZ" sz="1050">
                <a:latin typeface="Arial CE" charset="-18"/>
              </a:rPr>
              <a:t>Záznam: Microsoft Network Monitor 3.4 </a:t>
            </a:r>
          </a:p>
          <a:p>
            <a:pPr eaLnBrk="1" hangingPunct="1">
              <a:spcBef>
                <a:spcPct val="0"/>
              </a:spcBef>
              <a:buClrTx/>
              <a:buSzTx/>
              <a:buFontTx/>
              <a:buNone/>
            </a:pPr>
            <a:endParaRPr lang="cs-CZ" altLang="cs-CZ" sz="1050">
              <a:latin typeface="Arial CE" charset="-18"/>
            </a:endParaRPr>
          </a:p>
        </p:txBody>
      </p:sp>
      <p:cxnSp>
        <p:nvCxnSpPr>
          <p:cNvPr id="116743" name="Přímá spojovací čára 7"/>
          <p:cNvCxnSpPr>
            <a:cxnSpLocks noChangeShapeType="1"/>
          </p:cNvCxnSpPr>
          <p:nvPr/>
        </p:nvCxnSpPr>
        <p:spPr bwMode="auto">
          <a:xfrm>
            <a:off x="2195513" y="3489722"/>
            <a:ext cx="810816" cy="0"/>
          </a:xfrm>
          <a:prstGeom prst="line">
            <a:avLst/>
          </a:prstGeom>
          <a:noFill/>
          <a:ln w="38100"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cxnSp>
        <p:nvCxnSpPr>
          <p:cNvPr id="116744" name="Přímá spojovací čára 11"/>
          <p:cNvCxnSpPr>
            <a:cxnSpLocks noChangeShapeType="1"/>
          </p:cNvCxnSpPr>
          <p:nvPr/>
        </p:nvCxnSpPr>
        <p:spPr bwMode="auto">
          <a:xfrm>
            <a:off x="1709738" y="3003947"/>
            <a:ext cx="1296591" cy="0"/>
          </a:xfrm>
          <a:prstGeom prst="line">
            <a:avLst/>
          </a:prstGeom>
          <a:noFill/>
          <a:ln w="38100"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77579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smtClean="0"/>
              <a:t>NAT Terminology (Cont.)</a:t>
            </a:r>
          </a:p>
        </p:txBody>
      </p:sp>
      <p:pic>
        <p:nvPicPr>
          <p:cNvPr id="4" name="Picture 3"/>
          <p:cNvPicPr>
            <a:picLocks noChangeAspect="1"/>
          </p:cNvPicPr>
          <p:nvPr/>
        </p:nvPicPr>
        <p:blipFill>
          <a:blip r:embed="rId3"/>
          <a:stretch>
            <a:fillRect/>
          </a:stretch>
        </p:blipFill>
        <p:spPr>
          <a:xfrm>
            <a:off x="2133600" y="631402"/>
            <a:ext cx="6772958" cy="4723704"/>
          </a:xfrm>
          <a:prstGeom prst="rect">
            <a:avLst/>
          </a:prstGeom>
        </p:spPr>
      </p:pic>
    </p:spTree>
    <p:extLst>
      <p:ext uri="{BB962C8B-B14F-4D97-AF65-F5344CB8AC3E}">
        <p14:creationId xmlns:p14="http://schemas.microsoft.com/office/powerpoint/2010/main" val="3671226552"/>
      </p:ext>
    </p:extLst>
  </p:cSld>
  <p:clrMapOvr>
    <a:masterClrMapping/>
  </p:clrMapOvr>
  <p:transition spd="slow">
    <p:wip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Nadpis 1"/>
          <p:cNvSpPr>
            <a:spLocks noGrp="1"/>
          </p:cNvSpPr>
          <p:nvPr>
            <p:ph type="title"/>
          </p:nvPr>
        </p:nvSpPr>
        <p:spPr/>
        <p:txBody>
          <a:bodyPr>
            <a:normAutofit fontScale="90000"/>
          </a:bodyPr>
          <a:lstStyle/>
          <a:p>
            <a:r>
              <a:rPr lang="cs-CZ" altLang="cs-CZ" smtClean="0"/>
              <a:t>2. krok </a:t>
            </a:r>
            <a:br>
              <a:rPr lang="cs-CZ" altLang="cs-CZ" smtClean="0"/>
            </a:br>
            <a:r>
              <a:rPr lang="cs-CZ" altLang="cs-CZ" sz="2400" i="1"/>
              <a:t>Odpověď STUN/TURN serveru</a:t>
            </a:r>
          </a:p>
        </p:txBody>
      </p:sp>
      <p:sp>
        <p:nvSpPr>
          <p:cNvPr id="117763" name="Zástupný symbol pro číslo snímku 2"/>
          <p:cNvSpPr>
            <a:spLocks noGrp="1"/>
          </p:cNvSpPr>
          <p:nvPr>
            <p:ph type="sldNum" sz="quarter" idx="4294967295"/>
          </p:nvPr>
        </p:nvSpPr>
        <p:spPr>
          <a:xfrm>
            <a:off x="6057900" y="4767263"/>
            <a:ext cx="1600200" cy="273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SzPct val="75000"/>
              <a:buFont typeface="Monotype Sorts" pitchFamily="2" charset="2"/>
              <a:buChar char="l"/>
              <a:defRPr sz="2400">
                <a:solidFill>
                  <a:schemeClr val="tx1"/>
                </a:solidFill>
                <a:latin typeface="Arial" pitchFamily="34" charset="0"/>
              </a:defRPr>
            </a:lvl1pPr>
            <a:lvl2pPr marL="557213" indent="-214313" eaLnBrk="0" hangingPunct="0">
              <a:spcBef>
                <a:spcPct val="20000"/>
              </a:spcBef>
              <a:buClr>
                <a:schemeClr val="tx1"/>
              </a:buClr>
              <a:buChar char="»"/>
              <a:defRPr sz="2100">
                <a:solidFill>
                  <a:schemeClr val="tx1"/>
                </a:solidFill>
                <a:latin typeface="Arial" pitchFamily="34" charset="0"/>
              </a:defRPr>
            </a:lvl2pPr>
            <a:lvl3pPr marL="857250" indent="-171450" eaLnBrk="0" hangingPunct="0">
              <a:spcBef>
                <a:spcPct val="20000"/>
              </a:spcBef>
              <a:buClr>
                <a:schemeClr val="tx1"/>
              </a:buClr>
              <a:buChar char="–"/>
              <a:defRPr sz="1800">
                <a:solidFill>
                  <a:schemeClr val="tx1"/>
                </a:solidFill>
                <a:latin typeface="Arial" pitchFamily="34" charset="0"/>
              </a:defRPr>
            </a:lvl3pPr>
            <a:lvl4pPr marL="1200150" indent="-171450" eaLnBrk="0" hangingPunct="0">
              <a:spcBef>
                <a:spcPct val="20000"/>
              </a:spcBef>
              <a:buClr>
                <a:schemeClr val="tx1"/>
              </a:buClr>
              <a:buSzPct val="63000"/>
              <a:buFont typeface="Monotype Sorts" pitchFamily="2" charset="2"/>
              <a:buChar char="l"/>
              <a:defRPr sz="1500">
                <a:solidFill>
                  <a:schemeClr val="tx1"/>
                </a:solidFill>
                <a:latin typeface="Arial" pitchFamily="34" charset="0"/>
              </a:defRPr>
            </a:lvl4pPr>
            <a:lvl5pPr marL="1543050" indent="-171450" eaLnBrk="0" hangingPunct="0">
              <a:spcBef>
                <a:spcPct val="20000"/>
              </a:spcBef>
              <a:buClr>
                <a:schemeClr val="tx1"/>
              </a:buClr>
              <a:buChar char="»"/>
              <a:defRPr sz="1500">
                <a:solidFill>
                  <a:schemeClr val="tx1"/>
                </a:solidFill>
                <a:latin typeface="Arial" pitchFamily="34" charset="0"/>
              </a:defRPr>
            </a:lvl5pPr>
            <a:lvl6pPr marL="1885950" indent="-171450" eaLnBrk="0" fontAlgn="base" hangingPunct="0">
              <a:spcBef>
                <a:spcPct val="20000"/>
              </a:spcBef>
              <a:spcAft>
                <a:spcPct val="0"/>
              </a:spcAft>
              <a:buClr>
                <a:schemeClr val="tx1"/>
              </a:buClr>
              <a:buChar char="»"/>
              <a:defRPr sz="1500">
                <a:solidFill>
                  <a:schemeClr val="tx1"/>
                </a:solidFill>
                <a:latin typeface="Arial" pitchFamily="34" charset="0"/>
              </a:defRPr>
            </a:lvl6pPr>
            <a:lvl7pPr marL="2228850" indent="-171450" eaLnBrk="0" fontAlgn="base" hangingPunct="0">
              <a:spcBef>
                <a:spcPct val="20000"/>
              </a:spcBef>
              <a:spcAft>
                <a:spcPct val="0"/>
              </a:spcAft>
              <a:buClr>
                <a:schemeClr val="tx1"/>
              </a:buClr>
              <a:buChar char="»"/>
              <a:defRPr sz="1500">
                <a:solidFill>
                  <a:schemeClr val="tx1"/>
                </a:solidFill>
                <a:latin typeface="Arial" pitchFamily="34" charset="0"/>
              </a:defRPr>
            </a:lvl7pPr>
            <a:lvl8pPr marL="2571750" indent="-171450" eaLnBrk="0" fontAlgn="base" hangingPunct="0">
              <a:spcBef>
                <a:spcPct val="20000"/>
              </a:spcBef>
              <a:spcAft>
                <a:spcPct val="0"/>
              </a:spcAft>
              <a:buClr>
                <a:schemeClr val="tx1"/>
              </a:buClr>
              <a:buChar char="»"/>
              <a:defRPr sz="1500">
                <a:solidFill>
                  <a:schemeClr val="tx1"/>
                </a:solidFill>
                <a:latin typeface="Arial" pitchFamily="34" charset="0"/>
              </a:defRPr>
            </a:lvl8pPr>
            <a:lvl9pPr marL="2914650" indent="-171450" eaLnBrk="0" fontAlgn="base" hangingPunct="0">
              <a:spcBef>
                <a:spcPct val="20000"/>
              </a:spcBef>
              <a:spcAft>
                <a:spcPct val="0"/>
              </a:spcAft>
              <a:buClr>
                <a:schemeClr val="tx1"/>
              </a:buClr>
              <a:buChar char="»"/>
              <a:defRPr sz="1500">
                <a:solidFill>
                  <a:schemeClr val="tx1"/>
                </a:solidFill>
                <a:latin typeface="Arial" pitchFamily="34" charset="0"/>
              </a:defRPr>
            </a:lvl9pPr>
          </a:lstStyle>
          <a:p>
            <a:pPr>
              <a:spcBef>
                <a:spcPct val="0"/>
              </a:spcBef>
              <a:buClrTx/>
              <a:buSzTx/>
              <a:buFontTx/>
              <a:buNone/>
            </a:pPr>
            <a:fld id="{F3CF00F3-02D2-43B1-923A-A06F7B7DE4A6}" type="slidenum">
              <a:rPr lang="cs-CZ" altLang="cs-CZ" sz="1050">
                <a:latin typeface="Times New Roman" pitchFamily="18" charset="0"/>
              </a:rPr>
              <a:pPr>
                <a:spcBef>
                  <a:spcPct val="0"/>
                </a:spcBef>
                <a:buClrTx/>
                <a:buSzTx/>
                <a:buFontTx/>
                <a:buNone/>
              </a:pPr>
              <a:t>90</a:t>
            </a:fld>
            <a:endParaRPr lang="cs-CZ" altLang="cs-CZ" sz="1050">
              <a:latin typeface="Times New Roman" pitchFamily="18" charset="0"/>
            </a:endParaRPr>
          </a:p>
        </p:txBody>
      </p:sp>
      <p:pic>
        <p:nvPicPr>
          <p:cNvPr id="117764" name="Obrázek 3" descr="P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03860" y="1214437"/>
            <a:ext cx="4563665"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7765" name="Přímá spojovací čára 5"/>
          <p:cNvCxnSpPr>
            <a:cxnSpLocks noChangeShapeType="1"/>
          </p:cNvCxnSpPr>
          <p:nvPr/>
        </p:nvCxnSpPr>
        <p:spPr bwMode="auto">
          <a:xfrm>
            <a:off x="2465785" y="4245769"/>
            <a:ext cx="2268140" cy="0"/>
          </a:xfrm>
          <a:prstGeom prst="line">
            <a:avLst/>
          </a:prstGeom>
          <a:noFill/>
          <a:ln w="38100"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cxnSp>
        <p:nvCxnSpPr>
          <p:cNvPr id="117766" name="Přímá spojovací čára 7"/>
          <p:cNvCxnSpPr>
            <a:cxnSpLocks noChangeShapeType="1"/>
          </p:cNvCxnSpPr>
          <p:nvPr/>
        </p:nvCxnSpPr>
        <p:spPr bwMode="auto">
          <a:xfrm>
            <a:off x="2412207" y="4731544"/>
            <a:ext cx="1403747" cy="0"/>
          </a:xfrm>
          <a:prstGeom prst="line">
            <a:avLst/>
          </a:prstGeom>
          <a:noFill/>
          <a:ln w="38100"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cxnSp>
        <p:nvCxnSpPr>
          <p:cNvPr id="117767" name="Přímá spojovací čára 9"/>
          <p:cNvCxnSpPr>
            <a:cxnSpLocks noChangeShapeType="1"/>
          </p:cNvCxnSpPr>
          <p:nvPr/>
        </p:nvCxnSpPr>
        <p:spPr bwMode="auto">
          <a:xfrm>
            <a:off x="3168254" y="2031206"/>
            <a:ext cx="1133475" cy="0"/>
          </a:xfrm>
          <a:prstGeom prst="line">
            <a:avLst/>
          </a:prstGeom>
          <a:noFill/>
          <a:ln w="38100"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5584812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Nadpis 1"/>
          <p:cNvSpPr>
            <a:spLocks noGrp="1"/>
          </p:cNvSpPr>
          <p:nvPr>
            <p:ph type="title"/>
          </p:nvPr>
        </p:nvSpPr>
        <p:spPr>
          <a:xfrm>
            <a:off x="1143000" y="171450"/>
            <a:ext cx="6858000" cy="857250"/>
          </a:xfrm>
        </p:spPr>
        <p:txBody>
          <a:bodyPr>
            <a:normAutofit fontScale="90000"/>
          </a:bodyPr>
          <a:lstStyle/>
          <a:p>
            <a:r>
              <a:rPr lang="cs-CZ" altLang="cs-CZ" smtClean="0"/>
              <a:t>3. krok</a:t>
            </a:r>
            <a:br>
              <a:rPr lang="cs-CZ" altLang="cs-CZ" smtClean="0"/>
            </a:br>
            <a:r>
              <a:rPr lang="cs-CZ" altLang="cs-CZ" sz="2400" i="1"/>
              <a:t>Výpočet MI a její odeslání na STUN/TURN server</a:t>
            </a:r>
          </a:p>
        </p:txBody>
      </p:sp>
      <p:sp>
        <p:nvSpPr>
          <p:cNvPr id="118787" name="Zástupný symbol pro číslo snímku 2"/>
          <p:cNvSpPr>
            <a:spLocks noGrp="1"/>
          </p:cNvSpPr>
          <p:nvPr>
            <p:ph type="sldNum" sz="quarter" idx="4294967295"/>
          </p:nvPr>
        </p:nvSpPr>
        <p:spPr>
          <a:xfrm>
            <a:off x="6057900" y="4767263"/>
            <a:ext cx="1600200" cy="273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SzPct val="75000"/>
              <a:buFont typeface="Monotype Sorts" pitchFamily="2" charset="2"/>
              <a:buChar char="l"/>
              <a:defRPr sz="2400">
                <a:solidFill>
                  <a:schemeClr val="tx1"/>
                </a:solidFill>
                <a:latin typeface="Arial" pitchFamily="34" charset="0"/>
              </a:defRPr>
            </a:lvl1pPr>
            <a:lvl2pPr marL="557213" indent="-214313" eaLnBrk="0" hangingPunct="0">
              <a:spcBef>
                <a:spcPct val="20000"/>
              </a:spcBef>
              <a:buClr>
                <a:schemeClr val="tx1"/>
              </a:buClr>
              <a:buChar char="»"/>
              <a:defRPr sz="2100">
                <a:solidFill>
                  <a:schemeClr val="tx1"/>
                </a:solidFill>
                <a:latin typeface="Arial" pitchFamily="34" charset="0"/>
              </a:defRPr>
            </a:lvl2pPr>
            <a:lvl3pPr marL="857250" indent="-171450" eaLnBrk="0" hangingPunct="0">
              <a:spcBef>
                <a:spcPct val="20000"/>
              </a:spcBef>
              <a:buClr>
                <a:schemeClr val="tx1"/>
              </a:buClr>
              <a:buChar char="–"/>
              <a:defRPr sz="1800">
                <a:solidFill>
                  <a:schemeClr val="tx1"/>
                </a:solidFill>
                <a:latin typeface="Arial" pitchFamily="34" charset="0"/>
              </a:defRPr>
            </a:lvl3pPr>
            <a:lvl4pPr marL="1200150" indent="-171450" eaLnBrk="0" hangingPunct="0">
              <a:spcBef>
                <a:spcPct val="20000"/>
              </a:spcBef>
              <a:buClr>
                <a:schemeClr val="tx1"/>
              </a:buClr>
              <a:buSzPct val="63000"/>
              <a:buFont typeface="Monotype Sorts" pitchFamily="2" charset="2"/>
              <a:buChar char="l"/>
              <a:defRPr sz="1500">
                <a:solidFill>
                  <a:schemeClr val="tx1"/>
                </a:solidFill>
                <a:latin typeface="Arial" pitchFamily="34" charset="0"/>
              </a:defRPr>
            </a:lvl4pPr>
            <a:lvl5pPr marL="1543050" indent="-171450" eaLnBrk="0" hangingPunct="0">
              <a:spcBef>
                <a:spcPct val="20000"/>
              </a:spcBef>
              <a:buClr>
                <a:schemeClr val="tx1"/>
              </a:buClr>
              <a:buChar char="»"/>
              <a:defRPr sz="1500">
                <a:solidFill>
                  <a:schemeClr val="tx1"/>
                </a:solidFill>
                <a:latin typeface="Arial" pitchFamily="34" charset="0"/>
              </a:defRPr>
            </a:lvl5pPr>
            <a:lvl6pPr marL="1885950" indent="-171450" eaLnBrk="0" fontAlgn="base" hangingPunct="0">
              <a:spcBef>
                <a:spcPct val="20000"/>
              </a:spcBef>
              <a:spcAft>
                <a:spcPct val="0"/>
              </a:spcAft>
              <a:buClr>
                <a:schemeClr val="tx1"/>
              </a:buClr>
              <a:buChar char="»"/>
              <a:defRPr sz="1500">
                <a:solidFill>
                  <a:schemeClr val="tx1"/>
                </a:solidFill>
                <a:latin typeface="Arial" pitchFamily="34" charset="0"/>
              </a:defRPr>
            </a:lvl6pPr>
            <a:lvl7pPr marL="2228850" indent="-171450" eaLnBrk="0" fontAlgn="base" hangingPunct="0">
              <a:spcBef>
                <a:spcPct val="20000"/>
              </a:spcBef>
              <a:spcAft>
                <a:spcPct val="0"/>
              </a:spcAft>
              <a:buClr>
                <a:schemeClr val="tx1"/>
              </a:buClr>
              <a:buChar char="»"/>
              <a:defRPr sz="1500">
                <a:solidFill>
                  <a:schemeClr val="tx1"/>
                </a:solidFill>
                <a:latin typeface="Arial" pitchFamily="34" charset="0"/>
              </a:defRPr>
            </a:lvl7pPr>
            <a:lvl8pPr marL="2571750" indent="-171450" eaLnBrk="0" fontAlgn="base" hangingPunct="0">
              <a:spcBef>
                <a:spcPct val="20000"/>
              </a:spcBef>
              <a:spcAft>
                <a:spcPct val="0"/>
              </a:spcAft>
              <a:buClr>
                <a:schemeClr val="tx1"/>
              </a:buClr>
              <a:buChar char="»"/>
              <a:defRPr sz="1500">
                <a:solidFill>
                  <a:schemeClr val="tx1"/>
                </a:solidFill>
                <a:latin typeface="Arial" pitchFamily="34" charset="0"/>
              </a:defRPr>
            </a:lvl8pPr>
            <a:lvl9pPr marL="2914650" indent="-171450" eaLnBrk="0" fontAlgn="base" hangingPunct="0">
              <a:spcBef>
                <a:spcPct val="20000"/>
              </a:spcBef>
              <a:spcAft>
                <a:spcPct val="0"/>
              </a:spcAft>
              <a:buClr>
                <a:schemeClr val="tx1"/>
              </a:buClr>
              <a:buChar char="»"/>
              <a:defRPr sz="1500">
                <a:solidFill>
                  <a:schemeClr val="tx1"/>
                </a:solidFill>
                <a:latin typeface="Arial" pitchFamily="34" charset="0"/>
              </a:defRPr>
            </a:lvl9pPr>
          </a:lstStyle>
          <a:p>
            <a:pPr>
              <a:spcBef>
                <a:spcPct val="0"/>
              </a:spcBef>
              <a:buClrTx/>
              <a:buSzTx/>
              <a:buFontTx/>
              <a:buNone/>
            </a:pPr>
            <a:fld id="{E25EAC32-AAE8-4BDD-936F-917FA2464B92}" type="slidenum">
              <a:rPr lang="cs-CZ" altLang="cs-CZ" sz="1050">
                <a:latin typeface="Times New Roman" pitchFamily="18" charset="0"/>
              </a:rPr>
              <a:pPr>
                <a:spcBef>
                  <a:spcPct val="0"/>
                </a:spcBef>
                <a:buClrTx/>
                <a:buSzTx/>
                <a:buFontTx/>
                <a:buNone/>
              </a:pPr>
              <a:t>91</a:t>
            </a:fld>
            <a:endParaRPr lang="cs-CZ" altLang="cs-CZ" sz="1050">
              <a:latin typeface="Times New Roman" pitchFamily="18" charset="0"/>
            </a:endParaRPr>
          </a:p>
        </p:txBody>
      </p:sp>
      <p:pic>
        <p:nvPicPr>
          <p:cNvPr id="118788" name="Obrázek 3" descr="P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09738" y="1221582"/>
            <a:ext cx="4860131" cy="322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ovéPole 4"/>
          <p:cNvSpPr txBox="1"/>
          <p:nvPr/>
        </p:nvSpPr>
        <p:spPr>
          <a:xfrm>
            <a:off x="1143000" y="4427935"/>
            <a:ext cx="6210300" cy="900246"/>
          </a:xfrm>
          <a:prstGeom prst="rect">
            <a:avLst/>
          </a:prstGeom>
          <a:noFill/>
        </p:spPr>
        <p:txBody>
          <a:bodyPr>
            <a:spAutoFit/>
          </a:bodyPr>
          <a:lstStyle/>
          <a:p>
            <a:pPr>
              <a:defRPr/>
            </a:pPr>
            <a:r>
              <a:rPr lang="cs-CZ" sz="1350" dirty="0"/>
              <a:t>      </a:t>
            </a:r>
            <a:r>
              <a:rPr lang="cs-CZ" sz="1350" dirty="0" err="1"/>
              <a:t>Message</a:t>
            </a:r>
            <a:r>
              <a:rPr lang="cs-CZ" sz="1350" dirty="0"/>
              <a:t>-Integrity = MD5(</a:t>
            </a:r>
            <a:r>
              <a:rPr lang="cs-CZ" sz="1350" dirty="0" err="1"/>
              <a:t>username</a:t>
            </a:r>
            <a:r>
              <a:rPr lang="cs-CZ" sz="1350" dirty="0"/>
              <a:t> ":" </a:t>
            </a:r>
            <a:r>
              <a:rPr lang="cs-CZ" sz="1350" dirty="0" err="1"/>
              <a:t>realm</a:t>
            </a:r>
            <a:r>
              <a:rPr lang="cs-CZ" sz="1350" dirty="0"/>
              <a:t> ":" </a:t>
            </a:r>
            <a:r>
              <a:rPr lang="cs-CZ" sz="1350" dirty="0" err="1"/>
              <a:t>SASLPrep</a:t>
            </a:r>
            <a:r>
              <a:rPr lang="cs-CZ" sz="1350" dirty="0"/>
              <a:t>(</a:t>
            </a:r>
            <a:r>
              <a:rPr lang="cs-CZ" sz="1350" dirty="0" err="1"/>
              <a:t>password</a:t>
            </a:r>
            <a:r>
              <a:rPr lang="cs-CZ" sz="1350" dirty="0"/>
              <a:t>))</a:t>
            </a:r>
          </a:p>
          <a:p>
            <a:pPr>
              <a:defRPr/>
            </a:pPr>
            <a:endParaRPr lang="cs-CZ" sz="750" dirty="0"/>
          </a:p>
          <a:p>
            <a:pPr>
              <a:defRPr/>
            </a:pPr>
            <a:r>
              <a:rPr lang="cs-CZ" sz="750" dirty="0"/>
              <a:t>          </a:t>
            </a:r>
            <a:r>
              <a:rPr lang="cs-CZ" sz="900" dirty="0"/>
              <a:t>kde SASL (</a:t>
            </a:r>
            <a:r>
              <a:rPr lang="cs-CZ" sz="900" dirty="0" err="1"/>
              <a:t>Simple</a:t>
            </a:r>
            <a:r>
              <a:rPr lang="cs-CZ" sz="900" dirty="0"/>
              <a:t> </a:t>
            </a:r>
            <a:r>
              <a:rPr lang="cs-CZ" sz="900" dirty="0" err="1"/>
              <a:t>Authentication</a:t>
            </a:r>
            <a:r>
              <a:rPr lang="cs-CZ" sz="900" dirty="0"/>
              <a:t> </a:t>
            </a:r>
            <a:r>
              <a:rPr lang="cs-CZ" sz="900" dirty="0" err="1"/>
              <a:t>and</a:t>
            </a:r>
            <a:r>
              <a:rPr lang="cs-CZ" sz="900" dirty="0"/>
              <a:t> </a:t>
            </a:r>
            <a:r>
              <a:rPr lang="cs-CZ" sz="900" dirty="0" err="1"/>
              <a:t>Security</a:t>
            </a:r>
            <a:r>
              <a:rPr lang="cs-CZ" sz="900" dirty="0"/>
              <a:t> </a:t>
            </a:r>
            <a:r>
              <a:rPr lang="cs-CZ" sz="900" dirty="0" err="1"/>
              <a:t>Layer</a:t>
            </a:r>
            <a:r>
              <a:rPr lang="cs-CZ" sz="900" dirty="0"/>
              <a:t>) je obecná metoda ověřování v protokolech klient/server</a:t>
            </a:r>
          </a:p>
          <a:p>
            <a:pPr>
              <a:defRPr/>
            </a:pPr>
            <a:r>
              <a:rPr lang="cs-CZ" sz="900" dirty="0"/>
              <a:t>                            </a:t>
            </a:r>
            <a:r>
              <a:rPr lang="en-US" sz="900" dirty="0" err="1"/>
              <a:t>SASLpre</a:t>
            </a:r>
            <a:r>
              <a:rPr lang="cs-CZ" sz="900" dirty="0"/>
              <a:t>p – reprezentace jmen a hesel pro SASL</a:t>
            </a:r>
            <a:r>
              <a:rPr lang="en-US" sz="900" dirty="0"/>
              <a:t> </a:t>
            </a:r>
            <a:r>
              <a:rPr lang="cs-CZ" sz="900" dirty="0"/>
              <a:t> - viz RFC 4013</a:t>
            </a:r>
          </a:p>
          <a:p>
            <a:pPr>
              <a:defRPr/>
            </a:pPr>
            <a:r>
              <a:rPr lang="cs-CZ" sz="1350" dirty="0">
                <a:latin typeface="+mn-lt"/>
              </a:rPr>
              <a:t>  </a:t>
            </a:r>
          </a:p>
        </p:txBody>
      </p:sp>
      <p:cxnSp>
        <p:nvCxnSpPr>
          <p:cNvPr id="118790" name="Přímá spojovací čára 6"/>
          <p:cNvCxnSpPr>
            <a:cxnSpLocks noChangeShapeType="1"/>
          </p:cNvCxnSpPr>
          <p:nvPr/>
        </p:nvCxnSpPr>
        <p:spPr bwMode="auto">
          <a:xfrm>
            <a:off x="1871663" y="4354116"/>
            <a:ext cx="702469" cy="0"/>
          </a:xfrm>
          <a:prstGeom prst="line">
            <a:avLst/>
          </a:prstGeom>
          <a:noFill/>
          <a:ln w="38100" algn="ctr">
            <a:solidFill>
              <a:srgbClr val="FF0000"/>
            </a:solidFill>
            <a:round/>
            <a:headEnd type="none" w="sm" len="sm"/>
            <a:tailEnd type="none" w="sm" len="sm"/>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09342941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Nadpis 1"/>
          <p:cNvSpPr>
            <a:spLocks noGrp="1"/>
          </p:cNvSpPr>
          <p:nvPr>
            <p:ph type="title"/>
          </p:nvPr>
        </p:nvSpPr>
        <p:spPr>
          <a:xfrm>
            <a:off x="1143000" y="171450"/>
            <a:ext cx="6858000" cy="857250"/>
          </a:xfrm>
        </p:spPr>
        <p:txBody>
          <a:bodyPr>
            <a:normAutofit fontScale="90000"/>
          </a:bodyPr>
          <a:lstStyle/>
          <a:p>
            <a:r>
              <a:rPr lang="cs-CZ" altLang="cs-CZ" sz="2400"/>
              <a:t/>
            </a:r>
            <a:br>
              <a:rPr lang="cs-CZ" altLang="cs-CZ" sz="2400"/>
            </a:br>
            <a:r>
              <a:rPr lang="cs-CZ" altLang="cs-CZ" smtClean="0"/>
              <a:t>4. krok</a:t>
            </a:r>
            <a:r>
              <a:rPr lang="cs-CZ" altLang="cs-CZ" sz="2400"/>
              <a:t/>
            </a:r>
            <a:br>
              <a:rPr lang="cs-CZ" altLang="cs-CZ" sz="2400"/>
            </a:br>
            <a:r>
              <a:rPr lang="cs-CZ" altLang="cs-CZ" sz="2400"/>
              <a:t>Server </a:t>
            </a:r>
            <a:r>
              <a:rPr lang="en-US" altLang="cs-CZ" sz="2400"/>
              <a:t>STUN/TURN </a:t>
            </a:r>
            <a:r>
              <a:rPr lang="cs-CZ" altLang="cs-CZ" sz="2400"/>
              <a:t>odpovídá vzdálenému klientu</a:t>
            </a:r>
          </a:p>
        </p:txBody>
      </p:sp>
      <p:sp>
        <p:nvSpPr>
          <p:cNvPr id="119811" name="Zástupný symbol pro číslo snímku 2"/>
          <p:cNvSpPr>
            <a:spLocks noGrp="1"/>
          </p:cNvSpPr>
          <p:nvPr>
            <p:ph type="sldNum" sz="quarter" idx="4294967295"/>
          </p:nvPr>
        </p:nvSpPr>
        <p:spPr>
          <a:xfrm>
            <a:off x="6057900" y="4767263"/>
            <a:ext cx="1600200" cy="273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SzPct val="75000"/>
              <a:buFont typeface="Monotype Sorts" pitchFamily="2" charset="2"/>
              <a:buChar char="l"/>
              <a:defRPr sz="2400">
                <a:solidFill>
                  <a:schemeClr val="tx1"/>
                </a:solidFill>
                <a:latin typeface="Arial" pitchFamily="34" charset="0"/>
              </a:defRPr>
            </a:lvl1pPr>
            <a:lvl2pPr marL="557213" indent="-214313" eaLnBrk="0" hangingPunct="0">
              <a:spcBef>
                <a:spcPct val="20000"/>
              </a:spcBef>
              <a:buClr>
                <a:schemeClr val="tx1"/>
              </a:buClr>
              <a:buChar char="»"/>
              <a:defRPr sz="2100">
                <a:solidFill>
                  <a:schemeClr val="tx1"/>
                </a:solidFill>
                <a:latin typeface="Arial" pitchFamily="34" charset="0"/>
              </a:defRPr>
            </a:lvl2pPr>
            <a:lvl3pPr marL="857250" indent="-171450" eaLnBrk="0" hangingPunct="0">
              <a:spcBef>
                <a:spcPct val="20000"/>
              </a:spcBef>
              <a:buClr>
                <a:schemeClr val="tx1"/>
              </a:buClr>
              <a:buChar char="–"/>
              <a:defRPr sz="1800">
                <a:solidFill>
                  <a:schemeClr val="tx1"/>
                </a:solidFill>
                <a:latin typeface="Arial" pitchFamily="34" charset="0"/>
              </a:defRPr>
            </a:lvl3pPr>
            <a:lvl4pPr marL="1200150" indent="-171450" eaLnBrk="0" hangingPunct="0">
              <a:spcBef>
                <a:spcPct val="20000"/>
              </a:spcBef>
              <a:buClr>
                <a:schemeClr val="tx1"/>
              </a:buClr>
              <a:buSzPct val="63000"/>
              <a:buFont typeface="Monotype Sorts" pitchFamily="2" charset="2"/>
              <a:buChar char="l"/>
              <a:defRPr sz="1500">
                <a:solidFill>
                  <a:schemeClr val="tx1"/>
                </a:solidFill>
                <a:latin typeface="Arial" pitchFamily="34" charset="0"/>
              </a:defRPr>
            </a:lvl4pPr>
            <a:lvl5pPr marL="1543050" indent="-171450" eaLnBrk="0" hangingPunct="0">
              <a:spcBef>
                <a:spcPct val="20000"/>
              </a:spcBef>
              <a:buClr>
                <a:schemeClr val="tx1"/>
              </a:buClr>
              <a:buChar char="»"/>
              <a:defRPr sz="1500">
                <a:solidFill>
                  <a:schemeClr val="tx1"/>
                </a:solidFill>
                <a:latin typeface="Arial" pitchFamily="34" charset="0"/>
              </a:defRPr>
            </a:lvl5pPr>
            <a:lvl6pPr marL="1885950" indent="-171450" eaLnBrk="0" fontAlgn="base" hangingPunct="0">
              <a:spcBef>
                <a:spcPct val="20000"/>
              </a:spcBef>
              <a:spcAft>
                <a:spcPct val="0"/>
              </a:spcAft>
              <a:buClr>
                <a:schemeClr val="tx1"/>
              </a:buClr>
              <a:buChar char="»"/>
              <a:defRPr sz="1500">
                <a:solidFill>
                  <a:schemeClr val="tx1"/>
                </a:solidFill>
                <a:latin typeface="Arial" pitchFamily="34" charset="0"/>
              </a:defRPr>
            </a:lvl6pPr>
            <a:lvl7pPr marL="2228850" indent="-171450" eaLnBrk="0" fontAlgn="base" hangingPunct="0">
              <a:spcBef>
                <a:spcPct val="20000"/>
              </a:spcBef>
              <a:spcAft>
                <a:spcPct val="0"/>
              </a:spcAft>
              <a:buClr>
                <a:schemeClr val="tx1"/>
              </a:buClr>
              <a:buChar char="»"/>
              <a:defRPr sz="1500">
                <a:solidFill>
                  <a:schemeClr val="tx1"/>
                </a:solidFill>
                <a:latin typeface="Arial" pitchFamily="34" charset="0"/>
              </a:defRPr>
            </a:lvl7pPr>
            <a:lvl8pPr marL="2571750" indent="-171450" eaLnBrk="0" fontAlgn="base" hangingPunct="0">
              <a:spcBef>
                <a:spcPct val="20000"/>
              </a:spcBef>
              <a:spcAft>
                <a:spcPct val="0"/>
              </a:spcAft>
              <a:buClr>
                <a:schemeClr val="tx1"/>
              </a:buClr>
              <a:buChar char="»"/>
              <a:defRPr sz="1500">
                <a:solidFill>
                  <a:schemeClr val="tx1"/>
                </a:solidFill>
                <a:latin typeface="Arial" pitchFamily="34" charset="0"/>
              </a:defRPr>
            </a:lvl8pPr>
            <a:lvl9pPr marL="2914650" indent="-171450" eaLnBrk="0" fontAlgn="base" hangingPunct="0">
              <a:spcBef>
                <a:spcPct val="20000"/>
              </a:spcBef>
              <a:spcAft>
                <a:spcPct val="0"/>
              </a:spcAft>
              <a:buClr>
                <a:schemeClr val="tx1"/>
              </a:buClr>
              <a:buChar char="»"/>
              <a:defRPr sz="1500">
                <a:solidFill>
                  <a:schemeClr val="tx1"/>
                </a:solidFill>
                <a:latin typeface="Arial" pitchFamily="34" charset="0"/>
              </a:defRPr>
            </a:lvl9pPr>
          </a:lstStyle>
          <a:p>
            <a:pPr>
              <a:spcBef>
                <a:spcPct val="0"/>
              </a:spcBef>
              <a:buClrTx/>
              <a:buSzTx/>
              <a:buFontTx/>
              <a:buNone/>
            </a:pPr>
            <a:fld id="{90BA160A-628B-453D-B0FE-34B32408C962}" type="slidenum">
              <a:rPr lang="cs-CZ" altLang="cs-CZ" sz="1050">
                <a:latin typeface="Times New Roman" pitchFamily="18" charset="0"/>
              </a:rPr>
              <a:pPr>
                <a:spcBef>
                  <a:spcPct val="0"/>
                </a:spcBef>
                <a:buClrTx/>
                <a:buSzTx/>
                <a:buFontTx/>
                <a:buNone/>
              </a:pPr>
              <a:t>92</a:t>
            </a:fld>
            <a:endParaRPr lang="cs-CZ" altLang="cs-CZ" sz="1050">
              <a:latin typeface="Times New Roman" pitchFamily="18" charset="0"/>
            </a:endParaRPr>
          </a:p>
        </p:txBody>
      </p:sp>
      <p:pic>
        <p:nvPicPr>
          <p:cNvPr id="119812" name="Obrázek 3" descr="P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57438" y="1664494"/>
            <a:ext cx="4550569" cy="347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3" name="TextovéPole 4"/>
          <p:cNvSpPr txBox="1">
            <a:spLocks noChangeArrowheads="1"/>
          </p:cNvSpPr>
          <p:nvPr/>
        </p:nvSpPr>
        <p:spPr bwMode="auto">
          <a:xfrm>
            <a:off x="1331119" y="1221581"/>
            <a:ext cx="666988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Monotype Sorts" pitchFamily="2" charset="2"/>
              <a:buChar char="l"/>
              <a:defRPr sz="3200">
                <a:solidFill>
                  <a:schemeClr val="tx1"/>
                </a:solidFill>
                <a:latin typeface="Arial" pitchFamily="34" charset="0"/>
              </a:defRPr>
            </a:lvl1pPr>
            <a:lvl2pPr marL="742950" indent="-285750" eaLnBrk="0" hangingPunct="0">
              <a:spcBef>
                <a:spcPct val="20000"/>
              </a:spcBef>
              <a:buClr>
                <a:schemeClr val="tx1"/>
              </a:buClr>
              <a:buChar char="»"/>
              <a:defRPr sz="2800">
                <a:solidFill>
                  <a:schemeClr val="tx1"/>
                </a:solidFill>
                <a:latin typeface="Arial" pitchFamily="34" charset="0"/>
              </a:defRPr>
            </a:lvl2pPr>
            <a:lvl3pPr marL="1143000" indent="-228600" eaLnBrk="0" hangingPunct="0">
              <a:spcBef>
                <a:spcPct val="20000"/>
              </a:spcBef>
              <a:buClr>
                <a:schemeClr val="tx1"/>
              </a:buClr>
              <a:buChar char="–"/>
              <a:defRPr sz="2400">
                <a:solidFill>
                  <a:schemeClr val="tx1"/>
                </a:solidFill>
                <a:latin typeface="Arial" pitchFamily="34" charset="0"/>
              </a:defRPr>
            </a:lvl3pPr>
            <a:lvl4pPr marL="1600200" indent="-228600" eaLnBrk="0" hangingPunct="0">
              <a:spcBef>
                <a:spcPct val="20000"/>
              </a:spcBef>
              <a:buClr>
                <a:schemeClr val="tx1"/>
              </a:buClr>
              <a:buSzPct val="63000"/>
              <a:buFont typeface="Monotype Sorts" pitchFamily="2" charset="2"/>
              <a:buChar char="l"/>
              <a:defRPr sz="2000">
                <a:solidFill>
                  <a:schemeClr val="tx1"/>
                </a:solidFill>
                <a:latin typeface="Arial" pitchFamily="34" charset="0"/>
              </a:defRPr>
            </a:lvl4pPr>
            <a:lvl5pPr marL="2057400" indent="-228600" eaLnBrk="0" hangingPunct="0">
              <a:spcBef>
                <a:spcPct val="20000"/>
              </a:spcBef>
              <a:buClr>
                <a:schemeClr val="tx1"/>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itchFamily="34" charset="0"/>
              </a:defRPr>
            </a:lvl9pPr>
          </a:lstStyle>
          <a:p>
            <a:pPr eaLnBrk="1" hangingPunct="1">
              <a:spcBef>
                <a:spcPct val="0"/>
              </a:spcBef>
              <a:buClrTx/>
              <a:buSzTx/>
              <a:buFont typeface="Wingdings" pitchFamily="2" charset="2"/>
              <a:buChar char="§"/>
            </a:pPr>
            <a:r>
              <a:rPr lang="cs-CZ" altLang="cs-CZ" sz="900">
                <a:latin typeface="Arial CE" charset="-18"/>
              </a:rPr>
              <a:t> Server </a:t>
            </a:r>
            <a:r>
              <a:rPr lang="en-US" altLang="cs-CZ" sz="900">
                <a:latin typeface="Arial CE" charset="-18"/>
              </a:rPr>
              <a:t>STUN/TURN </a:t>
            </a:r>
            <a:r>
              <a:rPr lang="cs-CZ" altLang="cs-CZ" sz="900">
                <a:latin typeface="Arial CE" charset="-18"/>
              </a:rPr>
              <a:t>odesílá paket </a:t>
            </a:r>
            <a:r>
              <a:rPr lang="en-US" altLang="cs-CZ" sz="900">
                <a:latin typeface="Arial CE" charset="-18"/>
              </a:rPr>
              <a:t>Allocate Response</a:t>
            </a:r>
            <a:r>
              <a:rPr lang="cs-CZ" altLang="cs-CZ" sz="900">
                <a:latin typeface="Arial CE" charset="-18"/>
              </a:rPr>
              <a:t>, v ní hodnotu časovače, šířky pásma…</a:t>
            </a:r>
          </a:p>
          <a:p>
            <a:pPr eaLnBrk="1" hangingPunct="1">
              <a:spcBef>
                <a:spcPct val="0"/>
              </a:spcBef>
              <a:buClrTx/>
              <a:buSzTx/>
              <a:buFont typeface="Wingdings" pitchFamily="2" charset="2"/>
              <a:buChar char="§"/>
            </a:pPr>
            <a:r>
              <a:rPr lang="cs-CZ" altLang="cs-CZ" sz="900">
                <a:latin typeface="Arial CE" charset="-18"/>
              </a:rPr>
              <a:t> XORMappedAddress je počítána XORem z MagicCookie z 1. kroku</a:t>
            </a:r>
            <a:endParaRPr lang="en-US" altLang="cs-CZ" sz="900">
              <a:latin typeface="Arial CE" charset="-18"/>
            </a:endParaRPr>
          </a:p>
          <a:p>
            <a:pPr eaLnBrk="1" hangingPunct="1">
              <a:spcBef>
                <a:spcPct val="0"/>
              </a:spcBef>
              <a:buClrTx/>
              <a:buSzTx/>
              <a:buFontTx/>
              <a:buNone/>
            </a:pPr>
            <a:endParaRPr lang="cs-CZ" altLang="cs-CZ" sz="1200">
              <a:latin typeface="Arial CE" charset="-18"/>
            </a:endParaRPr>
          </a:p>
        </p:txBody>
      </p:sp>
    </p:spTree>
    <p:extLst>
      <p:ext uri="{BB962C8B-B14F-4D97-AF65-F5344CB8AC3E}">
        <p14:creationId xmlns:p14="http://schemas.microsoft.com/office/powerpoint/2010/main" val="128799338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smtClean="0"/>
              <a:t>9.4 Chapter Summary</a:t>
            </a:r>
            <a:endParaRPr lang="en-US" dirty="0"/>
          </a:p>
        </p:txBody>
      </p:sp>
    </p:spTree>
    <p:extLst>
      <p:ext uri="{BB962C8B-B14F-4D97-AF65-F5344CB8AC3E}">
        <p14:creationId xmlns:p14="http://schemas.microsoft.com/office/powerpoint/2010/main" val="3886944279"/>
      </p:ext>
    </p:extLst>
  </p:cSld>
  <p:clrMapOvr>
    <a:masterClrMapping/>
  </p:clrMapOvr>
  <p:transition spd="slow">
    <p:wip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sz="1600" dirty="0" smtClean="0"/>
              <a:t>Conclusion</a:t>
            </a:r>
            <a:br>
              <a:rPr lang="sv-SE" sz="1600" dirty="0" smtClean="0"/>
            </a:br>
            <a:r>
              <a:rPr lang="sv-SE" dirty="0" smtClean="0"/>
              <a:t>Packet </a:t>
            </a:r>
            <a:r>
              <a:rPr lang="sv-SE" dirty="0"/>
              <a:t>Tracer - Skills Integration Challenge </a:t>
            </a:r>
            <a:endParaRPr lang="en-US" dirty="0"/>
          </a:p>
        </p:txBody>
      </p:sp>
      <p:pic>
        <p:nvPicPr>
          <p:cNvPr id="2" name="Picture 1"/>
          <p:cNvPicPr>
            <a:picLocks noChangeAspect="1"/>
          </p:cNvPicPr>
          <p:nvPr/>
        </p:nvPicPr>
        <p:blipFill>
          <a:blip r:embed="rId3"/>
          <a:stretch>
            <a:fillRect/>
          </a:stretch>
        </p:blipFill>
        <p:spPr>
          <a:xfrm>
            <a:off x="1317356" y="798944"/>
            <a:ext cx="5572487" cy="3535340"/>
          </a:xfrm>
          <a:prstGeom prst="rect">
            <a:avLst/>
          </a:prstGeom>
          <a:ln>
            <a:solidFill>
              <a:srgbClr val="000000"/>
            </a:solidFill>
          </a:ln>
        </p:spPr>
      </p:pic>
    </p:spTree>
    <p:extLst>
      <p:ext uri="{BB962C8B-B14F-4D97-AF65-F5344CB8AC3E}">
        <p14:creationId xmlns:p14="http://schemas.microsoft.com/office/powerpoint/2010/main" val="4131295985"/>
      </p:ext>
    </p:extLst>
  </p:cSld>
  <p:clrMapOvr>
    <a:masterClrMapping/>
  </p:clrMapOvr>
  <p:transition spd="slow">
    <p:wip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1417131" y="1154627"/>
            <a:ext cx="6450388" cy="186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endParaRPr lang="en-US" sz="1200" dirty="0"/>
          </a:p>
        </p:txBody>
      </p:sp>
      <p:sp>
        <p:nvSpPr>
          <p:cNvPr id="4" name="Content Placeholder 3"/>
          <p:cNvSpPr>
            <a:spLocks noGrp="1"/>
          </p:cNvSpPr>
          <p:nvPr>
            <p:ph idx="1"/>
          </p:nvPr>
        </p:nvSpPr>
        <p:spPr/>
        <p:txBody>
          <a:bodyPr/>
          <a:lstStyle/>
          <a:p>
            <a:r>
              <a:rPr lang="en-US" sz="2800" dirty="0" smtClean="0"/>
              <a:t>Explain how NAT provides IPv4 address scalability in a small to medium-sized business network.</a:t>
            </a:r>
          </a:p>
          <a:p>
            <a:r>
              <a:rPr lang="en-US" sz="2800" dirty="0" smtClean="0"/>
              <a:t>Configure NAT services on the edge router to provide IPv4 address scalability in a small to medium-sized business network.</a:t>
            </a:r>
          </a:p>
          <a:p>
            <a:r>
              <a:rPr lang="en-US" sz="2800" dirty="0" smtClean="0"/>
              <a:t>Troubleshoot NAT issues in a small to medium-sized business network.</a:t>
            </a:r>
            <a:endParaRPr lang="en-US" sz="2800" dirty="0"/>
          </a:p>
          <a:p>
            <a:endParaRPr lang="en-US" dirty="0"/>
          </a:p>
        </p:txBody>
      </p:sp>
      <p:sp>
        <p:nvSpPr>
          <p:cNvPr id="21505" name="Rectangle 2"/>
          <p:cNvSpPr>
            <a:spLocks noGrp="1" noChangeArrowheads="1"/>
          </p:cNvSpPr>
          <p:nvPr>
            <p:ph type="title"/>
          </p:nvPr>
        </p:nvSpPr>
        <p:spPr/>
        <p:txBody>
          <a:bodyPr/>
          <a:lstStyle/>
          <a:p>
            <a:r>
              <a:rPr lang="en-US" sz="3600" dirty="0" smtClean="0">
                <a:latin typeface="Arial" charset="0"/>
              </a:rPr>
              <a:t>Conclusion</a:t>
            </a:r>
            <a:endParaRPr lang="en-US" sz="3600" dirty="0">
              <a:latin typeface="Arial" charset="0"/>
            </a:endParaRPr>
          </a:p>
        </p:txBody>
      </p:sp>
    </p:spTree>
    <p:extLst>
      <p:ext uri="{BB962C8B-B14F-4D97-AF65-F5344CB8AC3E}">
        <p14:creationId xmlns:p14="http://schemas.microsoft.com/office/powerpoint/2010/main" val="2175629910"/>
      </p:ext>
    </p:extLst>
  </p:cSld>
  <p:clrMapOvr>
    <a:masterClrMapping/>
  </p:clrMapOvr>
  <p:transition spd="slow">
    <p:wip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828277"/>
      </p:ext>
    </p:extLst>
  </p:cSld>
  <p:clrMapOvr>
    <a:masterClrMapping/>
  </p:clrMapOvr>
  <p:transition spd="slow">
    <p:wip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Výřez obrazovk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7684" y="2360980"/>
            <a:ext cx="228632" cy="421540"/>
          </a:xfrm>
          <a:prstGeom prst="rect">
            <a:avLst/>
          </a:prstGeom>
        </p:spPr>
      </p:pic>
      <p:pic>
        <p:nvPicPr>
          <p:cNvPr id="5" name="Obrázek 4" descr="Výřez obrazovk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2999" y="1653649"/>
            <a:ext cx="6858000" cy="2625854"/>
          </a:xfrm>
          <a:prstGeom prst="rect">
            <a:avLst/>
          </a:prstGeom>
        </p:spPr>
      </p:pic>
    </p:spTree>
    <p:extLst>
      <p:ext uri="{BB962C8B-B14F-4D97-AF65-F5344CB8AC3E}">
        <p14:creationId xmlns:p14="http://schemas.microsoft.com/office/powerpoint/2010/main" val="88706808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5900" y="205979"/>
            <a:ext cx="6326460" cy="857250"/>
          </a:xfrm>
        </p:spPr>
        <p:txBody>
          <a:bodyPr>
            <a:normAutofit/>
          </a:bodyPr>
          <a:lstStyle/>
          <a:p>
            <a:r>
              <a:rPr lang="cs-CZ" sz="2400" dirty="0">
                <a:hlinkClick r:id="rId2"/>
              </a:rPr>
              <a:t>https://www.mall.cz/porovnani?sectionId=EB036</a:t>
            </a:r>
            <a:endParaRPr lang="cs-CZ" sz="2400" dirty="0"/>
          </a:p>
        </p:txBody>
      </p:sp>
      <p:pic>
        <p:nvPicPr>
          <p:cNvPr id="5" name="Obrázek 4" descr="Výřez obrazovk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820" y="897564"/>
            <a:ext cx="3926997" cy="4191930"/>
          </a:xfrm>
          <a:prstGeom prst="rect">
            <a:avLst/>
          </a:prstGeom>
        </p:spPr>
      </p:pic>
    </p:spTree>
    <p:extLst>
      <p:ext uri="{BB962C8B-B14F-4D97-AF65-F5344CB8AC3E}">
        <p14:creationId xmlns:p14="http://schemas.microsoft.com/office/powerpoint/2010/main" val="2928164423"/>
      </p:ext>
    </p:extLst>
  </p:cSld>
  <p:clrMapOvr>
    <a:masterClrMapping/>
  </p:clrMapOvr>
</p:sld>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Default Theme" id="{A3178FD6-045E-43BB-9FF9-79BDC55288A1}" vid="{B3635A64-254C-4D4D-B1C2-619752527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7830</TotalTime>
  <Words>4244</Words>
  <Application>Microsoft Office PowerPoint</Application>
  <PresentationFormat>Předvádění na obrazovce (16:9)</PresentationFormat>
  <Paragraphs>619</Paragraphs>
  <Slides>98</Slides>
  <Notes>70</Notes>
  <HiddenSlides>0</HiddenSlides>
  <MMClips>0</MMClips>
  <ScaleCrop>false</ScaleCrop>
  <HeadingPairs>
    <vt:vector size="4" baseType="variant">
      <vt:variant>
        <vt:lpstr>Motiv</vt:lpstr>
      </vt:variant>
      <vt:variant>
        <vt:i4>1</vt:i4>
      </vt:variant>
      <vt:variant>
        <vt:lpstr>Nadpisy snímků</vt:lpstr>
      </vt:variant>
      <vt:variant>
        <vt:i4>98</vt:i4>
      </vt:variant>
    </vt:vector>
  </HeadingPairs>
  <TitlesOfParts>
    <vt:vector size="99" baseType="lpstr">
      <vt:lpstr>Default Theme</vt:lpstr>
      <vt:lpstr>Chapter 9: NAT for IPv4</vt:lpstr>
      <vt:lpstr>Chapter 9 - Sections</vt:lpstr>
      <vt:lpstr>9.1 NAT Operation</vt:lpstr>
      <vt:lpstr> IPv4 Private Address Space</vt:lpstr>
      <vt:lpstr>IPv4 Private Address Space (Cont.)</vt:lpstr>
      <vt:lpstr>What is NAT?</vt:lpstr>
      <vt:lpstr>What is NAT?</vt:lpstr>
      <vt:lpstr>NAT Terminology</vt:lpstr>
      <vt:lpstr>NAT Terminology (Cont.)</vt:lpstr>
      <vt:lpstr>How NAT Works</vt:lpstr>
      <vt:lpstr>How NAT Works</vt:lpstr>
      <vt:lpstr>How NAT Works</vt:lpstr>
      <vt:lpstr>How NAT Works (Cont.)</vt:lpstr>
      <vt:lpstr>NAT Characteristics How NAT Works (Cont.)</vt:lpstr>
      <vt:lpstr>Static NAT</vt:lpstr>
      <vt:lpstr>Static NAT</vt:lpstr>
      <vt:lpstr>Dynamic NAT</vt:lpstr>
      <vt:lpstr>Dynamic NAT</vt:lpstr>
      <vt:lpstr>Port Address Translation (PAT)</vt:lpstr>
      <vt:lpstr>Port Address Translation (PAT)</vt:lpstr>
      <vt:lpstr>Next Available Port</vt:lpstr>
      <vt:lpstr>Next Available Port</vt:lpstr>
      <vt:lpstr>Comparing NAT and PAT</vt:lpstr>
      <vt:lpstr>Types of NAT Packet Tracer – Investigating NAT Operation</vt:lpstr>
      <vt:lpstr>Advantages of NAT</vt:lpstr>
      <vt:lpstr>Disadvantages of NAT</vt:lpstr>
      <vt:lpstr>9.2 Configure NAT</vt:lpstr>
      <vt:lpstr>Configure Static NAT</vt:lpstr>
      <vt:lpstr>Typická chyba!</vt:lpstr>
      <vt:lpstr>Static NAT</vt:lpstr>
      <vt:lpstr>Configuring Static NAT Analyzing Static NAT</vt:lpstr>
      <vt:lpstr>Configuring Static NAT Verifying Static NAT</vt:lpstr>
      <vt:lpstr>Configuring Static NAT Packet Tracer – Configuring Static NAT</vt:lpstr>
      <vt:lpstr>Configure Dynamic NAT Dynamic NAT Operation</vt:lpstr>
      <vt:lpstr>Dynamic NAT</vt:lpstr>
      <vt:lpstr>Analyzing Dynamic  NAT</vt:lpstr>
      <vt:lpstr>Analyzing Dynamic  NAT</vt:lpstr>
      <vt:lpstr>Verifying Dynamic NAT</vt:lpstr>
      <vt:lpstr>Verifying Dynamic NAT</vt:lpstr>
      <vt:lpstr>Packet Tracer – Configuring Dynamic NAT</vt:lpstr>
      <vt:lpstr>Configuring Dynamic and Static NAT</vt:lpstr>
      <vt:lpstr>Configuring PAT: Address Pool</vt:lpstr>
      <vt:lpstr>Configuring  PAT:  Address Pool</vt:lpstr>
      <vt:lpstr>Configuring PAT: Single Address</vt:lpstr>
      <vt:lpstr>Analyzing PAT</vt:lpstr>
      <vt:lpstr>Analyzing PAT</vt:lpstr>
      <vt:lpstr>Configure PAT Verifying PAT</vt:lpstr>
      <vt:lpstr>Packet Tracer – Implementing Static and Dynamic NAT</vt:lpstr>
      <vt:lpstr>Configuring Port Address Translation (PAT)</vt:lpstr>
      <vt:lpstr>Port Forwarding</vt:lpstr>
      <vt:lpstr>Wireless Router  Example</vt:lpstr>
      <vt:lpstr>Configuring Port Forwarding with IOS</vt:lpstr>
      <vt:lpstr> Kontrola</vt:lpstr>
      <vt:lpstr>Packet Tracer – Configuring Port Forwarding on a Wireless Router</vt:lpstr>
      <vt:lpstr>NAT for IPv6?</vt:lpstr>
      <vt:lpstr>IPv6 Unique Local Addresses</vt:lpstr>
      <vt:lpstr>NAT for IPv6</vt:lpstr>
      <vt:lpstr>9.3 Troubleshoot NAT</vt:lpstr>
      <vt:lpstr>The show ip nat Commands</vt:lpstr>
      <vt:lpstr> The debug ip nat Commands</vt:lpstr>
      <vt:lpstr>NAT Troubleshooting Scenario: překlady by měly vypadat takto:</vt:lpstr>
      <vt:lpstr>NAT Troubleshooting Scenario: interní počítač není schopen kontaktovat externí server, tabulka překladů vypadá takto: nic</vt:lpstr>
      <vt:lpstr>NAT Troubleshooting Scenario: můžete mít prohozeny rozhraní</vt:lpstr>
      <vt:lpstr>NAT Troubleshooting Scenario: může být blbě ACL</vt:lpstr>
      <vt:lpstr>NAT Troubleshooting Commands Packet Tracer – Verifying and Troubleshooting NAT Configurations</vt:lpstr>
      <vt:lpstr>Troubleshooting NAT Configurations</vt:lpstr>
      <vt:lpstr>Proxy a NAT</vt:lpstr>
      <vt:lpstr>Typy proxy</vt:lpstr>
      <vt:lpstr>Co je proxy z bezpečnostního hlediska?</vt:lpstr>
      <vt:lpstr>Výhody proxy</vt:lpstr>
      <vt:lpstr>Rozdíly forward proxy – reverse proxy </vt:lpstr>
      <vt:lpstr>Pohled Microsoftu</vt:lpstr>
      <vt:lpstr>Kam firewall</vt:lpstr>
      <vt:lpstr>K čemu lze forward proxy použít</vt:lpstr>
      <vt:lpstr>K čemu lze reverse proxy použít</vt:lpstr>
      <vt:lpstr>Co blokuje jedna US firma na forward proxy</vt:lpstr>
      <vt:lpstr>forward proxy software (server side)</vt:lpstr>
      <vt:lpstr>reverse proxy software for HTTP (server side)</vt:lpstr>
      <vt:lpstr>reverse proxy software for TCP  (server side)</vt:lpstr>
      <vt:lpstr>Rozdíl proxy a NAT</vt:lpstr>
      <vt:lpstr>Tor onion proxy software</vt:lpstr>
      <vt:lpstr>Problém s NAT</vt:lpstr>
      <vt:lpstr>Nejnepříjemnější je vnější proxy</vt:lpstr>
      <vt:lpstr>Kdy STUN a kdy firewall?</vt:lpstr>
      <vt:lpstr>STUN (Simple/Session Traversal of UDP through NATs)</vt:lpstr>
      <vt:lpstr>TURN (Traversal Using Relay NAT) </vt:lpstr>
      <vt:lpstr>TURN je součást migrace do IPv6</vt:lpstr>
      <vt:lpstr>ICE (Interactive Connectivity Establishment)</vt:lpstr>
      <vt:lpstr>Microsoft ICE z roku 2008 – 1. krok Klient posílá požadavek na STUN/TURN server </vt:lpstr>
      <vt:lpstr>2. krok  Odpověď STUN/TURN serveru</vt:lpstr>
      <vt:lpstr>3. krok Výpočet MI a její odeslání na STUN/TURN server</vt:lpstr>
      <vt:lpstr> 4. krok Server STUN/TURN odpovídá vzdálenému klientu</vt:lpstr>
      <vt:lpstr>9.4 Chapter Summary</vt:lpstr>
      <vt:lpstr>Conclusion Packet Tracer - Skills Integration Challenge </vt:lpstr>
      <vt:lpstr>Conclusion</vt:lpstr>
      <vt:lpstr>Prezentace aplikace PowerPoint</vt:lpstr>
      <vt:lpstr>Prezentace aplikace PowerPoint</vt:lpstr>
      <vt:lpstr>https://www.mall.cz/porovnani?sectionId=EB036</vt:lpstr>
    </vt:vector>
  </TitlesOfParts>
  <Company>Cisco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bvachon@cisco.com</dc:creator>
  <cp:lastModifiedBy>Dočkal Jaroslav</cp:lastModifiedBy>
  <cp:revision>431</cp:revision>
  <dcterms:created xsi:type="dcterms:W3CDTF">2016-08-22T22:27:36Z</dcterms:created>
  <dcterms:modified xsi:type="dcterms:W3CDTF">2019-05-16T07:52:52Z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ies>
</file>