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0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3A682-55D7-4F0C-AA47-43EF940D2663}" type="datetimeFigureOut">
              <a:rPr lang="cs-CZ" smtClean="0"/>
              <a:pPr/>
              <a:t>30.9.2019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B37AA-11D3-4136-9507-F1A5E89149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3A682-55D7-4F0C-AA47-43EF940D2663}" type="datetimeFigureOut">
              <a:rPr lang="cs-CZ" smtClean="0"/>
              <a:pPr/>
              <a:t>30.9.2019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B37AA-11D3-4136-9507-F1A5E89149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3A682-55D7-4F0C-AA47-43EF940D2663}" type="datetimeFigureOut">
              <a:rPr lang="cs-CZ" smtClean="0"/>
              <a:pPr/>
              <a:t>30.9.2019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B37AA-11D3-4136-9507-F1A5E89149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3A682-55D7-4F0C-AA47-43EF940D2663}" type="datetimeFigureOut">
              <a:rPr lang="cs-CZ" smtClean="0"/>
              <a:pPr/>
              <a:t>30.9.2019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B37AA-11D3-4136-9507-F1A5E89149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3A682-55D7-4F0C-AA47-43EF940D2663}" type="datetimeFigureOut">
              <a:rPr lang="cs-CZ" smtClean="0"/>
              <a:pPr/>
              <a:t>30.9.2019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B37AA-11D3-4136-9507-F1A5E89149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3A682-55D7-4F0C-AA47-43EF940D2663}" type="datetimeFigureOut">
              <a:rPr lang="cs-CZ" smtClean="0"/>
              <a:pPr/>
              <a:t>30.9.2019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B37AA-11D3-4136-9507-F1A5E89149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3A682-55D7-4F0C-AA47-43EF940D2663}" type="datetimeFigureOut">
              <a:rPr lang="cs-CZ" smtClean="0"/>
              <a:pPr/>
              <a:t>30.9.2019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B37AA-11D3-4136-9507-F1A5E89149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3A682-55D7-4F0C-AA47-43EF940D2663}" type="datetimeFigureOut">
              <a:rPr lang="cs-CZ" smtClean="0"/>
              <a:pPr/>
              <a:t>30.9.2019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B37AA-11D3-4136-9507-F1A5E89149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3A682-55D7-4F0C-AA47-43EF940D2663}" type="datetimeFigureOut">
              <a:rPr lang="cs-CZ" smtClean="0"/>
              <a:pPr/>
              <a:t>30.9.2019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B37AA-11D3-4136-9507-F1A5E89149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3A682-55D7-4F0C-AA47-43EF940D2663}" type="datetimeFigureOut">
              <a:rPr lang="cs-CZ" smtClean="0"/>
              <a:pPr/>
              <a:t>30.9.2019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B37AA-11D3-4136-9507-F1A5E89149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3A682-55D7-4F0C-AA47-43EF940D2663}" type="datetimeFigureOut">
              <a:rPr lang="cs-CZ" smtClean="0"/>
              <a:pPr/>
              <a:t>30.9.2019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B37AA-11D3-4136-9507-F1A5E89149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3A682-55D7-4F0C-AA47-43EF940D2663}" type="datetimeFigureOut">
              <a:rPr lang="cs-CZ" smtClean="0"/>
              <a:pPr/>
              <a:t>30.9.2019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B37AA-11D3-4136-9507-F1A5E891490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mSzc8mBJCM" TargetMode="External"/><Relationship Id="rId7" Type="http://schemas.openxmlformats.org/officeDocument/2006/relationships/hyperlink" Target="https://www.youtube.com/watch?v=7abCEq0Qla4" TargetMode="External"/><Relationship Id="rId2" Type="http://schemas.openxmlformats.org/officeDocument/2006/relationships/hyperlink" Target="https://www.youtube.com/watch?v=4YAYGi8rQa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ReQGg7z4dv8" TargetMode="External"/><Relationship Id="rId5" Type="http://schemas.openxmlformats.org/officeDocument/2006/relationships/hyperlink" Target="https://www.youtube.com/watch?v=0yM3uxZjdfo&amp;t=171s" TargetMode="External"/><Relationship Id="rId4" Type="http://schemas.openxmlformats.org/officeDocument/2006/relationships/hyperlink" Target="https://en.wikipedia.org/wiki/Jan_%C5%A0vankmajer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214282" y="642918"/>
            <a:ext cx="8984511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solidFill>
                  <a:srgbClr val="FF0000"/>
                </a:solidFill>
              </a:rPr>
              <a:t>Pixilace</a:t>
            </a:r>
            <a:r>
              <a:rPr lang="cs-CZ" dirty="0" smtClean="0"/>
              <a:t> (</a:t>
            </a:r>
            <a:r>
              <a:rPr lang="cs-CZ" dirty="0" err="1" smtClean="0"/>
              <a:t>pixillation</a:t>
            </a:r>
            <a:r>
              <a:rPr lang="cs-CZ" dirty="0" smtClean="0"/>
              <a:t>) je netradiční obdoba loutkové animace, kde se ale namísto loutky snímá </a:t>
            </a:r>
            <a:endParaRPr lang="cs-CZ" dirty="0" smtClean="0"/>
          </a:p>
          <a:p>
            <a:r>
              <a:rPr lang="cs-CZ" dirty="0" smtClean="0"/>
              <a:t>živý </a:t>
            </a:r>
            <a:r>
              <a:rPr lang="cs-CZ" dirty="0" smtClean="0"/>
              <a:t>herec. Fázování hercova pohybu se uskutečňuje buď přímo před kamerou, nebo se natočí </a:t>
            </a:r>
            <a:endParaRPr lang="cs-CZ" dirty="0" smtClean="0"/>
          </a:p>
          <a:p>
            <a:r>
              <a:rPr lang="cs-CZ" dirty="0" smtClean="0"/>
              <a:t>plynulý </a:t>
            </a:r>
            <a:r>
              <a:rPr lang="cs-CZ" dirty="0" smtClean="0"/>
              <a:t>pohyb a poté se ve střižně vystřihují určitá okénka. Výhoda </a:t>
            </a:r>
            <a:r>
              <a:rPr lang="cs-CZ" dirty="0" err="1" smtClean="0"/>
              <a:t>pixilace</a:t>
            </a:r>
            <a:r>
              <a:rPr lang="cs-CZ" dirty="0" smtClean="0"/>
              <a:t> tak spočívá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 smtClean="0"/>
              <a:t>rychlejším a jednodušším animování, u kterého se nemusí povětšinou vyrábět loutky </a:t>
            </a:r>
            <a:endParaRPr lang="cs-CZ" dirty="0" smtClean="0"/>
          </a:p>
          <a:p>
            <a:r>
              <a:rPr lang="cs-CZ" dirty="0" smtClean="0"/>
              <a:t>a </a:t>
            </a:r>
            <a:r>
              <a:rPr lang="cs-CZ" dirty="0" smtClean="0"/>
              <a:t>kresby. Klasickým příkladem využití této techniky je </a:t>
            </a:r>
            <a:r>
              <a:rPr lang="cs-CZ" dirty="0" smtClean="0"/>
              <a:t>v </a:t>
            </a:r>
            <a:r>
              <a:rPr lang="cs-CZ" dirty="0" smtClean="0"/>
              <a:t>krátkometrážních filmech </a:t>
            </a:r>
            <a:endParaRPr lang="cs-CZ" dirty="0" smtClean="0"/>
          </a:p>
          <a:p>
            <a:r>
              <a:rPr lang="cs-CZ" b="1" i="1" dirty="0" smtClean="0"/>
              <a:t>Normana </a:t>
            </a:r>
            <a:r>
              <a:rPr lang="cs-CZ" b="1" i="1" dirty="0" err="1" smtClean="0"/>
              <a:t>McLarena</a:t>
            </a:r>
            <a:r>
              <a:rPr lang="cs-CZ" b="1" i="1" dirty="0" smtClean="0"/>
              <a:t> - </a:t>
            </a:r>
            <a:r>
              <a:rPr lang="cs-CZ" b="1" i="1" dirty="0" err="1" smtClean="0"/>
              <a:t>Neighbours</a:t>
            </a:r>
            <a:r>
              <a:rPr lang="cs-CZ" b="1" i="1" dirty="0" smtClean="0"/>
              <a:t> (1952) a Pohádka o jedné židli (1957</a:t>
            </a:r>
            <a:r>
              <a:rPr lang="cs-CZ" b="1" i="1" dirty="0" smtClean="0"/>
              <a:t>)</a:t>
            </a:r>
          </a:p>
          <a:p>
            <a:r>
              <a:rPr lang="en-US" dirty="0" smtClean="0"/>
              <a:t>Norman </a:t>
            </a:r>
            <a:r>
              <a:rPr lang="en-US" dirty="0" err="1" smtClean="0"/>
              <a:t>McClaren</a:t>
            </a:r>
            <a:r>
              <a:rPr lang="en-US" dirty="0" smtClean="0"/>
              <a:t> is one of the most awarded filmmakers in the history of Canadian cinema, </a:t>
            </a:r>
            <a:endParaRPr lang="cs-CZ" dirty="0" smtClean="0"/>
          </a:p>
          <a:p>
            <a:r>
              <a:rPr lang="en-US" dirty="0" smtClean="0"/>
              <a:t>and </a:t>
            </a:r>
            <a:r>
              <a:rPr lang="en-US" dirty="0" smtClean="0"/>
              <a:t>a pioneer in both animation and filmmaking. Born in Scotland, he entered the </a:t>
            </a:r>
            <a:r>
              <a:rPr lang="en-US" dirty="0" smtClean="0"/>
              <a:t>Glasgow</a:t>
            </a:r>
            <a:endParaRPr lang="cs-CZ" dirty="0" smtClean="0"/>
          </a:p>
          <a:p>
            <a:r>
              <a:rPr lang="en-US" dirty="0" smtClean="0"/>
              <a:t> </a:t>
            </a:r>
            <a:r>
              <a:rPr lang="en-US" dirty="0" smtClean="0"/>
              <a:t>School of Fine Arts in 1932 to study set design. His early experiments in animation included </a:t>
            </a:r>
            <a:endParaRPr lang="cs-CZ" dirty="0" smtClean="0"/>
          </a:p>
          <a:p>
            <a:r>
              <a:rPr lang="en-US" dirty="0" smtClean="0"/>
              <a:t>actually </a:t>
            </a:r>
            <a:r>
              <a:rPr lang="en-US" dirty="0" smtClean="0"/>
              <a:t>scratching and painting the film stock itself, as he did not have </a:t>
            </a:r>
            <a:r>
              <a:rPr lang="en-US" dirty="0" smtClean="0"/>
              <a:t>...</a:t>
            </a:r>
            <a:endParaRPr lang="cs-CZ" dirty="0" smtClean="0"/>
          </a:p>
          <a:p>
            <a:r>
              <a:rPr lang="cs-CZ" dirty="0" smtClean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www.youtube.com/watch?v=4YAYGi8rQag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https://www.youtube.com/watch?v=UmSzc8mBJCM</a:t>
            </a:r>
            <a:endParaRPr lang="cs-CZ" b="1" i="1" dirty="0" smtClean="0"/>
          </a:p>
          <a:p>
            <a:endParaRPr lang="cs-CZ" b="1" i="1" dirty="0" smtClean="0"/>
          </a:p>
          <a:p>
            <a:r>
              <a:rPr lang="cs-CZ" b="1" i="1" dirty="0" smtClean="0"/>
              <a:t> </a:t>
            </a:r>
            <a:r>
              <a:rPr lang="cs-CZ" b="1" i="1" dirty="0" smtClean="0"/>
              <a:t>V </a:t>
            </a:r>
            <a:r>
              <a:rPr lang="cs-CZ" b="1" i="1" dirty="0" smtClean="0"/>
              <a:t>Česku</a:t>
            </a:r>
          </a:p>
          <a:p>
            <a:r>
              <a:rPr lang="cs-CZ" b="1" i="1" dirty="0" smtClean="0"/>
              <a:t> Jan </a:t>
            </a:r>
            <a:r>
              <a:rPr lang="cs-CZ" b="1" i="1" dirty="0" err="1" smtClean="0"/>
              <a:t>Švankmajer</a:t>
            </a:r>
            <a:r>
              <a:rPr lang="cs-CZ" b="1" i="1" dirty="0" smtClean="0"/>
              <a:t>, </a:t>
            </a:r>
            <a:endParaRPr lang="cs-CZ" b="1" i="1" dirty="0" smtClean="0"/>
          </a:p>
          <a:p>
            <a:r>
              <a:rPr lang="cs-CZ" b="1" i="1" dirty="0" smtClean="0"/>
              <a:t>který </a:t>
            </a:r>
            <a:r>
              <a:rPr lang="cs-CZ" b="1" i="1" dirty="0" smtClean="0"/>
              <a:t>na základě této techniky vytvořil krátkometrážní film Jídlo (1992) </a:t>
            </a:r>
            <a:endParaRPr lang="cs-CZ" b="1" i="1" dirty="0" smtClean="0"/>
          </a:p>
          <a:p>
            <a:r>
              <a:rPr lang="cs-CZ" b="1" i="1" dirty="0" smtClean="0"/>
              <a:t>a </a:t>
            </a:r>
            <a:r>
              <a:rPr lang="cs-CZ" b="1" i="1" dirty="0" smtClean="0"/>
              <a:t>Přežít svůj den (2010</a:t>
            </a:r>
            <a:r>
              <a:rPr lang="cs-CZ" b="1" i="1" dirty="0" smtClean="0"/>
              <a:t>)</a:t>
            </a:r>
          </a:p>
          <a:p>
            <a:r>
              <a:rPr lang="cs-CZ" dirty="0" smtClean="0">
                <a:hlinkClick r:id="rId4"/>
              </a:rPr>
              <a:t>https://en.wikipedia.org/wiki/Jan_%C5%A0vankmajer</a:t>
            </a:r>
            <a:endParaRPr lang="cs-CZ" b="1" i="1" dirty="0" smtClean="0"/>
          </a:p>
          <a:p>
            <a:endParaRPr lang="cs-CZ" b="1" i="1" dirty="0" smtClean="0"/>
          </a:p>
          <a:p>
            <a:r>
              <a:rPr lang="cs-CZ" dirty="0" smtClean="0">
                <a:hlinkClick r:id="rId5"/>
              </a:rPr>
              <a:t>https://</a:t>
            </a:r>
            <a:r>
              <a:rPr lang="cs-CZ" dirty="0" smtClean="0">
                <a:hlinkClick r:id="rId5"/>
              </a:rPr>
              <a:t>www.youtube.com/watch?v=0yM3uxZjdfo&amp;t=171s</a:t>
            </a:r>
            <a:endParaRPr lang="cs-CZ" dirty="0" smtClean="0"/>
          </a:p>
          <a:p>
            <a:r>
              <a:rPr lang="cs-CZ" dirty="0" smtClean="0">
                <a:hlinkClick r:id="rId6"/>
              </a:rPr>
              <a:t>https://</a:t>
            </a:r>
            <a:r>
              <a:rPr lang="cs-CZ" dirty="0" smtClean="0">
                <a:hlinkClick r:id="rId6"/>
              </a:rPr>
              <a:t>www.youtube.com/watch?v=ReQGg7z4dv8</a:t>
            </a:r>
            <a:endParaRPr lang="cs-CZ" dirty="0" smtClean="0"/>
          </a:p>
          <a:p>
            <a:r>
              <a:rPr lang="cs-CZ" dirty="0" smtClean="0">
                <a:hlinkClick r:id="rId7"/>
              </a:rPr>
              <a:t>https://www.youtube.com/watch?v=7abCEq0Qla4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42844" y="214290"/>
            <a:ext cx="2180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TYPE OF ANIMATION</a:t>
            </a:r>
            <a:endParaRPr lang="cs-CZ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142844" y="214290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AE</a:t>
            </a:r>
            <a:endParaRPr lang="cs-CZ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285721" y="785794"/>
            <a:ext cx="85725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Podporované formáty </a:t>
            </a:r>
          </a:p>
          <a:p>
            <a:r>
              <a:rPr lang="cs-CZ" dirty="0" smtClean="0"/>
              <a:t>Program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Effects</a:t>
            </a:r>
            <a:r>
              <a:rPr lang="cs-CZ" dirty="0" smtClean="0"/>
              <a:t> podporuje celou řadu formátů, které lze importovat a se </a:t>
            </a:r>
            <a:r>
              <a:rPr lang="cs-CZ" dirty="0" smtClean="0"/>
              <a:t>kterými</a:t>
            </a:r>
          </a:p>
          <a:p>
            <a:r>
              <a:rPr lang="cs-CZ" dirty="0" smtClean="0"/>
              <a:t> </a:t>
            </a:r>
            <a:r>
              <a:rPr lang="cs-CZ" dirty="0" smtClean="0"/>
              <a:t>lze pracovat. Pokud chceme importovat soubor ve formátu, který se nenachází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 smtClean="0"/>
              <a:t>běžně nainstalovaném programu, můžeme jej doplnit pomocí instalace příslušného </a:t>
            </a:r>
            <a:endParaRPr lang="cs-CZ" dirty="0" smtClean="0"/>
          </a:p>
          <a:p>
            <a:r>
              <a:rPr lang="cs-CZ" dirty="0" err="1" smtClean="0"/>
              <a:t>kodeku</a:t>
            </a:r>
            <a:r>
              <a:rPr lang="cs-CZ" dirty="0" smtClean="0"/>
              <a:t> </a:t>
            </a:r>
            <a:r>
              <a:rPr lang="cs-CZ" dirty="0" smtClean="0"/>
              <a:t>nebo </a:t>
            </a:r>
            <a:r>
              <a:rPr lang="cs-CZ" dirty="0" err="1" smtClean="0"/>
              <a:t>pluginu</a:t>
            </a:r>
            <a:r>
              <a:rPr lang="cs-CZ" dirty="0" smtClean="0"/>
              <a:t>. Příklady nejznámějších formátů se nachází v tabulkách níže. </a:t>
            </a:r>
            <a:endParaRPr lang="cs-CZ" dirty="0" smtClean="0"/>
          </a:p>
          <a:p>
            <a:r>
              <a:rPr lang="cs-CZ" b="1" dirty="0" smtClean="0"/>
              <a:t>	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Audio </a:t>
            </a:r>
            <a:r>
              <a:rPr lang="cs-CZ" b="1" dirty="0" err="1" smtClean="0">
                <a:solidFill>
                  <a:srgbClr val="FF0000"/>
                </a:solidFill>
              </a:rPr>
              <a:t>Formats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/>
              <a:t>	Audio </a:t>
            </a:r>
            <a:r>
              <a:rPr lang="cs-CZ" b="1" dirty="0" err="1" smtClean="0"/>
              <a:t>Interchange</a:t>
            </a:r>
            <a:r>
              <a:rPr lang="cs-CZ" b="1" dirty="0" smtClean="0"/>
              <a:t> </a:t>
            </a:r>
            <a:r>
              <a:rPr lang="cs-CZ" b="1" dirty="0" err="1" smtClean="0"/>
              <a:t>File</a:t>
            </a:r>
            <a:r>
              <a:rPr lang="cs-CZ" b="1" dirty="0" smtClean="0"/>
              <a:t> </a:t>
            </a:r>
            <a:r>
              <a:rPr lang="cs-CZ" b="1" dirty="0" err="1" smtClean="0"/>
              <a:t>Format</a:t>
            </a:r>
            <a:r>
              <a:rPr lang="cs-CZ" b="1" dirty="0" smtClean="0"/>
              <a:t> 	</a:t>
            </a:r>
            <a:endParaRPr lang="cs-CZ" b="1" dirty="0" smtClean="0"/>
          </a:p>
          <a:p>
            <a:r>
              <a:rPr lang="cs-CZ" b="1" dirty="0" smtClean="0">
                <a:solidFill>
                  <a:srgbClr val="FF0000"/>
                </a:solidFill>
              </a:rPr>
              <a:t>AIF</a:t>
            </a:r>
            <a:r>
              <a:rPr lang="cs-CZ" b="1" dirty="0" smtClean="0">
                <a:solidFill>
                  <a:srgbClr val="FF0000"/>
                </a:solidFill>
              </a:rPr>
              <a:t>, AIFF </a:t>
            </a:r>
            <a:r>
              <a:rPr lang="cs-CZ" b="1" dirty="0" smtClean="0"/>
              <a:t>	- jedná se o nekompresní formát podobný WAV vytvořený společností Apple 	</a:t>
            </a:r>
          </a:p>
          <a:p>
            <a:r>
              <a:rPr lang="cs-CZ" dirty="0" smtClean="0"/>
              <a:t>- využívá se k ukládání </a:t>
            </a:r>
            <a:r>
              <a:rPr lang="cs-CZ" dirty="0" err="1" smtClean="0"/>
              <a:t>standartních</a:t>
            </a:r>
            <a:r>
              <a:rPr lang="cs-CZ" dirty="0" smtClean="0"/>
              <a:t> hudebních CD na disk 	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MP3</a:t>
            </a:r>
            <a:r>
              <a:rPr lang="cs-CZ" dirty="0" smtClean="0"/>
              <a:t> </a:t>
            </a:r>
            <a:r>
              <a:rPr lang="cs-CZ" dirty="0" smtClean="0"/>
              <a:t>- </a:t>
            </a:r>
            <a:r>
              <a:rPr lang="cs-CZ" dirty="0" smtClean="0"/>
              <a:t>jedná se o formát zvukových souborů založený na </a:t>
            </a:r>
            <a:r>
              <a:rPr lang="cs-CZ" dirty="0" smtClean="0"/>
              <a:t>kompresním algoritmu </a:t>
            </a:r>
            <a:r>
              <a:rPr lang="cs-CZ" dirty="0" smtClean="0"/>
              <a:t>MPEG 	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WAV</a:t>
            </a:r>
            <a:r>
              <a:rPr lang="cs-CZ" dirty="0" smtClean="0"/>
              <a:t> </a:t>
            </a:r>
            <a:r>
              <a:rPr lang="cs-CZ" dirty="0" smtClean="0"/>
              <a:t>	- tento kompresní zvukový formát byl vytvořen společnostmi IBM a Microsoft 	</a:t>
            </a:r>
          </a:p>
          <a:p>
            <a:r>
              <a:rPr lang="cs-CZ" dirty="0" smtClean="0"/>
              <a:t>- využívá se k ukládání </a:t>
            </a:r>
            <a:r>
              <a:rPr lang="cs-CZ" dirty="0" err="1" smtClean="0"/>
              <a:t>standartních</a:t>
            </a:r>
            <a:r>
              <a:rPr lang="cs-CZ" dirty="0" smtClean="0"/>
              <a:t> hudebních CD na disk 	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142844" y="214290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AE</a:t>
            </a:r>
            <a:endParaRPr lang="cs-CZ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285721" y="785794"/>
            <a:ext cx="857256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Image </a:t>
            </a:r>
            <a:r>
              <a:rPr lang="cs-CZ" b="1" dirty="0" err="1" smtClean="0"/>
              <a:t>Formats</a:t>
            </a:r>
            <a:r>
              <a:rPr lang="cs-CZ" b="1" dirty="0" smtClean="0"/>
              <a:t> 	</a:t>
            </a:r>
            <a:endParaRPr lang="cs-CZ" b="1" dirty="0" smtClean="0"/>
          </a:p>
          <a:p>
            <a:r>
              <a:rPr lang="cs-CZ" b="1" dirty="0" smtClean="0">
                <a:solidFill>
                  <a:srgbClr val="FF0000"/>
                </a:solidFill>
              </a:rPr>
              <a:t>Adobe </a:t>
            </a:r>
            <a:r>
              <a:rPr lang="cs-CZ" b="1" dirty="0" err="1" smtClean="0">
                <a:solidFill>
                  <a:srgbClr val="FF0000"/>
                </a:solidFill>
              </a:rPr>
              <a:t>Illustrator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>
                <a:solidFill>
                  <a:srgbClr val="FF0000"/>
                </a:solidFill>
              </a:rPr>
              <a:t> AI </a:t>
            </a:r>
            <a:r>
              <a:rPr lang="cs-CZ" b="1" dirty="0" smtClean="0"/>
              <a:t>- </a:t>
            </a:r>
            <a:r>
              <a:rPr lang="cs-CZ" b="1" dirty="0" smtClean="0"/>
              <a:t>jedná se o licencovaný formát, vyvíjen společností Adobe pro zobrazování jednostránkových vektorových výkresů 	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Portable </a:t>
            </a:r>
            <a:r>
              <a:rPr lang="cs-CZ" dirty="0" err="1" smtClean="0">
                <a:solidFill>
                  <a:srgbClr val="FF0000"/>
                </a:solidFill>
              </a:rPr>
              <a:t>Document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Format</a:t>
            </a:r>
            <a:r>
              <a:rPr lang="cs-CZ" dirty="0" smtClean="0">
                <a:solidFill>
                  <a:srgbClr val="FF0000"/>
                </a:solidFill>
              </a:rPr>
              <a:t> 	PDF </a:t>
            </a:r>
            <a:r>
              <a:rPr lang="cs-CZ" dirty="0" smtClean="0"/>
              <a:t>- </a:t>
            </a:r>
            <a:r>
              <a:rPr lang="cs-CZ" dirty="0" smtClean="0"/>
              <a:t>jedná se </a:t>
            </a:r>
            <a:r>
              <a:rPr lang="cs-CZ" dirty="0" err="1" smtClean="0"/>
              <a:t>souborý</a:t>
            </a:r>
            <a:r>
              <a:rPr lang="cs-CZ" dirty="0" smtClean="0"/>
              <a:t> formát, který zajišťuje stejné zobrazení souboru na všech 	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Adobe </a:t>
            </a:r>
            <a:r>
              <a:rPr lang="cs-CZ" dirty="0" err="1" smtClean="0">
                <a:solidFill>
                  <a:srgbClr val="FF0000"/>
                </a:solidFill>
              </a:rPr>
              <a:t>Photoshop</a:t>
            </a:r>
            <a:r>
              <a:rPr lang="cs-CZ" dirty="0" smtClean="0">
                <a:solidFill>
                  <a:srgbClr val="FF0000"/>
                </a:solidFill>
              </a:rPr>
              <a:t> 	PSD </a:t>
            </a:r>
            <a:r>
              <a:rPr lang="cs-CZ" dirty="0" smtClean="0"/>
              <a:t>- </a:t>
            </a:r>
            <a:r>
              <a:rPr lang="cs-CZ" dirty="0" smtClean="0"/>
              <a:t>jedná se o formát, ve kterém jsou uložena všechna nastavení obrázku provedená v Adobe </a:t>
            </a:r>
            <a:r>
              <a:rPr lang="cs-CZ" dirty="0" err="1" smtClean="0"/>
              <a:t>Photoshop</a:t>
            </a:r>
            <a:r>
              <a:rPr lang="cs-CZ" dirty="0" smtClean="0"/>
              <a:t> (například masky, </a:t>
            </a:r>
            <a:r>
              <a:rPr lang="cs-CZ" dirty="0" err="1" smtClean="0"/>
              <a:t>vsrstvy</a:t>
            </a:r>
            <a:r>
              <a:rPr lang="cs-CZ" dirty="0" smtClean="0"/>
              <a:t>, průhlednost atd.) 	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Bitmap 	</a:t>
            </a:r>
            <a:r>
              <a:rPr lang="cs-CZ" dirty="0" smtClean="0">
                <a:solidFill>
                  <a:srgbClr val="FF0000"/>
                </a:solidFill>
              </a:rPr>
              <a:t>BMP </a:t>
            </a:r>
            <a:r>
              <a:rPr lang="cs-CZ" dirty="0" smtClean="0"/>
              <a:t>- </a:t>
            </a:r>
            <a:r>
              <a:rPr lang="cs-CZ" dirty="0" smtClean="0"/>
              <a:t>jedná se o </a:t>
            </a:r>
            <a:r>
              <a:rPr lang="cs-CZ" dirty="0" err="1" smtClean="0"/>
              <a:t>nekompimovaný</a:t>
            </a:r>
            <a:r>
              <a:rPr lang="cs-CZ" dirty="0" smtClean="0"/>
              <a:t> rastrový obrázek, který se skládá z pravoúhlého rastru </a:t>
            </a:r>
            <a:r>
              <a:rPr lang="cs-CZ" dirty="0" err="1" smtClean="0"/>
              <a:t>pixelů</a:t>
            </a:r>
            <a:r>
              <a:rPr lang="cs-CZ" dirty="0" smtClean="0"/>
              <a:t> 	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Graphical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Interchange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Format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GIF </a:t>
            </a:r>
            <a:r>
              <a:rPr lang="cs-CZ" dirty="0" smtClean="0"/>
              <a:t>- </a:t>
            </a:r>
            <a:r>
              <a:rPr lang="cs-CZ" dirty="0" smtClean="0"/>
              <a:t>bezztrátový a komprimovaný formát 	</a:t>
            </a:r>
          </a:p>
          <a:p>
            <a:pPr>
              <a:buFontTx/>
              <a:buChar char="-"/>
            </a:pPr>
            <a:r>
              <a:rPr lang="cs-CZ" dirty="0" smtClean="0"/>
              <a:t>jasnost </a:t>
            </a:r>
            <a:r>
              <a:rPr lang="cs-CZ" dirty="0" smtClean="0"/>
              <a:t>obrazu není ohrožena GIF kompresí </a:t>
            </a:r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Joint </a:t>
            </a:r>
            <a:r>
              <a:rPr lang="cs-CZ" dirty="0" err="1" smtClean="0">
                <a:solidFill>
                  <a:srgbClr val="FF0000"/>
                </a:solidFill>
              </a:rPr>
              <a:t>Photographic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Experts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Group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 JPG</a:t>
            </a:r>
            <a:r>
              <a:rPr lang="cs-CZ" dirty="0" smtClean="0">
                <a:solidFill>
                  <a:srgbClr val="FF0000"/>
                </a:solidFill>
              </a:rPr>
              <a:t>, JPE, JPEG </a:t>
            </a:r>
            <a:r>
              <a:rPr lang="cs-CZ" dirty="0" smtClean="0"/>
              <a:t>	- komprimovaný ztrátový formát 	</a:t>
            </a:r>
          </a:p>
          <a:p>
            <a:r>
              <a:rPr lang="cs-CZ" dirty="0" smtClean="0"/>
              <a:t>- výhodou je malá velikost výsledných souborů 	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Portable Network </a:t>
            </a:r>
            <a:r>
              <a:rPr lang="cs-CZ" dirty="0" err="1" smtClean="0">
                <a:solidFill>
                  <a:srgbClr val="FF0000"/>
                </a:solidFill>
              </a:rPr>
              <a:t>Graphics</a:t>
            </a:r>
            <a:r>
              <a:rPr lang="cs-CZ" dirty="0" smtClean="0">
                <a:solidFill>
                  <a:srgbClr val="FF0000"/>
                </a:solidFill>
              </a:rPr>
              <a:t> 	PNG </a:t>
            </a:r>
            <a:r>
              <a:rPr lang="cs-CZ" dirty="0" smtClean="0"/>
              <a:t>	- využívá bezztrátovou kompresi 	</a:t>
            </a:r>
          </a:p>
          <a:p>
            <a:r>
              <a:rPr lang="cs-CZ" dirty="0" smtClean="0"/>
              <a:t>- běžně využíván pro bitmapovou grafiku na internetu 	</a:t>
            </a:r>
          </a:p>
          <a:p>
            <a:r>
              <a:rPr lang="cs-CZ" dirty="0" smtClean="0"/>
              <a:t>- podpora alfa kanálu 	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TIFF </a:t>
            </a:r>
            <a:r>
              <a:rPr lang="cs-CZ" dirty="0" smtClean="0">
                <a:solidFill>
                  <a:srgbClr val="FF0000"/>
                </a:solidFill>
              </a:rPr>
              <a:t>, TIF - </a:t>
            </a:r>
            <a:r>
              <a:rPr lang="cs-CZ" dirty="0" smtClean="0"/>
              <a:t>bezztrátový a nekomprimovaný formát 	</a:t>
            </a:r>
          </a:p>
          <a:p>
            <a:r>
              <a:rPr lang="cs-CZ" dirty="0" smtClean="0"/>
              <a:t>- mohou využívat LZW kompresní metodu, která redukuje výslednou velikost, ale ne kvalitu souboru 		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142844" y="214290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AE</a:t>
            </a:r>
            <a:endParaRPr lang="cs-CZ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285721" y="785794"/>
            <a:ext cx="18573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/>
              <a:t>Animation</a:t>
            </a:r>
            <a:r>
              <a:rPr lang="cs-CZ" b="1" dirty="0" smtClean="0"/>
              <a:t>  </a:t>
            </a:r>
            <a:r>
              <a:rPr lang="cs-CZ" b="1" dirty="0" err="1" smtClean="0"/>
              <a:t>ball</a:t>
            </a:r>
            <a:r>
              <a:rPr lang="cs-CZ" dirty="0" smtClean="0"/>
              <a:t>		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263</Words>
  <Application>Microsoft Office PowerPoint</Application>
  <PresentationFormat>Předvádění na obrazovce (4:3)</PresentationFormat>
  <Paragraphs>53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Snímek 1</vt:lpstr>
      <vt:lpstr>Snímek 2</vt:lpstr>
      <vt:lpstr>Snímek 3</vt:lpstr>
      <vt:lpstr>Snímek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Berta</dc:creator>
  <cp:lastModifiedBy>Berta</cp:lastModifiedBy>
  <cp:revision>14</cp:revision>
  <dcterms:created xsi:type="dcterms:W3CDTF">2019-09-23T06:05:15Z</dcterms:created>
  <dcterms:modified xsi:type="dcterms:W3CDTF">2019-09-30T05:47:23Z</dcterms:modified>
</cp:coreProperties>
</file>