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464" r:id="rId2"/>
    <p:sldId id="465" r:id="rId3"/>
    <p:sldId id="466" r:id="rId4"/>
    <p:sldId id="467" r:id="rId5"/>
    <p:sldId id="468" r:id="rId6"/>
    <p:sldId id="469" r:id="rId7"/>
    <p:sldId id="470" r:id="rId8"/>
    <p:sldId id="471" r:id="rId9"/>
    <p:sldId id="472" r:id="rId10"/>
    <p:sldId id="473" r:id="rId11"/>
    <p:sldId id="476" r:id="rId12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6A2"/>
    <a:srgbClr val="00518E"/>
    <a:srgbClr val="005696"/>
    <a:srgbClr val="003B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AD5EBD-2724-43DE-8264-2ED18A640563}" type="datetimeFigureOut">
              <a:rPr lang="cs-CZ" smtClean="0"/>
              <a:t>12.10.2020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E60389-D75C-41F2-8E74-259BE495DE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49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225DFD-0107-4FF7-B377-08C6CC5E57EB}" type="datetimeFigureOut">
              <a:rPr lang="cs-CZ" smtClean="0"/>
              <a:t>12.10.2020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61DC84-749D-430C-BFC6-7CD389B6D2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2685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336ED-61D4-413E-8000-8AC4DB66ADC7}" type="datetimeFigureOut">
              <a:rPr lang="cs-CZ" smtClean="0"/>
              <a:t>12.10.2020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3C702-872A-478D-81BB-DBC24695E1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1804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336ED-61D4-413E-8000-8AC4DB66ADC7}" type="datetimeFigureOut">
              <a:rPr lang="cs-CZ" smtClean="0"/>
              <a:t>12.10.2020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3C702-872A-478D-81BB-DBC24695E1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8948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336ED-61D4-413E-8000-8AC4DB66ADC7}" type="datetimeFigureOut">
              <a:rPr lang="cs-CZ" smtClean="0"/>
              <a:t>12.10.2020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3C702-872A-478D-81BB-DBC24695E1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8484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336ED-61D4-413E-8000-8AC4DB66ADC7}" type="datetimeFigureOut">
              <a:rPr lang="cs-CZ" smtClean="0"/>
              <a:t>12.10.2020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3C702-872A-478D-81BB-DBC24695E1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2427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336ED-61D4-413E-8000-8AC4DB66ADC7}" type="datetimeFigureOut">
              <a:rPr lang="cs-CZ" smtClean="0"/>
              <a:t>12.10.2020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3C702-872A-478D-81BB-DBC24695E1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1904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336ED-61D4-413E-8000-8AC4DB66ADC7}" type="datetimeFigureOut">
              <a:rPr lang="cs-CZ" smtClean="0"/>
              <a:t>12.10.2020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3C702-872A-478D-81BB-DBC24695E1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6367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336ED-61D4-413E-8000-8AC4DB66ADC7}" type="datetimeFigureOut">
              <a:rPr lang="cs-CZ" smtClean="0"/>
              <a:t>12.10.2020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3C702-872A-478D-81BB-DBC24695E1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0652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336ED-61D4-413E-8000-8AC4DB66ADC7}" type="datetimeFigureOut">
              <a:rPr lang="cs-CZ" smtClean="0"/>
              <a:t>12.10.2020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3C702-872A-478D-81BB-DBC24695E1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5014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336ED-61D4-413E-8000-8AC4DB66ADC7}" type="datetimeFigureOut">
              <a:rPr lang="cs-CZ" smtClean="0"/>
              <a:t>12.10.2020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3C702-872A-478D-81BB-DBC24695E1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0209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336ED-61D4-413E-8000-8AC4DB66ADC7}" type="datetimeFigureOut">
              <a:rPr lang="cs-CZ" smtClean="0"/>
              <a:t>12.10.2020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3C702-872A-478D-81BB-DBC24695E1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8989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336ED-61D4-413E-8000-8AC4DB66ADC7}" type="datetimeFigureOut">
              <a:rPr lang="cs-CZ" smtClean="0"/>
              <a:t>12.10.2020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3C702-872A-478D-81BB-DBC24695E1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4988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336ED-61D4-413E-8000-8AC4DB66ADC7}" type="datetimeFigureOut">
              <a:rPr lang="cs-CZ" smtClean="0"/>
              <a:t>12.10.2020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3C702-872A-478D-81BB-DBC24695E1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0180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17" Type="http://schemas.openxmlformats.org/officeDocument/2006/relationships/image" Target="../media/image1.png"/><Relationship Id="rId2" Type="http://schemas.openxmlformats.org/officeDocument/2006/relationships/image" Target="../media/image6.jpeg"/><Relationship Id="rId16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png"/><Relationship Id="rId5" Type="http://schemas.openxmlformats.org/officeDocument/2006/relationships/image" Target="../media/image9.jpeg"/><Relationship Id="rId15" Type="http://schemas.openxmlformats.org/officeDocument/2006/relationships/image" Target="../media/image1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Relationship Id="rId1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hyperlink" Target="mailto:libor.stepanek@cjv.muni.cz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cs-CZ" altLang="cs-CZ" sz="4800" b="1" u="sng" dirty="0" err="1">
                <a:latin typeface="+mn-lt"/>
              </a:rPr>
              <a:t>Academic</a:t>
            </a:r>
            <a:r>
              <a:rPr lang="cs-CZ" altLang="cs-CZ" sz="4800" b="1" u="sng" dirty="0">
                <a:latin typeface="+mn-lt"/>
              </a:rPr>
              <a:t> </a:t>
            </a:r>
            <a:r>
              <a:rPr lang="cs-CZ" altLang="cs-CZ" sz="4800" b="1" u="sng" dirty="0" err="1">
                <a:latin typeface="+mn-lt"/>
              </a:rPr>
              <a:t>Communication</a:t>
            </a:r>
            <a:r>
              <a:rPr lang="cs-CZ" altLang="cs-CZ" sz="4800" b="1" u="sng" dirty="0">
                <a:latin typeface="+mn-lt"/>
              </a:rPr>
              <a:t> </a:t>
            </a:r>
            <a:r>
              <a:rPr lang="cs-CZ" altLang="cs-CZ" sz="4800" b="1" u="sng" dirty="0" err="1">
                <a:latin typeface="+mn-lt"/>
              </a:rPr>
              <a:t>Skills</a:t>
            </a:r>
            <a:r>
              <a:rPr lang="cs-CZ" altLang="cs-CZ" sz="4800" b="1" u="sng" dirty="0">
                <a:latin typeface="+mn-lt"/>
              </a:rPr>
              <a:t>     in </a:t>
            </a:r>
            <a:r>
              <a:rPr lang="cs-CZ" altLang="cs-CZ" sz="4800" b="1" u="sng" dirty="0" err="1">
                <a:latin typeface="+mn-lt"/>
              </a:rPr>
              <a:t>English</a:t>
            </a:r>
            <a:r>
              <a:rPr lang="cs-CZ" altLang="cs-CZ" sz="4800" dirty="0">
                <a:latin typeface="+mn-lt"/>
              </a:rPr>
              <a:t> (</a:t>
            </a:r>
            <a:r>
              <a:rPr lang="cs-CZ" altLang="cs-CZ" sz="4800" b="1" dirty="0">
                <a:latin typeface="+mn-lt"/>
              </a:rPr>
              <a:t>DACSE)</a:t>
            </a:r>
            <a:r>
              <a:rPr lang="cs-CZ" altLang="cs-CZ" b="1" u="sng" dirty="0">
                <a:latin typeface="+mn-lt"/>
              </a:rPr>
              <a:t>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943476" y="5229226"/>
            <a:ext cx="5319713" cy="936625"/>
          </a:xfrm>
        </p:spPr>
        <p:txBody>
          <a:bodyPr/>
          <a:lstStyle/>
          <a:p>
            <a:pPr eaLnBrk="1" hangingPunct="1"/>
            <a:r>
              <a:rPr lang="cs-CZ" altLang="cs-CZ" sz="4400" dirty="0" err="1"/>
              <a:t>Autumn</a:t>
            </a:r>
            <a:r>
              <a:rPr lang="cs-CZ" altLang="cs-CZ" sz="4400" dirty="0"/>
              <a:t> Term 2020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86"/>
            <a:ext cx="4741817" cy="138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1156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Charles_Babbage_18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1" y="0"/>
            <a:ext cx="214312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11" descr="alan-tur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6" y="0"/>
            <a:ext cx="2200275" cy="242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19" descr="steve_job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525964"/>
            <a:ext cx="3995738" cy="233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21" descr="bill-gat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150" y="1773239"/>
            <a:ext cx="4248150" cy="282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25" descr="220px-Ada_Lovelac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916114"/>
            <a:ext cx="1628775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29" descr="betty_snyder_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100" y="1"/>
            <a:ext cx="2755900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31" descr="Sammett-Elaine-Jea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2133600"/>
            <a:ext cx="190500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33" descr="FrancisAlle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726" y="2997201"/>
            <a:ext cx="18002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35" descr="AnitaBor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101" y="4389438"/>
            <a:ext cx="2468563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37" descr="shafigoldwasse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514" y="1"/>
            <a:ext cx="1925637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39" descr="shannon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1" y="4508500"/>
            <a:ext cx="1706563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Picture 40" descr="moorslaw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25" y="1125538"/>
            <a:ext cx="1944688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6" name="Picture 41" descr="bacus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4" y="2636838"/>
            <a:ext cx="14954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7" name="Picture 42" descr="gracehopper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3905250"/>
            <a:ext cx="236220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8" name="Picture 43" descr="Blaise_pascal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8614" y="5343526"/>
            <a:ext cx="1449387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669" y="5996879"/>
            <a:ext cx="2942331" cy="86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9522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cs-CZ" altLang="cs-CZ" dirty="0" err="1">
                <a:latin typeface="+mn-lt"/>
              </a:rPr>
              <a:t>priorities</a:t>
            </a:r>
            <a:endParaRPr lang="cs-CZ" altLang="cs-CZ" dirty="0">
              <a:latin typeface="+mn-lt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13509" y="1600201"/>
            <a:ext cx="5181600" cy="4351338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cs-CZ" sz="1800" dirty="0"/>
              <a:t>1.small talk – starting a conversation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cs-CZ" sz="1800" dirty="0"/>
              <a:t>2.small talk – finishing a conversation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cs-CZ" sz="1800" dirty="0"/>
              <a:t>3.small talk – cultural differences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cs-CZ" sz="1800" dirty="0"/>
              <a:t>4.small talk – turn taking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cs-CZ" sz="1800" dirty="0"/>
              <a:t>5.after-presentation discussion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cs-CZ" sz="1800" dirty="0"/>
              <a:t>6.conference presentation giving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cs-CZ" sz="1800" dirty="0"/>
              <a:t>7.panel discussion – presentations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cs-CZ" sz="1800" dirty="0"/>
              <a:t>8.panel discussion – chairing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cs-CZ" sz="1800" dirty="0"/>
              <a:t>9.panel discussion – turn taking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cs-CZ" sz="1800" dirty="0"/>
              <a:t>10.conference slot chairing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cs-CZ" sz="1800" dirty="0"/>
              <a:t>11.toast giving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cs-CZ" sz="1800" dirty="0"/>
              <a:t>12.lecturing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cs-CZ" sz="1800" dirty="0"/>
              <a:t>13.interactive seminar giving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cs-CZ" sz="1800" dirty="0"/>
              <a:t>14. academic talk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br>
              <a:rPr lang="en-GB" altLang="cs-CZ" sz="1800" dirty="0"/>
            </a:br>
            <a:endParaRPr lang="cs-CZ" altLang="cs-CZ" sz="1800" dirty="0"/>
          </a:p>
        </p:txBody>
      </p:sp>
      <p:sp>
        <p:nvSpPr>
          <p:cNvPr id="14340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6172201" y="1600201"/>
            <a:ext cx="4244975" cy="452596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cs-CZ" sz="1800"/>
              <a:t>15.peer-to-peer communication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cs-CZ" sz="1800"/>
              <a:t>16. authoritative communication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cs-CZ" sz="1800"/>
              <a:t>17. “one of the crowd” communication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cs-CZ" sz="1800"/>
              <a:t>18.individual-audience communication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cs-CZ" sz="1800"/>
              <a:t>19.adjusting language to your audience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cs-CZ" sz="1800"/>
              <a:t>20.instructions giving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cs-CZ" sz="1800"/>
              <a:t>21.abstract writing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cs-CZ" sz="1800"/>
              <a:t>22.biography writing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cs-CZ" sz="1800"/>
              <a:t>23.academic writing style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cs-CZ" sz="1800"/>
              <a:t>24.informal emails/letters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cs-CZ" sz="1800"/>
              <a:t>25.formal emails/letters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cs-CZ" sz="1800"/>
              <a:t>26. interview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cs-CZ" sz="1800"/>
              <a:t>27. feedback giving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cs-CZ" sz="1800"/>
              <a:t>28. feedback accepting</a:t>
            </a:r>
          </a:p>
          <a:p>
            <a:pPr eaLnBrk="1" hangingPunct="1">
              <a:lnSpc>
                <a:spcPct val="80000"/>
              </a:lnSpc>
            </a:pPr>
            <a:endParaRPr lang="cs-CZ" altLang="cs-CZ" sz="180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669" y="5996879"/>
            <a:ext cx="2942331" cy="86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726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cs-CZ" altLang="cs-CZ" b="1" dirty="0">
                <a:latin typeface="+mn-lt"/>
              </a:rPr>
              <a:t>DACSE 2020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8213" y="2133600"/>
            <a:ext cx="6335712" cy="3671888"/>
          </a:xfrm>
        </p:spPr>
        <p:txBody>
          <a:bodyPr/>
          <a:lstStyle/>
          <a:p>
            <a:pPr eaLnBrk="1" hangingPunct="1"/>
            <a:r>
              <a:rPr lang="en-GB" altLang="cs-CZ" b="1" dirty="0"/>
              <a:t>course instructor </a:t>
            </a:r>
            <a:endParaRPr lang="cs-CZ" altLang="cs-CZ" b="1" dirty="0"/>
          </a:p>
          <a:p>
            <a:pPr eaLnBrk="1" hangingPunct="1"/>
            <a:endParaRPr lang="cs-CZ" altLang="cs-CZ" b="1" dirty="0"/>
          </a:p>
          <a:p>
            <a:pPr eaLnBrk="1" hangingPunct="1"/>
            <a:r>
              <a:rPr lang="en-GB" altLang="cs-CZ" b="1" dirty="0"/>
              <a:t>course administration</a:t>
            </a:r>
          </a:p>
          <a:p>
            <a:pPr lvl="1" eaLnBrk="1" hangingPunct="1">
              <a:buFontTx/>
              <a:buNone/>
            </a:pPr>
            <a:endParaRPr lang="cs-CZ" altLang="cs-CZ" b="1" dirty="0"/>
          </a:p>
          <a:p>
            <a:pPr eaLnBrk="1" hangingPunct="1"/>
            <a:r>
              <a:rPr lang="cs-CZ" altLang="cs-CZ" b="1" dirty="0" err="1"/>
              <a:t>course</a:t>
            </a:r>
            <a:r>
              <a:rPr lang="cs-CZ" altLang="cs-CZ" b="1" dirty="0"/>
              <a:t> </a:t>
            </a:r>
            <a:r>
              <a:rPr lang="cs-CZ" altLang="cs-CZ" b="1" dirty="0" err="1"/>
              <a:t>introduction</a:t>
            </a:r>
            <a:r>
              <a:rPr lang="en-GB" altLang="cs-CZ" b="1" dirty="0"/>
              <a:t> </a:t>
            </a:r>
            <a:endParaRPr lang="en-GB" altLang="cs-CZ" dirty="0"/>
          </a:p>
          <a:p>
            <a:pPr eaLnBrk="1" hangingPunct="1"/>
            <a:endParaRPr lang="cs-CZ" altLang="cs-CZ" dirty="0">
              <a:latin typeface="Arial Narrow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669" y="5996879"/>
            <a:ext cx="2942331" cy="86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733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269" y="849086"/>
            <a:ext cx="9385016" cy="549694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GB" altLang="cs-CZ" sz="2400" dirty="0"/>
              <a:t>LIBOR ŠTĚPÁNEK</a:t>
            </a:r>
            <a:r>
              <a:rPr lang="cs-CZ" altLang="cs-CZ" sz="2400" dirty="0"/>
              <a:t> (</a:t>
            </a:r>
            <a:r>
              <a:rPr lang="cs-CZ" altLang="cs-CZ" sz="2400" dirty="0">
                <a:hlinkClick r:id="rId2"/>
              </a:rPr>
              <a:t>libor.stepanek@cjv.muni.cz</a:t>
            </a:r>
            <a:r>
              <a:rPr lang="cs-CZ" altLang="cs-CZ" sz="2400" dirty="0"/>
              <a:t>)</a:t>
            </a:r>
          </a:p>
          <a:p>
            <a:pPr eaLnBrk="1" hangingPunct="1">
              <a:lnSpc>
                <a:spcPct val="80000"/>
              </a:lnSpc>
              <a:defRPr/>
            </a:pPr>
            <a:endParaRPr lang="en-GB" altLang="cs-CZ" sz="2400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GB" altLang="cs-CZ" sz="2400" dirty="0"/>
              <a:t>Masaryk University Language Centre (CJV MU)</a:t>
            </a:r>
            <a:r>
              <a:rPr lang="cs-CZ" altLang="cs-CZ" sz="2400" dirty="0"/>
              <a:t> Komenského nám 2</a:t>
            </a:r>
            <a:endParaRPr lang="en-GB" altLang="cs-CZ" sz="2400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altLang="cs-CZ" sz="2400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altLang="cs-CZ" sz="2400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cs-CZ" sz="2400" dirty="0"/>
              <a:t>Education: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GB" altLang="cs-CZ" dirty="0"/>
              <a:t>M</a:t>
            </a:r>
            <a:r>
              <a:rPr lang="cs-CZ" altLang="cs-CZ" dirty="0"/>
              <a:t>A</a:t>
            </a:r>
            <a:r>
              <a:rPr lang="en-GB" altLang="cs-CZ" dirty="0"/>
              <a:t> in English </a:t>
            </a:r>
            <a:endParaRPr lang="cs-CZ" altLang="cs-CZ" dirty="0"/>
          </a:p>
          <a:p>
            <a:pPr marL="457200" lvl="1" indent="0">
              <a:lnSpc>
                <a:spcPct val="80000"/>
              </a:lnSpc>
              <a:buNone/>
              <a:defRPr/>
            </a:pPr>
            <a:r>
              <a:rPr lang="cs-CZ" altLang="cs-CZ" dirty="0"/>
              <a:t>   (MA in </a:t>
            </a:r>
            <a:r>
              <a:rPr lang="en-GB" altLang="cs-CZ" dirty="0"/>
              <a:t>History &amp; PhD in Political Science</a:t>
            </a:r>
            <a:r>
              <a:rPr lang="cs-CZ" altLang="cs-CZ" dirty="0"/>
              <a:t>)</a:t>
            </a:r>
            <a:endParaRPr lang="en-GB" altLang="cs-CZ" dirty="0"/>
          </a:p>
          <a:p>
            <a:pPr lvl="1" eaLnBrk="1" hangingPunct="1">
              <a:lnSpc>
                <a:spcPct val="80000"/>
              </a:lnSpc>
              <a:defRPr/>
            </a:pPr>
            <a:endParaRPr lang="en-GB" altLang="cs-CZ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GB" altLang="cs-CZ" sz="2400" dirty="0"/>
              <a:t>Specialization and Research: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GB" altLang="cs-CZ" dirty="0"/>
              <a:t>Academic Public Speaking</a:t>
            </a:r>
            <a:r>
              <a:rPr lang="cs-CZ" altLang="cs-CZ" dirty="0"/>
              <a:t>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GB" altLang="cs-CZ" dirty="0"/>
              <a:t>Academic Writing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GB" altLang="cs-CZ" dirty="0" err="1"/>
              <a:t>Creativ</a:t>
            </a:r>
            <a:r>
              <a:rPr lang="cs-CZ" altLang="cs-CZ" dirty="0"/>
              <a:t>e </a:t>
            </a:r>
            <a:r>
              <a:rPr lang="cs-CZ" altLang="cs-CZ" dirty="0" err="1"/>
              <a:t>Approach</a:t>
            </a:r>
            <a:r>
              <a:rPr lang="cs-CZ" altLang="cs-CZ" dirty="0"/>
              <a:t> </a:t>
            </a:r>
            <a:r>
              <a:rPr lang="en-GB" altLang="cs-CZ" dirty="0"/>
              <a:t>Language </a:t>
            </a:r>
            <a:r>
              <a:rPr lang="cs-CZ" altLang="cs-CZ" dirty="0" err="1"/>
              <a:t>Teaching</a:t>
            </a:r>
            <a:endParaRPr lang="en-GB" altLang="cs-CZ" dirty="0"/>
          </a:p>
        </p:txBody>
      </p:sp>
      <p:pic>
        <p:nvPicPr>
          <p:cNvPr id="4100" name="Picture 4" descr="Obrázek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1007" y="2699150"/>
            <a:ext cx="2087562" cy="1428750"/>
          </a:xfrm>
          <a:prstGeom prst="rect">
            <a:avLst/>
          </a:prstGeom>
          <a:noFill/>
          <a:ln w="317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73577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4073" y="3227788"/>
            <a:ext cx="1255713" cy="1800225"/>
          </a:xfrm>
          <a:prstGeom prst="rect">
            <a:avLst/>
          </a:prstGeom>
          <a:noFill/>
          <a:ln w="317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669" y="5996879"/>
            <a:ext cx="2942331" cy="861121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6"/>
          <a:srcRect l="24051" t="57775" r="63397" b="12007"/>
          <a:stretch/>
        </p:blipFill>
        <p:spPr>
          <a:xfrm>
            <a:off x="8618393" y="3845614"/>
            <a:ext cx="1263536" cy="171103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3" t="6851" r="5624" b="3634"/>
          <a:stretch/>
        </p:blipFill>
        <p:spPr>
          <a:xfrm rot="20767294">
            <a:off x="7831025" y="4563516"/>
            <a:ext cx="1380252" cy="150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735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045947" y="347063"/>
            <a:ext cx="8086635" cy="647700"/>
          </a:xfrm>
        </p:spPr>
        <p:txBody>
          <a:bodyPr>
            <a:normAutofit fontScale="90000"/>
          </a:bodyPr>
          <a:lstStyle/>
          <a:p>
            <a:pPr algn="r" eaLnBrk="1" hangingPunct="1"/>
            <a:r>
              <a:rPr lang="cs-CZ" altLang="cs-CZ" dirty="0" err="1">
                <a:latin typeface="+mn-lt"/>
              </a:rPr>
              <a:t>course</a:t>
            </a:r>
            <a:r>
              <a:rPr lang="cs-CZ" altLang="cs-CZ" dirty="0">
                <a:latin typeface="+mn-lt"/>
              </a:rPr>
              <a:t> </a:t>
            </a:r>
            <a:r>
              <a:rPr lang="cs-CZ" altLang="cs-CZ" dirty="0" err="1">
                <a:latin typeface="+mn-lt"/>
              </a:rPr>
              <a:t>objectives</a:t>
            </a:r>
            <a:endParaRPr lang="cs-CZ" altLang="cs-CZ" dirty="0">
              <a:latin typeface="+mn-lt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9338" y="1386318"/>
            <a:ext cx="10241280" cy="5113337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cs-CZ" dirty="0"/>
              <a:t>After completing this course you will be able to:</a:t>
            </a:r>
          </a:p>
          <a:p>
            <a:pPr eaLnBrk="1" hangingPunct="1">
              <a:lnSpc>
                <a:spcPct val="80000"/>
              </a:lnSpc>
            </a:pPr>
            <a:endParaRPr lang="en-GB" altLang="cs-CZ" dirty="0"/>
          </a:p>
          <a:p>
            <a:pPr eaLnBrk="1" hangingPunct="1">
              <a:lnSpc>
                <a:spcPct val="80000"/>
              </a:lnSpc>
            </a:pPr>
            <a:r>
              <a:rPr lang="en-GB" altLang="cs-CZ" sz="2400" dirty="0"/>
              <a:t>communicate effectively within the international academic community setting</a:t>
            </a:r>
            <a:r>
              <a:rPr lang="cs-CZ" altLang="cs-CZ" sz="2400" dirty="0"/>
              <a:t>;</a:t>
            </a:r>
            <a:endParaRPr lang="en-GB" altLang="cs-CZ" sz="2400" dirty="0"/>
          </a:p>
          <a:p>
            <a:pPr eaLnBrk="1" hangingPunct="1">
              <a:lnSpc>
                <a:spcPct val="80000"/>
              </a:lnSpc>
            </a:pPr>
            <a:endParaRPr lang="en-GB" altLang="cs-CZ" sz="2400" dirty="0"/>
          </a:p>
          <a:p>
            <a:pPr eaLnBrk="1" hangingPunct="1">
              <a:lnSpc>
                <a:spcPct val="80000"/>
              </a:lnSpc>
            </a:pPr>
            <a:r>
              <a:rPr lang="en-GB" altLang="cs-CZ" sz="2400" dirty="0"/>
              <a:t>be a successful participant of an international conference</a:t>
            </a:r>
            <a:r>
              <a:rPr lang="cs-CZ" altLang="cs-CZ" sz="2400" dirty="0"/>
              <a:t>/meeting</a:t>
            </a:r>
            <a:r>
              <a:rPr lang="en-GB" altLang="cs-CZ" sz="2400" dirty="0"/>
              <a:t>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altLang="cs-CZ" sz="2400" dirty="0"/>
          </a:p>
          <a:p>
            <a:pPr eaLnBrk="1" hangingPunct="1">
              <a:lnSpc>
                <a:spcPct val="80000"/>
              </a:lnSpc>
            </a:pPr>
            <a:r>
              <a:rPr lang="en-GB" altLang="cs-CZ" sz="2400" dirty="0"/>
              <a:t> recognize various organizational patterns found in academic speaking;</a:t>
            </a:r>
          </a:p>
          <a:p>
            <a:pPr eaLnBrk="1" hangingPunct="1">
              <a:lnSpc>
                <a:spcPct val="80000"/>
              </a:lnSpc>
            </a:pPr>
            <a:endParaRPr lang="en-GB" altLang="cs-CZ" sz="2400" dirty="0"/>
          </a:p>
          <a:p>
            <a:pPr eaLnBrk="1" hangingPunct="1">
              <a:lnSpc>
                <a:spcPct val="80000"/>
              </a:lnSpc>
            </a:pPr>
            <a:r>
              <a:rPr lang="en-GB" altLang="cs-CZ" sz="2400" dirty="0"/>
              <a:t>adjust communication to different tasks;</a:t>
            </a:r>
          </a:p>
          <a:p>
            <a:pPr eaLnBrk="1" hangingPunct="1">
              <a:lnSpc>
                <a:spcPct val="80000"/>
              </a:lnSpc>
            </a:pPr>
            <a:endParaRPr lang="en-GB" altLang="cs-CZ" sz="2400" dirty="0"/>
          </a:p>
          <a:p>
            <a:pPr eaLnBrk="1" hangingPunct="1">
              <a:lnSpc>
                <a:spcPct val="80000"/>
              </a:lnSpc>
            </a:pPr>
            <a:r>
              <a:rPr lang="en-GB" altLang="cs-CZ" sz="2400" dirty="0"/>
              <a:t>write short formal academic texts.</a:t>
            </a:r>
          </a:p>
          <a:p>
            <a:pPr eaLnBrk="1" hangingPunct="1">
              <a:lnSpc>
                <a:spcPct val="80000"/>
              </a:lnSpc>
            </a:pPr>
            <a:endParaRPr lang="en-GB" altLang="cs-CZ" sz="2400" dirty="0">
              <a:latin typeface="Arial Narrow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3600" b="1" dirty="0">
              <a:latin typeface="Arial Narrow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669" y="5996879"/>
            <a:ext cx="2942331" cy="86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304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cs-CZ" altLang="cs-CZ" dirty="0" err="1">
                <a:latin typeface="+mn-lt"/>
              </a:rPr>
              <a:t>course</a:t>
            </a:r>
            <a:r>
              <a:rPr lang="cs-CZ" altLang="cs-CZ" dirty="0">
                <a:latin typeface="+mn-lt"/>
              </a:rPr>
              <a:t> </a:t>
            </a:r>
            <a:r>
              <a:rPr lang="cs-CZ" altLang="cs-CZ" dirty="0" err="1">
                <a:latin typeface="+mn-lt"/>
              </a:rPr>
              <a:t>organisation</a:t>
            </a:r>
            <a:endParaRPr lang="cs-CZ" altLang="cs-CZ" dirty="0">
              <a:latin typeface="+mn-lt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7349" y="1497875"/>
            <a:ext cx="9664564" cy="5161690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4000" b="1" dirty="0">
                <a:solidFill>
                  <a:srgbClr val="00287D"/>
                </a:solidFill>
                <a:latin typeface="Arial Narrow" pitchFamily="34" charset="0"/>
              </a:rPr>
              <a:t> </a:t>
            </a:r>
            <a:r>
              <a:rPr lang="cs-CZ" altLang="cs-CZ" sz="4000" b="1" dirty="0"/>
              <a:t>4 </a:t>
            </a:r>
            <a:r>
              <a:rPr lang="cs-CZ" altLang="cs-CZ" sz="4000" b="1" dirty="0" err="1"/>
              <a:t>block</a:t>
            </a:r>
            <a:r>
              <a:rPr lang="cs-CZ" altLang="cs-CZ" sz="4000" b="1" dirty="0"/>
              <a:t> </a:t>
            </a:r>
            <a:r>
              <a:rPr lang="cs-CZ" altLang="cs-CZ" sz="4000" b="1" dirty="0" err="1"/>
              <a:t>sessions</a:t>
            </a:r>
            <a:endParaRPr lang="cs-CZ" altLang="cs-CZ" dirty="0"/>
          </a:p>
          <a:p>
            <a:r>
              <a:rPr lang="cs-CZ" dirty="0" err="1"/>
              <a:t>Monday</a:t>
            </a:r>
            <a:r>
              <a:rPr lang="cs-CZ" dirty="0"/>
              <a:t> 12 </a:t>
            </a:r>
            <a:r>
              <a:rPr lang="cs-CZ" dirty="0" err="1"/>
              <a:t>October</a:t>
            </a:r>
            <a:r>
              <a:rPr lang="cs-CZ" dirty="0"/>
              <a:t> 9:30-12:45 (</a:t>
            </a:r>
            <a:r>
              <a:rPr lang="cs-CZ" dirty="0" err="1"/>
              <a:t>synchronously</a:t>
            </a:r>
            <a:r>
              <a:rPr lang="cs-CZ" dirty="0"/>
              <a:t>) Zoom  </a:t>
            </a:r>
          </a:p>
          <a:p>
            <a:r>
              <a:rPr lang="cs-CZ" dirty="0" err="1"/>
              <a:t>Tuesday</a:t>
            </a:r>
            <a:r>
              <a:rPr lang="cs-CZ" dirty="0"/>
              <a:t> 13 </a:t>
            </a:r>
            <a:r>
              <a:rPr lang="cs-CZ" dirty="0" err="1"/>
              <a:t>October</a:t>
            </a:r>
            <a:r>
              <a:rPr lang="cs-CZ" dirty="0"/>
              <a:t> 9:30-12:45 (</a:t>
            </a:r>
            <a:r>
              <a:rPr lang="cs-CZ" dirty="0" err="1"/>
              <a:t>synchronously</a:t>
            </a:r>
            <a:r>
              <a:rPr lang="cs-CZ" dirty="0"/>
              <a:t>) Zoom </a:t>
            </a:r>
          </a:p>
          <a:p>
            <a:r>
              <a:rPr lang="cs-CZ" dirty="0" err="1"/>
              <a:t>Monday</a:t>
            </a:r>
            <a:r>
              <a:rPr lang="cs-CZ" dirty="0"/>
              <a:t> 30 </a:t>
            </a:r>
            <a:r>
              <a:rPr lang="cs-CZ" dirty="0" err="1"/>
              <a:t>November</a:t>
            </a:r>
            <a:r>
              <a:rPr lang="cs-CZ" dirty="0"/>
              <a:t> 9:30--16:00 KOM 213 ? </a:t>
            </a:r>
          </a:p>
          <a:p>
            <a:r>
              <a:rPr lang="cs-CZ" dirty="0" err="1"/>
              <a:t>Tuesday</a:t>
            </a:r>
            <a:r>
              <a:rPr lang="cs-CZ" dirty="0"/>
              <a:t> 1 </a:t>
            </a:r>
            <a:r>
              <a:rPr lang="cs-CZ" dirty="0" err="1"/>
              <a:t>December</a:t>
            </a:r>
            <a:r>
              <a:rPr lang="cs-CZ" dirty="0"/>
              <a:t> 9:30--16:00 KOM 213 ?</a:t>
            </a:r>
            <a:endParaRPr lang="cs-CZ" altLang="cs-CZ" dirty="0"/>
          </a:p>
          <a:p>
            <a:pPr eaLnBrk="1" hangingPunct="1">
              <a:buFontTx/>
              <a:buNone/>
            </a:pPr>
            <a:endParaRPr lang="en-GB" altLang="cs-CZ" dirty="0"/>
          </a:p>
          <a:p>
            <a:pPr eaLnBrk="1" hangingPunct="1"/>
            <a:r>
              <a:rPr lang="en-GB" altLang="cs-CZ" dirty="0"/>
              <a:t>theoretical input combined with diverse practical activities based on individual</a:t>
            </a:r>
            <a:r>
              <a:rPr lang="cs-CZ" altLang="cs-CZ" dirty="0"/>
              <a:t> </a:t>
            </a:r>
            <a:r>
              <a:rPr lang="cs-CZ" altLang="cs-CZ" dirty="0" err="1"/>
              <a:t>needs</a:t>
            </a:r>
            <a:endParaRPr lang="en-GB" altLang="cs-CZ" dirty="0"/>
          </a:p>
          <a:p>
            <a:pPr eaLnBrk="1" hangingPunct="1">
              <a:buFontTx/>
              <a:buNone/>
            </a:pPr>
            <a:endParaRPr lang="cs-CZ" altLang="cs-CZ" dirty="0">
              <a:latin typeface="Arial Narrow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669" y="5996879"/>
            <a:ext cx="2942331" cy="86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252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cs-CZ" altLang="cs-CZ" dirty="0" err="1">
                <a:latin typeface="+mn-lt"/>
              </a:rPr>
              <a:t>materials</a:t>
            </a:r>
            <a:endParaRPr lang="cs-CZ" altLang="cs-CZ" dirty="0">
              <a:latin typeface="+mn-lt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cs-CZ" sz="3200" dirty="0"/>
              <a:t>IS </a:t>
            </a:r>
            <a:r>
              <a:rPr lang="cs-CZ" altLang="cs-CZ" sz="3200" dirty="0"/>
              <a:t>s</a:t>
            </a:r>
            <a:r>
              <a:rPr lang="en-GB" altLang="cs-CZ" sz="3200" dirty="0" err="1"/>
              <a:t>tudy</a:t>
            </a:r>
            <a:r>
              <a:rPr lang="en-GB" altLang="cs-CZ" sz="3200" dirty="0"/>
              <a:t> materials </a:t>
            </a:r>
          </a:p>
          <a:p>
            <a:pPr lvl="1" eaLnBrk="1" hangingPunct="1"/>
            <a:r>
              <a:rPr lang="cs-CZ" altLang="cs-CZ" sz="3200" dirty="0"/>
              <a:t>face-to-face/Zoom</a:t>
            </a:r>
            <a:r>
              <a:rPr lang="en-GB" altLang="cs-CZ" sz="3200" dirty="0"/>
              <a:t> classes</a:t>
            </a:r>
          </a:p>
          <a:p>
            <a:pPr lvl="1" eaLnBrk="1" hangingPunct="1"/>
            <a:endParaRPr lang="en-GB" altLang="cs-CZ" sz="3200" dirty="0"/>
          </a:p>
          <a:p>
            <a:pPr eaLnBrk="1" hangingPunct="1"/>
            <a:r>
              <a:rPr lang="en-GB" altLang="cs-CZ" sz="3200" dirty="0"/>
              <a:t>IS (or other) discussion forum</a:t>
            </a:r>
          </a:p>
          <a:p>
            <a:pPr lvl="1" eaLnBrk="1" hangingPunct="1"/>
            <a:r>
              <a:rPr lang="en-GB" altLang="cs-CZ" sz="3200" dirty="0"/>
              <a:t>collaborative activities</a:t>
            </a:r>
            <a:endParaRPr lang="cs-CZ" altLang="cs-CZ" sz="3200" dirty="0"/>
          </a:p>
          <a:p>
            <a:pPr lvl="1" eaLnBrk="1" hangingPunct="1">
              <a:buFontTx/>
              <a:buNone/>
            </a:pPr>
            <a:endParaRPr lang="en-GB" altLang="cs-CZ" dirty="0"/>
          </a:p>
          <a:p>
            <a:pPr eaLnBrk="1" hangingPunct="1"/>
            <a:endParaRPr lang="en-GB" altLang="cs-CZ" dirty="0"/>
          </a:p>
          <a:p>
            <a:pPr lvl="1" eaLnBrk="1" hangingPunct="1"/>
            <a:endParaRPr lang="en-GB" altLang="cs-CZ" dirty="0"/>
          </a:p>
          <a:p>
            <a:pPr eaLnBrk="1" hangingPunct="1"/>
            <a:endParaRPr lang="cs-CZ" alt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669" y="5996879"/>
            <a:ext cx="2942331" cy="86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942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n-GB" altLang="cs-CZ" dirty="0">
                <a:latin typeface="+mn-lt"/>
              </a:rPr>
              <a:t>requirements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cs-CZ" sz="3200" b="1" dirty="0"/>
              <a:t>Active</a:t>
            </a:r>
            <a:r>
              <a:rPr lang="en-GB" altLang="cs-CZ" sz="3200" dirty="0"/>
              <a:t> participation in:</a:t>
            </a:r>
          </a:p>
          <a:p>
            <a:pPr eaLnBrk="1" hangingPunct="1"/>
            <a:endParaRPr lang="en-GB" altLang="cs-CZ" sz="3200" dirty="0"/>
          </a:p>
          <a:p>
            <a:pPr lvl="1" eaLnBrk="1" hangingPunct="1"/>
            <a:r>
              <a:rPr lang="en-GB" altLang="cs-CZ" sz="3200" dirty="0"/>
              <a:t>presentations / talks / teaching sessions giving</a:t>
            </a:r>
          </a:p>
          <a:p>
            <a:pPr lvl="1" eaLnBrk="1" hangingPunct="1"/>
            <a:r>
              <a:rPr lang="en-GB" altLang="cs-CZ" sz="3200" dirty="0"/>
              <a:t>face-to-face</a:t>
            </a:r>
            <a:r>
              <a:rPr lang="cs-CZ" altLang="cs-CZ" sz="3200" dirty="0"/>
              <a:t>/Zoom</a:t>
            </a:r>
            <a:r>
              <a:rPr lang="en-GB" altLang="cs-CZ" sz="3200" dirty="0"/>
              <a:t> discussions</a:t>
            </a:r>
          </a:p>
          <a:p>
            <a:pPr lvl="1" eaLnBrk="1" hangingPunct="1"/>
            <a:r>
              <a:rPr lang="en-GB" altLang="cs-CZ" sz="3200" dirty="0"/>
              <a:t>online discussions</a:t>
            </a:r>
          </a:p>
          <a:p>
            <a:pPr lvl="1" eaLnBrk="1" hangingPunct="1"/>
            <a:r>
              <a:rPr lang="en-GB" altLang="cs-CZ" sz="3200" dirty="0"/>
              <a:t>writ</a:t>
            </a:r>
            <a:r>
              <a:rPr lang="cs-CZ" altLang="cs-CZ" sz="3200" dirty="0" err="1"/>
              <a:t>ing</a:t>
            </a:r>
            <a:r>
              <a:rPr lang="en-GB" altLang="cs-CZ" sz="3200" dirty="0"/>
              <a:t> assignment</a:t>
            </a:r>
          </a:p>
          <a:p>
            <a:pPr eaLnBrk="1" hangingPunct="1"/>
            <a:endParaRPr lang="en-GB" altLang="cs-CZ" dirty="0">
              <a:latin typeface="Arial Narrow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669" y="5996879"/>
            <a:ext cx="2942331" cy="86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033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cs-CZ" altLang="cs-CZ" dirty="0" err="1">
                <a:latin typeface="+mn-lt"/>
              </a:rPr>
              <a:t>introduction</a:t>
            </a:r>
            <a:endParaRPr lang="cs-CZ" altLang="cs-CZ" dirty="0">
              <a:latin typeface="+mn-lt"/>
            </a:endParaRPr>
          </a:p>
        </p:txBody>
      </p:sp>
      <p:sp>
        <p:nvSpPr>
          <p:cNvPr id="1126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669" y="5996879"/>
            <a:ext cx="2942331" cy="86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268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cs-CZ" altLang="cs-CZ" dirty="0" err="1">
                <a:latin typeface="+mn-lt"/>
              </a:rPr>
              <a:t>introduction</a:t>
            </a:r>
            <a:endParaRPr lang="cs-CZ" altLang="cs-CZ" dirty="0">
              <a:latin typeface="+mn-lt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63750" y="2656703"/>
            <a:ext cx="8229600" cy="2389960"/>
          </a:xfrm>
        </p:spPr>
        <p:txBody>
          <a:bodyPr/>
          <a:lstStyle/>
          <a:p>
            <a:pPr eaLnBrk="1" hangingPunct="1"/>
            <a:r>
              <a:rPr lang="cs-CZ" altLang="cs-CZ" dirty="0"/>
              <a:t>peer2peer </a:t>
            </a:r>
            <a:r>
              <a:rPr lang="cs-CZ" altLang="cs-CZ" dirty="0">
                <a:cs typeface="Arial" charset="0"/>
              </a:rPr>
              <a:t>→ </a:t>
            </a:r>
            <a:r>
              <a:rPr lang="cs-CZ" altLang="cs-CZ" dirty="0" err="1">
                <a:cs typeface="Arial" charset="0"/>
              </a:rPr>
              <a:t>class</a:t>
            </a:r>
            <a:endParaRPr lang="cs-CZ" altLang="cs-CZ" dirty="0">
              <a:cs typeface="Arial" charset="0"/>
            </a:endParaRPr>
          </a:p>
          <a:p>
            <a:pPr eaLnBrk="1" hangingPunct="1"/>
            <a:endParaRPr lang="cs-CZ" altLang="cs-CZ" dirty="0"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cs-CZ" altLang="cs-CZ" dirty="0">
                <a:latin typeface="Arial Narrow" pitchFamily="34" charset="0"/>
                <a:cs typeface="Arial" charset="0"/>
              </a:rPr>
              <a:t> 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669" y="5996879"/>
            <a:ext cx="2942331" cy="86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43175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2735</TotalTime>
  <Words>374</Words>
  <Application>Microsoft Office PowerPoint</Application>
  <PresentationFormat>Širokoúhlá obrazovka</PresentationFormat>
  <Paragraphs>91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6" baseType="lpstr">
      <vt:lpstr>Arial</vt:lpstr>
      <vt:lpstr>Arial Narrow</vt:lpstr>
      <vt:lpstr>Calibri</vt:lpstr>
      <vt:lpstr>Calibri Light</vt:lpstr>
      <vt:lpstr>Motiv Office</vt:lpstr>
      <vt:lpstr>Academic Communication Skills     in English (DACSE) </vt:lpstr>
      <vt:lpstr>DACSE 2020</vt:lpstr>
      <vt:lpstr>Prezentace aplikace PowerPoint</vt:lpstr>
      <vt:lpstr>course objectives</vt:lpstr>
      <vt:lpstr>course organisation</vt:lpstr>
      <vt:lpstr>materials</vt:lpstr>
      <vt:lpstr>requirements</vt:lpstr>
      <vt:lpstr>introduction</vt:lpstr>
      <vt:lpstr>introduction</vt:lpstr>
      <vt:lpstr>Prezentace aplikace PowerPoint</vt:lpstr>
      <vt:lpstr>priorities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Are Language Centres For?</dc:title>
  <dc:creator>Libor Štěpánek</dc:creator>
  <cp:lastModifiedBy>Libor Štěpánek</cp:lastModifiedBy>
  <cp:revision>126</cp:revision>
  <cp:lastPrinted>2018-09-18T13:06:08Z</cp:lastPrinted>
  <dcterms:created xsi:type="dcterms:W3CDTF">2018-07-16T08:35:08Z</dcterms:created>
  <dcterms:modified xsi:type="dcterms:W3CDTF">2020-10-12T07:12:55Z</dcterms:modified>
</cp:coreProperties>
</file>