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4"/>
  </p:notesMasterIdLst>
  <p:sldIdLst>
    <p:sldId id="256" r:id="rId5"/>
    <p:sldId id="262" r:id="rId6"/>
    <p:sldId id="272" r:id="rId7"/>
    <p:sldId id="284" r:id="rId8"/>
    <p:sldId id="279" r:id="rId9"/>
    <p:sldId id="289" r:id="rId10"/>
    <p:sldId id="291" r:id="rId11"/>
    <p:sldId id="283" r:id="rId12"/>
    <p:sldId id="286" r:id="rId13"/>
    <p:sldId id="287" r:id="rId14"/>
    <p:sldId id="288" r:id="rId15"/>
    <p:sldId id="321" r:id="rId16"/>
    <p:sldId id="292" r:id="rId17"/>
    <p:sldId id="297" r:id="rId18"/>
    <p:sldId id="320" r:id="rId19"/>
    <p:sldId id="293" r:id="rId20"/>
    <p:sldId id="302" r:id="rId21"/>
    <p:sldId id="319" r:id="rId22"/>
    <p:sldId id="294" r:id="rId23"/>
    <p:sldId id="296" r:id="rId24"/>
    <p:sldId id="303" r:id="rId25"/>
    <p:sldId id="298" r:id="rId26"/>
    <p:sldId id="299" r:id="rId27"/>
    <p:sldId id="309" r:id="rId28"/>
    <p:sldId id="304" r:id="rId29"/>
    <p:sldId id="290" r:id="rId30"/>
    <p:sldId id="316" r:id="rId31"/>
    <p:sldId id="317" r:id="rId32"/>
    <p:sldId id="295" r:id="rId33"/>
    <p:sldId id="300" r:id="rId34"/>
    <p:sldId id="301" r:id="rId35"/>
    <p:sldId id="318" r:id="rId36"/>
    <p:sldId id="305" r:id="rId37"/>
    <p:sldId id="306" r:id="rId38"/>
    <p:sldId id="307" r:id="rId39"/>
    <p:sldId id="323" r:id="rId40"/>
    <p:sldId id="308" r:id="rId41"/>
    <p:sldId id="322" r:id="rId42"/>
    <p:sldId id="260" r:id="rId43"/>
  </p:sldIdLst>
  <p:sldSz cx="18288000" cy="10287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ul" id="{EF9E3A31-6DD9-4289-A41C-D16CD2A7E16F}">
          <p14:sldIdLst>
            <p14:sldId id="256"/>
          </p14:sldIdLst>
        </p14:section>
        <p14:section name="Kapitola" id="{5DB6529A-8C99-4578-92F8-1A02914CCAA1}">
          <p14:sldIdLst>
            <p14:sldId id="262"/>
          </p14:sldIdLst>
        </p14:section>
        <p14:section name="Strana" id="{742D768F-5ACF-4FAC-8554-020D2C3C3930}">
          <p14:sldIdLst>
            <p14:sldId id="272"/>
            <p14:sldId id="284"/>
            <p14:sldId id="279"/>
            <p14:sldId id="289"/>
            <p14:sldId id="291"/>
            <p14:sldId id="283"/>
            <p14:sldId id="286"/>
            <p14:sldId id="287"/>
            <p14:sldId id="288"/>
            <p14:sldId id="321"/>
            <p14:sldId id="292"/>
            <p14:sldId id="297"/>
            <p14:sldId id="320"/>
            <p14:sldId id="293"/>
            <p14:sldId id="302"/>
            <p14:sldId id="319"/>
            <p14:sldId id="294"/>
            <p14:sldId id="296"/>
            <p14:sldId id="303"/>
            <p14:sldId id="298"/>
            <p14:sldId id="299"/>
            <p14:sldId id="309"/>
            <p14:sldId id="304"/>
            <p14:sldId id="290"/>
            <p14:sldId id="316"/>
            <p14:sldId id="317"/>
            <p14:sldId id="295"/>
            <p14:sldId id="300"/>
            <p14:sldId id="301"/>
            <p14:sldId id="318"/>
            <p14:sldId id="305"/>
            <p14:sldId id="306"/>
            <p14:sldId id="307"/>
            <p14:sldId id="323"/>
            <p14:sldId id="308"/>
            <p14:sldId id="322"/>
          </p14:sldIdLst>
        </p14:section>
        <p14:section name="Závěr" id="{D29E3DEC-E9F1-4B2A-86B9-F74AFCEBFBED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122" userDrawn="1">
          <p15:clr>
            <a:srgbClr val="A4A3A4"/>
          </p15:clr>
        </p15:guide>
        <p15:guide id="2" pos="5647" userDrawn="1">
          <p15:clr>
            <a:srgbClr val="A4A3A4"/>
          </p15:clr>
        </p15:guide>
        <p15:guide id="3" orient="horz" pos="1811" userDrawn="1">
          <p15:clr>
            <a:srgbClr val="A4A3A4"/>
          </p15:clr>
        </p15:guide>
        <p15:guide id="4" pos="5760" userDrawn="1">
          <p15:clr>
            <a:srgbClr val="A4A3A4"/>
          </p15:clr>
        </p15:guide>
        <p15:guide id="5" pos="5873" userDrawn="1">
          <p15:clr>
            <a:srgbClr val="A4A3A4"/>
          </p15:clr>
        </p15:guide>
        <p15:guide id="6" orient="horz" pos="2650" userDrawn="1">
          <p15:clr>
            <a:srgbClr val="A4A3A4"/>
          </p15:clr>
        </p15:guide>
        <p15:guide id="7" pos="544" userDrawn="1">
          <p15:clr>
            <a:srgbClr val="A4A3A4"/>
          </p15:clr>
        </p15:guide>
        <p15:guide id="8" pos="10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C00"/>
    <a:srgbClr val="EEEEBB"/>
    <a:srgbClr val="DFEAC5"/>
    <a:srgbClr val="40A52B"/>
    <a:srgbClr val="0A71B3"/>
    <a:srgbClr val="F16B00"/>
    <a:srgbClr val="646464"/>
    <a:srgbClr val="D4D95D"/>
    <a:srgbClr val="88B825"/>
    <a:srgbClr val="37A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558F9A-EB3C-4966-8202-8854FEDDAA91}" v="239" dt="2020-11-01T19:08:29.6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66" autoAdjust="0"/>
    <p:restoredTop sz="95984" autoAdjust="0"/>
  </p:normalViewPr>
  <p:slideViewPr>
    <p:cSldViewPr snapToGrid="0">
      <p:cViewPr varScale="1">
        <p:scale>
          <a:sx n="74" d="100"/>
          <a:sy n="74" d="100"/>
        </p:scale>
        <p:origin x="114" y="54"/>
      </p:cViewPr>
      <p:guideLst>
        <p:guide orient="horz" pos="5122"/>
        <p:guide pos="5647"/>
        <p:guide orient="horz" pos="1811"/>
        <p:guide pos="5760"/>
        <p:guide pos="5873"/>
        <p:guide orient="horz" pos="2650"/>
        <p:guide pos="544"/>
        <p:guide pos="10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35E7798A-F829-4110-887C-668C89F0AEA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14F0B803-CE0E-4B50-AB3F-ED09002F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3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0E9F-5722-46BC-A8C7-D5AE8C92FFA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BD4C-8356-41EA-B534-80859152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5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0E9F-5722-46BC-A8C7-D5AE8C92FFA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BD4C-8356-41EA-B534-80859152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4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0E9F-5722-46BC-A8C7-D5AE8C92FFA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BD4C-8356-41EA-B534-80859152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1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0E9F-5722-46BC-A8C7-D5AE8C92FFA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BD4C-8356-41EA-B534-80859152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0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0E9F-5722-46BC-A8C7-D5AE8C92FFA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BD4C-8356-41EA-B534-80859152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2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0E9F-5722-46BC-A8C7-D5AE8C92FFA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BD4C-8356-41EA-B534-80859152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4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0E9F-5722-46BC-A8C7-D5AE8C92FFA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BD4C-8356-41EA-B534-80859152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3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0E9F-5722-46BC-A8C7-D5AE8C92FFA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BD4C-8356-41EA-B534-80859152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9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0E9F-5722-46BC-A8C7-D5AE8C92FFA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BD4C-8356-41EA-B534-80859152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2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0E9F-5722-46BC-A8C7-D5AE8C92FFA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BD4C-8356-41EA-B534-80859152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7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70E9F-5722-46BC-A8C7-D5AE8C92FFA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BD4C-8356-41EA-B534-80859152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0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70E9F-5722-46BC-A8C7-D5AE8C92FFA9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4BD4C-8356-41EA-B534-80859152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1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5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683C6C0-5E9F-47DE-8A0D-D91DA56640B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"/>
            <a:ext cx="7905750" cy="8239539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74BD886-7E76-4390-8FFB-C06243D7D623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8278"/>
            <a:ext cx="4238625" cy="204844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D8903A2-933E-4364-B15A-08AEFF7EBD30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5021"/>
            <a:ext cx="5381625" cy="2811979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AF0BD529-F4DD-4F6D-87E0-CE3CBEE8E297}"/>
              </a:ext>
            </a:extLst>
          </p:cNvPr>
          <p:cNvSpPr txBox="1"/>
          <p:nvPr/>
        </p:nvSpPr>
        <p:spPr>
          <a:xfrm>
            <a:off x="648000000" y="0"/>
            <a:ext cx="1143000" cy="38880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B56A4F5F-D3A1-42D1-8B49-2A3A8C40EB4C}"/>
              </a:ext>
            </a:extLst>
          </p:cNvPr>
          <p:cNvSpPr txBox="1">
            <a:spLocks noChangeAspect="1"/>
          </p:cNvSpPr>
          <p:nvPr/>
        </p:nvSpPr>
        <p:spPr>
          <a:xfrm>
            <a:off x="17145000" y="0"/>
            <a:ext cx="1143000" cy="10287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53D4480-0093-4982-914A-F2CB90BBB920}"/>
              </a:ext>
            </a:extLst>
          </p:cNvPr>
          <p:cNvSpPr txBox="1">
            <a:spLocks/>
          </p:cNvSpPr>
          <p:nvPr/>
        </p:nvSpPr>
        <p:spPr>
          <a:xfrm>
            <a:off x="7429500" y="3976123"/>
            <a:ext cx="9715500" cy="3524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cs-CZ" sz="9000" i="1" dirty="0">
                <a:solidFill>
                  <a:srgbClr val="4B4B4B"/>
                </a:solidFill>
                <a:latin typeface="Arial Narrow" panose="020B0606020202030204" pitchFamily="34" charset="0"/>
              </a:rPr>
              <a:t>Essence s.r.o.</a:t>
            </a:r>
          </a:p>
          <a:p>
            <a:r>
              <a:rPr lang="cs-CZ" sz="4700" i="1">
                <a:solidFill>
                  <a:srgbClr val="4B4B4B"/>
                </a:solidFill>
                <a:latin typeface="Arial Narrow" panose="020B0606020202030204" pitchFamily="34" charset="0"/>
              </a:rPr>
              <a:t>Microsoft partner</a:t>
            </a:r>
            <a:endParaRPr lang="cs-CZ" sz="4700" i="1" dirty="0">
              <a:solidFill>
                <a:srgbClr val="4B4B4B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2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200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Možnosti nápovědy: kontextová nápověda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90054B3-E029-456E-B114-8F684144A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799" y="1553241"/>
            <a:ext cx="11429259" cy="7730831"/>
          </a:xfrm>
          <a:prstGeom prst="rect">
            <a:avLst/>
          </a:prstGeom>
        </p:spPr>
      </p:pic>
      <p:sp>
        <p:nvSpPr>
          <p:cNvPr id="7" name="Šipka: dolů 6">
            <a:extLst>
              <a:ext uri="{FF2B5EF4-FFF2-40B4-BE49-F238E27FC236}">
                <a16:creationId xmlns:a16="http://schemas.microsoft.com/office/drawing/2014/main" id="{E3E17355-D5B9-4BF5-8F58-D92ACBE3D7FF}"/>
              </a:ext>
            </a:extLst>
          </p:cNvPr>
          <p:cNvSpPr/>
          <p:nvPr/>
        </p:nvSpPr>
        <p:spPr>
          <a:xfrm rot="4902420">
            <a:off x="8572117" y="3390499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75AB380A-CF21-4625-B35E-1478A6453039}"/>
              </a:ext>
            </a:extLst>
          </p:cNvPr>
          <p:cNvSpPr/>
          <p:nvPr/>
        </p:nvSpPr>
        <p:spPr>
          <a:xfrm>
            <a:off x="9935792" y="1855694"/>
            <a:ext cx="5461090" cy="1979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Postůjte kurzorem nad sloupečkem (popisem), který vás zajímá a počkejte sekundu, co vám kontextová nápověda napoví.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30782E23-06EF-4B18-85DA-285C2E7B6F6C}"/>
              </a:ext>
            </a:extLst>
          </p:cNvPr>
          <p:cNvSpPr/>
          <p:nvPr/>
        </p:nvSpPr>
        <p:spPr>
          <a:xfrm>
            <a:off x="11187160" y="4828054"/>
            <a:ext cx="5930946" cy="26423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</a:t>
            </a:r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Kontextová nápověda je distribuovaná se systémem a je vždy k dispozici. Na tento typ nápovědy je potřeba myslet, když se dělá úprava na míru, aby uživatel nebyl úplně bez nápovědy.</a:t>
            </a:r>
          </a:p>
        </p:txBody>
      </p:sp>
    </p:spTree>
    <p:extLst>
      <p:ext uri="{BB962C8B-B14F-4D97-AF65-F5344CB8AC3E}">
        <p14:creationId xmlns:p14="http://schemas.microsoft.com/office/powerpoint/2010/main" val="14496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</a:rPr>
              <a:t>Možnosti nápovědy: procesní nápověda</a:t>
            </a:r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D486EE7-953A-4B07-B205-647A5B95F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89" y="1892763"/>
            <a:ext cx="8594076" cy="472319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20095F4-DCEE-4CE4-B72A-080CD51E95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3504" y="2809875"/>
            <a:ext cx="13861981" cy="6805250"/>
          </a:xfrm>
          <a:prstGeom prst="rect">
            <a:avLst/>
          </a:prstGeom>
        </p:spPr>
      </p:pic>
      <p:sp>
        <p:nvSpPr>
          <p:cNvPr id="8" name="Šipka: dolů 7">
            <a:extLst>
              <a:ext uri="{FF2B5EF4-FFF2-40B4-BE49-F238E27FC236}">
                <a16:creationId xmlns:a16="http://schemas.microsoft.com/office/drawing/2014/main" id="{6D6A8809-384A-44CE-B1C7-5FDB3C9E176B}"/>
              </a:ext>
            </a:extLst>
          </p:cNvPr>
          <p:cNvSpPr/>
          <p:nvPr/>
        </p:nvSpPr>
        <p:spPr>
          <a:xfrm rot="1945406">
            <a:off x="2270274" y="3142908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5591498F-0F89-4325-8AD7-C91A7354D5D6}"/>
              </a:ext>
            </a:extLst>
          </p:cNvPr>
          <p:cNvSpPr/>
          <p:nvPr/>
        </p:nvSpPr>
        <p:spPr>
          <a:xfrm>
            <a:off x="1988580" y="1674454"/>
            <a:ext cx="5175764" cy="17406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CTRL+F1 vyvolá nápovědu uloženou na web </a:t>
            </a:r>
            <a:r>
              <a:rPr lang="cs-CZ" sz="2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serveru a je svou podstatou procesní.</a:t>
            </a: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39595AAB-59DC-472A-8096-AAE5107075F6}"/>
              </a:ext>
            </a:extLst>
          </p:cNvPr>
          <p:cNvSpPr/>
          <p:nvPr/>
        </p:nvSpPr>
        <p:spPr>
          <a:xfrm rot="18640711">
            <a:off x="6153778" y="3070111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D765DAE1-F44B-4A6D-87D2-8E5C06074DD7}"/>
              </a:ext>
            </a:extLst>
          </p:cNvPr>
          <p:cNvSpPr/>
          <p:nvPr/>
        </p:nvSpPr>
        <p:spPr>
          <a:xfrm>
            <a:off x="10679862" y="1674453"/>
            <a:ext cx="5175764" cy="17406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Procesní nápověda ukazuje jak postupovat v daném nástroji krok po kroku. </a:t>
            </a:r>
          </a:p>
        </p:txBody>
      </p:sp>
    </p:spTree>
    <p:extLst>
      <p:ext uri="{BB962C8B-B14F-4D97-AF65-F5344CB8AC3E}">
        <p14:creationId xmlns:p14="http://schemas.microsoft.com/office/powerpoint/2010/main" val="1636378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</a:rPr>
              <a:t>Možnosti nápovědy: školící materiály MS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5591498F-0F89-4325-8AD7-C91A7354D5D6}"/>
              </a:ext>
            </a:extLst>
          </p:cNvPr>
          <p:cNvSpPr/>
          <p:nvPr/>
        </p:nvSpPr>
        <p:spPr>
          <a:xfrm>
            <a:off x="594321" y="1792377"/>
            <a:ext cx="3644304" cy="43932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CTRL+F1 V procesní dokumentaci jsou popsány i úplné základy, které teď probíráte. Zkuste si v levém menu přejít na téma, které vás bude zajímat. Třeba Práce s Business </a:t>
            </a:r>
            <a:r>
              <a:rPr lang="cs-CZ" sz="2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Centrálem</a:t>
            </a:r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.</a:t>
            </a:r>
            <a:endParaRPr lang="cs-CZ" sz="2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FA2F889-8D56-45E7-81A6-E30EABACF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4320" y="1825956"/>
            <a:ext cx="13329143" cy="7913950"/>
          </a:xfrm>
          <a:prstGeom prst="rect">
            <a:avLst/>
          </a:prstGeom>
        </p:spPr>
      </p:pic>
      <p:sp>
        <p:nvSpPr>
          <p:cNvPr id="8" name="Šipka: dolů 7">
            <a:extLst>
              <a:ext uri="{FF2B5EF4-FFF2-40B4-BE49-F238E27FC236}">
                <a16:creationId xmlns:a16="http://schemas.microsoft.com/office/drawing/2014/main" id="{6D6A8809-384A-44CE-B1C7-5FDB3C9E176B}"/>
              </a:ext>
            </a:extLst>
          </p:cNvPr>
          <p:cNvSpPr/>
          <p:nvPr/>
        </p:nvSpPr>
        <p:spPr>
          <a:xfrm rot="17641448">
            <a:off x="4378874" y="4232098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814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Procházení systému tam a zpět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78596C6-693D-4E33-8EB5-6626D1352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234" y="1627688"/>
            <a:ext cx="11336348" cy="5565343"/>
          </a:xfrm>
          <a:prstGeom prst="rect">
            <a:avLst/>
          </a:prstGeom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CEECB660-37A1-4905-B518-13104159CCF4}"/>
              </a:ext>
            </a:extLst>
          </p:cNvPr>
          <p:cNvSpPr/>
          <p:nvPr/>
        </p:nvSpPr>
        <p:spPr>
          <a:xfrm>
            <a:off x="603533" y="1997183"/>
            <a:ext cx="5175764" cy="30051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všem, na čem se vám změní kurzor ze šipky na „ruku“ lze klikat. Stránky se vám zobrazují vždy nad původní stránkou.  Klikáním tak defacto „surfujete“ po systému stále vřed.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3ADEE0F9-007D-4193-8DD8-4CC64BB7DF2B}"/>
              </a:ext>
            </a:extLst>
          </p:cNvPr>
          <p:cNvSpPr/>
          <p:nvPr/>
        </p:nvSpPr>
        <p:spPr>
          <a:xfrm>
            <a:off x="874800" y="6343337"/>
            <a:ext cx="4522135" cy="12032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Pozn.: vzad se jde pomocí ESC, to je jasné.</a:t>
            </a: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2CE7874E-9482-4143-812F-452089E43C6A}"/>
              </a:ext>
            </a:extLst>
          </p:cNvPr>
          <p:cNvSpPr/>
          <p:nvPr/>
        </p:nvSpPr>
        <p:spPr>
          <a:xfrm rot="16200000">
            <a:off x="5463851" y="4120459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92E9D034-29E6-45AB-BC68-C73398F6668F}"/>
              </a:ext>
            </a:extLst>
          </p:cNvPr>
          <p:cNvSpPr/>
          <p:nvPr/>
        </p:nvSpPr>
        <p:spPr>
          <a:xfrm rot="5400000">
            <a:off x="5447693" y="6486522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515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Základní zobrazení: Přehled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12F4153-F49A-4DC0-9E7B-FB3B2CDCA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800" y="1893657"/>
            <a:ext cx="16403894" cy="5317498"/>
          </a:xfrm>
          <a:prstGeom prst="rect">
            <a:avLst/>
          </a:prstGeom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645AE1BA-9226-4AE8-9A56-90D048C04E9F}"/>
              </a:ext>
            </a:extLst>
          </p:cNvPr>
          <p:cNvSpPr/>
          <p:nvPr/>
        </p:nvSpPr>
        <p:spPr>
          <a:xfrm>
            <a:off x="506406" y="6246109"/>
            <a:ext cx="4522135" cy="12032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Přechod a Kartu buď přes klik na číslo, nebo na …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FD87E312-160A-4CEF-B364-263A7B420186}"/>
              </a:ext>
            </a:extLst>
          </p:cNvPr>
          <p:cNvSpPr/>
          <p:nvPr/>
        </p:nvSpPr>
        <p:spPr>
          <a:xfrm rot="13326870">
            <a:off x="12317741" y="6576682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35C6605F-F7B6-4B63-BC86-A555E43251A0}"/>
              </a:ext>
            </a:extLst>
          </p:cNvPr>
          <p:cNvSpPr/>
          <p:nvPr/>
        </p:nvSpPr>
        <p:spPr>
          <a:xfrm rot="12804376">
            <a:off x="874799" y="4677891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CA457137-3875-4A39-B3F3-76AAF1F91C0C}"/>
              </a:ext>
            </a:extLst>
          </p:cNvPr>
          <p:cNvSpPr/>
          <p:nvPr/>
        </p:nvSpPr>
        <p:spPr>
          <a:xfrm rot="20050530">
            <a:off x="1050059" y="2567822"/>
            <a:ext cx="630891" cy="6308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7AF4035B-CFA5-4419-83F6-5F934D2D0303}"/>
              </a:ext>
            </a:extLst>
          </p:cNvPr>
          <p:cNvSpPr/>
          <p:nvPr/>
        </p:nvSpPr>
        <p:spPr>
          <a:xfrm rot="10800000">
            <a:off x="7007919" y="5640763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A91ED213-3C58-410A-B532-AF99227D1EC8}"/>
              </a:ext>
            </a:extLst>
          </p:cNvPr>
          <p:cNvSpPr/>
          <p:nvPr/>
        </p:nvSpPr>
        <p:spPr>
          <a:xfrm>
            <a:off x="15480416" y="1935389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EC16340B-3F39-4FF0-84EA-3C2FAFD0A07C}"/>
              </a:ext>
            </a:extLst>
          </p:cNvPr>
          <p:cNvSpPr/>
          <p:nvPr/>
        </p:nvSpPr>
        <p:spPr>
          <a:xfrm rot="10539615">
            <a:off x="2275251" y="4775113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FE96D3F6-B5F5-4068-AF26-C29218C72131}"/>
              </a:ext>
            </a:extLst>
          </p:cNvPr>
          <p:cNvSpPr/>
          <p:nvPr/>
        </p:nvSpPr>
        <p:spPr>
          <a:xfrm>
            <a:off x="13186637" y="413472"/>
            <a:ext cx="4522135" cy="20484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Ovládací prvky přehledu: filtr, způsob zobrazení, infopanel, záložka na hlavní plochu a rozšíření zobrazení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2B2FC141-035C-47CE-8B32-7C7038649CC7}"/>
              </a:ext>
            </a:extLst>
          </p:cNvPr>
          <p:cNvSpPr/>
          <p:nvPr/>
        </p:nvSpPr>
        <p:spPr>
          <a:xfrm>
            <a:off x="10340592" y="7329379"/>
            <a:ext cx="3876493" cy="12032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Infopanel se zkratkami do dalších agend a statistik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CBD8E5DD-F006-444B-9316-F5082C7EBA3E}"/>
              </a:ext>
            </a:extLst>
          </p:cNvPr>
          <p:cNvSpPr/>
          <p:nvPr/>
        </p:nvSpPr>
        <p:spPr>
          <a:xfrm>
            <a:off x="5982907" y="6805872"/>
            <a:ext cx="3479151" cy="8105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Zde jsou řádky s daty</a:t>
            </a: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F2DBF378-D1A7-4DA1-ABE3-0C465F8F57D4}"/>
              </a:ext>
            </a:extLst>
          </p:cNvPr>
          <p:cNvSpPr/>
          <p:nvPr/>
        </p:nvSpPr>
        <p:spPr>
          <a:xfrm>
            <a:off x="81696" y="1641906"/>
            <a:ext cx="3410329" cy="10508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Tady poznáte, co že je to za přehled</a:t>
            </a:r>
          </a:p>
        </p:txBody>
      </p:sp>
    </p:spTree>
    <p:extLst>
      <p:ext uri="{BB962C8B-B14F-4D97-AF65-F5344CB8AC3E}">
        <p14:creationId xmlns:p14="http://schemas.microsoft.com/office/powerpoint/2010/main" val="1380490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5" y="8214044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Základní zobrazení: Přehled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CA457137-3875-4A39-B3F3-76AAF1F91C0C}"/>
              </a:ext>
            </a:extLst>
          </p:cNvPr>
          <p:cNvSpPr/>
          <p:nvPr/>
        </p:nvSpPr>
        <p:spPr>
          <a:xfrm rot="20050530">
            <a:off x="14443109" y="2598580"/>
            <a:ext cx="630891" cy="1370735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F2DBF378-D1A7-4DA1-ABE3-0C465F8F57D4}"/>
              </a:ext>
            </a:extLst>
          </p:cNvPr>
          <p:cNvSpPr/>
          <p:nvPr/>
        </p:nvSpPr>
        <p:spPr>
          <a:xfrm>
            <a:off x="11201210" y="389966"/>
            <a:ext cx="5594166" cy="23027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tohle jsou přehledy zboží. Možná pro práci u počítače zbytečné, ale pokud pro práci použijete mobil, či tablet, má to svoje kouzlo!!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C3F8E95E-E856-4887-99E1-997BC445B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48" y="1731321"/>
            <a:ext cx="9889344" cy="51757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5E6ED9E2-B059-47E4-BE33-D5320F9110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5884" y="4038282"/>
            <a:ext cx="13374259" cy="47476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Šipka: dolů 18">
            <a:extLst>
              <a:ext uri="{FF2B5EF4-FFF2-40B4-BE49-F238E27FC236}">
                <a16:creationId xmlns:a16="http://schemas.microsoft.com/office/drawing/2014/main" id="{C20060CE-76AA-4B81-9B59-6531B516716A}"/>
              </a:ext>
            </a:extLst>
          </p:cNvPr>
          <p:cNvSpPr/>
          <p:nvPr/>
        </p:nvSpPr>
        <p:spPr>
          <a:xfrm rot="3861833">
            <a:off x="10156248" y="1426408"/>
            <a:ext cx="630891" cy="1370735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872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Základní zobrazení: Karta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8DD54EC-FFD8-4C74-BAA4-97B75B487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00" y="1627688"/>
            <a:ext cx="15878407" cy="7917847"/>
          </a:xfrm>
          <a:prstGeom prst="rect">
            <a:avLst/>
          </a:prstGeom>
        </p:spPr>
      </p:pic>
      <p:sp>
        <p:nvSpPr>
          <p:cNvPr id="8" name="Šipka: dolů 7">
            <a:extLst>
              <a:ext uri="{FF2B5EF4-FFF2-40B4-BE49-F238E27FC236}">
                <a16:creationId xmlns:a16="http://schemas.microsoft.com/office/drawing/2014/main" id="{75B29A30-ECFE-4EE9-901B-CFA1E755517B}"/>
              </a:ext>
            </a:extLst>
          </p:cNvPr>
          <p:cNvSpPr/>
          <p:nvPr/>
        </p:nvSpPr>
        <p:spPr>
          <a:xfrm rot="15986998">
            <a:off x="9559369" y="7258334"/>
            <a:ext cx="630891" cy="1165109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9F22A11B-AFCB-4B7F-ACA9-63B375B1DF7B}"/>
              </a:ext>
            </a:extLst>
          </p:cNvPr>
          <p:cNvSpPr/>
          <p:nvPr/>
        </p:nvSpPr>
        <p:spPr>
          <a:xfrm>
            <a:off x="4814047" y="7786517"/>
            <a:ext cx="5060767" cy="17590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Fasttab</a:t>
            </a:r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sekce, která zobrazuje klíčové informace z dané záložky, aby jste ji nemuseli pořád otevírat</a:t>
            </a: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AD73940E-6785-464D-810F-A45627106C8A}"/>
              </a:ext>
            </a:extLst>
          </p:cNvPr>
          <p:cNvSpPr/>
          <p:nvPr/>
        </p:nvSpPr>
        <p:spPr>
          <a:xfrm rot="5400000">
            <a:off x="3268269" y="6529247"/>
            <a:ext cx="630891" cy="1165109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49CDB596-8E7C-4BFA-A971-13CFEEE3CA01}"/>
              </a:ext>
            </a:extLst>
          </p:cNvPr>
          <p:cNvSpPr/>
          <p:nvPr/>
        </p:nvSpPr>
        <p:spPr>
          <a:xfrm>
            <a:off x="3791035" y="6706518"/>
            <a:ext cx="3479151" cy="8105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Záložka sdružující informace dle oblastí</a:t>
            </a:r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66F7DAB0-D694-4A44-9461-6AFEC4105322}"/>
              </a:ext>
            </a:extLst>
          </p:cNvPr>
          <p:cNvSpPr/>
          <p:nvPr/>
        </p:nvSpPr>
        <p:spPr>
          <a:xfrm rot="6618667">
            <a:off x="4411472" y="3978928"/>
            <a:ext cx="630891" cy="1165109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BD728ED4-7279-4648-9ADF-FC92359A540F}"/>
              </a:ext>
            </a:extLst>
          </p:cNvPr>
          <p:cNvSpPr/>
          <p:nvPr/>
        </p:nvSpPr>
        <p:spPr>
          <a:xfrm>
            <a:off x="5086435" y="4678067"/>
            <a:ext cx="3479151" cy="8105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Needitovatelná pole jsou šedá</a:t>
            </a:r>
          </a:p>
        </p:txBody>
      </p:sp>
    </p:spTree>
    <p:extLst>
      <p:ext uri="{BB962C8B-B14F-4D97-AF65-F5344CB8AC3E}">
        <p14:creationId xmlns:p14="http://schemas.microsoft.com/office/powerpoint/2010/main" val="1030098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Základní zobrazení: Karta – jak vidět více (menu, </a:t>
            </a:r>
            <a:r>
              <a:rPr lang="cs-CZ" sz="5800" i="1" dirty="0" err="1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fasttabs</a:t>
            </a:r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)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37562F-705A-4120-8BAE-C9B72D4C6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63" y="1624288"/>
            <a:ext cx="16249964" cy="8115024"/>
          </a:xfrm>
          <a:prstGeom prst="rect">
            <a:avLst/>
          </a:prstGeom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id="{D8DB888A-A51B-4459-B270-5DC0FDF80DEF}"/>
              </a:ext>
            </a:extLst>
          </p:cNvPr>
          <p:cNvSpPr/>
          <p:nvPr/>
        </p:nvSpPr>
        <p:spPr>
          <a:xfrm rot="3553909">
            <a:off x="7713349" y="2331715"/>
            <a:ext cx="630891" cy="1165109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A8698AEE-A382-40E5-A1F7-DE4F2F10FDFC}"/>
              </a:ext>
            </a:extLst>
          </p:cNvPr>
          <p:cNvSpPr/>
          <p:nvPr/>
        </p:nvSpPr>
        <p:spPr>
          <a:xfrm>
            <a:off x="7609959" y="1865696"/>
            <a:ext cx="2161529" cy="8105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funkcí</a:t>
            </a: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4B14DE73-068E-4080-833E-BCCB0C22B39B}"/>
              </a:ext>
            </a:extLst>
          </p:cNvPr>
          <p:cNvSpPr/>
          <p:nvPr/>
        </p:nvSpPr>
        <p:spPr>
          <a:xfrm rot="6618667">
            <a:off x="3267351" y="7059608"/>
            <a:ext cx="630891" cy="1165109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9099BF57-A8C6-4B1F-A75D-240D02D762C5}"/>
              </a:ext>
            </a:extLst>
          </p:cNvPr>
          <p:cNvSpPr/>
          <p:nvPr/>
        </p:nvSpPr>
        <p:spPr>
          <a:xfrm>
            <a:off x="4130808" y="7417043"/>
            <a:ext cx="3479151" cy="8105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Klikněte na záložku pro více detailů</a:t>
            </a: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33D3C18D-9A1C-48D3-89DA-CAFC26851A1A}"/>
              </a:ext>
            </a:extLst>
          </p:cNvPr>
          <p:cNvSpPr/>
          <p:nvPr/>
        </p:nvSpPr>
        <p:spPr>
          <a:xfrm rot="10800000">
            <a:off x="12040377" y="3879614"/>
            <a:ext cx="630891" cy="1165109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3A46B633-9FED-4788-9738-D98C6A0A6C89}"/>
              </a:ext>
            </a:extLst>
          </p:cNvPr>
          <p:cNvSpPr/>
          <p:nvPr/>
        </p:nvSpPr>
        <p:spPr>
          <a:xfrm>
            <a:off x="11044817" y="5525490"/>
            <a:ext cx="3479151" cy="8105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Zobrazit ještě více polí</a:t>
            </a:r>
          </a:p>
        </p:txBody>
      </p:sp>
    </p:spTree>
    <p:extLst>
      <p:ext uri="{BB962C8B-B14F-4D97-AF65-F5344CB8AC3E}">
        <p14:creationId xmlns:p14="http://schemas.microsoft.com/office/powerpoint/2010/main" val="2576546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15B6C901-F775-40F8-93F7-EAF87202A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00" y="2753651"/>
            <a:ext cx="16403894" cy="531749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Základní zobrazení: jak vidět více na obrazovce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33D3C18D-9A1C-48D3-89DA-CAFC26851A1A}"/>
              </a:ext>
            </a:extLst>
          </p:cNvPr>
          <p:cNvSpPr/>
          <p:nvPr/>
        </p:nvSpPr>
        <p:spPr>
          <a:xfrm rot="19196766">
            <a:off x="15868674" y="2981662"/>
            <a:ext cx="630891" cy="1165109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3A46B633-9FED-4788-9738-D98C6A0A6C89}"/>
              </a:ext>
            </a:extLst>
          </p:cNvPr>
          <p:cNvSpPr/>
          <p:nvPr/>
        </p:nvSpPr>
        <p:spPr>
          <a:xfrm>
            <a:off x="12008225" y="1541134"/>
            <a:ext cx="4653826" cy="108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Rozšíření zobrazení a celou stránku prohlížeče – uvidíte více. (CTRL+F12)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844DB6C6-6730-4C68-BA5A-1BD36E0D2431}"/>
              </a:ext>
            </a:extLst>
          </p:cNvPr>
          <p:cNvSpPr/>
          <p:nvPr/>
        </p:nvSpPr>
        <p:spPr>
          <a:xfrm>
            <a:off x="874800" y="1441937"/>
            <a:ext cx="6971204" cy="12783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Pozn.: Víte, že celý prohlížeč umí běžet v celoobrazovkovém módu? Zkuste F11</a:t>
            </a:r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81C75A0D-E6A4-4C92-BF95-7CD7BC2AEB48}"/>
              </a:ext>
            </a:extLst>
          </p:cNvPr>
          <p:cNvSpPr/>
          <p:nvPr/>
        </p:nvSpPr>
        <p:spPr>
          <a:xfrm rot="14004038">
            <a:off x="15025992" y="4155952"/>
            <a:ext cx="630891" cy="1165109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2CAA4744-AA17-406A-A091-B917528F7698}"/>
              </a:ext>
            </a:extLst>
          </p:cNvPr>
          <p:cNvSpPr/>
          <p:nvPr/>
        </p:nvSpPr>
        <p:spPr>
          <a:xfrm>
            <a:off x="9820837" y="5143500"/>
            <a:ext cx="4653826" cy="108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Vypnutí infopanelu také přidá jistý prostor (ALT+F2)</a:t>
            </a:r>
          </a:p>
        </p:txBody>
      </p:sp>
    </p:spTree>
    <p:extLst>
      <p:ext uri="{BB962C8B-B14F-4D97-AF65-F5344CB8AC3E}">
        <p14:creationId xmlns:p14="http://schemas.microsoft.com/office/powerpoint/2010/main" val="1969440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 err="1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Editabilita</a:t>
            </a:r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 data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0923580-DBBF-4DF9-B246-55344A016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32" y="1627688"/>
            <a:ext cx="15382272" cy="462519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1C3E976-73CB-48BB-A6D8-7E7E2DA05E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0969"/>
          <a:stretch/>
        </p:blipFill>
        <p:spPr>
          <a:xfrm>
            <a:off x="4074459" y="4120686"/>
            <a:ext cx="12820526" cy="5488635"/>
          </a:xfrm>
          <a:prstGeom prst="rect">
            <a:avLst/>
          </a:prstGeom>
        </p:spPr>
      </p:pic>
      <p:sp>
        <p:nvSpPr>
          <p:cNvPr id="7" name="Šipka: dolů 6">
            <a:extLst>
              <a:ext uri="{FF2B5EF4-FFF2-40B4-BE49-F238E27FC236}">
                <a16:creationId xmlns:a16="http://schemas.microsoft.com/office/drawing/2014/main" id="{FC393055-633C-46C0-B3ED-772171F54EC9}"/>
              </a:ext>
            </a:extLst>
          </p:cNvPr>
          <p:cNvSpPr/>
          <p:nvPr/>
        </p:nvSpPr>
        <p:spPr>
          <a:xfrm rot="5400000">
            <a:off x="2638848" y="4015333"/>
            <a:ext cx="630891" cy="1165109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CBF36AD4-8FFA-4882-89DA-98D5E9D07D70}"/>
              </a:ext>
            </a:extLst>
          </p:cNvPr>
          <p:cNvSpPr/>
          <p:nvPr/>
        </p:nvSpPr>
        <p:spPr>
          <a:xfrm>
            <a:off x="3388659" y="4075055"/>
            <a:ext cx="4769182" cy="11381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Pohled = needitovatelný mód</a:t>
            </a:r>
          </a:p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Úpravy = editovatelný mód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7A83CFB2-7385-4293-8EE1-152475E15E3F}"/>
              </a:ext>
            </a:extLst>
          </p:cNvPr>
          <p:cNvSpPr/>
          <p:nvPr/>
        </p:nvSpPr>
        <p:spPr>
          <a:xfrm>
            <a:off x="11004178" y="2442565"/>
            <a:ext cx="4769182" cy="11381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Tady je to asi jasné: </a:t>
            </a:r>
            <a:r>
              <a:rPr lang="cs-CZ" sz="2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Editabilita</a:t>
            </a:r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nový, smazání</a:t>
            </a:r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C5FA7CD6-6BAF-4F71-B137-A34C32263E90}"/>
              </a:ext>
            </a:extLst>
          </p:cNvPr>
          <p:cNvSpPr/>
          <p:nvPr/>
        </p:nvSpPr>
        <p:spPr>
          <a:xfrm>
            <a:off x="13253059" y="3440903"/>
            <a:ext cx="630891" cy="643453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535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07C8BBF-4D15-4D7A-8420-8834C1DAAD5C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5021"/>
            <a:ext cx="5381625" cy="2811979"/>
          </a:xfrm>
          <a:prstGeom prst="rect">
            <a:avLst/>
          </a:prstGeom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3365801B-F531-4DC9-9C3A-AABE086447DA}"/>
              </a:ext>
            </a:extLst>
          </p:cNvPr>
          <p:cNvSpPr/>
          <p:nvPr/>
        </p:nvSpPr>
        <p:spPr>
          <a:xfrm>
            <a:off x="4572000" y="2143125"/>
            <a:ext cx="10477500" cy="3804244"/>
          </a:xfrm>
          <a:custGeom>
            <a:avLst/>
            <a:gdLst>
              <a:gd name="connsiteX0" fmla="*/ 0 w 10493115"/>
              <a:gd name="connsiteY0" fmla="*/ 631994 h 3791887"/>
              <a:gd name="connsiteX1" fmla="*/ 631994 w 10493115"/>
              <a:gd name="connsiteY1" fmla="*/ 0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0 w 10493115"/>
              <a:gd name="connsiteY0" fmla="*/ 631994 h 3791887"/>
              <a:gd name="connsiteX1" fmla="*/ 631994 w 10493115"/>
              <a:gd name="connsiteY1" fmla="*/ 0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0 w 10493115"/>
              <a:gd name="connsiteY0" fmla="*/ 631994 h 3791887"/>
              <a:gd name="connsiteX1" fmla="*/ 631994 w 10493115"/>
              <a:gd name="connsiteY1" fmla="*/ 0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0 w 10493115"/>
              <a:gd name="connsiteY0" fmla="*/ 631994 h 3791887"/>
              <a:gd name="connsiteX1" fmla="*/ 631994 w 10493115"/>
              <a:gd name="connsiteY1" fmla="*/ 0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0 w 10493115"/>
              <a:gd name="connsiteY0" fmla="*/ 631994 h 3791887"/>
              <a:gd name="connsiteX1" fmla="*/ 631994 w 10493115"/>
              <a:gd name="connsiteY1" fmla="*/ 0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0 w 10493115"/>
              <a:gd name="connsiteY0" fmla="*/ 631994 h 3791887"/>
              <a:gd name="connsiteX1" fmla="*/ 669065 w 10493115"/>
              <a:gd name="connsiteY1" fmla="*/ 12357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0 w 10493115"/>
              <a:gd name="connsiteY0" fmla="*/ 631994 h 3791887"/>
              <a:gd name="connsiteX1" fmla="*/ 669065 w 10493115"/>
              <a:gd name="connsiteY1" fmla="*/ 12357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0 w 10493115"/>
              <a:gd name="connsiteY0" fmla="*/ 631994 h 3791887"/>
              <a:gd name="connsiteX1" fmla="*/ 669065 w 10493115"/>
              <a:gd name="connsiteY1" fmla="*/ 12357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1242 w 10494357"/>
              <a:gd name="connsiteY0" fmla="*/ 631994 h 3791887"/>
              <a:gd name="connsiteX1" fmla="*/ 311961 w 10494357"/>
              <a:gd name="connsiteY1" fmla="*/ 12357 h 3791887"/>
              <a:gd name="connsiteX2" fmla="*/ 9862363 w 10494357"/>
              <a:gd name="connsiteY2" fmla="*/ 0 h 3791887"/>
              <a:gd name="connsiteX3" fmla="*/ 10494357 w 10494357"/>
              <a:gd name="connsiteY3" fmla="*/ 631994 h 3791887"/>
              <a:gd name="connsiteX4" fmla="*/ 10494357 w 10494357"/>
              <a:gd name="connsiteY4" fmla="*/ 3159893 h 3791887"/>
              <a:gd name="connsiteX5" fmla="*/ 9862363 w 10494357"/>
              <a:gd name="connsiteY5" fmla="*/ 3791887 h 3791887"/>
              <a:gd name="connsiteX6" fmla="*/ 633236 w 10494357"/>
              <a:gd name="connsiteY6" fmla="*/ 3791887 h 3791887"/>
              <a:gd name="connsiteX7" fmla="*/ 1242 w 10494357"/>
              <a:gd name="connsiteY7" fmla="*/ 3159893 h 3791887"/>
              <a:gd name="connsiteX8" fmla="*/ 1242 w 10494357"/>
              <a:gd name="connsiteY8" fmla="*/ 631994 h 3791887"/>
              <a:gd name="connsiteX0" fmla="*/ 1242 w 10494357"/>
              <a:gd name="connsiteY0" fmla="*/ 631994 h 3791887"/>
              <a:gd name="connsiteX1" fmla="*/ 311961 w 10494357"/>
              <a:gd name="connsiteY1" fmla="*/ 12357 h 3791887"/>
              <a:gd name="connsiteX2" fmla="*/ 9862363 w 10494357"/>
              <a:gd name="connsiteY2" fmla="*/ 0 h 3791887"/>
              <a:gd name="connsiteX3" fmla="*/ 10494357 w 10494357"/>
              <a:gd name="connsiteY3" fmla="*/ 631994 h 3791887"/>
              <a:gd name="connsiteX4" fmla="*/ 10494357 w 10494357"/>
              <a:gd name="connsiteY4" fmla="*/ 3159893 h 3791887"/>
              <a:gd name="connsiteX5" fmla="*/ 9862363 w 10494357"/>
              <a:gd name="connsiteY5" fmla="*/ 3791887 h 3791887"/>
              <a:gd name="connsiteX6" fmla="*/ 633236 w 10494357"/>
              <a:gd name="connsiteY6" fmla="*/ 3791887 h 3791887"/>
              <a:gd name="connsiteX7" fmla="*/ 1242 w 10494357"/>
              <a:gd name="connsiteY7" fmla="*/ 3159893 h 3791887"/>
              <a:gd name="connsiteX8" fmla="*/ 1242 w 10494357"/>
              <a:gd name="connsiteY8" fmla="*/ 631994 h 3791887"/>
              <a:gd name="connsiteX0" fmla="*/ 1242 w 10494357"/>
              <a:gd name="connsiteY0" fmla="*/ 631994 h 3791887"/>
              <a:gd name="connsiteX1" fmla="*/ 311961 w 10494357"/>
              <a:gd name="connsiteY1" fmla="*/ 12357 h 3791887"/>
              <a:gd name="connsiteX2" fmla="*/ 9862363 w 10494357"/>
              <a:gd name="connsiteY2" fmla="*/ 0 h 3791887"/>
              <a:gd name="connsiteX3" fmla="*/ 10494357 w 10494357"/>
              <a:gd name="connsiteY3" fmla="*/ 631994 h 3791887"/>
              <a:gd name="connsiteX4" fmla="*/ 10494357 w 10494357"/>
              <a:gd name="connsiteY4" fmla="*/ 3159893 h 3791887"/>
              <a:gd name="connsiteX5" fmla="*/ 9862363 w 10494357"/>
              <a:gd name="connsiteY5" fmla="*/ 3791887 h 3791887"/>
              <a:gd name="connsiteX6" fmla="*/ 633236 w 10494357"/>
              <a:gd name="connsiteY6" fmla="*/ 3791887 h 3791887"/>
              <a:gd name="connsiteX7" fmla="*/ 1242 w 10494357"/>
              <a:gd name="connsiteY7" fmla="*/ 3159893 h 3791887"/>
              <a:gd name="connsiteX8" fmla="*/ 1242 w 10494357"/>
              <a:gd name="connsiteY8" fmla="*/ 631994 h 3791887"/>
              <a:gd name="connsiteX0" fmla="*/ 1242 w 10494357"/>
              <a:gd name="connsiteY0" fmla="*/ 631994 h 3804244"/>
              <a:gd name="connsiteX1" fmla="*/ 311961 w 10494357"/>
              <a:gd name="connsiteY1" fmla="*/ 12357 h 3804244"/>
              <a:gd name="connsiteX2" fmla="*/ 9862363 w 10494357"/>
              <a:gd name="connsiteY2" fmla="*/ 0 h 3804244"/>
              <a:gd name="connsiteX3" fmla="*/ 10494357 w 10494357"/>
              <a:gd name="connsiteY3" fmla="*/ 631994 h 3804244"/>
              <a:gd name="connsiteX4" fmla="*/ 10494357 w 10494357"/>
              <a:gd name="connsiteY4" fmla="*/ 3159893 h 3804244"/>
              <a:gd name="connsiteX5" fmla="*/ 9862363 w 10494357"/>
              <a:gd name="connsiteY5" fmla="*/ 3791887 h 3804244"/>
              <a:gd name="connsiteX6" fmla="*/ 398457 w 10494357"/>
              <a:gd name="connsiteY6" fmla="*/ 3804244 h 3804244"/>
              <a:gd name="connsiteX7" fmla="*/ 1242 w 10494357"/>
              <a:gd name="connsiteY7" fmla="*/ 3159893 h 3804244"/>
              <a:gd name="connsiteX8" fmla="*/ 1242 w 10494357"/>
              <a:gd name="connsiteY8" fmla="*/ 631994 h 3804244"/>
              <a:gd name="connsiteX0" fmla="*/ 1242 w 10494357"/>
              <a:gd name="connsiteY0" fmla="*/ 631994 h 3804244"/>
              <a:gd name="connsiteX1" fmla="*/ 311961 w 10494357"/>
              <a:gd name="connsiteY1" fmla="*/ 12357 h 3804244"/>
              <a:gd name="connsiteX2" fmla="*/ 9862363 w 10494357"/>
              <a:gd name="connsiteY2" fmla="*/ 0 h 3804244"/>
              <a:gd name="connsiteX3" fmla="*/ 10494357 w 10494357"/>
              <a:gd name="connsiteY3" fmla="*/ 631994 h 3804244"/>
              <a:gd name="connsiteX4" fmla="*/ 10494357 w 10494357"/>
              <a:gd name="connsiteY4" fmla="*/ 3159893 h 3804244"/>
              <a:gd name="connsiteX5" fmla="*/ 9862363 w 10494357"/>
              <a:gd name="connsiteY5" fmla="*/ 3791887 h 3804244"/>
              <a:gd name="connsiteX6" fmla="*/ 398457 w 10494357"/>
              <a:gd name="connsiteY6" fmla="*/ 3804244 h 3804244"/>
              <a:gd name="connsiteX7" fmla="*/ 1242 w 10494357"/>
              <a:gd name="connsiteY7" fmla="*/ 3159893 h 3804244"/>
              <a:gd name="connsiteX8" fmla="*/ 1242 w 10494357"/>
              <a:gd name="connsiteY8" fmla="*/ 631994 h 3804244"/>
              <a:gd name="connsiteX0" fmla="*/ 1242 w 10494357"/>
              <a:gd name="connsiteY0" fmla="*/ 631994 h 3804244"/>
              <a:gd name="connsiteX1" fmla="*/ 311961 w 10494357"/>
              <a:gd name="connsiteY1" fmla="*/ 12357 h 3804244"/>
              <a:gd name="connsiteX2" fmla="*/ 9862363 w 10494357"/>
              <a:gd name="connsiteY2" fmla="*/ 0 h 3804244"/>
              <a:gd name="connsiteX3" fmla="*/ 10494357 w 10494357"/>
              <a:gd name="connsiteY3" fmla="*/ 631994 h 3804244"/>
              <a:gd name="connsiteX4" fmla="*/ 10494357 w 10494357"/>
              <a:gd name="connsiteY4" fmla="*/ 3159893 h 3804244"/>
              <a:gd name="connsiteX5" fmla="*/ 9862363 w 10494357"/>
              <a:gd name="connsiteY5" fmla="*/ 3791887 h 3804244"/>
              <a:gd name="connsiteX6" fmla="*/ 361387 w 10494357"/>
              <a:gd name="connsiteY6" fmla="*/ 3804244 h 3804244"/>
              <a:gd name="connsiteX7" fmla="*/ 1242 w 10494357"/>
              <a:gd name="connsiteY7" fmla="*/ 3159893 h 3804244"/>
              <a:gd name="connsiteX8" fmla="*/ 1242 w 10494357"/>
              <a:gd name="connsiteY8" fmla="*/ 631994 h 3804244"/>
              <a:gd name="connsiteX0" fmla="*/ 1242 w 10494357"/>
              <a:gd name="connsiteY0" fmla="*/ 631994 h 3804244"/>
              <a:gd name="connsiteX1" fmla="*/ 311961 w 10494357"/>
              <a:gd name="connsiteY1" fmla="*/ 12357 h 3804244"/>
              <a:gd name="connsiteX2" fmla="*/ 9862363 w 10494357"/>
              <a:gd name="connsiteY2" fmla="*/ 0 h 3804244"/>
              <a:gd name="connsiteX3" fmla="*/ 10494357 w 10494357"/>
              <a:gd name="connsiteY3" fmla="*/ 631994 h 3804244"/>
              <a:gd name="connsiteX4" fmla="*/ 10494357 w 10494357"/>
              <a:gd name="connsiteY4" fmla="*/ 3159893 h 3804244"/>
              <a:gd name="connsiteX5" fmla="*/ 10034159 w 10494357"/>
              <a:gd name="connsiteY5" fmla="*/ 3791887 h 3804244"/>
              <a:gd name="connsiteX6" fmla="*/ 361387 w 10494357"/>
              <a:gd name="connsiteY6" fmla="*/ 3804244 h 3804244"/>
              <a:gd name="connsiteX7" fmla="*/ 1242 w 10494357"/>
              <a:gd name="connsiteY7" fmla="*/ 3159893 h 3804244"/>
              <a:gd name="connsiteX8" fmla="*/ 1242 w 10494357"/>
              <a:gd name="connsiteY8" fmla="*/ 631994 h 3804244"/>
              <a:gd name="connsiteX0" fmla="*/ 1242 w 10494357"/>
              <a:gd name="connsiteY0" fmla="*/ 626452 h 3798702"/>
              <a:gd name="connsiteX1" fmla="*/ 311961 w 10494357"/>
              <a:gd name="connsiteY1" fmla="*/ 6815 h 3798702"/>
              <a:gd name="connsiteX2" fmla="*/ 10056327 w 10494357"/>
              <a:gd name="connsiteY2" fmla="*/ 0 h 3798702"/>
              <a:gd name="connsiteX3" fmla="*/ 10494357 w 10494357"/>
              <a:gd name="connsiteY3" fmla="*/ 626452 h 3798702"/>
              <a:gd name="connsiteX4" fmla="*/ 10494357 w 10494357"/>
              <a:gd name="connsiteY4" fmla="*/ 3154351 h 3798702"/>
              <a:gd name="connsiteX5" fmla="*/ 10034159 w 10494357"/>
              <a:gd name="connsiteY5" fmla="*/ 3786345 h 3798702"/>
              <a:gd name="connsiteX6" fmla="*/ 361387 w 10494357"/>
              <a:gd name="connsiteY6" fmla="*/ 3798702 h 3798702"/>
              <a:gd name="connsiteX7" fmla="*/ 1242 w 10494357"/>
              <a:gd name="connsiteY7" fmla="*/ 3154351 h 3798702"/>
              <a:gd name="connsiteX8" fmla="*/ 1242 w 10494357"/>
              <a:gd name="connsiteY8" fmla="*/ 626452 h 3798702"/>
              <a:gd name="connsiteX0" fmla="*/ 0 w 10493115"/>
              <a:gd name="connsiteY0" fmla="*/ 626452 h 3798702"/>
              <a:gd name="connsiteX1" fmla="*/ 438181 w 10493115"/>
              <a:gd name="connsiteY1" fmla="*/ 6815 h 3798702"/>
              <a:gd name="connsiteX2" fmla="*/ 10055085 w 10493115"/>
              <a:gd name="connsiteY2" fmla="*/ 0 h 3798702"/>
              <a:gd name="connsiteX3" fmla="*/ 10493115 w 10493115"/>
              <a:gd name="connsiteY3" fmla="*/ 626452 h 3798702"/>
              <a:gd name="connsiteX4" fmla="*/ 10493115 w 10493115"/>
              <a:gd name="connsiteY4" fmla="*/ 3154351 h 3798702"/>
              <a:gd name="connsiteX5" fmla="*/ 10032917 w 10493115"/>
              <a:gd name="connsiteY5" fmla="*/ 3786345 h 3798702"/>
              <a:gd name="connsiteX6" fmla="*/ 360145 w 10493115"/>
              <a:gd name="connsiteY6" fmla="*/ 3798702 h 3798702"/>
              <a:gd name="connsiteX7" fmla="*/ 0 w 10493115"/>
              <a:gd name="connsiteY7" fmla="*/ 3154351 h 3798702"/>
              <a:gd name="connsiteX8" fmla="*/ 0 w 10493115"/>
              <a:gd name="connsiteY8" fmla="*/ 626452 h 3798702"/>
              <a:gd name="connsiteX0" fmla="*/ 0 w 10493115"/>
              <a:gd name="connsiteY0" fmla="*/ 626452 h 3804244"/>
              <a:gd name="connsiteX1" fmla="*/ 438181 w 10493115"/>
              <a:gd name="connsiteY1" fmla="*/ 6815 h 3804244"/>
              <a:gd name="connsiteX2" fmla="*/ 10055085 w 10493115"/>
              <a:gd name="connsiteY2" fmla="*/ 0 h 3804244"/>
              <a:gd name="connsiteX3" fmla="*/ 10493115 w 10493115"/>
              <a:gd name="connsiteY3" fmla="*/ 626452 h 3804244"/>
              <a:gd name="connsiteX4" fmla="*/ 10493115 w 10493115"/>
              <a:gd name="connsiteY4" fmla="*/ 3154351 h 3804244"/>
              <a:gd name="connsiteX5" fmla="*/ 10032917 w 10493115"/>
              <a:gd name="connsiteY5" fmla="*/ 3786345 h 3804244"/>
              <a:gd name="connsiteX6" fmla="*/ 421105 w 10493115"/>
              <a:gd name="connsiteY6" fmla="*/ 3804244 h 3804244"/>
              <a:gd name="connsiteX7" fmla="*/ 0 w 10493115"/>
              <a:gd name="connsiteY7" fmla="*/ 3154351 h 3804244"/>
              <a:gd name="connsiteX8" fmla="*/ 0 w 10493115"/>
              <a:gd name="connsiteY8" fmla="*/ 626452 h 380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93115" h="3804244">
                <a:moveTo>
                  <a:pt x="0" y="626452"/>
                </a:moveTo>
                <a:cubicBezTo>
                  <a:pt x="0" y="277411"/>
                  <a:pt x="89140" y="19172"/>
                  <a:pt x="438181" y="6815"/>
                </a:cubicBezTo>
                <a:lnTo>
                  <a:pt x="10055085" y="0"/>
                </a:lnTo>
                <a:cubicBezTo>
                  <a:pt x="10404126" y="0"/>
                  <a:pt x="10493115" y="277411"/>
                  <a:pt x="10493115" y="626452"/>
                </a:cubicBezTo>
                <a:lnTo>
                  <a:pt x="10493115" y="3154351"/>
                </a:lnTo>
                <a:cubicBezTo>
                  <a:pt x="10493115" y="3503392"/>
                  <a:pt x="10381958" y="3786345"/>
                  <a:pt x="10032917" y="3786345"/>
                </a:cubicBezTo>
                <a:lnTo>
                  <a:pt x="421105" y="3804244"/>
                </a:lnTo>
                <a:cubicBezTo>
                  <a:pt x="72064" y="3804244"/>
                  <a:pt x="0" y="3503392"/>
                  <a:pt x="0" y="3154351"/>
                </a:cubicBezTo>
                <a:lnTo>
                  <a:pt x="0" y="626452"/>
                </a:lnTo>
                <a:close/>
              </a:path>
            </a:pathLst>
          </a:custGeom>
          <a:noFill/>
          <a:ln w="28575">
            <a:solidFill>
              <a:srgbClr val="88B82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0" tIns="2143125" rIns="1619250" rtlCol="0" anchor="ctr"/>
          <a:lstStyle/>
          <a:p>
            <a:pPr algn="ctr"/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EBBE943-5FCB-467F-AACB-83FB7503DFD8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2418"/>
            <a:ext cx="7572375" cy="6134582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2D3299F-F38C-457D-9421-64C7FA7FC691}"/>
              </a:ext>
            </a:extLst>
          </p:cNvPr>
          <p:cNvSpPr txBox="1"/>
          <p:nvPr/>
        </p:nvSpPr>
        <p:spPr>
          <a:xfrm>
            <a:off x="17725292" y="28135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8DCC0BD-24C0-46F0-ABC4-173B38588DEC}"/>
              </a:ext>
            </a:extLst>
          </p:cNvPr>
          <p:cNvSpPr txBox="1">
            <a:spLocks noChangeAspect="1"/>
          </p:cNvSpPr>
          <p:nvPr/>
        </p:nvSpPr>
        <p:spPr>
          <a:xfrm>
            <a:off x="5048250" y="3095625"/>
            <a:ext cx="9525000" cy="185737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cs-CZ" sz="9000" i="1" dirty="0">
                <a:solidFill>
                  <a:srgbClr val="4B4B4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Business </a:t>
            </a:r>
            <a:r>
              <a:rPr lang="cs-CZ" sz="9000" i="1" dirty="0" err="1">
                <a:solidFill>
                  <a:srgbClr val="4B4B4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Central</a:t>
            </a:r>
            <a:r>
              <a:rPr lang="cs-CZ" sz="9000" i="1" dirty="0">
                <a:solidFill>
                  <a:srgbClr val="4B4B4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základní ovládání 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19F1BC4-EDF8-49DC-84EB-5B669C2EA18C}"/>
              </a:ext>
            </a:extLst>
          </p:cNvPr>
          <p:cNvSpPr txBox="1">
            <a:spLocks noChangeAspect="1"/>
          </p:cNvSpPr>
          <p:nvPr/>
        </p:nvSpPr>
        <p:spPr>
          <a:xfrm>
            <a:off x="16668749" y="0"/>
            <a:ext cx="1619250" cy="59055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74398F3-2367-4093-A17E-3D26716E59D3}"/>
              </a:ext>
            </a:extLst>
          </p:cNvPr>
          <p:cNvSpPr txBox="1">
            <a:spLocks noChangeAspect="1"/>
          </p:cNvSpPr>
          <p:nvPr/>
        </p:nvSpPr>
        <p:spPr>
          <a:xfrm>
            <a:off x="7660057" y="6259809"/>
            <a:ext cx="8096250" cy="12382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endParaRPr lang="cs-CZ" sz="4700" i="1" dirty="0">
              <a:solidFill>
                <a:srgbClr val="88B825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1C91143-9BCE-4554-868D-39F61184358D}"/>
              </a:ext>
            </a:extLst>
          </p:cNvPr>
          <p:cNvSpPr txBox="1">
            <a:spLocks noChangeAspect="1"/>
          </p:cNvSpPr>
          <p:nvPr/>
        </p:nvSpPr>
        <p:spPr>
          <a:xfrm>
            <a:off x="6238875" y="16144875"/>
            <a:ext cx="2143125" cy="12382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82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Rozšířené informace: Infopanely (</a:t>
            </a:r>
            <a:r>
              <a:rPr lang="cs-CZ" sz="5800" i="1" dirty="0" err="1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factbox</a:t>
            </a:r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)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BB7E42D-43BB-409E-98CB-11AB0A77A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446" y="1469056"/>
            <a:ext cx="16700506" cy="8270256"/>
          </a:xfrm>
          <a:prstGeom prst="rect">
            <a:avLst/>
          </a:prstGeom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A60EEB76-6DDE-415D-8D6E-7F014317B83E}"/>
              </a:ext>
            </a:extLst>
          </p:cNvPr>
          <p:cNvSpPr/>
          <p:nvPr/>
        </p:nvSpPr>
        <p:spPr>
          <a:xfrm>
            <a:off x="7143191" y="5002165"/>
            <a:ext cx="4769182" cy="11381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měníte aktivní řádek na přehledu, mění se i </a:t>
            </a:r>
            <a:r>
              <a:rPr lang="cs-CZ" sz="2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C6AB0DE8-6C10-452A-9FBF-5B5C0B4640A3}"/>
              </a:ext>
            </a:extLst>
          </p:cNvPr>
          <p:cNvSpPr/>
          <p:nvPr/>
        </p:nvSpPr>
        <p:spPr>
          <a:xfrm rot="17559580">
            <a:off x="12147322" y="5371407"/>
            <a:ext cx="630891" cy="1537758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EFD9BC8C-4DA3-41C8-9142-D1BB0A3B39F4}"/>
              </a:ext>
            </a:extLst>
          </p:cNvPr>
          <p:cNvSpPr/>
          <p:nvPr/>
        </p:nvSpPr>
        <p:spPr>
          <a:xfrm>
            <a:off x="4374783" y="6280457"/>
            <a:ext cx="6554880" cy="15623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Infopanely (</a:t>
            </a:r>
            <a:r>
              <a:rPr lang="cs-CZ" sz="2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factboxy</a:t>
            </a:r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poskytují základní analytické informace o daném řádku.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ED1BFCA3-9EFD-480F-8B6A-B8CE4426C8DA}"/>
              </a:ext>
            </a:extLst>
          </p:cNvPr>
          <p:cNvSpPr/>
          <p:nvPr/>
        </p:nvSpPr>
        <p:spPr>
          <a:xfrm>
            <a:off x="1846631" y="8081681"/>
            <a:ext cx="6554880" cy="1323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Vyzkoušejte různé přehledy a všimněte si infopanelů, co poskytují za informace.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B4521BBC-2F02-4411-A041-4B5C8211022D}"/>
              </a:ext>
            </a:extLst>
          </p:cNvPr>
          <p:cNvSpPr/>
          <p:nvPr/>
        </p:nvSpPr>
        <p:spPr>
          <a:xfrm>
            <a:off x="12462767" y="304888"/>
            <a:ext cx="4077115" cy="108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Každá super věc se dá vypnout .. Třeba když zabírá místo</a:t>
            </a:r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DDD639EF-FFFF-428B-B454-8B49FC0F1AFF}"/>
              </a:ext>
            </a:extLst>
          </p:cNvPr>
          <p:cNvSpPr/>
          <p:nvPr/>
        </p:nvSpPr>
        <p:spPr>
          <a:xfrm rot="17559580">
            <a:off x="15217734" y="1203320"/>
            <a:ext cx="630891" cy="1537758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794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Rozšířené informace: Reporty, spuštění, výstup, možnosti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9DA88D2-CB08-49CC-95BB-5902F21F5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59" y="1811768"/>
            <a:ext cx="6431937" cy="26361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680A818-2617-41D7-A807-C68C3FED2E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7114" y="1526158"/>
            <a:ext cx="4842552" cy="76941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D8F82B7-8115-4C97-B350-D72E28E9B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8480" y="5711672"/>
            <a:ext cx="5596048" cy="324738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AB4944A-FE0B-4322-A99B-121A74FD6C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33767" y="4333615"/>
            <a:ext cx="5208116" cy="23764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3E854C3B-49E1-4757-AA9A-4E06A673CB80}"/>
              </a:ext>
            </a:extLst>
          </p:cNvPr>
          <p:cNvSpPr/>
          <p:nvPr/>
        </p:nvSpPr>
        <p:spPr>
          <a:xfrm>
            <a:off x="2485346" y="4889228"/>
            <a:ext cx="4769182" cy="11381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lze uložit jako PDF, WORD, EXCEL, či si ho nechat automatem generovat</a:t>
            </a:r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9D4DBBC3-4618-46F0-A8B7-DBCA4797A6C9}"/>
              </a:ext>
            </a:extLst>
          </p:cNvPr>
          <p:cNvSpPr/>
          <p:nvPr/>
        </p:nvSpPr>
        <p:spPr>
          <a:xfrm rot="19158077">
            <a:off x="9231756" y="7355107"/>
            <a:ext cx="630891" cy="1537758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1A244525-7BB8-44A4-9F1A-238ABE5CAE86}"/>
              </a:ext>
            </a:extLst>
          </p:cNvPr>
          <p:cNvSpPr/>
          <p:nvPr/>
        </p:nvSpPr>
        <p:spPr>
          <a:xfrm rot="13970741">
            <a:off x="12044220" y="5996829"/>
            <a:ext cx="630891" cy="328545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5B91083C-C574-497F-9E21-D0CF57D345B6}"/>
              </a:ext>
            </a:extLst>
          </p:cNvPr>
          <p:cNvSpPr/>
          <p:nvPr/>
        </p:nvSpPr>
        <p:spPr>
          <a:xfrm rot="5839355">
            <a:off x="7116265" y="8032691"/>
            <a:ext cx="630891" cy="1537758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48DAC9DC-4162-4AA1-84F8-D6AEBE60C225}"/>
              </a:ext>
            </a:extLst>
          </p:cNvPr>
          <p:cNvSpPr/>
          <p:nvPr/>
        </p:nvSpPr>
        <p:spPr>
          <a:xfrm>
            <a:off x="13816907" y="6399655"/>
            <a:ext cx="1885521" cy="586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Náhled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1E82D0BD-7489-4201-B196-5D07AAFD877E}"/>
              </a:ext>
            </a:extLst>
          </p:cNvPr>
          <p:cNvSpPr/>
          <p:nvPr/>
        </p:nvSpPr>
        <p:spPr>
          <a:xfrm>
            <a:off x="8448328" y="7403338"/>
            <a:ext cx="1961721" cy="5012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tiskárna</a:t>
            </a:r>
          </a:p>
        </p:txBody>
      </p:sp>
    </p:spTree>
    <p:extLst>
      <p:ext uri="{BB962C8B-B14F-4D97-AF65-F5344CB8AC3E}">
        <p14:creationId xmlns:p14="http://schemas.microsoft.com/office/powerpoint/2010/main" val="950985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Rozšířené informace: LUPA (aneb co vše není vidět)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F7B7CDD-21F8-4A5C-BFDE-A15FD4E9E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99" y="1627687"/>
            <a:ext cx="15684153" cy="8068191"/>
          </a:xfrm>
          <a:prstGeom prst="rect">
            <a:avLst/>
          </a:prstGeom>
        </p:spPr>
      </p:pic>
      <p:sp>
        <p:nvSpPr>
          <p:cNvPr id="7" name="Šipka: dolů 6">
            <a:extLst>
              <a:ext uri="{FF2B5EF4-FFF2-40B4-BE49-F238E27FC236}">
                <a16:creationId xmlns:a16="http://schemas.microsoft.com/office/drawing/2014/main" id="{F1A8D965-E22A-433C-BC01-C6F6F085631F}"/>
              </a:ext>
            </a:extLst>
          </p:cNvPr>
          <p:cNvSpPr/>
          <p:nvPr/>
        </p:nvSpPr>
        <p:spPr>
          <a:xfrm rot="15216811">
            <a:off x="12483654" y="4565846"/>
            <a:ext cx="630891" cy="1537758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26DC25B0-66BF-4580-B312-9AA88A957A6A}"/>
              </a:ext>
            </a:extLst>
          </p:cNvPr>
          <p:cNvSpPr/>
          <p:nvPr/>
        </p:nvSpPr>
        <p:spPr>
          <a:xfrm>
            <a:off x="9551684" y="1471722"/>
            <a:ext cx="3672861" cy="10952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Objekt, na kterém se nacházím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BC1C9555-B717-4B33-99F7-A839FDD200FD}"/>
              </a:ext>
            </a:extLst>
          </p:cNvPr>
          <p:cNvSpPr/>
          <p:nvPr/>
        </p:nvSpPr>
        <p:spPr>
          <a:xfrm>
            <a:off x="9801999" y="5485479"/>
            <a:ext cx="2757554" cy="9383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Tabulka, která data ukládá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6FF5DC9D-9A22-43BE-A9CF-595BAACE9788}"/>
              </a:ext>
            </a:extLst>
          </p:cNvPr>
          <p:cNvSpPr/>
          <p:nvPr/>
        </p:nvSpPr>
        <p:spPr>
          <a:xfrm>
            <a:off x="3936624" y="3422957"/>
            <a:ext cx="6351103" cy="1337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Zvolím-li </a:t>
            </a:r>
            <a:r>
              <a:rPr lang="cs-CZ" sz="2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CTRL+ALT+F1 </a:t>
            </a:r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 záznamem, zobrazí se infopanel se všemi poli záznamu</a:t>
            </a:r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E62F5B2E-2B8D-4522-A8C1-19D068BDB530}"/>
              </a:ext>
            </a:extLst>
          </p:cNvPr>
          <p:cNvSpPr/>
          <p:nvPr/>
        </p:nvSpPr>
        <p:spPr>
          <a:xfrm rot="16200000">
            <a:off x="10865331" y="3402992"/>
            <a:ext cx="630891" cy="1377230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0478CDC2-9CCB-4D0A-B5C0-CC133EB431E3}"/>
              </a:ext>
            </a:extLst>
          </p:cNvPr>
          <p:cNvSpPr/>
          <p:nvPr/>
        </p:nvSpPr>
        <p:spPr>
          <a:xfrm rot="19190702">
            <a:off x="12802042" y="2023079"/>
            <a:ext cx="630891" cy="1694228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Šipka: dolů 13">
            <a:extLst>
              <a:ext uri="{FF2B5EF4-FFF2-40B4-BE49-F238E27FC236}">
                <a16:creationId xmlns:a16="http://schemas.microsoft.com/office/drawing/2014/main" id="{FDD752B1-084C-425C-B4FF-4C2EEBB51D1C}"/>
              </a:ext>
            </a:extLst>
          </p:cNvPr>
          <p:cNvSpPr/>
          <p:nvPr/>
        </p:nvSpPr>
        <p:spPr>
          <a:xfrm>
            <a:off x="15739430" y="4490020"/>
            <a:ext cx="630891" cy="1037326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C4BC8026-B6AE-4A16-952D-E81020B055CB}"/>
              </a:ext>
            </a:extLst>
          </p:cNvPr>
          <p:cNvSpPr/>
          <p:nvPr/>
        </p:nvSpPr>
        <p:spPr>
          <a:xfrm>
            <a:off x="14875563" y="3468732"/>
            <a:ext cx="2358624" cy="9383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 mohu hledat</a:t>
            </a:r>
          </a:p>
        </p:txBody>
      </p:sp>
    </p:spTree>
    <p:extLst>
      <p:ext uri="{BB962C8B-B14F-4D97-AF65-F5344CB8AC3E}">
        <p14:creationId xmlns:p14="http://schemas.microsoft.com/office/powerpoint/2010/main" val="2206524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3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Dohledání funkcionality pomocí „vyhledávače funkcí“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B90659D-929F-4F97-9D0B-1FF5CD884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87" y="2021459"/>
            <a:ext cx="17625825" cy="4554226"/>
          </a:xfrm>
          <a:prstGeom prst="rect">
            <a:avLst/>
          </a:prstGeo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DDB4D41A-11C6-4D43-8FEA-A649D8AF0476}"/>
              </a:ext>
            </a:extLst>
          </p:cNvPr>
          <p:cNvSpPr/>
          <p:nvPr/>
        </p:nvSpPr>
        <p:spPr>
          <a:xfrm>
            <a:off x="11480424" y="4028075"/>
            <a:ext cx="6351103" cy="1337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všechny nástroje má uživatel připravené na domovské stránce. Lze je dohledat pomocí hledacího nástroje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C39B2F06-D16A-4FCF-BB51-39BE539D3849}"/>
              </a:ext>
            </a:extLst>
          </p:cNvPr>
          <p:cNvSpPr/>
          <p:nvPr/>
        </p:nvSpPr>
        <p:spPr>
          <a:xfrm>
            <a:off x="327666" y="1566335"/>
            <a:ext cx="3733346" cy="23380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Můžete psát byť i jen fragmenty názvů.</a:t>
            </a:r>
          </a:p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Zkuste si zadat třeba: </a:t>
            </a:r>
            <a:r>
              <a:rPr lang="cs-CZ" sz="2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 pro </a:t>
            </a:r>
            <a:r>
              <a:rPr lang="cs-CZ" sz="26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</a:t>
            </a:r>
            <a:endParaRPr lang="cs-CZ" sz="2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0D834034-A062-4133-B127-B4449BAD9577}"/>
              </a:ext>
            </a:extLst>
          </p:cNvPr>
          <p:cNvSpPr/>
          <p:nvPr/>
        </p:nvSpPr>
        <p:spPr>
          <a:xfrm rot="16927034">
            <a:off x="4954842" y="2057757"/>
            <a:ext cx="630891" cy="1884304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3A1F638-BD03-4705-B7FD-EC045DCE46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27" t="2952"/>
          <a:stretch/>
        </p:blipFill>
        <p:spPr>
          <a:xfrm>
            <a:off x="327665" y="4755354"/>
            <a:ext cx="7910490" cy="5009349"/>
          </a:xfrm>
          <a:prstGeom prst="rect">
            <a:avLst/>
          </a:prstGeom>
        </p:spPr>
      </p:pic>
      <p:sp>
        <p:nvSpPr>
          <p:cNvPr id="11" name="Šipka: dolů 10">
            <a:extLst>
              <a:ext uri="{FF2B5EF4-FFF2-40B4-BE49-F238E27FC236}">
                <a16:creationId xmlns:a16="http://schemas.microsoft.com/office/drawing/2014/main" id="{A736C17A-BD35-43D8-AED6-217960BC4DE0}"/>
              </a:ext>
            </a:extLst>
          </p:cNvPr>
          <p:cNvSpPr/>
          <p:nvPr/>
        </p:nvSpPr>
        <p:spPr>
          <a:xfrm rot="6246420">
            <a:off x="7659539" y="5948979"/>
            <a:ext cx="630891" cy="1884304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9BF8E950-24E1-41B1-B5AA-8996E169E904}"/>
              </a:ext>
            </a:extLst>
          </p:cNvPr>
          <p:cNvSpPr/>
          <p:nvPr/>
        </p:nvSpPr>
        <p:spPr>
          <a:xfrm>
            <a:off x="8965608" y="6891131"/>
            <a:ext cx="4739613" cy="16219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Tato funkce je natolik mocná, že prohledává i funkce v menu aktuální stránky.</a:t>
            </a:r>
          </a:p>
        </p:txBody>
      </p:sp>
    </p:spTree>
    <p:extLst>
      <p:ext uri="{BB962C8B-B14F-4D97-AF65-F5344CB8AC3E}">
        <p14:creationId xmlns:p14="http://schemas.microsoft.com/office/powerpoint/2010/main" val="3135334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Systémové deníky: obecně o všech denících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EA8D6A-7875-4F62-AEE5-82CD96E3B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612" y="2562277"/>
            <a:ext cx="12942058" cy="5009371"/>
          </a:xfrm>
          <a:prstGeom prst="rect">
            <a:avLst/>
          </a:prstGeom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id="{2948F43B-3DBE-4615-B2A6-6E90EECF9CED}"/>
              </a:ext>
            </a:extLst>
          </p:cNvPr>
          <p:cNvSpPr/>
          <p:nvPr/>
        </p:nvSpPr>
        <p:spPr>
          <a:xfrm rot="1669095">
            <a:off x="12590930" y="3426859"/>
            <a:ext cx="630891" cy="933102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5AA0FC2D-2622-4750-A461-32D6F2E8F627}"/>
              </a:ext>
            </a:extLst>
          </p:cNvPr>
          <p:cNvSpPr/>
          <p:nvPr/>
        </p:nvSpPr>
        <p:spPr>
          <a:xfrm>
            <a:off x="13121528" y="2065393"/>
            <a:ext cx="4739613" cy="16219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Každý deník má více listů. Představte si je jako záložky v Excelu</a:t>
            </a: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5841EC6D-38C6-47B1-B90F-D4B1A421E62E}"/>
              </a:ext>
            </a:extLst>
          </p:cNvPr>
          <p:cNvSpPr/>
          <p:nvPr/>
        </p:nvSpPr>
        <p:spPr>
          <a:xfrm rot="9082611">
            <a:off x="6834339" y="6766382"/>
            <a:ext cx="630891" cy="933102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93F50069-F547-439B-98CF-BE4F0A1F6B0F}"/>
              </a:ext>
            </a:extLst>
          </p:cNvPr>
          <p:cNvSpPr/>
          <p:nvPr/>
        </p:nvSpPr>
        <p:spPr>
          <a:xfrm rot="18241343">
            <a:off x="3417701" y="4415343"/>
            <a:ext cx="630891" cy="933102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DE8FFBC8-6DA0-4958-A73D-4F02243E97D6}"/>
              </a:ext>
            </a:extLst>
          </p:cNvPr>
          <p:cNvSpPr/>
          <p:nvPr/>
        </p:nvSpPr>
        <p:spPr>
          <a:xfrm>
            <a:off x="7428538" y="7217901"/>
            <a:ext cx="4739613" cy="16219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Řádky deníku. Často používanou zkratkou v denících je kopie hodnoty z předcházejícího řádku – F8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FA0F357F-0A51-47DA-9263-44BF08B8E8ED}"/>
              </a:ext>
            </a:extLst>
          </p:cNvPr>
          <p:cNvSpPr/>
          <p:nvPr/>
        </p:nvSpPr>
        <p:spPr>
          <a:xfrm>
            <a:off x="517445" y="3909678"/>
            <a:ext cx="4739613" cy="7223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Funkce deníku. Tou nejdůležitější bývá </a:t>
            </a:r>
            <a:r>
              <a:rPr lang="cs-CZ" sz="2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Účtování</a:t>
            </a:r>
          </a:p>
        </p:txBody>
      </p:sp>
    </p:spTree>
    <p:extLst>
      <p:ext uri="{BB962C8B-B14F-4D97-AF65-F5344CB8AC3E}">
        <p14:creationId xmlns:p14="http://schemas.microsoft.com/office/powerpoint/2010/main" val="305762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Uložení oblíbeného nástroje v centru rolí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301B1A-ECA6-45C3-ABF1-16E8F65DC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800" y="1798298"/>
            <a:ext cx="14602274" cy="4746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7F8A1B5-D20A-4911-ABD3-02C075D341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0808" y="3908349"/>
            <a:ext cx="12163837" cy="52723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Šipka: dolů 6">
            <a:extLst>
              <a:ext uri="{FF2B5EF4-FFF2-40B4-BE49-F238E27FC236}">
                <a16:creationId xmlns:a16="http://schemas.microsoft.com/office/drawing/2014/main" id="{E46584C8-536C-4921-AF68-9EC304F48008}"/>
              </a:ext>
            </a:extLst>
          </p:cNvPr>
          <p:cNvSpPr/>
          <p:nvPr/>
        </p:nvSpPr>
        <p:spPr>
          <a:xfrm rot="6183094">
            <a:off x="9793939" y="-829308"/>
            <a:ext cx="630891" cy="7989444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DF2DBD0F-6D4E-4D63-B33C-565E96CC2398}"/>
              </a:ext>
            </a:extLst>
          </p:cNvPr>
          <p:cNvSpPr/>
          <p:nvPr/>
        </p:nvSpPr>
        <p:spPr>
          <a:xfrm>
            <a:off x="13121528" y="2065393"/>
            <a:ext cx="4739613" cy="16219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Líbí se vám nějaký nástroj, chcete ho používat často, uložte si odkaz na něho na domovskou stránku.</a:t>
            </a:r>
          </a:p>
        </p:txBody>
      </p:sp>
    </p:spTree>
    <p:extLst>
      <p:ext uri="{BB962C8B-B14F-4D97-AF65-F5344CB8AC3E}">
        <p14:creationId xmlns:p14="http://schemas.microsoft.com/office/powerpoint/2010/main" val="1147033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Klávesové zkratky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1B8CEEA-05A1-40AF-B500-5E6D9F525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800" y="1727574"/>
            <a:ext cx="12803491" cy="591823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6B91DC0-8E3D-45E4-887B-497D1CECFC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9168" y="3821082"/>
            <a:ext cx="9256967" cy="5918230"/>
          </a:xfrm>
          <a:prstGeom prst="rect">
            <a:avLst/>
          </a:prstGeom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49805668-C2E1-4250-9E46-A5E4AA99E46E}"/>
              </a:ext>
            </a:extLst>
          </p:cNvPr>
          <p:cNvSpPr/>
          <p:nvPr/>
        </p:nvSpPr>
        <p:spPr>
          <a:xfrm>
            <a:off x="13888010" y="1430216"/>
            <a:ext cx="4090707" cy="108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jich hodně a jejich seznam naleznete zde:</a:t>
            </a: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695F9BC6-FCBD-4C24-92DD-8926272197B8}"/>
              </a:ext>
            </a:extLst>
          </p:cNvPr>
          <p:cNvSpPr/>
          <p:nvPr/>
        </p:nvSpPr>
        <p:spPr>
          <a:xfrm rot="4958187">
            <a:off x="13362845" y="2207890"/>
            <a:ext cx="630891" cy="933102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895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Klávesové zkratky – „</a:t>
            </a:r>
            <a:r>
              <a:rPr lang="cs-CZ" sz="5800" i="1" dirty="0" err="1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best</a:t>
            </a:r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cs-CZ" sz="5800" i="1" dirty="0" err="1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practice</a:t>
            </a:r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“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E735579-5FBF-40F7-B913-1A0E4D6997B8}"/>
              </a:ext>
            </a:extLst>
          </p:cNvPr>
          <p:cNvSpPr txBox="1">
            <a:spLocks/>
          </p:cNvSpPr>
          <p:nvPr/>
        </p:nvSpPr>
        <p:spPr>
          <a:xfrm>
            <a:off x="874800" y="1627688"/>
            <a:ext cx="16552800" cy="60370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CTRL+F12 = rozšíření stránky na celou obrazovku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ALT+F2 = zavřít </a:t>
            </a:r>
            <a:r>
              <a:rPr lang="cs-CZ" sz="4100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 panel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CTRL+F7 = zobrazení položek (zákazníka, dodavatele, zboží …). Funguje nad kartou, nebo nad přehledem karet.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F8 = kopie hodnoty řádku / pole na kterém se nacházíte. Velká úspora času, když kopírujete nějakou „blbost“ co se na každém řádku objednávky / deníku .. opakuje.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F11 = přepnutí prohlížeče do režimu </a:t>
            </a:r>
            <a:r>
              <a:rPr lang="cs-CZ" sz="4100" dirty="0" err="1">
                <a:latin typeface="Arial" panose="020B0604020202020204" pitchFamily="34" charset="0"/>
                <a:cs typeface="Arial" panose="020B0604020202020204" pitchFamily="34" charset="0"/>
              </a:rPr>
              <a:t>Fullscreen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38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Klávesové zkratky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5630AF9-F2B0-4F61-9086-B14F2DC06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81" y="116345"/>
            <a:ext cx="16552800" cy="98479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2252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Když je málo prostoru: Otevřít v novém okně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5353D2-F27E-4ACE-AF23-2940C05BB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34" y="1740086"/>
            <a:ext cx="17525893" cy="5737039"/>
          </a:xfrm>
          <a:prstGeom prst="rect">
            <a:avLst/>
          </a:prstGeom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C28C339F-0D0D-4497-A924-A3ABB772897A}"/>
              </a:ext>
            </a:extLst>
          </p:cNvPr>
          <p:cNvSpPr/>
          <p:nvPr/>
        </p:nvSpPr>
        <p:spPr>
          <a:xfrm>
            <a:off x="9518874" y="1627688"/>
            <a:ext cx="5677460" cy="2442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Časem to MS určitě vylepší, aby šel otevírat každý odkaz v novém okně, zatím takto jdou jen stránky typu karta / doklad. I to umožňuje rozšířit pracovní prostor.</a:t>
            </a:r>
          </a:p>
        </p:txBody>
      </p:sp>
    </p:spTree>
    <p:extLst>
      <p:ext uri="{BB962C8B-B14F-4D97-AF65-F5344CB8AC3E}">
        <p14:creationId xmlns:p14="http://schemas.microsoft.com/office/powerpoint/2010/main" val="1432385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Co je Business </a:t>
            </a:r>
            <a:r>
              <a:rPr lang="cs-CZ" sz="5800" i="1" dirty="0" err="1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Central</a:t>
            </a:r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A105FE-9187-4074-A47A-0DDACC8AA2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800" y="1630800"/>
            <a:ext cx="8096400" cy="6480000"/>
          </a:xfr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9E78007-2EB1-4254-B086-B062E42BB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35476" y="1630800"/>
            <a:ext cx="8096400" cy="6480000"/>
          </a:xfrm>
        </p:spPr>
        <p:txBody>
          <a:bodyPr lIns="0" tIns="0" rIns="0" bIns="0">
            <a:noAutofit/>
          </a:bodyPr>
          <a:lstStyle/>
          <a:p>
            <a:pPr marL="685800" indent="-685800" fontAlgn="base">
              <a:spcAft>
                <a:spcPts val="3000"/>
              </a:spcAft>
              <a:buBlip>
                <a:blip r:embed="rId5"/>
              </a:buBlip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Mezinárodní podnikový ERP systém od MS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= jeho zvládnutí vám otevře v lecjaké zemi dveře ke </a:t>
            </a:r>
            <a:r>
              <a:rPr lang="cs-CZ" sz="3600">
                <a:latin typeface="Arial" panose="020B0604020202020204" pitchFamily="34" charset="0"/>
                <a:cs typeface="Arial" panose="020B0604020202020204" pitchFamily="34" charset="0"/>
              </a:rPr>
              <a:t>kdejaké firmě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fontAlgn="base">
              <a:spcAft>
                <a:spcPts val="3000"/>
              </a:spcAft>
              <a:buBlip>
                <a:blip r:embed="rId5"/>
              </a:buBlip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Dříve známý též jako MS Dynamics NAV, MBS NAV, Navision</a:t>
            </a:r>
          </a:p>
          <a:p>
            <a:pPr marL="685800" indent="-685800" fontAlgn="base">
              <a:spcAft>
                <a:spcPts val="3000"/>
              </a:spcAft>
              <a:buBlip>
                <a:blip r:embed="rId5"/>
              </a:buBlip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Původem z Dánska – NAVISION = není to nativní MS aplikace, tudíž by mohla mít něco do sebe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.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fontAlgn="base">
              <a:spcAft>
                <a:spcPts val="3000"/>
              </a:spcAft>
              <a:buBlip>
                <a:blip r:embed="rId5"/>
              </a:buBlip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Více jak 30 let vývoje a zkušeností = opravdu hodně funkcí.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D0A101A-A6E3-49F7-B929-82EB1C268E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24" y="1627688"/>
            <a:ext cx="5421234" cy="282034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224B606-CBC8-4515-A2E1-A1D0455E04B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23" y="4048754"/>
            <a:ext cx="5614089" cy="4062046"/>
          </a:xfrm>
          <a:prstGeom prst="rect">
            <a:avLst/>
          </a:prstGeom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7D12CDBC-1CCC-4267-89A2-B6AAA5BB93D6}"/>
              </a:ext>
            </a:extLst>
          </p:cNvPr>
          <p:cNvSpPr/>
          <p:nvPr/>
        </p:nvSpPr>
        <p:spPr>
          <a:xfrm rot="2666746">
            <a:off x="2291947" y="4065265"/>
            <a:ext cx="1404257" cy="1066800"/>
          </a:xfrm>
          <a:prstGeom prst="rightArrow">
            <a:avLst/>
          </a:prstGeom>
          <a:solidFill>
            <a:srgbClr val="88B8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139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Zadávání dat: nový záznam – zkuste něco založit 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E8333F-9E0C-4C80-82CD-DF1A72357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18" y="1674753"/>
            <a:ext cx="8968448" cy="457640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C2CBD08-B6D4-4696-9EE3-DF08B599D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622" y="3642741"/>
            <a:ext cx="15727887" cy="59083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3030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Zadávání dat: nový záznam typu Karta (zboží, zákazník ..)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Zástupný obsah 6">
            <a:extLst>
              <a:ext uri="{FF2B5EF4-FFF2-40B4-BE49-F238E27FC236}">
                <a16:creationId xmlns:a16="http://schemas.microsoft.com/office/drawing/2014/main" id="{B93578B9-7995-4B63-A35F-3302F2A7460A}"/>
              </a:ext>
            </a:extLst>
          </p:cNvPr>
          <p:cNvSpPr txBox="1">
            <a:spLocks/>
          </p:cNvSpPr>
          <p:nvPr/>
        </p:nvSpPr>
        <p:spPr>
          <a:xfrm>
            <a:off x="874800" y="2057400"/>
            <a:ext cx="16552800" cy="60370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Založte novou kartu zákazníka, kartu zboží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Založte novou kartu prodejní objednávky, novou kartu nákupní objednávky (všimněte si u dokladů toho, že každý doklad dostává svoje číslo)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Vyberte zákazníka ze seznamu, všimněte si, kolik informací se na hlavičku doplnilo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4100" dirty="0">
                <a:latin typeface="Arial" panose="020B0604020202020204" pitchFamily="34" charset="0"/>
                <a:cs typeface="Arial" panose="020B0604020202020204" pitchFamily="34" charset="0"/>
              </a:rPr>
              <a:t>Vložte do objednávky nové řádky a editujte je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47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Zadávání dat: výběr pomocí našeptávače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Zástupný obsah 6">
            <a:extLst>
              <a:ext uri="{FF2B5EF4-FFF2-40B4-BE49-F238E27FC236}">
                <a16:creationId xmlns:a16="http://schemas.microsoft.com/office/drawing/2014/main" id="{B93578B9-7995-4B63-A35F-3302F2A7460A}"/>
              </a:ext>
            </a:extLst>
          </p:cNvPr>
          <p:cNvSpPr txBox="1">
            <a:spLocks/>
          </p:cNvSpPr>
          <p:nvPr/>
        </p:nvSpPr>
        <p:spPr>
          <a:xfrm>
            <a:off x="867600" y="1815353"/>
            <a:ext cx="5062553" cy="60370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Založte novou kartu prodejní objednávky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Do řádku vyberte vložení zboží a zkuste psát co si pamatujete z identifikace zboží</a:t>
            </a:r>
          </a:p>
          <a:p>
            <a:pPr marL="685800" indent="-685800" fontAlgn="base">
              <a:spcAft>
                <a:spcPts val="3000"/>
              </a:spcAft>
              <a:buFont typeface="Arial" panose="020B0604020202020204" pitchFamily="34" charset="0"/>
              <a:buBlip>
                <a:blip r:embed="rId5"/>
              </a:buBlip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Dochází k vyhledávání v klíčových polí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217AD94-A826-4DA4-848F-A88822DC93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1894" y="1495614"/>
            <a:ext cx="11671306" cy="72957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3862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Smazání dat: data s / bez návaznosti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DDA0D4A-7254-40FB-A75F-6B44A52D3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00" y="1648255"/>
            <a:ext cx="11963791" cy="522319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4B85F73-18D8-40C2-87EA-ED9CCD527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093" y="3764343"/>
            <a:ext cx="10988992" cy="4945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2C41CD66-07A7-4CCD-A1EA-DA6AEAD2DE3F}"/>
              </a:ext>
            </a:extLst>
          </p:cNvPr>
          <p:cNvSpPr/>
          <p:nvPr/>
        </p:nvSpPr>
        <p:spPr>
          <a:xfrm>
            <a:off x="5739093" y="4626382"/>
            <a:ext cx="5677460" cy="24424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Pozn.: smazat nejde vše. Pokud daná karta / doklad obsahuje další návazná data (nejčastěji položky), není ho možné jen tak smazat. </a:t>
            </a:r>
          </a:p>
        </p:txBody>
      </p:sp>
    </p:spTree>
    <p:extLst>
      <p:ext uri="{BB962C8B-B14F-4D97-AF65-F5344CB8AC3E}">
        <p14:creationId xmlns:p14="http://schemas.microsoft.com/office/powerpoint/2010/main" val="252383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Data, která se počítají samy: kalkulované pole (</a:t>
            </a:r>
            <a:r>
              <a:rPr lang="cs-CZ" sz="5800" i="1" dirty="0" err="1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calcfields</a:t>
            </a:r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)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24051F5-4BE6-40A1-8084-5555E6E3E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00" y="1627687"/>
            <a:ext cx="17092838" cy="6790171"/>
          </a:xfrm>
          <a:prstGeom prst="rect">
            <a:avLst/>
          </a:prstGeom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id="{E6055508-C4B2-4ADB-9526-7E0A7FE8FF96}"/>
              </a:ext>
            </a:extLst>
          </p:cNvPr>
          <p:cNvSpPr/>
          <p:nvPr/>
        </p:nvSpPr>
        <p:spPr>
          <a:xfrm rot="12819956">
            <a:off x="10437067" y="4843038"/>
            <a:ext cx="630891" cy="933102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505B129B-4BED-4614-A9BC-B56451379311}"/>
              </a:ext>
            </a:extLst>
          </p:cNvPr>
          <p:cNvSpPr/>
          <p:nvPr/>
        </p:nvSpPr>
        <p:spPr>
          <a:xfrm>
            <a:off x="6854036" y="5681272"/>
            <a:ext cx="5717579" cy="11263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Kalkulované pole </a:t>
            </a:r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pole, které se vypočteno z jiných dat v systému.</a:t>
            </a:r>
            <a:endParaRPr lang="cs-CZ" sz="2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49E40217-4D98-46D5-B5E4-4E41A9901942}"/>
              </a:ext>
            </a:extLst>
          </p:cNvPr>
          <p:cNvSpPr/>
          <p:nvPr/>
        </p:nvSpPr>
        <p:spPr>
          <a:xfrm rot="16200000">
            <a:off x="14169612" y="4789198"/>
            <a:ext cx="630891" cy="315736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E224C935-8D79-4EC2-9694-F98FD203A283}"/>
              </a:ext>
            </a:extLst>
          </p:cNvPr>
          <p:cNvSpPr/>
          <p:nvPr/>
        </p:nvSpPr>
        <p:spPr>
          <a:xfrm>
            <a:off x="1203987" y="4657052"/>
            <a:ext cx="5116132" cy="20484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Kalkulované pole </a:t>
            </a:r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pole umožňuje </a:t>
            </a:r>
            <a:r>
              <a:rPr lang="cs-CZ" sz="2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rozklik</a:t>
            </a:r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který vás dostane na detaily, ze kterých byl vypočten</a:t>
            </a:r>
            <a:endParaRPr lang="cs-CZ" sz="2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735248C0-7425-41C6-B21E-63F10FA6C58E}"/>
              </a:ext>
            </a:extLst>
          </p:cNvPr>
          <p:cNvSpPr/>
          <p:nvPr/>
        </p:nvSpPr>
        <p:spPr>
          <a:xfrm>
            <a:off x="6099904" y="7742465"/>
            <a:ext cx="6471709" cy="14322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Zkuste</a:t>
            </a:r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 systému najít </a:t>
            </a:r>
            <a:r>
              <a:rPr lang="cs-CZ" sz="2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ruzná</a:t>
            </a:r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kalkulovaná pole a zjistit, z čeho se vypočetly</a:t>
            </a:r>
            <a:endParaRPr lang="cs-CZ" sz="2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53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Filtrování dat na přehledech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3487C25-3175-43AE-A1BC-7F3BC36D2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800" y="1725086"/>
            <a:ext cx="16901746" cy="4958102"/>
          </a:xfrm>
          <a:prstGeom prst="rect">
            <a:avLst/>
          </a:prstGeom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id="{F23AE661-6379-4552-9F76-49C5ECB7C495}"/>
              </a:ext>
            </a:extLst>
          </p:cNvPr>
          <p:cNvSpPr/>
          <p:nvPr/>
        </p:nvSpPr>
        <p:spPr>
          <a:xfrm rot="14722680">
            <a:off x="15281741" y="2086390"/>
            <a:ext cx="630891" cy="933102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6FB9D4CE-6D77-482C-8774-2C2E44D07447}"/>
              </a:ext>
            </a:extLst>
          </p:cNvPr>
          <p:cNvSpPr/>
          <p:nvPr/>
        </p:nvSpPr>
        <p:spPr>
          <a:xfrm>
            <a:off x="11111127" y="2398508"/>
            <a:ext cx="3930505" cy="7329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Zobrazte / skryjte </a:t>
            </a:r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filtry</a:t>
            </a:r>
            <a:endParaRPr lang="cs-CZ" sz="2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E7D62AF7-2D54-4C2D-93EC-02BAEB2B7596}"/>
              </a:ext>
            </a:extLst>
          </p:cNvPr>
          <p:cNvSpPr/>
          <p:nvPr/>
        </p:nvSpPr>
        <p:spPr>
          <a:xfrm rot="5052752">
            <a:off x="6767258" y="-745232"/>
            <a:ext cx="630891" cy="8034180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FBFF8270-589C-4CBA-B666-E4F9F3042DF9}"/>
              </a:ext>
            </a:extLst>
          </p:cNvPr>
          <p:cNvSpPr/>
          <p:nvPr/>
        </p:nvSpPr>
        <p:spPr>
          <a:xfrm>
            <a:off x="3928848" y="1550043"/>
            <a:ext cx="3930505" cy="7329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Filtry </a:t>
            </a:r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můžete uložit!!!</a:t>
            </a:r>
            <a:endParaRPr lang="cs-CZ" sz="2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BB2DB76B-5512-4465-88FE-468C53C86C86}"/>
              </a:ext>
            </a:extLst>
          </p:cNvPr>
          <p:cNvSpPr/>
          <p:nvPr/>
        </p:nvSpPr>
        <p:spPr>
          <a:xfrm rot="4003262">
            <a:off x="3002309" y="1331577"/>
            <a:ext cx="630891" cy="110402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Šipka: dolů 13">
            <a:extLst>
              <a:ext uri="{FF2B5EF4-FFF2-40B4-BE49-F238E27FC236}">
                <a16:creationId xmlns:a16="http://schemas.microsoft.com/office/drawing/2014/main" id="{DDD5E04F-9C1B-45BB-A4EA-D1FB66F1D14B}"/>
              </a:ext>
            </a:extLst>
          </p:cNvPr>
          <p:cNvSpPr/>
          <p:nvPr/>
        </p:nvSpPr>
        <p:spPr>
          <a:xfrm rot="2883029">
            <a:off x="2991985" y="2319166"/>
            <a:ext cx="630891" cy="110402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CDB8C655-9130-4873-B24A-C2C71C175149}"/>
              </a:ext>
            </a:extLst>
          </p:cNvPr>
          <p:cNvSpPr/>
          <p:nvPr/>
        </p:nvSpPr>
        <p:spPr>
          <a:xfrm rot="6426540">
            <a:off x="2783429" y="3611159"/>
            <a:ext cx="630891" cy="2495559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B6CC065D-1A81-4BB3-8853-28320C7434EB}"/>
              </a:ext>
            </a:extLst>
          </p:cNvPr>
          <p:cNvSpPr/>
          <p:nvPr/>
        </p:nvSpPr>
        <p:spPr>
          <a:xfrm>
            <a:off x="4551895" y="4970493"/>
            <a:ext cx="3930505" cy="7329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Zkuste</a:t>
            </a:r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 vytáhnout další filtry</a:t>
            </a:r>
            <a:endParaRPr lang="cs-CZ" sz="2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27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Filtrování jak na to: CTRL+F1 + najít filtrování + kritéria filtrů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F59DF257-73CA-48C3-813B-3797ED22E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00" y="1832323"/>
            <a:ext cx="13271506" cy="81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04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 err="1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Flowfilter</a:t>
            </a:r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 (Filtrovat součty dle) a </a:t>
            </a:r>
            <a:r>
              <a:rPr lang="cs-CZ" sz="5800" i="1" dirty="0" err="1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Calcfield</a:t>
            </a:r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 (kalkulované pole)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A7EA7B5-6A08-4AE7-920F-5A68F7EBF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416" y="1676890"/>
            <a:ext cx="18120361" cy="5315581"/>
          </a:xfrm>
          <a:prstGeom prst="rect">
            <a:avLst/>
          </a:prstGeom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5D3F7E9E-30B0-4D0C-9820-10B863DC837D}"/>
              </a:ext>
            </a:extLst>
          </p:cNvPr>
          <p:cNvSpPr/>
          <p:nvPr/>
        </p:nvSpPr>
        <p:spPr>
          <a:xfrm>
            <a:off x="2651968" y="4517798"/>
            <a:ext cx="3930505" cy="7329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Filtry </a:t>
            </a:r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omezující počet zobrazených záznamů</a:t>
            </a:r>
            <a:endParaRPr lang="cs-CZ" sz="2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5436A2F1-E8F4-4792-ADC5-C55640C78A00}"/>
              </a:ext>
            </a:extLst>
          </p:cNvPr>
          <p:cNvSpPr/>
          <p:nvPr/>
        </p:nvSpPr>
        <p:spPr>
          <a:xfrm>
            <a:off x="7178747" y="5143500"/>
            <a:ext cx="3930505" cy="7329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Flowfiltry</a:t>
            </a:r>
            <a:r>
              <a:rPr lang="cs-CZ" sz="2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filtrující obsah kalkulovaných polí</a:t>
            </a:r>
            <a:endParaRPr lang="cs-CZ" sz="2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487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 err="1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Flowfilter</a:t>
            </a:r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 (Filtrovat součty dle) a </a:t>
            </a:r>
            <a:r>
              <a:rPr lang="cs-CZ" sz="5800" i="1" dirty="0" err="1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Calcfield</a:t>
            </a:r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 (kalkulované pole) Praktický příklad v účetní osnově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F20514C-5A87-4D35-A4EF-96039E02CD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80"/>
          <a:stretch/>
        </p:blipFill>
        <p:spPr>
          <a:xfrm>
            <a:off x="447986" y="1934711"/>
            <a:ext cx="17912779" cy="6304413"/>
          </a:xfrm>
          <a:prstGeom prst="rect">
            <a:avLst/>
          </a:prstGeom>
        </p:spPr>
      </p:pic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C2152E17-485D-446C-B2F2-27F609AC39B0}"/>
              </a:ext>
            </a:extLst>
          </p:cNvPr>
          <p:cNvSpPr/>
          <p:nvPr/>
        </p:nvSpPr>
        <p:spPr>
          <a:xfrm>
            <a:off x="2409921" y="3093520"/>
            <a:ext cx="5241455" cy="9820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Aplikujte </a:t>
            </a:r>
            <a:r>
              <a:rPr lang="cs-CZ" sz="2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Filtry </a:t>
            </a:r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omezující počet zobrazených záznamů</a:t>
            </a:r>
            <a:endParaRPr lang="cs-CZ" sz="2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771E9027-50DD-4FB2-B6E8-DB9571C4168C}"/>
              </a:ext>
            </a:extLst>
          </p:cNvPr>
          <p:cNvSpPr/>
          <p:nvPr/>
        </p:nvSpPr>
        <p:spPr>
          <a:xfrm>
            <a:off x="2746675" y="6723529"/>
            <a:ext cx="3930505" cy="12775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Aplikujte </a:t>
            </a:r>
            <a:r>
              <a:rPr lang="cs-CZ" sz="26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Flowfiltry</a:t>
            </a:r>
            <a:r>
              <a:rPr lang="cs-CZ" sz="2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filtrující obsah kalkulovaných polí</a:t>
            </a:r>
            <a:endParaRPr lang="cs-CZ" sz="2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4DB09EB5-28B4-4933-931E-58FAC5AB69FF}"/>
              </a:ext>
            </a:extLst>
          </p:cNvPr>
          <p:cNvSpPr/>
          <p:nvPr/>
        </p:nvSpPr>
        <p:spPr>
          <a:xfrm rot="6426540">
            <a:off x="2323127" y="5924334"/>
            <a:ext cx="630891" cy="846605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768C003F-BB60-49D3-8925-286FBF436CB1}"/>
              </a:ext>
            </a:extLst>
          </p:cNvPr>
          <p:cNvSpPr/>
          <p:nvPr/>
        </p:nvSpPr>
        <p:spPr>
          <a:xfrm rot="3328884">
            <a:off x="2292968" y="3652265"/>
            <a:ext cx="630891" cy="846605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498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07C8BBF-4D15-4D7A-8420-8834C1DAAD5C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5021"/>
            <a:ext cx="5381625" cy="281197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2D3299F-F38C-457D-9421-64C7FA7FC691}"/>
              </a:ext>
            </a:extLst>
          </p:cNvPr>
          <p:cNvSpPr txBox="1"/>
          <p:nvPr/>
        </p:nvSpPr>
        <p:spPr>
          <a:xfrm>
            <a:off x="17725292" y="28135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8DCC0BD-24C0-46F0-ABC4-173B38588DEC}"/>
              </a:ext>
            </a:extLst>
          </p:cNvPr>
          <p:cNvSpPr txBox="1">
            <a:spLocks noChangeAspect="1"/>
          </p:cNvSpPr>
          <p:nvPr/>
        </p:nvSpPr>
        <p:spPr>
          <a:xfrm>
            <a:off x="5048250" y="3095625"/>
            <a:ext cx="9525000" cy="185737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cs-CZ" sz="9000" i="1" dirty="0">
                <a:solidFill>
                  <a:srgbClr val="4B4B4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Děkuji za pozornost </a:t>
            </a:r>
          </a:p>
          <a:p>
            <a:r>
              <a:rPr lang="cs-CZ" sz="4700" dirty="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Pavel Vondruška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19F1BC4-EDF8-49DC-84EB-5B669C2EA18C}"/>
              </a:ext>
            </a:extLst>
          </p:cNvPr>
          <p:cNvSpPr txBox="1">
            <a:spLocks noChangeAspect="1"/>
          </p:cNvSpPr>
          <p:nvPr/>
        </p:nvSpPr>
        <p:spPr>
          <a:xfrm>
            <a:off x="16668749" y="0"/>
            <a:ext cx="1619250" cy="59055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74398F3-2367-4093-A17E-3D26716E59D3}"/>
              </a:ext>
            </a:extLst>
          </p:cNvPr>
          <p:cNvSpPr txBox="1">
            <a:spLocks noChangeAspect="1"/>
          </p:cNvSpPr>
          <p:nvPr/>
        </p:nvSpPr>
        <p:spPr>
          <a:xfrm>
            <a:off x="7572375" y="6238874"/>
            <a:ext cx="8096250" cy="12382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4700" i="1" dirty="0">
                <a:solidFill>
                  <a:srgbClr val="88B82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email pvon@essencebs.cz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1C91143-9BCE-4554-868D-39F61184358D}"/>
              </a:ext>
            </a:extLst>
          </p:cNvPr>
          <p:cNvSpPr txBox="1">
            <a:spLocks noChangeAspect="1"/>
          </p:cNvSpPr>
          <p:nvPr/>
        </p:nvSpPr>
        <p:spPr>
          <a:xfrm>
            <a:off x="6238875" y="16144875"/>
            <a:ext cx="2143125" cy="12382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/>
          </a:p>
        </p:txBody>
      </p:sp>
      <p:sp>
        <p:nvSpPr>
          <p:cNvPr id="12" name="Obdélník: se zakulacenými rohy 4">
            <a:extLst>
              <a:ext uri="{FF2B5EF4-FFF2-40B4-BE49-F238E27FC236}">
                <a16:creationId xmlns:a16="http://schemas.microsoft.com/office/drawing/2014/main" id="{CD730F66-98E0-4DF9-97AE-FA7D09183C53}"/>
              </a:ext>
            </a:extLst>
          </p:cNvPr>
          <p:cNvSpPr/>
          <p:nvPr/>
        </p:nvSpPr>
        <p:spPr>
          <a:xfrm>
            <a:off x="4572000" y="2143125"/>
            <a:ext cx="10477500" cy="3804244"/>
          </a:xfrm>
          <a:custGeom>
            <a:avLst/>
            <a:gdLst>
              <a:gd name="connsiteX0" fmla="*/ 0 w 10493115"/>
              <a:gd name="connsiteY0" fmla="*/ 631994 h 3791887"/>
              <a:gd name="connsiteX1" fmla="*/ 631994 w 10493115"/>
              <a:gd name="connsiteY1" fmla="*/ 0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0 w 10493115"/>
              <a:gd name="connsiteY0" fmla="*/ 631994 h 3791887"/>
              <a:gd name="connsiteX1" fmla="*/ 631994 w 10493115"/>
              <a:gd name="connsiteY1" fmla="*/ 0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0 w 10493115"/>
              <a:gd name="connsiteY0" fmla="*/ 631994 h 3791887"/>
              <a:gd name="connsiteX1" fmla="*/ 631994 w 10493115"/>
              <a:gd name="connsiteY1" fmla="*/ 0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0 w 10493115"/>
              <a:gd name="connsiteY0" fmla="*/ 631994 h 3791887"/>
              <a:gd name="connsiteX1" fmla="*/ 631994 w 10493115"/>
              <a:gd name="connsiteY1" fmla="*/ 0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0 w 10493115"/>
              <a:gd name="connsiteY0" fmla="*/ 631994 h 3791887"/>
              <a:gd name="connsiteX1" fmla="*/ 631994 w 10493115"/>
              <a:gd name="connsiteY1" fmla="*/ 0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0 w 10493115"/>
              <a:gd name="connsiteY0" fmla="*/ 631994 h 3791887"/>
              <a:gd name="connsiteX1" fmla="*/ 669065 w 10493115"/>
              <a:gd name="connsiteY1" fmla="*/ 12357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0 w 10493115"/>
              <a:gd name="connsiteY0" fmla="*/ 631994 h 3791887"/>
              <a:gd name="connsiteX1" fmla="*/ 669065 w 10493115"/>
              <a:gd name="connsiteY1" fmla="*/ 12357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0 w 10493115"/>
              <a:gd name="connsiteY0" fmla="*/ 631994 h 3791887"/>
              <a:gd name="connsiteX1" fmla="*/ 669065 w 10493115"/>
              <a:gd name="connsiteY1" fmla="*/ 12357 h 3791887"/>
              <a:gd name="connsiteX2" fmla="*/ 9861121 w 10493115"/>
              <a:gd name="connsiteY2" fmla="*/ 0 h 3791887"/>
              <a:gd name="connsiteX3" fmla="*/ 10493115 w 10493115"/>
              <a:gd name="connsiteY3" fmla="*/ 631994 h 3791887"/>
              <a:gd name="connsiteX4" fmla="*/ 10493115 w 10493115"/>
              <a:gd name="connsiteY4" fmla="*/ 3159893 h 3791887"/>
              <a:gd name="connsiteX5" fmla="*/ 9861121 w 10493115"/>
              <a:gd name="connsiteY5" fmla="*/ 3791887 h 3791887"/>
              <a:gd name="connsiteX6" fmla="*/ 631994 w 10493115"/>
              <a:gd name="connsiteY6" fmla="*/ 3791887 h 3791887"/>
              <a:gd name="connsiteX7" fmla="*/ 0 w 10493115"/>
              <a:gd name="connsiteY7" fmla="*/ 3159893 h 3791887"/>
              <a:gd name="connsiteX8" fmla="*/ 0 w 10493115"/>
              <a:gd name="connsiteY8" fmla="*/ 631994 h 3791887"/>
              <a:gd name="connsiteX0" fmla="*/ 1242 w 10494357"/>
              <a:gd name="connsiteY0" fmla="*/ 631994 h 3791887"/>
              <a:gd name="connsiteX1" fmla="*/ 311961 w 10494357"/>
              <a:gd name="connsiteY1" fmla="*/ 12357 h 3791887"/>
              <a:gd name="connsiteX2" fmla="*/ 9862363 w 10494357"/>
              <a:gd name="connsiteY2" fmla="*/ 0 h 3791887"/>
              <a:gd name="connsiteX3" fmla="*/ 10494357 w 10494357"/>
              <a:gd name="connsiteY3" fmla="*/ 631994 h 3791887"/>
              <a:gd name="connsiteX4" fmla="*/ 10494357 w 10494357"/>
              <a:gd name="connsiteY4" fmla="*/ 3159893 h 3791887"/>
              <a:gd name="connsiteX5" fmla="*/ 9862363 w 10494357"/>
              <a:gd name="connsiteY5" fmla="*/ 3791887 h 3791887"/>
              <a:gd name="connsiteX6" fmla="*/ 633236 w 10494357"/>
              <a:gd name="connsiteY6" fmla="*/ 3791887 h 3791887"/>
              <a:gd name="connsiteX7" fmla="*/ 1242 w 10494357"/>
              <a:gd name="connsiteY7" fmla="*/ 3159893 h 3791887"/>
              <a:gd name="connsiteX8" fmla="*/ 1242 w 10494357"/>
              <a:gd name="connsiteY8" fmla="*/ 631994 h 3791887"/>
              <a:gd name="connsiteX0" fmla="*/ 1242 w 10494357"/>
              <a:gd name="connsiteY0" fmla="*/ 631994 h 3791887"/>
              <a:gd name="connsiteX1" fmla="*/ 311961 w 10494357"/>
              <a:gd name="connsiteY1" fmla="*/ 12357 h 3791887"/>
              <a:gd name="connsiteX2" fmla="*/ 9862363 w 10494357"/>
              <a:gd name="connsiteY2" fmla="*/ 0 h 3791887"/>
              <a:gd name="connsiteX3" fmla="*/ 10494357 w 10494357"/>
              <a:gd name="connsiteY3" fmla="*/ 631994 h 3791887"/>
              <a:gd name="connsiteX4" fmla="*/ 10494357 w 10494357"/>
              <a:gd name="connsiteY4" fmla="*/ 3159893 h 3791887"/>
              <a:gd name="connsiteX5" fmla="*/ 9862363 w 10494357"/>
              <a:gd name="connsiteY5" fmla="*/ 3791887 h 3791887"/>
              <a:gd name="connsiteX6" fmla="*/ 633236 w 10494357"/>
              <a:gd name="connsiteY6" fmla="*/ 3791887 h 3791887"/>
              <a:gd name="connsiteX7" fmla="*/ 1242 w 10494357"/>
              <a:gd name="connsiteY7" fmla="*/ 3159893 h 3791887"/>
              <a:gd name="connsiteX8" fmla="*/ 1242 w 10494357"/>
              <a:gd name="connsiteY8" fmla="*/ 631994 h 3791887"/>
              <a:gd name="connsiteX0" fmla="*/ 1242 w 10494357"/>
              <a:gd name="connsiteY0" fmla="*/ 631994 h 3791887"/>
              <a:gd name="connsiteX1" fmla="*/ 311961 w 10494357"/>
              <a:gd name="connsiteY1" fmla="*/ 12357 h 3791887"/>
              <a:gd name="connsiteX2" fmla="*/ 9862363 w 10494357"/>
              <a:gd name="connsiteY2" fmla="*/ 0 h 3791887"/>
              <a:gd name="connsiteX3" fmla="*/ 10494357 w 10494357"/>
              <a:gd name="connsiteY3" fmla="*/ 631994 h 3791887"/>
              <a:gd name="connsiteX4" fmla="*/ 10494357 w 10494357"/>
              <a:gd name="connsiteY4" fmla="*/ 3159893 h 3791887"/>
              <a:gd name="connsiteX5" fmla="*/ 9862363 w 10494357"/>
              <a:gd name="connsiteY5" fmla="*/ 3791887 h 3791887"/>
              <a:gd name="connsiteX6" fmla="*/ 633236 w 10494357"/>
              <a:gd name="connsiteY6" fmla="*/ 3791887 h 3791887"/>
              <a:gd name="connsiteX7" fmla="*/ 1242 w 10494357"/>
              <a:gd name="connsiteY7" fmla="*/ 3159893 h 3791887"/>
              <a:gd name="connsiteX8" fmla="*/ 1242 w 10494357"/>
              <a:gd name="connsiteY8" fmla="*/ 631994 h 3791887"/>
              <a:gd name="connsiteX0" fmla="*/ 1242 w 10494357"/>
              <a:gd name="connsiteY0" fmla="*/ 631994 h 3804244"/>
              <a:gd name="connsiteX1" fmla="*/ 311961 w 10494357"/>
              <a:gd name="connsiteY1" fmla="*/ 12357 h 3804244"/>
              <a:gd name="connsiteX2" fmla="*/ 9862363 w 10494357"/>
              <a:gd name="connsiteY2" fmla="*/ 0 h 3804244"/>
              <a:gd name="connsiteX3" fmla="*/ 10494357 w 10494357"/>
              <a:gd name="connsiteY3" fmla="*/ 631994 h 3804244"/>
              <a:gd name="connsiteX4" fmla="*/ 10494357 w 10494357"/>
              <a:gd name="connsiteY4" fmla="*/ 3159893 h 3804244"/>
              <a:gd name="connsiteX5" fmla="*/ 9862363 w 10494357"/>
              <a:gd name="connsiteY5" fmla="*/ 3791887 h 3804244"/>
              <a:gd name="connsiteX6" fmla="*/ 398457 w 10494357"/>
              <a:gd name="connsiteY6" fmla="*/ 3804244 h 3804244"/>
              <a:gd name="connsiteX7" fmla="*/ 1242 w 10494357"/>
              <a:gd name="connsiteY7" fmla="*/ 3159893 h 3804244"/>
              <a:gd name="connsiteX8" fmla="*/ 1242 w 10494357"/>
              <a:gd name="connsiteY8" fmla="*/ 631994 h 3804244"/>
              <a:gd name="connsiteX0" fmla="*/ 1242 w 10494357"/>
              <a:gd name="connsiteY0" fmla="*/ 631994 h 3804244"/>
              <a:gd name="connsiteX1" fmla="*/ 311961 w 10494357"/>
              <a:gd name="connsiteY1" fmla="*/ 12357 h 3804244"/>
              <a:gd name="connsiteX2" fmla="*/ 9862363 w 10494357"/>
              <a:gd name="connsiteY2" fmla="*/ 0 h 3804244"/>
              <a:gd name="connsiteX3" fmla="*/ 10494357 w 10494357"/>
              <a:gd name="connsiteY3" fmla="*/ 631994 h 3804244"/>
              <a:gd name="connsiteX4" fmla="*/ 10494357 w 10494357"/>
              <a:gd name="connsiteY4" fmla="*/ 3159893 h 3804244"/>
              <a:gd name="connsiteX5" fmla="*/ 9862363 w 10494357"/>
              <a:gd name="connsiteY5" fmla="*/ 3791887 h 3804244"/>
              <a:gd name="connsiteX6" fmla="*/ 398457 w 10494357"/>
              <a:gd name="connsiteY6" fmla="*/ 3804244 h 3804244"/>
              <a:gd name="connsiteX7" fmla="*/ 1242 w 10494357"/>
              <a:gd name="connsiteY7" fmla="*/ 3159893 h 3804244"/>
              <a:gd name="connsiteX8" fmla="*/ 1242 w 10494357"/>
              <a:gd name="connsiteY8" fmla="*/ 631994 h 3804244"/>
              <a:gd name="connsiteX0" fmla="*/ 1242 w 10494357"/>
              <a:gd name="connsiteY0" fmla="*/ 631994 h 3804244"/>
              <a:gd name="connsiteX1" fmla="*/ 311961 w 10494357"/>
              <a:gd name="connsiteY1" fmla="*/ 12357 h 3804244"/>
              <a:gd name="connsiteX2" fmla="*/ 9862363 w 10494357"/>
              <a:gd name="connsiteY2" fmla="*/ 0 h 3804244"/>
              <a:gd name="connsiteX3" fmla="*/ 10494357 w 10494357"/>
              <a:gd name="connsiteY3" fmla="*/ 631994 h 3804244"/>
              <a:gd name="connsiteX4" fmla="*/ 10494357 w 10494357"/>
              <a:gd name="connsiteY4" fmla="*/ 3159893 h 3804244"/>
              <a:gd name="connsiteX5" fmla="*/ 9862363 w 10494357"/>
              <a:gd name="connsiteY5" fmla="*/ 3791887 h 3804244"/>
              <a:gd name="connsiteX6" fmla="*/ 361387 w 10494357"/>
              <a:gd name="connsiteY6" fmla="*/ 3804244 h 3804244"/>
              <a:gd name="connsiteX7" fmla="*/ 1242 w 10494357"/>
              <a:gd name="connsiteY7" fmla="*/ 3159893 h 3804244"/>
              <a:gd name="connsiteX8" fmla="*/ 1242 w 10494357"/>
              <a:gd name="connsiteY8" fmla="*/ 631994 h 3804244"/>
              <a:gd name="connsiteX0" fmla="*/ 1242 w 10494357"/>
              <a:gd name="connsiteY0" fmla="*/ 631994 h 3804244"/>
              <a:gd name="connsiteX1" fmla="*/ 311961 w 10494357"/>
              <a:gd name="connsiteY1" fmla="*/ 12357 h 3804244"/>
              <a:gd name="connsiteX2" fmla="*/ 9862363 w 10494357"/>
              <a:gd name="connsiteY2" fmla="*/ 0 h 3804244"/>
              <a:gd name="connsiteX3" fmla="*/ 10494357 w 10494357"/>
              <a:gd name="connsiteY3" fmla="*/ 631994 h 3804244"/>
              <a:gd name="connsiteX4" fmla="*/ 10494357 w 10494357"/>
              <a:gd name="connsiteY4" fmla="*/ 3159893 h 3804244"/>
              <a:gd name="connsiteX5" fmla="*/ 10034159 w 10494357"/>
              <a:gd name="connsiteY5" fmla="*/ 3791887 h 3804244"/>
              <a:gd name="connsiteX6" fmla="*/ 361387 w 10494357"/>
              <a:gd name="connsiteY6" fmla="*/ 3804244 h 3804244"/>
              <a:gd name="connsiteX7" fmla="*/ 1242 w 10494357"/>
              <a:gd name="connsiteY7" fmla="*/ 3159893 h 3804244"/>
              <a:gd name="connsiteX8" fmla="*/ 1242 w 10494357"/>
              <a:gd name="connsiteY8" fmla="*/ 631994 h 3804244"/>
              <a:gd name="connsiteX0" fmla="*/ 1242 w 10494357"/>
              <a:gd name="connsiteY0" fmla="*/ 626452 h 3798702"/>
              <a:gd name="connsiteX1" fmla="*/ 311961 w 10494357"/>
              <a:gd name="connsiteY1" fmla="*/ 6815 h 3798702"/>
              <a:gd name="connsiteX2" fmla="*/ 10056327 w 10494357"/>
              <a:gd name="connsiteY2" fmla="*/ 0 h 3798702"/>
              <a:gd name="connsiteX3" fmla="*/ 10494357 w 10494357"/>
              <a:gd name="connsiteY3" fmla="*/ 626452 h 3798702"/>
              <a:gd name="connsiteX4" fmla="*/ 10494357 w 10494357"/>
              <a:gd name="connsiteY4" fmla="*/ 3154351 h 3798702"/>
              <a:gd name="connsiteX5" fmla="*/ 10034159 w 10494357"/>
              <a:gd name="connsiteY5" fmla="*/ 3786345 h 3798702"/>
              <a:gd name="connsiteX6" fmla="*/ 361387 w 10494357"/>
              <a:gd name="connsiteY6" fmla="*/ 3798702 h 3798702"/>
              <a:gd name="connsiteX7" fmla="*/ 1242 w 10494357"/>
              <a:gd name="connsiteY7" fmla="*/ 3154351 h 3798702"/>
              <a:gd name="connsiteX8" fmla="*/ 1242 w 10494357"/>
              <a:gd name="connsiteY8" fmla="*/ 626452 h 3798702"/>
              <a:gd name="connsiteX0" fmla="*/ 0 w 10493115"/>
              <a:gd name="connsiteY0" fmla="*/ 626452 h 3798702"/>
              <a:gd name="connsiteX1" fmla="*/ 438181 w 10493115"/>
              <a:gd name="connsiteY1" fmla="*/ 6815 h 3798702"/>
              <a:gd name="connsiteX2" fmla="*/ 10055085 w 10493115"/>
              <a:gd name="connsiteY2" fmla="*/ 0 h 3798702"/>
              <a:gd name="connsiteX3" fmla="*/ 10493115 w 10493115"/>
              <a:gd name="connsiteY3" fmla="*/ 626452 h 3798702"/>
              <a:gd name="connsiteX4" fmla="*/ 10493115 w 10493115"/>
              <a:gd name="connsiteY4" fmla="*/ 3154351 h 3798702"/>
              <a:gd name="connsiteX5" fmla="*/ 10032917 w 10493115"/>
              <a:gd name="connsiteY5" fmla="*/ 3786345 h 3798702"/>
              <a:gd name="connsiteX6" fmla="*/ 360145 w 10493115"/>
              <a:gd name="connsiteY6" fmla="*/ 3798702 h 3798702"/>
              <a:gd name="connsiteX7" fmla="*/ 0 w 10493115"/>
              <a:gd name="connsiteY7" fmla="*/ 3154351 h 3798702"/>
              <a:gd name="connsiteX8" fmla="*/ 0 w 10493115"/>
              <a:gd name="connsiteY8" fmla="*/ 626452 h 3798702"/>
              <a:gd name="connsiteX0" fmla="*/ 0 w 10493115"/>
              <a:gd name="connsiteY0" fmla="*/ 626452 h 3804244"/>
              <a:gd name="connsiteX1" fmla="*/ 438181 w 10493115"/>
              <a:gd name="connsiteY1" fmla="*/ 6815 h 3804244"/>
              <a:gd name="connsiteX2" fmla="*/ 10055085 w 10493115"/>
              <a:gd name="connsiteY2" fmla="*/ 0 h 3804244"/>
              <a:gd name="connsiteX3" fmla="*/ 10493115 w 10493115"/>
              <a:gd name="connsiteY3" fmla="*/ 626452 h 3804244"/>
              <a:gd name="connsiteX4" fmla="*/ 10493115 w 10493115"/>
              <a:gd name="connsiteY4" fmla="*/ 3154351 h 3804244"/>
              <a:gd name="connsiteX5" fmla="*/ 10032917 w 10493115"/>
              <a:gd name="connsiteY5" fmla="*/ 3786345 h 3804244"/>
              <a:gd name="connsiteX6" fmla="*/ 421105 w 10493115"/>
              <a:gd name="connsiteY6" fmla="*/ 3804244 h 3804244"/>
              <a:gd name="connsiteX7" fmla="*/ 0 w 10493115"/>
              <a:gd name="connsiteY7" fmla="*/ 3154351 h 3804244"/>
              <a:gd name="connsiteX8" fmla="*/ 0 w 10493115"/>
              <a:gd name="connsiteY8" fmla="*/ 626452 h 380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93115" h="3804244">
                <a:moveTo>
                  <a:pt x="0" y="626452"/>
                </a:moveTo>
                <a:cubicBezTo>
                  <a:pt x="0" y="277411"/>
                  <a:pt x="89140" y="19172"/>
                  <a:pt x="438181" y="6815"/>
                </a:cubicBezTo>
                <a:lnTo>
                  <a:pt x="10055085" y="0"/>
                </a:lnTo>
                <a:cubicBezTo>
                  <a:pt x="10404126" y="0"/>
                  <a:pt x="10493115" y="277411"/>
                  <a:pt x="10493115" y="626452"/>
                </a:cubicBezTo>
                <a:lnTo>
                  <a:pt x="10493115" y="3154351"/>
                </a:lnTo>
                <a:cubicBezTo>
                  <a:pt x="10493115" y="3503392"/>
                  <a:pt x="10381958" y="3786345"/>
                  <a:pt x="10032917" y="3786345"/>
                </a:cubicBezTo>
                <a:lnTo>
                  <a:pt x="421105" y="3804244"/>
                </a:lnTo>
                <a:cubicBezTo>
                  <a:pt x="72064" y="3804244"/>
                  <a:pt x="0" y="3503392"/>
                  <a:pt x="0" y="3154351"/>
                </a:cubicBezTo>
                <a:lnTo>
                  <a:pt x="0" y="626452"/>
                </a:lnTo>
                <a:close/>
              </a:path>
            </a:pathLst>
          </a:custGeom>
          <a:noFill/>
          <a:ln w="28575">
            <a:solidFill>
              <a:srgbClr val="88B82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0" tIns="2143125" rIns="1619250" rtlCol="0" anchor="ctr"/>
          <a:lstStyle/>
          <a:p>
            <a:pPr algn="ctr"/>
            <a:endParaRPr lang="en-US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3223B4B0-3CDF-41B4-B64D-9A7CCEB9058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2418"/>
            <a:ext cx="7572375" cy="613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7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Základní ovládání – vítejte na domovské stránce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1244582-0E2E-4CCC-A7FE-5727C3E58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509" y="1626610"/>
            <a:ext cx="13861981" cy="6805250"/>
          </a:xfrm>
          <a:prstGeom prst="rect">
            <a:avLst/>
          </a:prstGeom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id="{1337593F-4E39-42E1-BBFF-5AB2E11D750D}"/>
              </a:ext>
            </a:extLst>
          </p:cNvPr>
          <p:cNvSpPr/>
          <p:nvPr/>
        </p:nvSpPr>
        <p:spPr>
          <a:xfrm rot="14015094">
            <a:off x="2038363" y="2102343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22E9B8A8-2CBC-4DF4-B885-4E28202E9CBF}"/>
              </a:ext>
            </a:extLst>
          </p:cNvPr>
          <p:cNvSpPr/>
          <p:nvPr/>
        </p:nvSpPr>
        <p:spPr>
          <a:xfrm>
            <a:off x="223499" y="2932406"/>
            <a:ext cx="2153049" cy="108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Společnost</a:t>
            </a: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DEEFECE2-A87C-461A-9CB4-DC7746695943}"/>
              </a:ext>
            </a:extLst>
          </p:cNvPr>
          <p:cNvSpPr/>
          <p:nvPr/>
        </p:nvSpPr>
        <p:spPr>
          <a:xfrm rot="5400000">
            <a:off x="7392626" y="2011615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81EBA741-166A-408A-B298-88303AF87411}"/>
              </a:ext>
            </a:extLst>
          </p:cNvPr>
          <p:cNvSpPr/>
          <p:nvPr/>
        </p:nvSpPr>
        <p:spPr>
          <a:xfrm>
            <a:off x="13235972" y="4063500"/>
            <a:ext cx="2153049" cy="108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Rychlé akce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B918C3DF-6082-473E-B684-46139344FEFF}"/>
              </a:ext>
            </a:extLst>
          </p:cNvPr>
          <p:cNvSpPr/>
          <p:nvPr/>
        </p:nvSpPr>
        <p:spPr>
          <a:xfrm>
            <a:off x="291307" y="4894250"/>
            <a:ext cx="2153049" cy="17889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„Dlaždice“ s </a:t>
            </a:r>
            <a:r>
              <a:rPr lang="cs-CZ" sz="2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workflow</a:t>
            </a:r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daného profilu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7A938929-3354-4981-B1E0-F148CD242FCE}"/>
              </a:ext>
            </a:extLst>
          </p:cNvPr>
          <p:cNvSpPr/>
          <p:nvPr/>
        </p:nvSpPr>
        <p:spPr>
          <a:xfrm>
            <a:off x="8572500" y="2080506"/>
            <a:ext cx="2153049" cy="108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Uložené odkazy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82B98C3F-7877-4C55-A310-D920C1CDD421}"/>
              </a:ext>
            </a:extLst>
          </p:cNvPr>
          <p:cNvSpPr/>
          <p:nvPr/>
        </p:nvSpPr>
        <p:spPr>
          <a:xfrm>
            <a:off x="4128609" y="3408344"/>
            <a:ext cx="3402106" cy="108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Připravené možnosti pro daného uživatele</a:t>
            </a:r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8A86AACA-2AA6-422F-B9E4-18E195175E44}"/>
              </a:ext>
            </a:extLst>
          </p:cNvPr>
          <p:cNvSpPr/>
          <p:nvPr/>
        </p:nvSpPr>
        <p:spPr>
          <a:xfrm rot="10800000">
            <a:off x="5198771" y="2327060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Šipka: dolů 13">
            <a:extLst>
              <a:ext uri="{FF2B5EF4-FFF2-40B4-BE49-F238E27FC236}">
                <a16:creationId xmlns:a16="http://schemas.microsoft.com/office/drawing/2014/main" id="{EB1A6CC9-FFCB-4F27-8911-DEF1068D15DD}"/>
              </a:ext>
            </a:extLst>
          </p:cNvPr>
          <p:cNvSpPr/>
          <p:nvPr/>
        </p:nvSpPr>
        <p:spPr>
          <a:xfrm rot="5400000">
            <a:off x="12590929" y="3342998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7C6C0DA8-186D-45A4-92AF-78F7132378F7}"/>
              </a:ext>
            </a:extLst>
          </p:cNvPr>
          <p:cNvSpPr/>
          <p:nvPr/>
        </p:nvSpPr>
        <p:spPr>
          <a:xfrm rot="17990190">
            <a:off x="2128910" y="6281001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C7B58E01-B553-44A5-BB5D-C0BE2AC632BD}"/>
              </a:ext>
            </a:extLst>
          </p:cNvPr>
          <p:cNvSpPr/>
          <p:nvPr/>
        </p:nvSpPr>
        <p:spPr>
          <a:xfrm>
            <a:off x="15389021" y="321892"/>
            <a:ext cx="2153049" cy="108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Systémové nastavení</a:t>
            </a:r>
          </a:p>
        </p:txBody>
      </p:sp>
      <p:sp>
        <p:nvSpPr>
          <p:cNvPr id="17" name="Šipka: dolů 16">
            <a:extLst>
              <a:ext uri="{FF2B5EF4-FFF2-40B4-BE49-F238E27FC236}">
                <a16:creationId xmlns:a16="http://schemas.microsoft.com/office/drawing/2014/main" id="{7B885DC8-0F11-449F-B3FE-2E040B13CBD6}"/>
              </a:ext>
            </a:extLst>
          </p:cNvPr>
          <p:cNvSpPr/>
          <p:nvPr/>
        </p:nvSpPr>
        <p:spPr>
          <a:xfrm rot="3614013">
            <a:off x="14785936" y="763347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0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200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Role ve společnosti – profil v Business </a:t>
            </a:r>
            <a:r>
              <a:rPr lang="cs-CZ" sz="5800" i="1" dirty="0" err="1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Central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530F25FC-C4A4-4D51-8F61-84AB434C11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434" y="2021490"/>
            <a:ext cx="1562940" cy="177537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7EA5796-FDD3-4257-93AB-35B6485E7D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3162" y="2397325"/>
            <a:ext cx="6103927" cy="443388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9261955-FAB0-4A78-8096-2E6CC9F7D7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762" y="3300075"/>
            <a:ext cx="5750355" cy="417705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775B56D-CFB5-4F76-9B9E-5F56D6D70D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8252" y="3785776"/>
            <a:ext cx="6042111" cy="4388981"/>
          </a:xfrm>
          <a:prstGeom prst="rect">
            <a:avLst/>
          </a:prstGeom>
        </p:spPr>
      </p:pic>
      <p:sp>
        <p:nvSpPr>
          <p:cNvPr id="16" name="Šipka: dolů 15">
            <a:extLst>
              <a:ext uri="{FF2B5EF4-FFF2-40B4-BE49-F238E27FC236}">
                <a16:creationId xmlns:a16="http://schemas.microsoft.com/office/drawing/2014/main" id="{020C4B1D-F0AA-41DF-B252-C609F098EC98}"/>
              </a:ext>
            </a:extLst>
          </p:cNvPr>
          <p:cNvSpPr/>
          <p:nvPr/>
        </p:nvSpPr>
        <p:spPr>
          <a:xfrm>
            <a:off x="7982001" y="3921467"/>
            <a:ext cx="845138" cy="963434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EF56E6AD-AC5E-449F-B8D7-C452993FDE57}"/>
              </a:ext>
            </a:extLst>
          </p:cNvPr>
          <p:cNvSpPr/>
          <p:nvPr/>
        </p:nvSpPr>
        <p:spPr>
          <a:xfrm rot="1700761">
            <a:off x="10143523" y="2373131"/>
            <a:ext cx="1323876" cy="817379"/>
          </a:xfrm>
          <a:prstGeom prst="right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99EA814E-E164-4A8E-982B-70EC3B5F09EB}"/>
              </a:ext>
            </a:extLst>
          </p:cNvPr>
          <p:cNvSpPr/>
          <p:nvPr/>
        </p:nvSpPr>
        <p:spPr>
          <a:xfrm rot="9548114">
            <a:off x="4561679" y="2414699"/>
            <a:ext cx="1426015" cy="817380"/>
          </a:xfrm>
          <a:prstGeom prst="right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Obrázek 19" descr="Obsah obrázku hra, kreslení&#10;&#10;Popis byl vytvořen automaticky">
            <a:extLst>
              <a:ext uri="{FF2B5EF4-FFF2-40B4-BE49-F238E27FC236}">
                <a16:creationId xmlns:a16="http://schemas.microsoft.com/office/drawing/2014/main" id="{64086316-B9EE-49AD-8053-C9A1FD8A910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302" y="1638292"/>
            <a:ext cx="1935630" cy="1631236"/>
          </a:xfrm>
          <a:prstGeom prst="rect">
            <a:avLst/>
          </a:prstGeom>
        </p:spPr>
      </p:pic>
      <p:pic>
        <p:nvPicPr>
          <p:cNvPr id="22" name="Obrázek 21" descr="Obsah obrázku zrcadlo, hra, stůl&#10;&#10;Popis byl vytvořen automaticky">
            <a:extLst>
              <a:ext uri="{FF2B5EF4-FFF2-40B4-BE49-F238E27FC236}">
                <a16:creationId xmlns:a16="http://schemas.microsoft.com/office/drawing/2014/main" id="{9EF73690-362C-48DC-AC9B-919C542A3E6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568" y="1443428"/>
            <a:ext cx="1768662" cy="158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0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Základní ovládání – změňte si svoji Roli ve společnosti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7CAE5D3-4128-41AC-BD36-8EF3B5D08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173" y="1661306"/>
            <a:ext cx="13861981" cy="68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82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688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Základní ovládání – změňte si společnost, kde pracujete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CA6C2E-6162-4AC4-AB68-80E04B5C7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652" y="1815946"/>
            <a:ext cx="6996360" cy="5905074"/>
          </a:xfrm>
          <a:prstGeom prst="rect">
            <a:avLst/>
          </a:prstGeom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id="{A0716DE3-3D98-4FC7-A793-7346795C12F8}"/>
              </a:ext>
            </a:extLst>
          </p:cNvPr>
          <p:cNvSpPr/>
          <p:nvPr/>
        </p:nvSpPr>
        <p:spPr>
          <a:xfrm rot="5400000">
            <a:off x="10065912" y="2863515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36E0C779-AF05-42E3-B0E9-EC33AE866F15}"/>
              </a:ext>
            </a:extLst>
          </p:cNvPr>
          <p:cNvSpPr/>
          <p:nvPr/>
        </p:nvSpPr>
        <p:spPr>
          <a:xfrm>
            <a:off x="11124761" y="2727464"/>
            <a:ext cx="4702426" cy="14827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Vyberte si ve které společnosti budete data zpracovávat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17316077-6EF6-49B0-83E9-E64C1B4F0957}"/>
              </a:ext>
            </a:extLst>
          </p:cNvPr>
          <p:cNvSpPr/>
          <p:nvPr/>
        </p:nvSpPr>
        <p:spPr>
          <a:xfrm>
            <a:off x="11124761" y="4568635"/>
            <a:ext cx="4702426" cy="2302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</a:t>
            </a:r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data jednotlivých společností jsou pro uživatele oddělená a mezi společnostmi je nejde procházet</a:t>
            </a:r>
          </a:p>
        </p:txBody>
      </p:sp>
    </p:spTree>
    <p:extLst>
      <p:ext uri="{BB962C8B-B14F-4D97-AF65-F5344CB8AC3E}">
        <p14:creationId xmlns:p14="http://schemas.microsoft.com/office/powerpoint/2010/main" val="693973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287E5-02AE-4F5E-8C99-2E69D267604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5" y="7477125"/>
            <a:ext cx="5381625" cy="2811979"/>
          </a:xfrm>
          <a:prstGeom prst="rect">
            <a:avLst/>
          </a:prstGeom>
          <a:blipFill dpi="0" rotWithShape="1">
            <a:blip r:embed="rId4">
              <a:alphaModFix/>
            </a:blip>
            <a:srcRect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200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Nastavte si národní prostředí: jazyk, formáty dat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9E51C2-68CE-4F32-A7B1-41AFDFF07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446" y="1627200"/>
            <a:ext cx="6996360" cy="5905074"/>
          </a:xfrm>
          <a:prstGeom prst="rect">
            <a:avLst/>
          </a:prstGeom>
        </p:spPr>
      </p:pic>
      <p:sp>
        <p:nvSpPr>
          <p:cNvPr id="7" name="Šipka: dolů 6">
            <a:extLst>
              <a:ext uri="{FF2B5EF4-FFF2-40B4-BE49-F238E27FC236}">
                <a16:creationId xmlns:a16="http://schemas.microsoft.com/office/drawing/2014/main" id="{FF49C152-F407-4025-B0A9-7ACF74C54DF2}"/>
              </a:ext>
            </a:extLst>
          </p:cNvPr>
          <p:cNvSpPr/>
          <p:nvPr/>
        </p:nvSpPr>
        <p:spPr>
          <a:xfrm rot="3600952">
            <a:off x="9094177" y="3191326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912BAC21-7BAB-4954-BB1B-E95917AA0745}"/>
              </a:ext>
            </a:extLst>
          </p:cNvPr>
          <p:cNvSpPr/>
          <p:nvPr/>
        </p:nvSpPr>
        <p:spPr>
          <a:xfrm>
            <a:off x="9408196" y="1599809"/>
            <a:ext cx="4702426" cy="14827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Nastavte si zemi a její národní zvyklosti jako jsou formát datumu, čísel atp.</a:t>
            </a: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FB4387F8-991F-42DB-81C2-E313B627D59B}"/>
              </a:ext>
            </a:extLst>
          </p:cNvPr>
          <p:cNvSpPr/>
          <p:nvPr/>
        </p:nvSpPr>
        <p:spPr>
          <a:xfrm rot="5400000">
            <a:off x="9506785" y="3974391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DA74FBBE-444A-46EE-AE63-A0502226517E}"/>
              </a:ext>
            </a:extLst>
          </p:cNvPr>
          <p:cNvSpPr/>
          <p:nvPr/>
        </p:nvSpPr>
        <p:spPr>
          <a:xfrm>
            <a:off x="10894760" y="3092824"/>
            <a:ext cx="5766146" cy="23022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Vyberte si jazyk, ve kterém chcete pracovat. </a:t>
            </a:r>
            <a:r>
              <a:rPr lang="cs-CZ" sz="2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</a:t>
            </a:r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volte jazyk, který je na serveru nainstalovaný a ve kterém jste si jistí, že trefíte zase aspoň na změnu jazyka </a:t>
            </a:r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cs-CZ" sz="2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0D5842B4-CA96-4889-913B-1E3DBE3D9CED}"/>
              </a:ext>
            </a:extLst>
          </p:cNvPr>
          <p:cNvSpPr/>
          <p:nvPr/>
        </p:nvSpPr>
        <p:spPr>
          <a:xfrm rot="6781909">
            <a:off x="9261257" y="4833660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74019F06-CC3D-467E-AC5D-A59305C0C57B}"/>
              </a:ext>
            </a:extLst>
          </p:cNvPr>
          <p:cNvSpPr/>
          <p:nvPr/>
        </p:nvSpPr>
        <p:spPr>
          <a:xfrm>
            <a:off x="11288188" y="5594843"/>
            <a:ext cx="4702426" cy="14827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Vyberte a nastavte časové pásmo vaší společnosti</a:t>
            </a:r>
          </a:p>
        </p:txBody>
      </p:sp>
    </p:spTree>
    <p:extLst>
      <p:ext uri="{BB962C8B-B14F-4D97-AF65-F5344CB8AC3E}">
        <p14:creationId xmlns:p14="http://schemas.microsoft.com/office/powerpoint/2010/main" val="1243747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61C2B9F-9796-4406-8423-983137B551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9125"/>
            <a:ext cx="4238625" cy="2048440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BDAD1A8-87C9-415E-8BF3-E3903947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547200"/>
            <a:ext cx="16552800" cy="1080000"/>
          </a:xfrm>
        </p:spPr>
        <p:txBody>
          <a:bodyPr lIns="0" tIns="0" rIns="0" bIns="0">
            <a:noAutofit/>
          </a:bodyPr>
          <a:lstStyle/>
          <a:p>
            <a:r>
              <a:rPr lang="cs-CZ" sz="5800" i="1" dirty="0">
                <a:solidFill>
                  <a:srgbClr val="88B825"/>
                </a:solidFill>
                <a:latin typeface="Arial Narrow" panose="020B0606020202030204" pitchFamily="34" charset="0"/>
                <a:ea typeface="+mn-ea"/>
                <a:cs typeface="+mn-cs"/>
              </a:rPr>
              <a:t>Nastavte si pracovní datum</a:t>
            </a:r>
            <a:endParaRPr lang="en-US" sz="5800" i="1" dirty="0">
              <a:solidFill>
                <a:srgbClr val="88B825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B21D2BAD-F287-495D-B362-AA40B3EA182F}"/>
              </a:ext>
            </a:extLst>
          </p:cNvPr>
          <p:cNvSpPr/>
          <p:nvPr/>
        </p:nvSpPr>
        <p:spPr>
          <a:xfrm rot="4902420">
            <a:off x="8464541" y="2944320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95124C2E-B943-4113-A1EF-3DCD24519A99}"/>
              </a:ext>
            </a:extLst>
          </p:cNvPr>
          <p:cNvSpPr/>
          <p:nvPr/>
        </p:nvSpPr>
        <p:spPr>
          <a:xfrm>
            <a:off x="9828216" y="985465"/>
            <a:ext cx="5461090" cy="24031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Můžete si vybrat, že v čase pracujete v jiném datumu a pak se vám výchozí hodnoty na dokladech a při zpracování budou nabízet jako toto pracovní datum.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1C9DC6-2D2A-4FCE-8292-BF6B303D8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111" y="1627200"/>
            <a:ext cx="6996360" cy="590507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906D543-A956-41A6-BE4C-E82790336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582" y="4337548"/>
            <a:ext cx="12376232" cy="4963987"/>
          </a:xfrm>
          <a:prstGeom prst="rect">
            <a:avLst/>
          </a:prstGeom>
        </p:spPr>
      </p:pic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F1262C2F-EDDE-4EFB-949D-06FA2B6AF279}"/>
              </a:ext>
            </a:extLst>
          </p:cNvPr>
          <p:cNvSpPr/>
          <p:nvPr/>
        </p:nvSpPr>
        <p:spPr>
          <a:xfrm>
            <a:off x="12797329" y="3667906"/>
            <a:ext cx="4630271" cy="14755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 se vás na to, že se pohybujete v jiném datu bude snažit upozorňovat. </a:t>
            </a: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7CBCC9DE-9405-47A0-86CD-17FD9CC38A87}"/>
              </a:ext>
            </a:extLst>
          </p:cNvPr>
          <p:cNvSpPr/>
          <p:nvPr/>
        </p:nvSpPr>
        <p:spPr>
          <a:xfrm rot="3685471">
            <a:off x="12317496" y="4366925"/>
            <a:ext cx="630891" cy="1210691"/>
          </a:xfrm>
          <a:prstGeom prst="downArrow">
            <a:avLst/>
          </a:prstGeom>
          <a:solidFill>
            <a:srgbClr val="B4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3984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F7B8C96D-25BA-4303-8762-ABC5CEEE032C}" vid="{87CE0011-0C63-43CE-A4FD-E05F603FBC2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96536040B07E4EBE37129FF0E48248" ma:contentTypeVersion="13" ma:contentTypeDescription="Create a new document." ma:contentTypeScope="" ma:versionID="0a3186733793f5f5aac9f79c75b55f62">
  <xsd:schema xmlns:xsd="http://www.w3.org/2001/XMLSchema" xmlns:xs="http://www.w3.org/2001/XMLSchema" xmlns:p="http://schemas.microsoft.com/office/2006/metadata/properties" xmlns:ns2="749263ec-0b2f-47aa-b156-19ad48ff6356" xmlns:ns3="89f2284d-f381-4fb8-89e8-a245c3506611" targetNamespace="http://schemas.microsoft.com/office/2006/metadata/properties" ma:root="true" ma:fieldsID="73f127ddc6fce312a25fe4d0d9cc089d" ns2:_="" ns3:_="">
    <xsd:import namespace="749263ec-0b2f-47aa-b156-19ad48ff6356"/>
    <xsd:import namespace="89f2284d-f381-4fb8-89e8-a245c35066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Dokumentace_x0020_pro" minOccurs="0"/>
                <xsd:element ref="ns2:Poku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263ec-0b2f-47aa-b156-19ad48ff63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Dokumentace_x0020_pro" ma:index="15" nillable="true" ma:displayName="Dokumentace pro" ma:format="Dropdown" ma:list="UserInfo" ma:SharePointGroup="5" ma:internalName="Dokumentace_x0020_pro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okus" ma:index="16" nillable="true" ma:displayName="Pokus" ma:list="UserInfo" ma:SearchPeopleOnly="false" ma:SharePointGroup="5" ma:internalName="Poku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2284d-f381-4fb8-89e8-a245c350661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ace_x0020_pro xmlns="749263ec-0b2f-47aa-b156-19ad48ff6356">
      <UserInfo>
        <DisplayName/>
        <AccountId xsi:nil="true"/>
        <AccountType/>
      </UserInfo>
    </Dokumentace_x0020_pro>
    <Pokus xmlns="749263ec-0b2f-47aa-b156-19ad48ff6356">
      <UserInfo>
        <DisplayName/>
        <AccountId xsi:nil="true"/>
        <AccountType/>
      </UserInfo>
    </Pokus>
  </documentManagement>
</p:properties>
</file>

<file path=customXml/itemProps1.xml><?xml version="1.0" encoding="utf-8"?>
<ds:datastoreItem xmlns:ds="http://schemas.openxmlformats.org/officeDocument/2006/customXml" ds:itemID="{B0C66959-E139-414A-88CC-4518A87CA7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D1E85F-FEAD-455A-9CE6-21C30D1210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9263ec-0b2f-47aa-b156-19ad48ff6356"/>
    <ds:schemaRef ds:uri="89f2284d-f381-4fb8-89e8-a245c35066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49C316-356B-47A1-944C-BC68A65EF0CE}">
  <ds:schemaRefs>
    <ds:schemaRef ds:uri="http://schemas.microsoft.com/office/2006/metadata/properties"/>
    <ds:schemaRef ds:uri="http://schemas.microsoft.com/office/infopath/2007/PartnerControls"/>
    <ds:schemaRef ds:uri="749263ec-0b2f-47aa-b156-19ad48ff635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EBS_CSY_Prezentace_Kotaca_V1</Template>
  <TotalTime>3812</TotalTime>
  <Words>1354</Words>
  <Application>Microsoft Office PowerPoint</Application>
  <PresentationFormat>Vlastní</PresentationFormat>
  <Paragraphs>139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Arial Narrow</vt:lpstr>
      <vt:lpstr>Calibri</vt:lpstr>
      <vt:lpstr>Calibri Light</vt:lpstr>
      <vt:lpstr>Motiv Office</vt:lpstr>
      <vt:lpstr>Prezentace aplikace PowerPoint</vt:lpstr>
      <vt:lpstr>Prezentace aplikace PowerPoint</vt:lpstr>
      <vt:lpstr>Co je Business Central </vt:lpstr>
      <vt:lpstr>Základní ovládání – vítejte na domovské stránce</vt:lpstr>
      <vt:lpstr>Role ve společnosti – profil v Business Central</vt:lpstr>
      <vt:lpstr>Základní ovládání – změňte si svoji Roli ve společnosti</vt:lpstr>
      <vt:lpstr>Základní ovládání – změňte si společnost, kde pracujete</vt:lpstr>
      <vt:lpstr>Nastavte si národní prostředí: jazyk, formáty dat</vt:lpstr>
      <vt:lpstr>Nastavte si pracovní datum</vt:lpstr>
      <vt:lpstr>Možnosti nápovědy: kontextová nápověda</vt:lpstr>
      <vt:lpstr>Možnosti nápovědy: procesní nápověda </vt:lpstr>
      <vt:lpstr>Možnosti nápovědy: školící materiály MS</vt:lpstr>
      <vt:lpstr>Procházení systému tam a zpět</vt:lpstr>
      <vt:lpstr>Základní zobrazení: Přehled</vt:lpstr>
      <vt:lpstr>Základní zobrazení: Přehled</vt:lpstr>
      <vt:lpstr>Základní zobrazení: Karta</vt:lpstr>
      <vt:lpstr>Základní zobrazení: Karta – jak vidět více (menu, fasttabs)</vt:lpstr>
      <vt:lpstr>Základní zobrazení: jak vidět více na obrazovce</vt:lpstr>
      <vt:lpstr>Editabilita data</vt:lpstr>
      <vt:lpstr>Rozšířené informace: Infopanely (factbox)</vt:lpstr>
      <vt:lpstr>Rozšířené informace: Reporty, spuštění, výstup, možnosti</vt:lpstr>
      <vt:lpstr>Rozšířené informace: LUPA (aneb co vše není vidět)</vt:lpstr>
      <vt:lpstr>Dohledání funkcionality pomocí „vyhledávače funkcí“</vt:lpstr>
      <vt:lpstr>Systémové deníky: obecně o všech denících</vt:lpstr>
      <vt:lpstr>Uložení oblíbeného nástroje v centru rolí</vt:lpstr>
      <vt:lpstr>Klávesové zkratky</vt:lpstr>
      <vt:lpstr>Klávesové zkratky – „best practice“</vt:lpstr>
      <vt:lpstr>Klávesové zkratky</vt:lpstr>
      <vt:lpstr>Když je málo prostoru: Otevřít v novém okně</vt:lpstr>
      <vt:lpstr>Zadávání dat: nový záznam – zkuste něco založit </vt:lpstr>
      <vt:lpstr>Zadávání dat: nový záznam typu Karta (zboží, zákazník ..)</vt:lpstr>
      <vt:lpstr>Zadávání dat: výběr pomocí našeptávače</vt:lpstr>
      <vt:lpstr>Smazání dat: data s / bez návaznosti</vt:lpstr>
      <vt:lpstr>Data, která se počítají samy: kalkulované pole (calcfields)</vt:lpstr>
      <vt:lpstr>Filtrování dat na přehledech</vt:lpstr>
      <vt:lpstr>Filtrování jak na to: CTRL+F1 + najít filtrování + kritéria filtrů</vt:lpstr>
      <vt:lpstr>Flowfilter (Filtrovat součty dle) a Calcfield (kalkulované pole)</vt:lpstr>
      <vt:lpstr>Flowfilter (Filtrovat součty dle) a Calcfield (kalkulované pole) Praktický příklad v účetní osnově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Vondruska</dc:creator>
  <cp:lastModifiedBy>Leonard Walletzky</cp:lastModifiedBy>
  <cp:revision>3</cp:revision>
  <cp:lastPrinted>2019-10-25T11:30:31Z</cp:lastPrinted>
  <dcterms:created xsi:type="dcterms:W3CDTF">2020-04-01T09:02:03Z</dcterms:created>
  <dcterms:modified xsi:type="dcterms:W3CDTF">2020-11-02T16:41:30Z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0x0101009996536040B07E4EBE37129FF0E48248</vt:lpwstr>
  </property>
</Properties>
</file>