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59" r:id="rId4"/>
    <p:sldId id="279" r:id="rId5"/>
    <p:sldId id="280" r:id="rId6"/>
    <p:sldId id="291" r:id="rId7"/>
    <p:sldId id="307" r:id="rId8"/>
    <p:sldId id="285" r:id="rId9"/>
    <p:sldId id="306" r:id="rId10"/>
    <p:sldId id="293" r:id="rId11"/>
    <p:sldId id="287" r:id="rId12"/>
    <p:sldId id="286" r:id="rId13"/>
    <p:sldId id="281" r:id="rId14"/>
    <p:sldId id="284" r:id="rId15"/>
    <p:sldId id="262" r:id="rId16"/>
    <p:sldId id="263" r:id="rId17"/>
    <p:sldId id="308" r:id="rId18"/>
    <p:sldId id="260" r:id="rId19"/>
    <p:sldId id="261" r:id="rId20"/>
    <p:sldId id="276" r:id="rId21"/>
    <p:sldId id="277" r:id="rId22"/>
    <p:sldId id="278" r:id="rId23"/>
    <p:sldId id="290" r:id="rId24"/>
    <p:sldId id="294" r:id="rId25"/>
    <p:sldId id="295" r:id="rId26"/>
    <p:sldId id="297" r:id="rId27"/>
    <p:sldId id="298" r:id="rId28"/>
    <p:sldId id="299" r:id="rId29"/>
    <p:sldId id="264" r:id="rId30"/>
    <p:sldId id="265" r:id="rId31"/>
    <p:sldId id="300" r:id="rId32"/>
    <p:sldId id="301" r:id="rId33"/>
    <p:sldId id="269" r:id="rId34"/>
    <p:sldId id="302" r:id="rId35"/>
    <p:sldId id="303" r:id="rId36"/>
    <p:sldId id="304" r:id="rId37"/>
    <p:sldId id="305" r:id="rId38"/>
    <p:sldId id="27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 varScale="1">
        <p:scale>
          <a:sx n="97" d="100"/>
          <a:sy n="97" d="100"/>
        </p:scale>
        <p:origin x="90" y="2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D58-0B9D-4661-8374-50096FAB0980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A160-DB13-4D7B-96F5-E73C4A524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CSUN </a:t>
            </a:r>
            <a:r>
              <a:rPr lang="cs-CZ" dirty="0" err="1"/>
              <a:t>conference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61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7" name="Picture 12" descr="I:\!OP_VpK_Socialni_informatika\!Dokumenty\Loga\plna-verze\OPVK_MU_rgb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509120"/>
            <a:ext cx="76422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/>
          <p:cNvCxnSpPr/>
          <p:nvPr userDrawn="1"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 userDrawn="1"/>
        </p:nvSpPr>
        <p:spPr>
          <a:xfrm>
            <a:off x="1403350" y="332656"/>
            <a:ext cx="61929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aseline="0" dirty="0">
                <a:solidFill>
                  <a:schemeClr val="accent6"/>
                </a:solidFill>
              </a:rPr>
              <a:t>Seminář z asistivních technologií</a:t>
            </a:r>
          </a:p>
        </p:txBody>
      </p:sp>
      <p:pic>
        <p:nvPicPr>
          <p:cNvPr id="10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6228184" y="6453336"/>
            <a:ext cx="249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Jaromír Plhák, </a:t>
            </a:r>
            <a:fld id="{66405DBE-A8A8-4C3B-AD88-7EE25EC89073}" type="datetimeFigureOut">
              <a:rPr lang="cs-CZ" smtClean="0"/>
              <a:pPr algn="r"/>
              <a:t>01.10.2020</a:t>
            </a:fld>
            <a:endParaRPr lang="cs-CZ" dirty="0"/>
          </a:p>
        </p:txBody>
      </p:sp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Seminář z asistivních</a:t>
            </a:r>
            <a:r>
              <a:rPr lang="cs-CZ" baseline="0" dirty="0"/>
              <a:t> </a:t>
            </a:r>
            <a:r>
              <a:rPr lang="cs-CZ" dirty="0"/>
              <a:t>technologií</a:t>
            </a:r>
          </a:p>
        </p:txBody>
      </p:sp>
    </p:spTree>
    <p:extLst>
      <p:ext uri="{BB962C8B-B14F-4D97-AF65-F5344CB8AC3E}">
        <p14:creationId xmlns:p14="http://schemas.microsoft.com/office/powerpoint/2010/main" val="129563294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kruhovy-trenin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:\!OP_VpK_Socialni_informatika\!Dokumenty\Loga\plna-verze\OPVK_MU_vertikal_rgb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4704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611560" y="548680"/>
            <a:ext cx="6192688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/>
              <a:t>Děkuji</a:t>
            </a:r>
            <a:r>
              <a:rPr lang="cs-CZ" sz="4000" baseline="0" dirty="0"/>
              <a:t> za pozornost</a:t>
            </a:r>
            <a:endParaRPr lang="cs-CZ" sz="4000" dirty="0"/>
          </a:p>
        </p:txBody>
      </p:sp>
      <p:cxnSp>
        <p:nvCxnSpPr>
          <p:cNvPr id="18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datum 3"/>
          <p:cNvSpPr txBox="1">
            <a:spLocks/>
          </p:cNvSpPr>
          <p:nvPr userDrawn="1"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Jaromír Plhák, </a:t>
            </a:r>
            <a:fld id="{66405DBE-A8A8-4C3B-AD88-7EE25EC89073}" type="datetimeFigureOut">
              <a:rPr lang="cs-CZ" smtClean="0"/>
              <a:pPr algn="r"/>
              <a:t>01.10.2020</a:t>
            </a:fld>
            <a:endParaRPr lang="cs-CZ" dirty="0"/>
          </a:p>
        </p:txBody>
      </p:sp>
      <p:sp>
        <p:nvSpPr>
          <p:cNvPr id="20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Seminář z asistivních</a:t>
            </a:r>
            <a:r>
              <a:rPr lang="cs-CZ" baseline="0" dirty="0"/>
              <a:t> </a:t>
            </a:r>
            <a:r>
              <a:rPr lang="cs-CZ" dirty="0"/>
              <a:t>technologií</a:t>
            </a:r>
          </a:p>
        </p:txBody>
      </p:sp>
    </p:spTree>
    <p:extLst>
      <p:ext uri="{BB962C8B-B14F-4D97-AF65-F5344CB8AC3E}">
        <p14:creationId xmlns:p14="http://schemas.microsoft.com/office/powerpoint/2010/main" val="38646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7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4664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372200" y="6453336"/>
            <a:ext cx="2349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Jaromír Plhák, </a:t>
            </a:r>
            <a:fld id="{66405DBE-A8A8-4C3B-AD88-7EE25EC89073}" type="datetimeFigureOut">
              <a:rPr lang="cs-CZ" smtClean="0"/>
              <a:pPr algn="r"/>
              <a:t>01.10.2020</a:t>
            </a:fld>
            <a:endParaRPr lang="cs-CZ" dirty="0"/>
          </a:p>
        </p:txBody>
      </p:sp>
      <p:cxnSp>
        <p:nvCxnSpPr>
          <p:cNvPr id="9" name="Straight Connector 14"/>
          <p:cNvCxnSpPr/>
          <p:nvPr userDrawn="1"/>
        </p:nvCxnSpPr>
        <p:spPr>
          <a:xfrm>
            <a:off x="0" y="637974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494184" y="6453336"/>
            <a:ext cx="328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Seminář z asistivních</a:t>
            </a:r>
            <a:r>
              <a:rPr lang="cs-CZ" baseline="0" dirty="0"/>
              <a:t> </a:t>
            </a:r>
            <a:r>
              <a:rPr lang="cs-CZ" dirty="0"/>
              <a:t>technologií</a:t>
            </a:r>
          </a:p>
        </p:txBody>
      </p: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Snímek </a:t>
            </a:r>
            <a:fld id="{4C74E196-3B58-4698-B0F3-0C1A76E061A8}" type="slidenum">
              <a:rPr lang="cs-CZ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cs-CZ" dirty="0"/>
              <a:t> z 38 </a:t>
            </a:r>
            <a:r>
              <a:rPr lang="cs-CZ" baseline="0" dirty="0"/>
              <a:t> </a:t>
            </a:r>
            <a:endParaRPr lang="cs-CZ" dirty="0"/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-36512" y="1483197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1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7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DBE-A8A8-4C3B-AD88-7EE25EC89073}" type="datetimeFigureOut">
              <a:rPr lang="cs-CZ" smtClean="0"/>
              <a:pPr/>
              <a:t>01.10.2020</a:t>
            </a:fld>
            <a:r>
              <a:rPr lang="cs-CZ"/>
              <a:t>, </a:t>
            </a:r>
            <a:r>
              <a:rPr lang="cs-CZ" dirty="0"/>
              <a:t>Jaromír Plhák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Seminář z asistivních 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Snímek </a:t>
            </a:r>
            <a:fld id="{4C74E196-3B58-4698-B0F3-0C1A76E061A8}" type="slidenum">
              <a:rPr lang="cs-CZ" smtClean="0"/>
              <a:pPr/>
              <a:t>‹#›</a:t>
            </a:fld>
            <a:r>
              <a:rPr lang="cs-CZ" dirty="0"/>
              <a:t> z </a:t>
            </a:r>
          </a:p>
        </p:txBody>
      </p:sp>
    </p:spTree>
    <p:extLst>
      <p:ext uri="{BB962C8B-B14F-4D97-AF65-F5344CB8AC3E}">
        <p14:creationId xmlns:p14="http://schemas.microsoft.com/office/powerpoint/2010/main" val="4051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ucitel/odevzd_zjednodusena?fakulta=1433;obdobi=8063;predmet=132416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rozpis/tema?fakulta=1433;obdobi=8063;kod=PV072;predmet=1324160;balik=38107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fi/podzim2020/PV072/index.qwar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Úvodní hodina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413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Studenty (75 </a:t>
            </a:r>
            <a:r>
              <a:rPr lang="en-US" dirty="0"/>
              <a:t>% </a:t>
            </a:r>
            <a:r>
              <a:rPr lang="cs-CZ" dirty="0"/>
              <a:t>závěrečného hodnocení)</a:t>
            </a:r>
          </a:p>
          <a:p>
            <a:r>
              <a:rPr lang="cs-CZ" dirty="0"/>
              <a:t>Lektorem (25 </a:t>
            </a:r>
            <a:r>
              <a:rPr lang="en-US" dirty="0"/>
              <a:t>%)</a:t>
            </a:r>
            <a:endParaRPr lang="cs-CZ" dirty="0"/>
          </a:p>
          <a:p>
            <a:pPr lvl="1"/>
            <a:r>
              <a:rPr lang="cs-CZ" dirty="0"/>
              <a:t>Lze získat maximálně 100 bodů</a:t>
            </a:r>
          </a:p>
          <a:p>
            <a:pPr lvl="2"/>
            <a:r>
              <a:rPr lang="cs-CZ" dirty="0"/>
              <a:t>Pro úspěšné splnění nutno získat alespoň</a:t>
            </a:r>
            <a:r>
              <a:rPr lang="en-US" dirty="0"/>
              <a:t> </a:t>
            </a:r>
            <a:r>
              <a:rPr lang="cs-CZ" dirty="0"/>
              <a:t>45</a:t>
            </a:r>
            <a:r>
              <a:rPr lang="en-US" dirty="0"/>
              <a:t> bod</a:t>
            </a:r>
            <a:r>
              <a:rPr lang="cs-CZ" dirty="0"/>
              <a:t>ů</a:t>
            </a:r>
          </a:p>
          <a:p>
            <a:pPr lvl="2"/>
            <a:r>
              <a:rPr lang="cs-CZ" dirty="0"/>
              <a:t>Celkové body budu vkládat do poznámkového bloku</a:t>
            </a:r>
          </a:p>
          <a:p>
            <a:pPr lvl="3"/>
            <a:r>
              <a:rPr lang="cs-CZ" dirty="0"/>
              <a:t>Včetně hodnocení P, pokud bylo získáno alespoň 45 bodů</a:t>
            </a:r>
          </a:p>
          <a:p>
            <a:pPr lvl="1"/>
            <a:r>
              <a:rPr lang="cs-CZ" dirty="0"/>
              <a:t>Při méně bodech</a:t>
            </a:r>
          </a:p>
          <a:p>
            <a:pPr lvl="2"/>
            <a:r>
              <a:rPr lang="cs-CZ" dirty="0"/>
              <a:t>Nutno vytvořit a odevzdat seminární práci</a:t>
            </a:r>
          </a:p>
          <a:p>
            <a:pPr lvl="3"/>
            <a:r>
              <a:rPr lang="cs-CZ" dirty="0"/>
              <a:t>Do dvou měsíců od data prezentace</a:t>
            </a:r>
          </a:p>
          <a:p>
            <a:pPr lvl="3"/>
            <a:r>
              <a:rPr lang="cs-CZ" dirty="0"/>
              <a:t>Budu o tomto informovat nejpozději do týdne po prezentaci</a:t>
            </a:r>
          </a:p>
          <a:p>
            <a:pPr lvl="2"/>
            <a:r>
              <a:rPr lang="cs-CZ" dirty="0"/>
              <a:t>Vytvořit program na závěrečnou hodinu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11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Hodnotí se všechny prezentace</a:t>
            </a:r>
          </a:p>
          <a:p>
            <a:pPr lvl="1"/>
            <a:r>
              <a:rPr lang="cs-CZ" dirty="0"/>
              <a:t>Kromě vlastní</a:t>
            </a:r>
          </a:p>
          <a:p>
            <a:r>
              <a:rPr lang="cs-CZ" dirty="0"/>
              <a:t>Hodnotíte, jak se vám daná přednáška líbila</a:t>
            </a:r>
          </a:p>
          <a:p>
            <a:pPr lvl="1"/>
            <a:r>
              <a:rPr lang="cs-CZ" dirty="0"/>
              <a:t>1 = Vynikající a zajímavá přednáška</a:t>
            </a:r>
          </a:p>
          <a:p>
            <a:pPr lvl="1"/>
            <a:r>
              <a:rPr lang="cs-CZ" dirty="0"/>
              <a:t>4 = Nepovedená přednáška</a:t>
            </a:r>
          </a:p>
          <a:p>
            <a:pPr lvl="1"/>
            <a:r>
              <a:rPr lang="cs-CZ" dirty="0"/>
              <a:t>Prosím o rozumnou míru objektivnosti</a:t>
            </a:r>
          </a:p>
          <a:p>
            <a:pPr lvl="2"/>
            <a:r>
              <a:rPr lang="cs-CZ" dirty="0"/>
              <a:t>Nejlepší a nejhorší hodnocení škrtám</a:t>
            </a:r>
          </a:p>
          <a:p>
            <a:r>
              <a:rPr lang="cs-CZ" dirty="0"/>
              <a:t>Bráno i jako prezenční listina</a:t>
            </a:r>
          </a:p>
          <a:p>
            <a:r>
              <a:rPr lang="cs-CZ" b="1" dirty="0"/>
              <a:t>Nemá vliv na udělení kolokvia</a:t>
            </a:r>
          </a:p>
          <a:p>
            <a:r>
              <a:rPr lang="cs-CZ" dirty="0"/>
              <a:t>V případě vzdáleného připojení proběhne hodnocení přes MS </a:t>
            </a:r>
            <a:r>
              <a:rPr lang="cs-CZ" dirty="0" err="1"/>
              <a:t>Teams</a:t>
            </a:r>
            <a:r>
              <a:rPr lang="cs-CZ" dirty="0"/>
              <a:t>/Google </a:t>
            </a:r>
            <a:r>
              <a:rPr lang="cs-CZ" dirty="0" err="1"/>
              <a:t>Forms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57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Evaluace lektorem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Znalost tématu (0 – 40 bodů)</a:t>
            </a:r>
          </a:p>
          <a:p>
            <a:pPr lvl="1"/>
            <a:r>
              <a:rPr lang="cs-CZ" dirty="0"/>
              <a:t>Pokrytí znalostí v dané oblasti</a:t>
            </a:r>
          </a:p>
          <a:p>
            <a:r>
              <a:rPr lang="cs-CZ" dirty="0"/>
              <a:t>Struktura prezentace (0 – </a:t>
            </a:r>
            <a:r>
              <a:rPr lang="en-US" dirty="0"/>
              <a:t>15</a:t>
            </a:r>
            <a:r>
              <a:rPr lang="cs-CZ" dirty="0"/>
              <a:t> bodů)</a:t>
            </a:r>
          </a:p>
          <a:p>
            <a:pPr lvl="1"/>
            <a:r>
              <a:rPr lang="cs-CZ" dirty="0"/>
              <a:t>Logicky uspořádaná, přehledná, výstižná ...</a:t>
            </a:r>
          </a:p>
          <a:p>
            <a:r>
              <a:rPr lang="cs-CZ" dirty="0"/>
              <a:t>Grafická podoba (0 – 1</a:t>
            </a:r>
            <a:r>
              <a:rPr lang="en-US" dirty="0"/>
              <a:t>0</a:t>
            </a:r>
            <a:r>
              <a:rPr lang="cs-CZ" dirty="0"/>
              <a:t> bodů)</a:t>
            </a:r>
          </a:p>
          <a:p>
            <a:pPr lvl="1"/>
            <a:r>
              <a:rPr lang="cs-CZ" dirty="0"/>
              <a:t>Typografie, vhodné použití a umístění obrázků, videí, ... </a:t>
            </a:r>
          </a:p>
          <a:p>
            <a:r>
              <a:rPr lang="cs-CZ" dirty="0"/>
              <a:t>Vystupování (0 – 1</a:t>
            </a:r>
            <a:r>
              <a:rPr lang="en-US" dirty="0"/>
              <a:t>0</a:t>
            </a:r>
            <a:r>
              <a:rPr lang="cs-CZ" dirty="0"/>
              <a:t> bodů)</a:t>
            </a:r>
          </a:p>
          <a:p>
            <a:pPr lvl="1"/>
            <a:r>
              <a:rPr lang="cs-CZ" dirty="0"/>
              <a:t>Oční kontakt, jazyk, síla hlasu, práce s poznámkami, gesta, ...</a:t>
            </a:r>
          </a:p>
          <a:p>
            <a:r>
              <a:rPr lang="cs-CZ" dirty="0"/>
              <a:t>Časování (0 – 5 bodů)</a:t>
            </a:r>
          </a:p>
          <a:p>
            <a:r>
              <a:rPr lang="cs-CZ" dirty="0"/>
              <a:t>Relevantnost zaslaných článků (0 – 10 bodů)</a:t>
            </a:r>
          </a:p>
          <a:p>
            <a:r>
              <a:rPr lang="cs-CZ" dirty="0"/>
              <a:t>Originalita (0 – 10 bodů)</a:t>
            </a:r>
          </a:p>
          <a:p>
            <a:pPr lvl="1"/>
            <a:r>
              <a:rPr lang="cs-CZ" dirty="0"/>
              <a:t>Zajímavé nápady na možnosti vývoje v dané oblasti, originální pojetí prezentace, ...</a:t>
            </a:r>
          </a:p>
          <a:p>
            <a:r>
              <a:rPr lang="cs-CZ" dirty="0"/>
              <a:t>Přísnější hodnocení u prezentací se dvěma studenty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91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Časový plán tvorby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Kompletní prezentaci je nutné poslat do pondělí předcházející prezentaci do 23:59</a:t>
            </a:r>
          </a:p>
          <a:p>
            <a:pPr lvl="1"/>
            <a:r>
              <a:rPr lang="cs-CZ" dirty="0">
                <a:hlinkClick r:id="rId2"/>
              </a:rPr>
              <a:t>Do odevzdávárny</a:t>
            </a:r>
            <a:endParaRPr lang="cs-CZ" dirty="0"/>
          </a:p>
          <a:p>
            <a:pPr lvl="1"/>
            <a:r>
              <a:rPr lang="cs-CZ" dirty="0"/>
              <a:t>Včetně článků stažených z elektronických zdrojů</a:t>
            </a:r>
          </a:p>
          <a:p>
            <a:pPr lvl="1"/>
            <a:r>
              <a:rPr lang="cs-CZ" dirty="0"/>
              <a:t>V případě pozdějšího poslání</a:t>
            </a:r>
          </a:p>
          <a:p>
            <a:pPr lvl="2"/>
            <a:r>
              <a:rPr lang="cs-CZ" dirty="0"/>
              <a:t>- 10 bodů z hodnocení lektorem</a:t>
            </a:r>
          </a:p>
          <a:p>
            <a:pPr lvl="1"/>
            <a:r>
              <a:rPr lang="cs-CZ" dirty="0"/>
              <a:t>Pro úspěšné ukončení předmětu je nutné prezentaci odeslat (i případně po vlastní prezentaci)</a:t>
            </a:r>
          </a:p>
        </p:txBody>
      </p:sp>
    </p:spTree>
    <p:extLst>
      <p:ext uri="{BB962C8B-B14F-4D97-AF65-F5344CB8AC3E}">
        <p14:creationId xmlns:p14="http://schemas.microsoft.com/office/powerpoint/2010/main" val="404272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vyhodnocení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Nejlepší přednášky budou oceněny</a:t>
            </a:r>
          </a:p>
          <a:p>
            <a:pPr lvl="1"/>
            <a:r>
              <a:rPr lang="cs-CZ" dirty="0"/>
              <a:t>Drobná odměna (sladkost, slanost, zdravost)</a:t>
            </a:r>
          </a:p>
          <a:p>
            <a:pPr lvl="1"/>
            <a:r>
              <a:rPr lang="cs-CZ" dirty="0"/>
              <a:t>Hodnocení nejlepších prezentací je kombinované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Vyhodnocení nejlepších proběhne na posledním semináři</a:t>
            </a:r>
          </a:p>
          <a:p>
            <a:pPr lvl="1"/>
            <a:r>
              <a:rPr lang="cs-CZ" dirty="0"/>
              <a:t>Pravděpodobně 6. 1.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3648" y="3356992"/>
            <a:ext cx="6192688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0" lvl="3"/>
            <a:r>
              <a:rPr lang="cs-CZ" sz="1600" dirty="0"/>
              <a:t>Průměr tipů = 1,6 tedy 100 * [(4 – 1,6) / 3] = 100 * 0,8 = 80 bodů</a:t>
            </a:r>
          </a:p>
          <a:p>
            <a:pPr marL="457200" lvl="3" indent="-97200"/>
            <a:r>
              <a:rPr lang="cs-CZ" sz="1600" dirty="0"/>
              <a:t>Body lektora = 70 bodů</a:t>
            </a:r>
          </a:p>
          <a:p>
            <a:pPr marL="360000" lvl="3"/>
            <a:r>
              <a:rPr lang="cs-CZ" sz="1600" dirty="0"/>
              <a:t>Celkem tedy (80 * 0,75) + (70 * 0,25) = 60 + 17,5 = 77,5 bodů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4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Asistivní technologie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600" b="1" dirty="0"/>
              <a:t>Asistivní technologie</a:t>
            </a:r>
            <a:r>
              <a:rPr lang="cs-CZ" sz="2600" dirty="0"/>
              <a:t> je souhrnné označení pro pomůcky, které pomáhají zlepšit fyzické nebo duševní funkce osobám, které mají tyto funkce z různých důvodů sníženy. Pod pojem asistivní technologie lze zahrnout nejen tyto pomůcky samy o sobě, ale i služby spojené s jejich poskytováním.</a:t>
            </a:r>
          </a:p>
          <a:p>
            <a:endParaRPr lang="cs-CZ" dirty="0"/>
          </a:p>
        </p:txBody>
      </p:sp>
      <p:pic>
        <p:nvPicPr>
          <p:cNvPr id="4" name="Picture 11" descr="4965.10701.assistivetech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1433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8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Handicap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Fyzické postižení</a:t>
            </a:r>
          </a:p>
          <a:p>
            <a:pPr lvl="1">
              <a:defRPr/>
            </a:pPr>
            <a:r>
              <a:rPr lang="cs-CZ" dirty="0"/>
              <a:t>Poruchy pohybového ústrojí</a:t>
            </a:r>
          </a:p>
          <a:p>
            <a:pPr>
              <a:defRPr/>
            </a:pPr>
            <a:r>
              <a:rPr lang="cs-CZ" dirty="0"/>
              <a:t>Poznávací</a:t>
            </a:r>
          </a:p>
          <a:p>
            <a:pPr lvl="1">
              <a:defRPr/>
            </a:pPr>
            <a:r>
              <a:rPr lang="cs-CZ" dirty="0"/>
              <a:t>Dyslexie, dysgrafie</a:t>
            </a:r>
          </a:p>
          <a:p>
            <a:pPr>
              <a:defRPr/>
            </a:pPr>
            <a:r>
              <a:rPr lang="cs-CZ" dirty="0"/>
              <a:t>Smyslové</a:t>
            </a:r>
          </a:p>
          <a:p>
            <a:pPr lvl="1">
              <a:defRPr/>
            </a:pPr>
            <a:r>
              <a:rPr lang="cs-CZ" dirty="0"/>
              <a:t>Nevidomí, hluchoněmí</a:t>
            </a:r>
          </a:p>
          <a:p>
            <a:pPr>
              <a:defRPr/>
            </a:pPr>
            <a:r>
              <a:rPr lang="cs-CZ" dirty="0"/>
              <a:t>Emocionální, mentální</a:t>
            </a:r>
          </a:p>
          <a:p>
            <a:pPr lvl="1">
              <a:defRPr/>
            </a:pPr>
            <a:r>
              <a:rPr lang="cs-CZ" dirty="0"/>
              <a:t>Schizofrenie</a:t>
            </a:r>
          </a:p>
          <a:p>
            <a:pPr>
              <a:defRPr/>
            </a:pPr>
            <a:r>
              <a:rPr lang="cs-CZ" dirty="0"/>
              <a:t>Vývojové poruchy</a:t>
            </a:r>
          </a:p>
        </p:txBody>
      </p:sp>
      <p:pic>
        <p:nvPicPr>
          <p:cNvPr id="5" name="Picture 11" descr="listening-syst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17954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w-vis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2956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ccessibil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795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7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ACB58-7C1D-45D8-B72D-1C7619E9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r>
              <a:rPr lang="cs-CZ" dirty="0"/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1AAB7-D3E1-4BBD-826C-B21ED1F3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Adresu dodám do chatu ...</a:t>
            </a:r>
          </a:p>
        </p:txBody>
      </p:sp>
    </p:spTree>
    <p:extLst>
      <p:ext uri="{BB962C8B-B14F-4D97-AF65-F5344CB8AC3E}">
        <p14:creationId xmlns:p14="http://schemas.microsoft.com/office/powerpoint/2010/main" val="2798693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Test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1. Jaký je odhad celkového počtu lidí s handicapem na světě?</a:t>
            </a:r>
          </a:p>
          <a:p>
            <a:pPr lvl="1"/>
            <a:r>
              <a:rPr lang="cs-CZ" sz="2200" dirty="0"/>
              <a:t>a) 650 milionů</a:t>
            </a:r>
          </a:p>
          <a:p>
            <a:pPr lvl="1"/>
            <a:r>
              <a:rPr lang="cs-CZ" sz="2200" dirty="0"/>
              <a:t>http://www.disabled-world.com/disability/statistics/</a:t>
            </a:r>
          </a:p>
          <a:p>
            <a:r>
              <a:rPr lang="cs-CZ" sz="2800" b="1" dirty="0"/>
              <a:t>2. Která zařízení mohou být považována za asistivní technologie?</a:t>
            </a:r>
          </a:p>
          <a:p>
            <a:r>
              <a:rPr lang="cs-CZ" sz="2200" dirty="0"/>
              <a:t>d) vše výše uvedené</a:t>
            </a:r>
          </a:p>
        </p:txBody>
      </p:sp>
      <p:pic>
        <p:nvPicPr>
          <p:cNvPr id="4" name="Picture 11" descr="5612711923_aae43f7b51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20716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ergeraet_analog_0506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643438"/>
            <a:ext cx="258127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Trackball-Kensington-ExpertMouse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644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Test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/>
              <a:t>3. Jaký počet znaků je zobrazitelný u nejpoužívanějších typů braillského řádku?</a:t>
            </a:r>
          </a:p>
          <a:p>
            <a:pPr lvl="1"/>
            <a:r>
              <a:rPr lang="cs-CZ" dirty="0"/>
              <a:t>c) 40 a 80 znaků</a:t>
            </a:r>
          </a:p>
          <a:p>
            <a:pPr lvl="1"/>
            <a:r>
              <a:rPr lang="cs-CZ" dirty="0"/>
              <a:t>Mechanická zařízení, zobrazující jeden řádek textu</a:t>
            </a:r>
          </a:p>
          <a:p>
            <a:pPr lvl="1"/>
            <a:r>
              <a:rPr lang="cs-CZ" dirty="0"/>
              <a:t>Cena cca 80.000 Kč</a:t>
            </a:r>
          </a:p>
          <a:p>
            <a:r>
              <a:rPr lang="cs-CZ" sz="3000" b="1" dirty="0"/>
              <a:t>4. Kolik bodů určuje jeden znak Braillova písma?</a:t>
            </a:r>
          </a:p>
          <a:p>
            <a:pPr lvl="1"/>
            <a:r>
              <a:rPr lang="cs-CZ" dirty="0"/>
              <a:t>c) 6 nebo 8 bodů</a:t>
            </a:r>
          </a:p>
          <a:p>
            <a:endParaRPr lang="cs-CZ" dirty="0"/>
          </a:p>
        </p:txBody>
      </p:sp>
      <p:pic>
        <p:nvPicPr>
          <p:cNvPr id="4" name="Picture 11" descr="PMBX4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84" y="4725144"/>
            <a:ext cx="25511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9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Získat přehled v oblasti asistivních technologií</a:t>
            </a:r>
          </a:p>
          <a:p>
            <a:pPr lvl="1"/>
            <a:r>
              <a:rPr lang="cs-CZ" dirty="0"/>
              <a:t>Porozumět využití asistivních technologií lidmi s handicapem</a:t>
            </a:r>
          </a:p>
          <a:p>
            <a:pPr lvl="1"/>
            <a:r>
              <a:rPr lang="cs-CZ" dirty="0"/>
              <a:t>Získat znalosti využitelné při tvorbě přístupného softwaru</a:t>
            </a:r>
          </a:p>
          <a:p>
            <a:r>
              <a:rPr lang="cs-CZ" dirty="0"/>
              <a:t>Získat rozsáhlejší vhled na jednu konkrétní oblast AT</a:t>
            </a:r>
          </a:p>
          <a:p>
            <a:r>
              <a:rPr lang="cs-CZ" dirty="0"/>
              <a:t>Získat praktickou zkušenost s vystupováním před publikem</a:t>
            </a:r>
          </a:p>
        </p:txBody>
      </p:sp>
    </p:spTree>
    <p:extLst>
      <p:ext uri="{BB962C8B-B14F-4D97-AF65-F5344CB8AC3E}">
        <p14:creationId xmlns:p14="http://schemas.microsoft.com/office/powerpoint/2010/main" val="172431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Test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5. V kterém roce se konaly 1. paralympijské hry?</a:t>
            </a:r>
          </a:p>
          <a:p>
            <a:pPr lvl="1">
              <a:defRPr/>
            </a:pPr>
            <a:r>
              <a:rPr lang="cs-CZ" dirty="0"/>
              <a:t>a) 1960 v Římě (letní)</a:t>
            </a:r>
          </a:p>
          <a:p>
            <a:pPr lvl="1">
              <a:defRPr/>
            </a:pPr>
            <a:endParaRPr lang="cs-CZ" dirty="0"/>
          </a:p>
          <a:p>
            <a:pPr>
              <a:buNone/>
              <a:defRPr/>
            </a:pPr>
            <a:endParaRPr lang="cs-CZ" b="1" dirty="0"/>
          </a:p>
          <a:p>
            <a:pPr>
              <a:buNone/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r>
              <a:rPr lang="cs-CZ" b="1" dirty="0"/>
              <a:t>6. Jakou barvu má obvykle hůl člověka s kombinovaným postižením zraku a sluchu?</a:t>
            </a:r>
            <a:endParaRPr lang="cs-CZ" dirty="0"/>
          </a:p>
          <a:p>
            <a:pPr lvl="1"/>
            <a:r>
              <a:rPr lang="cs-CZ" dirty="0"/>
              <a:t>a) bílou s červenými pruhy</a:t>
            </a:r>
          </a:p>
          <a:p>
            <a:pPr>
              <a:defRPr/>
            </a:pPr>
            <a:endParaRPr lang="cs-CZ" b="1" dirty="0"/>
          </a:p>
        </p:txBody>
      </p:sp>
      <p:pic>
        <p:nvPicPr>
          <p:cNvPr id="1026" name="Picture 2" descr="C:\Users\User1\Desktop\pruvodcovst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52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esktop\1346668219-paralympics-2012-david-weir-delivers-stunning-victory-to-claim-gold_1422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1"/>
            <a:ext cx="2664296" cy="1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Desktop\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2" y="2636910"/>
            <a:ext cx="2880482" cy="17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Test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b="1" dirty="0"/>
              <a:t>7. Jak se nazývá „stolní tenis“ pro nevidomé …</a:t>
            </a:r>
          </a:p>
          <a:p>
            <a:pPr lvl="1"/>
            <a:r>
              <a:rPr lang="cs-CZ" dirty="0"/>
              <a:t>b) </a:t>
            </a:r>
            <a:r>
              <a:rPr lang="cs-CZ" dirty="0" err="1"/>
              <a:t>Showdown</a:t>
            </a:r>
            <a:endParaRPr lang="cs-CZ" dirty="0"/>
          </a:p>
          <a:p>
            <a:r>
              <a:rPr lang="cs-CZ" sz="3000" b="1" dirty="0"/>
              <a:t>8. Jak se nazývá metodika W3C pro tvorbu bezbariérového webu?</a:t>
            </a:r>
          </a:p>
          <a:p>
            <a:pPr lvl="1"/>
            <a:r>
              <a:rPr lang="cs-CZ" dirty="0"/>
              <a:t>b) WCAG</a:t>
            </a:r>
          </a:p>
          <a:p>
            <a:endParaRPr lang="cs-CZ" dirty="0"/>
          </a:p>
        </p:txBody>
      </p:sp>
      <p:pic>
        <p:nvPicPr>
          <p:cNvPr id="4" name="Picture 11" descr="showdow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571875"/>
            <a:ext cx="4316413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2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Test 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9. Zkratka UDL znamená</a:t>
            </a:r>
          </a:p>
          <a:p>
            <a:pPr lvl="1"/>
            <a:r>
              <a:rPr lang="cs-CZ" dirty="0"/>
              <a:t>c) Universal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b="1" dirty="0"/>
              <a:t>10. Jak se jmenuje pro podporu vysokoškolského studia zrakově postižených při Masarykově univerzitě?</a:t>
            </a:r>
          </a:p>
          <a:p>
            <a:pPr lvl="1"/>
            <a:r>
              <a:rPr lang="cs-CZ" dirty="0"/>
              <a:t>a) </a:t>
            </a:r>
            <a:r>
              <a:rPr lang="cs-CZ" dirty="0" err="1"/>
              <a:t>Teiresiás</a:t>
            </a:r>
            <a:endParaRPr lang="cs-CZ" dirty="0"/>
          </a:p>
          <a:p>
            <a:r>
              <a:rPr lang="cs-CZ" b="1" dirty="0"/>
              <a:t>11. </a:t>
            </a:r>
            <a:r>
              <a:rPr lang="cs-CZ" b="1"/>
              <a:t>Kolik sportovců </a:t>
            </a:r>
            <a:r>
              <a:rPr lang="cs-CZ" b="1" dirty="0"/>
              <a:t>se účastnilo letních paralympijských her v Riu? ...</a:t>
            </a:r>
          </a:p>
          <a:p>
            <a:pPr lvl="1"/>
            <a:r>
              <a:rPr lang="cs-CZ" dirty="0"/>
              <a:t>4342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183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témat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Vypsaných 27 témat</a:t>
            </a:r>
            <a:endParaRPr lang="cs-CZ" dirty="0"/>
          </a:p>
          <a:p>
            <a:pPr lvl="1"/>
            <a:r>
              <a:rPr lang="cs-CZ" dirty="0"/>
              <a:t>Vypsána v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dirty="0"/>
              <a:t>Lze si je zaregistrovat od 7. 10., 17:00</a:t>
            </a:r>
          </a:p>
          <a:p>
            <a:pPr lvl="2"/>
            <a:r>
              <a:rPr lang="cs-CZ" dirty="0"/>
              <a:t>Nejpozději do 21. 10. 23:59</a:t>
            </a:r>
          </a:p>
          <a:p>
            <a:pPr lvl="1"/>
            <a:r>
              <a:rPr lang="cs-CZ" dirty="0"/>
              <a:t>Je možné si doplnit vlastní</a:t>
            </a:r>
          </a:p>
          <a:p>
            <a:pPr lvl="2"/>
            <a:r>
              <a:rPr lang="cs-CZ" dirty="0"/>
              <a:t>Po konzultaci se mnou</a:t>
            </a:r>
          </a:p>
          <a:p>
            <a:pPr lvl="2"/>
            <a:r>
              <a:rPr lang="cs-CZ" dirty="0"/>
              <a:t>Doplním ručně do </a:t>
            </a:r>
            <a:r>
              <a:rPr lang="cs-CZ" dirty="0" err="1"/>
              <a:t>ISu</a:t>
            </a:r>
            <a:endParaRPr lang="cs-CZ" dirty="0"/>
          </a:p>
          <a:p>
            <a:r>
              <a:rPr lang="cs-CZ" dirty="0"/>
              <a:t>Témata mají pevně určený harmonogram</a:t>
            </a:r>
          </a:p>
          <a:p>
            <a:pPr lvl="1"/>
            <a:r>
              <a:rPr lang="cs-CZ" dirty="0"/>
              <a:t>Aby podobná témata byla přednášena ve stejný týden</a:t>
            </a:r>
          </a:p>
          <a:p>
            <a:pPr lvl="1"/>
            <a:r>
              <a:rPr lang="cs-CZ" dirty="0"/>
              <a:t>Vlastní témata budou zařazena operativně</a:t>
            </a:r>
          </a:p>
        </p:txBody>
      </p:sp>
    </p:spTree>
    <p:extLst>
      <p:ext uri="{BB962C8B-B14F-4D97-AF65-F5344CB8AC3E}">
        <p14:creationId xmlns:p14="http://schemas.microsoft.com/office/powerpoint/2010/main" val="129040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témat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Registraci proveďte do příštího semináře</a:t>
            </a:r>
          </a:p>
          <a:p>
            <a:r>
              <a:rPr lang="cs-CZ" dirty="0"/>
              <a:t>Rozpis jednotlivých prezentací vložím do interaktivní osnovy</a:t>
            </a:r>
          </a:p>
          <a:p>
            <a:pPr lvl="1"/>
            <a:r>
              <a:rPr lang="cs-CZ" b="1" dirty="0">
                <a:hlinkClick r:id="rId2"/>
              </a:rPr>
              <a:t>https://is.muni.cz/auth/el/fi/podzim2020/PV072/index.qwarp</a:t>
            </a:r>
            <a:endParaRPr lang="cs-CZ" b="1" dirty="0"/>
          </a:p>
          <a:p>
            <a:pPr lvl="1"/>
            <a:r>
              <a:rPr lang="cs-CZ" dirty="0"/>
              <a:t>Je možné, že dojde k malým změnám</a:t>
            </a:r>
          </a:p>
          <a:p>
            <a:pPr lvl="1"/>
            <a:r>
              <a:rPr lang="cs-CZ" dirty="0"/>
              <a:t>Budu komunikovat osobně s dotčenými studenty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897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1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Sport pro nevidomé</a:t>
            </a:r>
          </a:p>
          <a:p>
            <a:pPr lvl="1"/>
            <a:r>
              <a:rPr lang="cs-CZ" dirty="0"/>
              <a:t>Paralympiáda</a:t>
            </a:r>
          </a:p>
          <a:p>
            <a:pPr lvl="1"/>
            <a:r>
              <a:rPr lang="cs-CZ" dirty="0"/>
              <a:t>Speciální sporty</a:t>
            </a:r>
          </a:p>
          <a:p>
            <a:pPr lvl="1"/>
            <a:r>
              <a:rPr lang="cs-CZ" dirty="0"/>
              <a:t>Klasické sporty</a:t>
            </a:r>
          </a:p>
          <a:p>
            <a:pPr lvl="1"/>
            <a:r>
              <a:rPr lang="cs-CZ" dirty="0"/>
              <a:t>Pomoc informatiky</a:t>
            </a:r>
          </a:p>
          <a:p>
            <a:r>
              <a:rPr lang="cs-CZ" dirty="0"/>
              <a:t>Hry pro nevidomé</a:t>
            </a:r>
          </a:p>
          <a:p>
            <a:pPr lvl="1"/>
            <a:r>
              <a:rPr lang="cs-CZ" dirty="0" err="1"/>
              <a:t>Audiohry</a:t>
            </a:r>
            <a:r>
              <a:rPr lang="cs-CZ" dirty="0"/>
              <a:t> (stereo zvuk)</a:t>
            </a:r>
          </a:p>
          <a:p>
            <a:pPr lvl="1"/>
            <a:r>
              <a:rPr lang="cs-CZ" dirty="0"/>
              <a:t>Deskové hry</a:t>
            </a:r>
          </a:p>
          <a:p>
            <a:pPr lvl="1"/>
            <a:r>
              <a:rPr lang="cs-CZ" dirty="0" err="1"/>
              <a:t>Adventury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8" y="3898711"/>
            <a:ext cx="3597130" cy="21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78" y="1700808"/>
            <a:ext cx="30353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1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Kulturní život nevidomých</a:t>
            </a:r>
          </a:p>
          <a:p>
            <a:pPr lvl="1">
              <a:defRPr/>
            </a:pPr>
            <a:r>
              <a:rPr lang="cs-CZ" dirty="0"/>
              <a:t>Malířství, literatura, sochařství</a:t>
            </a:r>
          </a:p>
          <a:p>
            <a:pPr lvl="1">
              <a:defRPr/>
            </a:pPr>
            <a:r>
              <a:rPr lang="cs-CZ" dirty="0"/>
              <a:t>Muzikoterapie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75941"/>
            <a:ext cx="3744416" cy="34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1\Disk Google\Flash\!!Lektor\Vyuka\PV072\img\slepý-nevidomý-malíř-maluje-obr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" y="3459757"/>
            <a:ext cx="3964371" cy="22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0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Legislativa v oblasti asistivních technologií</a:t>
            </a:r>
          </a:p>
          <a:p>
            <a:pPr lvl="1"/>
            <a:r>
              <a:rPr lang="cs-CZ" dirty="0"/>
              <a:t>Její uplatňování</a:t>
            </a:r>
          </a:p>
          <a:p>
            <a:pPr lvl="1"/>
            <a:r>
              <a:rPr lang="cs-CZ" dirty="0"/>
              <a:t>Konkrétní vliv na život osob s handicapem</a:t>
            </a:r>
          </a:p>
          <a:p>
            <a:pPr lvl="1"/>
            <a:r>
              <a:rPr lang="cs-CZ" dirty="0"/>
              <a:t>Tuzemská vs. zahraniční</a:t>
            </a:r>
          </a:p>
          <a:p>
            <a:pPr algn="just"/>
            <a:r>
              <a:rPr lang="cs-CZ" dirty="0"/>
              <a:t>Jazyk hluchoněmých</a:t>
            </a:r>
          </a:p>
          <a:p>
            <a:pPr lvl="1" algn="just"/>
            <a:r>
              <a:rPr lang="cs-CZ" dirty="0"/>
              <a:t>Počítačové zobrazení</a:t>
            </a:r>
          </a:p>
          <a:p>
            <a:pPr lvl="1" algn="just"/>
            <a:r>
              <a:rPr lang="cs-CZ" dirty="0"/>
              <a:t>Různé jazyky a jejich (ne)podobnost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28" y="3356992"/>
            <a:ext cx="2411760" cy="270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86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Témata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Převádění učebních textů do elektronické formy vhodné pro nevidomé</a:t>
            </a:r>
          </a:p>
          <a:p>
            <a:pPr lvl="1"/>
            <a:r>
              <a:rPr lang="cs-CZ" dirty="0"/>
              <a:t>Teiresiás</a:t>
            </a:r>
          </a:p>
          <a:p>
            <a:r>
              <a:rPr lang="cs-CZ" dirty="0"/>
              <a:t>Knihovny pro nevidomé</a:t>
            </a:r>
          </a:p>
          <a:p>
            <a:pPr>
              <a:defRPr/>
            </a:pPr>
            <a:r>
              <a:rPr lang="cs-CZ" dirty="0"/>
              <a:t>Handicapovaní lidé v informační společnosti</a:t>
            </a:r>
          </a:p>
          <a:p>
            <a:pPr lvl="1">
              <a:defRPr/>
            </a:pPr>
            <a:r>
              <a:rPr lang="cs-CZ" dirty="0"/>
              <a:t>„Smart </a:t>
            </a:r>
            <a:r>
              <a:rPr lang="cs-CZ" dirty="0" err="1"/>
              <a:t>houses</a:t>
            </a:r>
            <a:r>
              <a:rPr lang="cs-CZ" dirty="0"/>
              <a:t>“</a:t>
            </a:r>
          </a:p>
          <a:p>
            <a:pPr lvl="1">
              <a:defRPr/>
            </a:pPr>
            <a:r>
              <a:rPr lang="cs-CZ" dirty="0"/>
              <a:t>Úřady a internet</a:t>
            </a:r>
          </a:p>
          <a:p>
            <a:pPr lvl="1">
              <a:defRPr/>
            </a:pPr>
            <a:r>
              <a:rPr lang="cs-CZ" dirty="0"/>
              <a:t>Videokonference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92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Témata 4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Kódování informací pro nevidomé</a:t>
            </a:r>
          </a:p>
          <a:p>
            <a:pPr lvl="1"/>
            <a:r>
              <a:rPr lang="cs-CZ" dirty="0"/>
              <a:t>Braillovo písmo</a:t>
            </a:r>
          </a:p>
          <a:p>
            <a:pPr lvl="1"/>
            <a:r>
              <a:rPr lang="cs-CZ" dirty="0"/>
              <a:t>Morseova ab.</a:t>
            </a:r>
          </a:p>
          <a:p>
            <a:pPr lvl="1"/>
            <a:r>
              <a:rPr lang="cs-CZ" dirty="0"/>
              <a:t>Dotykové displeje</a:t>
            </a:r>
          </a:p>
          <a:p>
            <a:pPr lvl="1"/>
            <a:endParaRPr lang="cs-CZ" dirty="0"/>
          </a:p>
          <a:p>
            <a:r>
              <a:rPr lang="cs-CZ" dirty="0"/>
              <a:t>Specifika syntézy řeči pro nevidomé</a:t>
            </a:r>
          </a:p>
          <a:p>
            <a:pPr lvl="1"/>
            <a:r>
              <a:rPr lang="cs-CZ" dirty="0"/>
              <a:t>Syntéza řeči obecně</a:t>
            </a:r>
          </a:p>
          <a:p>
            <a:pPr lvl="1"/>
            <a:r>
              <a:rPr lang="cs-CZ" dirty="0"/>
              <a:t>Práce s počítačem (aplikace)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17763"/>
            <a:ext cx="106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2637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9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Úvodní hodina - 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a náplň předmětu</a:t>
            </a:r>
          </a:p>
          <a:p>
            <a:r>
              <a:rPr lang="cs-CZ" dirty="0"/>
              <a:t>Jak úspěšně předmět ukončit</a:t>
            </a:r>
          </a:p>
          <a:p>
            <a:r>
              <a:rPr lang="cs-CZ" dirty="0"/>
              <a:t>Test znalostí asistivních technologií (AT)</a:t>
            </a:r>
          </a:p>
          <a:p>
            <a:r>
              <a:rPr lang="cs-CZ" dirty="0"/>
              <a:t>Představení témat pro studentské prezentace</a:t>
            </a:r>
          </a:p>
        </p:txBody>
      </p:sp>
    </p:spTree>
    <p:extLst>
      <p:ext uri="{BB962C8B-B14F-4D97-AF65-F5344CB8AC3E}">
        <p14:creationId xmlns:p14="http://schemas.microsoft.com/office/powerpoint/2010/main" val="50219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Témata 4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rozpoznávání řeči pro nevidomé</a:t>
            </a:r>
          </a:p>
          <a:p>
            <a:pPr lvl="1"/>
            <a:r>
              <a:rPr lang="cs-CZ" dirty="0"/>
              <a:t>vs. psaní na klávesnici</a:t>
            </a:r>
          </a:p>
          <a:p>
            <a:pPr lvl="1"/>
            <a:r>
              <a:rPr lang="cs-CZ" dirty="0"/>
              <a:t>Oblasti použití</a:t>
            </a:r>
          </a:p>
        </p:txBody>
      </p:sp>
      <p:pic>
        <p:nvPicPr>
          <p:cNvPr id="2050" name="Picture 2" descr="C:\Users\User1\Disk Google\Flash\!!Lektor\Vyuka\PV072\img\large_Imag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58258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6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5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Zvukové vyjádření matematických vztahů, popis funkcí, schémat a grafů</a:t>
            </a:r>
          </a:p>
          <a:p>
            <a:pPr lvl="1"/>
            <a:r>
              <a:rPr lang="cs-CZ" dirty="0"/>
              <a:t>Jak zjednodušit složité výrazy</a:t>
            </a:r>
          </a:p>
          <a:p>
            <a:pPr lvl="1"/>
            <a:r>
              <a:rPr lang="cs-CZ" dirty="0"/>
              <a:t>Projekt Plzeň (pro ZŠ), Lambda</a:t>
            </a:r>
          </a:p>
          <a:p>
            <a:pPr lvl="1"/>
            <a:r>
              <a:rPr lang="cs-CZ" dirty="0"/>
              <a:t>Dialogově, hapticky nebo zvukem?</a:t>
            </a:r>
          </a:p>
          <a:p>
            <a:pPr>
              <a:defRPr/>
            </a:pPr>
            <a:r>
              <a:rPr lang="cs-CZ" dirty="0"/>
              <a:t>Programování nevidomých</a:t>
            </a:r>
          </a:p>
          <a:p>
            <a:pPr lvl="1">
              <a:defRPr/>
            </a:pPr>
            <a:r>
              <a:rPr lang="cs-CZ" dirty="0"/>
              <a:t>Vhodné jazyky</a:t>
            </a:r>
          </a:p>
          <a:p>
            <a:pPr lvl="1">
              <a:defRPr/>
            </a:pPr>
            <a:r>
              <a:rPr lang="cs-CZ" dirty="0"/>
              <a:t>Jsou potřeba?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4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5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dialogu pro nevidomé a dialogové systémy</a:t>
            </a:r>
          </a:p>
          <a:p>
            <a:pPr lvl="1"/>
            <a:r>
              <a:rPr lang="cs-CZ" dirty="0"/>
              <a:t>Co jsou dialogové systémy</a:t>
            </a:r>
          </a:p>
          <a:p>
            <a:pPr lvl="1"/>
            <a:r>
              <a:rPr lang="cs-CZ" dirty="0"/>
              <a:t>Jak mohou být implementovány ku prospěchu handicapovaných</a:t>
            </a:r>
          </a:p>
        </p:txBody>
      </p:sp>
      <p:pic>
        <p:nvPicPr>
          <p:cNvPr id="3074" name="Picture 2" descr="C:\Users\User1\Disk Google\Flash\!!Lektor\Vyuka\PV072\img\s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1586"/>
            <a:ext cx="3888432" cy="24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26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Témata 6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Navigace nevidomých</a:t>
            </a:r>
          </a:p>
          <a:p>
            <a:pPr lvl="1"/>
            <a:r>
              <a:rPr lang="cs-CZ" dirty="0"/>
              <a:t>GPS</a:t>
            </a:r>
          </a:p>
          <a:p>
            <a:pPr lvl="1"/>
            <a:r>
              <a:rPr lang="cs-CZ" dirty="0"/>
              <a:t>Operátoři</a:t>
            </a:r>
          </a:p>
          <a:p>
            <a:pPr lvl="1"/>
            <a:r>
              <a:rPr lang="cs-CZ" dirty="0"/>
              <a:t>Naváděcí systémy</a:t>
            </a:r>
          </a:p>
          <a:p>
            <a:pPr lvl="1"/>
            <a:r>
              <a:rPr lang="cs-CZ" dirty="0"/>
              <a:t>Navigace v budovách</a:t>
            </a:r>
          </a:p>
          <a:p>
            <a:r>
              <a:rPr lang="cs-CZ" dirty="0"/>
              <a:t>Detekce překážek</a:t>
            </a:r>
          </a:p>
          <a:p>
            <a:pPr lvl="1"/>
            <a:r>
              <a:rPr lang="cs-CZ" dirty="0"/>
              <a:t>Hůl vs. kamera</a:t>
            </a:r>
          </a:p>
          <a:p>
            <a:pPr lvl="1"/>
            <a:r>
              <a:rPr lang="cs-CZ" dirty="0"/>
              <a:t>Překážky v úrovní hlavy</a:t>
            </a:r>
          </a:p>
          <a:p>
            <a:pPr lvl="1"/>
            <a:r>
              <a:rPr lang="cs-CZ" dirty="0"/>
              <a:t>Mobilní překážky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492375"/>
            <a:ext cx="36687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27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6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Turistika osob s handicapem a podpůrné informační systémy</a:t>
            </a:r>
          </a:p>
          <a:p>
            <a:endParaRPr lang="cs-CZ" dirty="0"/>
          </a:p>
        </p:txBody>
      </p:sp>
      <p:pic>
        <p:nvPicPr>
          <p:cNvPr id="4098" name="Picture 2" descr="C:\Users\User1\Disk Google\Flash\!!Lektor\Vyuka\PV072\img\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593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Multimodální interface</a:t>
            </a:r>
          </a:p>
          <a:p>
            <a:pPr lvl="1">
              <a:defRPr/>
            </a:pPr>
            <a:r>
              <a:rPr lang="cs-CZ" dirty="0"/>
              <a:t>Jak podle Vás bude vypadat OS budoucnosti?</a:t>
            </a:r>
          </a:p>
          <a:p>
            <a:pPr>
              <a:defRPr/>
            </a:pPr>
            <a:r>
              <a:rPr lang="cs-CZ" dirty="0"/>
              <a:t>Asistivní technologie pro mobilní zařízení</a:t>
            </a:r>
          </a:p>
          <a:p>
            <a:pPr>
              <a:defRPr/>
            </a:pPr>
            <a:r>
              <a:rPr lang="cs-CZ" dirty="0"/>
              <a:t>Emoce a stress</a:t>
            </a:r>
          </a:p>
          <a:p>
            <a:pPr lvl="1">
              <a:defRPr/>
            </a:pPr>
            <a:r>
              <a:rPr lang="cs-CZ" dirty="0"/>
              <a:t>Detekce a využití při práci s počítačem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5122" name="Picture 2" descr="C:\Users\User1\Disk Google\Flash\!!Lektor\Vyuka\PV072\img\nViso-screen-shot-550-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515267" cy="19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6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Počítačová podpora mentálně postižených</a:t>
            </a:r>
          </a:p>
          <a:p>
            <a:pPr lvl="1"/>
            <a:r>
              <a:rPr lang="cs-CZ" dirty="0"/>
              <a:t>Zaměření a udržení pozornosti</a:t>
            </a:r>
          </a:p>
          <a:p>
            <a:pPr lvl="1"/>
            <a:r>
              <a:rPr lang="cs-CZ" dirty="0"/>
              <a:t>Procvičování znalostí</a:t>
            </a:r>
          </a:p>
          <a:p>
            <a:r>
              <a:rPr lang="cs-CZ" dirty="0"/>
              <a:t>Psychologické a etické aspekty</a:t>
            </a:r>
          </a:p>
          <a:p>
            <a:r>
              <a:rPr lang="cs-CZ" dirty="0"/>
              <a:t>Problematika lidí s omezenou pohyblivostí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C:\Users\User1\Disk Google\Flash\!!Lektor\Vyuka\PV072\img\aexosk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24" y="4437112"/>
            <a:ext cx="4361284" cy="17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90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Výuka osob s handicapem</a:t>
            </a:r>
          </a:p>
          <a:p>
            <a:pPr lvl="1"/>
            <a:r>
              <a:rPr lang="cs-CZ" dirty="0"/>
              <a:t>Specifika, materiály, asistence</a:t>
            </a:r>
          </a:p>
          <a:p>
            <a:r>
              <a:rPr lang="cs-CZ" dirty="0"/>
              <a:t>Universal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pPr lvl="0"/>
            <a:r>
              <a:rPr lang="cs-CZ" dirty="0"/>
              <a:t>Přístupnost elektronických formátů pro prezentace</a:t>
            </a:r>
          </a:p>
          <a:p>
            <a:pPr lvl="1"/>
            <a:r>
              <a:rPr lang="cs-CZ" dirty="0"/>
              <a:t>PDF, Excel, Open Office, Google </a:t>
            </a:r>
            <a:r>
              <a:rPr lang="cs-CZ" dirty="0" err="1"/>
              <a:t>docs</a:t>
            </a:r>
            <a:r>
              <a:rPr lang="cs-CZ" dirty="0"/>
              <a:t>,...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06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Zdroje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Konference (ICCHP,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Informatics</a:t>
            </a:r>
            <a:r>
              <a:rPr lang="cs-CZ" dirty="0"/>
              <a:t>)</a:t>
            </a:r>
          </a:p>
          <a:p>
            <a:r>
              <a:rPr lang="cs-CZ" dirty="0"/>
              <a:t>Časopisy</a:t>
            </a:r>
          </a:p>
          <a:p>
            <a:r>
              <a:rPr lang="cs-CZ" dirty="0"/>
              <a:t>Internetové zdroje</a:t>
            </a:r>
          </a:p>
          <a:p>
            <a:r>
              <a:rPr lang="cs-CZ" dirty="0"/>
              <a:t>Digitální knihovny</a:t>
            </a:r>
          </a:p>
          <a:p>
            <a:pPr lvl="1"/>
            <a:r>
              <a:rPr lang="cs-CZ" dirty="0"/>
              <a:t>IEEE </a:t>
            </a:r>
            <a:r>
              <a:rPr lang="cs-CZ" dirty="0" err="1"/>
              <a:t>Xplore</a:t>
            </a:r>
            <a:endParaRPr lang="cs-CZ" dirty="0"/>
          </a:p>
          <a:p>
            <a:pPr lvl="1"/>
            <a:r>
              <a:rPr lang="cs-CZ" dirty="0"/>
              <a:t>ACM DL</a:t>
            </a:r>
          </a:p>
          <a:p>
            <a:r>
              <a:rPr lang="cs-CZ" dirty="0"/>
              <a:t>Vlastní nápady</a:t>
            </a:r>
          </a:p>
        </p:txBody>
      </p:sp>
    </p:spTree>
    <p:extLst>
      <p:ext uri="{BB962C8B-B14F-4D97-AF65-F5344CB8AC3E}">
        <p14:creationId xmlns:p14="http://schemas.microsoft.com/office/powerpoint/2010/main" val="30206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3000" dirty="0"/>
              <a:t>Tentokrát distančně ...</a:t>
            </a:r>
          </a:p>
          <a:p>
            <a:pPr lvl="1">
              <a:defRPr/>
            </a:pPr>
            <a:r>
              <a:rPr lang="cs-CZ" sz="2600" dirty="0"/>
              <a:t>Přes MS </a:t>
            </a:r>
            <a:r>
              <a:rPr lang="cs-CZ" sz="2600" dirty="0" err="1"/>
              <a:t>Teams</a:t>
            </a:r>
            <a:endParaRPr lang="cs-CZ" sz="2600" dirty="0"/>
          </a:p>
          <a:p>
            <a:pPr>
              <a:defRPr/>
            </a:pPr>
            <a:r>
              <a:rPr lang="cs-CZ" sz="3000" dirty="0"/>
              <a:t>Zápočet ≡ Kolokvium</a:t>
            </a:r>
          </a:p>
          <a:p>
            <a:pPr>
              <a:defRPr/>
            </a:pPr>
            <a:r>
              <a:rPr lang="cs-CZ" sz="3000" dirty="0"/>
              <a:t>Cca 13 seminářů</a:t>
            </a:r>
          </a:p>
          <a:p>
            <a:pPr lvl="1">
              <a:defRPr/>
            </a:pPr>
            <a:r>
              <a:rPr lang="cs-CZ" sz="2600" dirty="0"/>
              <a:t>Podle počtu prezentací</a:t>
            </a:r>
          </a:p>
          <a:p>
            <a:pPr>
              <a:defRPr/>
            </a:pPr>
            <a:r>
              <a:rPr lang="cs-CZ" dirty="0"/>
              <a:t>Představení vlastní prezentace na zvolené téma</a:t>
            </a:r>
          </a:p>
          <a:p>
            <a:pPr lvl="1">
              <a:defRPr/>
            </a:pPr>
            <a:r>
              <a:rPr lang="cs-CZ" dirty="0"/>
              <a:t>To je povinné pro úspěšné ukončení předmětu</a:t>
            </a:r>
          </a:p>
          <a:p>
            <a:pPr>
              <a:defRPr/>
            </a:pPr>
            <a:r>
              <a:rPr lang="cs-CZ" dirty="0"/>
              <a:t>Jedno téma mohou mít až dva studenti</a:t>
            </a:r>
            <a:endParaRPr lang="cs-CZ" sz="2600" dirty="0"/>
          </a:p>
        </p:txBody>
      </p:sp>
      <p:pic>
        <p:nvPicPr>
          <p:cNvPr id="4" name="Picture 4" descr="prezent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799"/>
            <a:ext cx="2212483" cy="197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3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týden</a:t>
            </a:r>
          </a:p>
          <a:p>
            <a:pPr lvl="1"/>
            <a:r>
              <a:rPr lang="cs-CZ" dirty="0"/>
              <a:t>Organizace</a:t>
            </a:r>
          </a:p>
          <a:p>
            <a:pPr lvl="1"/>
            <a:r>
              <a:rPr lang="cs-CZ" dirty="0"/>
              <a:t>Hodnocení</a:t>
            </a:r>
          </a:p>
          <a:p>
            <a:pPr lvl="1"/>
            <a:r>
              <a:rPr lang="cs-CZ" dirty="0"/>
              <a:t>Úvod do AT</a:t>
            </a:r>
          </a:p>
          <a:p>
            <a:pPr lvl="1"/>
            <a:r>
              <a:rPr lang="cs-CZ" dirty="0"/>
              <a:t>Představení možných témat</a:t>
            </a:r>
          </a:p>
          <a:p>
            <a:r>
              <a:rPr lang="cs-CZ" dirty="0"/>
              <a:t>2. týden</a:t>
            </a:r>
          </a:p>
          <a:p>
            <a:pPr lvl="1"/>
            <a:r>
              <a:rPr lang="cs-CZ" dirty="0"/>
              <a:t>Mgr. Radek Pavlíček</a:t>
            </a:r>
          </a:p>
          <a:p>
            <a:r>
              <a:rPr lang="cs-CZ" dirty="0"/>
              <a:t>3. týden</a:t>
            </a:r>
          </a:p>
          <a:p>
            <a:pPr lvl="1"/>
            <a:r>
              <a:rPr lang="cs-CZ" dirty="0"/>
              <a:t>Konzultace témat</a:t>
            </a:r>
          </a:p>
        </p:txBody>
      </p:sp>
      <p:pic>
        <p:nvPicPr>
          <p:cNvPr id="4" name="Picture 3" descr="student presen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58" y="1556792"/>
            <a:ext cx="3154614" cy="20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4. – 11 (12.) týden</a:t>
            </a:r>
          </a:p>
          <a:p>
            <a:pPr lvl="1"/>
            <a:r>
              <a:rPr lang="cs-CZ" dirty="0"/>
              <a:t>Tři studentky/studenti/dvojice představí svou prezentaci</a:t>
            </a:r>
          </a:p>
          <a:p>
            <a:pPr lvl="1"/>
            <a:r>
              <a:rPr lang="cs-CZ" dirty="0"/>
              <a:t>Každá prezentace by měla mít 20-25 minut </a:t>
            </a:r>
          </a:p>
          <a:p>
            <a:pPr lvl="1"/>
            <a:r>
              <a:rPr lang="cs-CZ" dirty="0"/>
              <a:t>Diskuze</a:t>
            </a:r>
          </a:p>
          <a:p>
            <a:pPr lvl="2"/>
            <a:r>
              <a:rPr lang="cs-CZ" dirty="0"/>
              <a:t>Otázky přes </a:t>
            </a:r>
            <a:r>
              <a:rPr lang="cs-CZ" dirty="0" err="1"/>
              <a:t>Teams</a:t>
            </a:r>
            <a:r>
              <a:rPr lang="cs-CZ" dirty="0"/>
              <a:t> (budou se </a:t>
            </a:r>
            <a:r>
              <a:rPr lang="cs-CZ" dirty="0" err="1"/>
              <a:t>lajkovat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8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C2E90-4D66-4EB3-B026-5E4CDBD8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47E08-0998-49DB-91C8-6CD31729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12. (13.) týden (pravděpodobně 6. 1.)</a:t>
            </a:r>
          </a:p>
          <a:p>
            <a:pPr lvl="1"/>
            <a:r>
              <a:rPr lang="cs-CZ" dirty="0"/>
              <a:t>Závěrečné vyhodnocení nejlepších přednášek</a:t>
            </a:r>
          </a:p>
          <a:p>
            <a:pPr lvl="1"/>
            <a:r>
              <a:rPr lang="cs-CZ" dirty="0"/>
              <a:t>Možná bude o týden posunuto podle finálního počtu prezentací</a:t>
            </a:r>
          </a:p>
          <a:p>
            <a:pPr lvl="1"/>
            <a:r>
              <a:rPr lang="cs-CZ" dirty="0"/>
              <a:t>Zkusím připravit nějaké aktivity realizovatelné online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80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by měla prezentace obsahovat</a:t>
            </a:r>
          </a:p>
          <a:p>
            <a:pPr lvl="1"/>
            <a:r>
              <a:rPr lang="cs-CZ" dirty="0"/>
              <a:t>Základní teoretické (informatické) principy fungování technologií v dané oblasti</a:t>
            </a:r>
          </a:p>
          <a:p>
            <a:pPr lvl="1"/>
            <a:r>
              <a:rPr lang="cs-CZ" dirty="0"/>
              <a:t>Popis aktuálního stavu v dané oblasti</a:t>
            </a:r>
          </a:p>
          <a:p>
            <a:r>
              <a:rPr lang="cs-CZ" dirty="0"/>
              <a:t>Zaměřit se na zajímavé aspekty z pohledu AT</a:t>
            </a:r>
          </a:p>
          <a:p>
            <a:r>
              <a:rPr lang="cs-CZ" dirty="0"/>
              <a:t>Přidat </a:t>
            </a:r>
            <a:r>
              <a:rPr lang="cs-CZ" b="1" dirty="0"/>
              <a:t>vlastní nápady</a:t>
            </a:r>
          </a:p>
          <a:p>
            <a:r>
              <a:rPr lang="cs-CZ" dirty="0"/>
              <a:t>Po prezentaci případně doplním další zajímavosti a informace z dané oblasti</a:t>
            </a:r>
          </a:p>
        </p:txBody>
      </p:sp>
    </p:spTree>
    <p:extLst>
      <p:ext uri="{BB962C8B-B14F-4D97-AF65-F5344CB8AC3E}">
        <p14:creationId xmlns:p14="http://schemas.microsoft.com/office/powerpoint/2010/main" val="93995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Další povinnosti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Spolu s prezentací je nutné odeslat alespoň 5 článků z dostupných elektronických zdrojů na MUNI</a:t>
            </a:r>
          </a:p>
          <a:p>
            <a:pPr lvl="1"/>
            <a:r>
              <a:rPr lang="cs-CZ" dirty="0"/>
              <a:t>ACM Digital </a:t>
            </a:r>
            <a:r>
              <a:rPr lang="cs-CZ" dirty="0" err="1"/>
              <a:t>Library</a:t>
            </a:r>
            <a:endParaRPr lang="cs-CZ" dirty="0"/>
          </a:p>
          <a:p>
            <a:pPr lvl="1"/>
            <a:r>
              <a:rPr lang="cs-CZ" dirty="0"/>
              <a:t>IEEE </a:t>
            </a:r>
            <a:r>
              <a:rPr lang="cs-CZ" dirty="0" err="1"/>
              <a:t>Xplore</a:t>
            </a:r>
            <a:endParaRPr lang="cs-CZ" dirty="0"/>
          </a:p>
          <a:p>
            <a:pPr lvl="1"/>
            <a:r>
              <a:rPr lang="cs-CZ" dirty="0"/>
              <a:t>Dále doporučuji například nakladatelství </a:t>
            </a:r>
            <a:r>
              <a:rPr lang="cs-CZ" dirty="0" err="1"/>
              <a:t>Springer</a:t>
            </a:r>
            <a:endParaRPr lang="cs-CZ" dirty="0"/>
          </a:p>
          <a:p>
            <a:pPr lvl="2"/>
            <a:r>
              <a:rPr lang="cs-CZ" dirty="0"/>
              <a:t>Konference ICCHP</a:t>
            </a:r>
          </a:p>
          <a:p>
            <a:r>
              <a:rPr lang="cs-CZ" dirty="0"/>
              <a:t>Články musejí souviset s daným tématem</a:t>
            </a:r>
          </a:p>
          <a:p>
            <a:pPr lvl="1"/>
            <a:r>
              <a:rPr lang="cs-CZ" dirty="0"/>
              <a:t>ZkratkaKnihovny_NazevClanku.pdf</a:t>
            </a:r>
          </a:p>
        </p:txBody>
      </p:sp>
    </p:spTree>
    <p:extLst>
      <p:ext uri="{BB962C8B-B14F-4D97-AF65-F5344CB8AC3E}">
        <p14:creationId xmlns:p14="http://schemas.microsoft.com/office/powerpoint/2010/main" val="2960066492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seminar_z_asistivních technologi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sablona_seminar_z_asistivních technologií</Template>
  <TotalTime>1451</TotalTime>
  <Words>1428</Words>
  <Application>Microsoft Office PowerPoint</Application>
  <PresentationFormat>Předvádění na obrazovce (4:3)</PresentationFormat>
  <Paragraphs>276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sablona_seminar_z_asistivních technologií</vt:lpstr>
      <vt:lpstr>Úvodní hodina</vt:lpstr>
      <vt:lpstr>Cíl předmětu</vt:lpstr>
      <vt:lpstr>Úvodní hodina - průběh</vt:lpstr>
      <vt:lpstr>Organizace předmětu (1)</vt:lpstr>
      <vt:lpstr>Organizace předmětu (2)</vt:lpstr>
      <vt:lpstr>Organizace předmětu (3)</vt:lpstr>
      <vt:lpstr>Organizace předmětu (4)</vt:lpstr>
      <vt:lpstr>Obsah prezentace</vt:lpstr>
      <vt:lpstr>Další povinnosti</vt:lpstr>
      <vt:lpstr>Evaluace prezentace</vt:lpstr>
      <vt:lpstr>Evaluace studenty</vt:lpstr>
      <vt:lpstr>Evaluace lektorem</vt:lpstr>
      <vt:lpstr>Časový plán tvorby prezentace</vt:lpstr>
      <vt:lpstr>Závěrečné vyhodnocení</vt:lpstr>
      <vt:lpstr>Asistivní technologie</vt:lpstr>
      <vt:lpstr>Handicap</vt:lpstr>
      <vt:lpstr>Kahoot!</vt:lpstr>
      <vt:lpstr>Test (1)</vt:lpstr>
      <vt:lpstr>Test (2)</vt:lpstr>
      <vt:lpstr>Test (3)</vt:lpstr>
      <vt:lpstr>Test (4)</vt:lpstr>
      <vt:lpstr>Test (5)</vt:lpstr>
      <vt:lpstr>Volba témat (1)</vt:lpstr>
      <vt:lpstr>Volba témat (2)</vt:lpstr>
      <vt:lpstr>Témata 1 (1)</vt:lpstr>
      <vt:lpstr>Témata 1 (2)</vt:lpstr>
      <vt:lpstr>Témata 2</vt:lpstr>
      <vt:lpstr> Témata 3</vt:lpstr>
      <vt:lpstr>Témata 4 (1)</vt:lpstr>
      <vt:lpstr>Témata 4 (2)</vt:lpstr>
      <vt:lpstr>Témata 5 (1)</vt:lpstr>
      <vt:lpstr>Témata 5 (2)</vt:lpstr>
      <vt:lpstr>Témata 6 (1)</vt:lpstr>
      <vt:lpstr>Témata 6 (2)</vt:lpstr>
      <vt:lpstr>Témata 7</vt:lpstr>
      <vt:lpstr>Témata 8</vt:lpstr>
      <vt:lpstr>Témata 9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xplhak</dc:creator>
  <cp:lastModifiedBy>xplhak</cp:lastModifiedBy>
  <cp:revision>199</cp:revision>
  <dcterms:created xsi:type="dcterms:W3CDTF">2013-02-10T19:29:29Z</dcterms:created>
  <dcterms:modified xsi:type="dcterms:W3CDTF">2020-10-01T11:35:48Z</dcterms:modified>
</cp:coreProperties>
</file>