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1" r:id="rId2"/>
    <p:sldId id="268" r:id="rId3"/>
    <p:sldId id="269" r:id="rId4"/>
    <p:sldId id="266" r:id="rId5"/>
    <p:sldId id="267" r:id="rId6"/>
  </p:sldIdLst>
  <p:sldSz cx="9144000" cy="6858000" type="screen4x3"/>
  <p:notesSz cx="6623050" cy="981075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0">
          <p15:clr>
            <a:srgbClr val="A4A3A4"/>
          </p15:clr>
        </p15:guide>
        <p15:guide id="2" pos="208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670" autoAdjust="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3006" y="-108"/>
      </p:cViewPr>
      <p:guideLst>
        <p:guide orient="horz" pos="3090"/>
        <p:guide pos="20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E5D7A8E3-1DCF-42A9-B047-6FF48E1E78F8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defTabSz="904875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00E543C-9874-41EE-8C7E-175858B7F6FA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xfrm>
            <a:off x="3751263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algn="r" defTabSz="904875" eaLnBrk="1" hangingPunct="1">
              <a:defRPr sz="1200"/>
            </a:lvl1pPr>
          </a:lstStyle>
          <a:p>
            <a:pPr>
              <a:defRPr/>
            </a:pPr>
            <a:fld id="{FA403394-59C7-49D6-9D35-AE0E197713D0}" type="datetimeFigureOut">
              <a:rPr lang="cs-CZ" altLang="en-US"/>
              <a:pPr>
                <a:defRPr/>
              </a:pPr>
              <a:t>02.10.2020</a:t>
            </a:fld>
            <a:endParaRPr lang="cs-CZ" alt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12F89A7-852F-4E06-900B-1FC3C546CE3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 bwMode="auto">
          <a:xfrm>
            <a:off x="3751263" y="9340850"/>
            <a:ext cx="2870200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algn="r" defTabSz="904875" eaLnBrk="1" hangingPunct="1">
              <a:defRPr sz="1200"/>
            </a:lvl1pPr>
          </a:lstStyle>
          <a:p>
            <a:pPr>
              <a:defRPr/>
            </a:pPr>
            <a:fld id="{667A655F-B60C-4584-9DF2-8913B3831B9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43D6DB0D-5CB0-4D64-BF61-F896C74174A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 bwMode="auto">
          <a:xfrm>
            <a:off x="0" y="9318625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defTabSz="904875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8BB1C4F-AD70-4CB9-99B2-BF5DE788DEBA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defTabSz="904875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82C52EB-C864-4B62-A99E-A473AA9C8E21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3751263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algn="r" defTabSz="904875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8136F40-D491-4CF6-A0CB-D6A7CF698433}" type="datetimeFigureOut">
              <a:rPr lang="cs-CZ" altLang="en-US"/>
              <a:pPr>
                <a:defRPr/>
              </a:pPr>
              <a:t>02.10.2020</a:t>
            </a:fld>
            <a:endParaRPr lang="cs-CZ" altLang="en-US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95CA3F9A-FA79-418F-898C-3749D3DEA0F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60425" y="736600"/>
            <a:ext cx="4903788" cy="3678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45A3AEB4-9E68-45B8-A71A-044790AD3F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661988" y="4659313"/>
            <a:ext cx="5299075" cy="441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FFC7D85-AE6B-41A6-802D-ACA34B15E0B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9318625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defTabSz="904875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E7FE8CF-1AA2-4D94-9833-26D641C6D8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3751263" y="9318625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algn="r" defTabSz="904875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0779F94-257F-4E67-87E0-1BA8AF96386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5124" name="Zástupný symbol pro záhlaví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5013" indent="-28257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1888" indent="-227013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4325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36763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39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11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83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55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5" name="Zástupný symbol pro zápatí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5013" indent="-28257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1888" indent="-227013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4325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36763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39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11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83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55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6" name="Zástupný symbol pro číslo snímku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5013" indent="-28257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1888" indent="-227013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4325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36763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39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11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83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55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E04303-B644-4D9D-AD17-94E3442BB308}" type="slidenum">
              <a:rPr lang="cs-CZ" altLang="en-US" smtClean="0"/>
              <a:pPr>
                <a:spcBef>
                  <a:spcPct val="0"/>
                </a:spcBef>
              </a:pPr>
              <a:t>1</a:t>
            </a:fld>
            <a:endParaRPr lang="cs-CZ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1EA9-B624-4AD3-A23C-001DA6E94697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</a:t>
            </a:r>
            <a:r>
              <a:rPr lang="en-US" altLang="en-US"/>
              <a:t>Introductory info</a:t>
            </a:r>
          </a:p>
        </p:txBody>
      </p:sp>
    </p:spTree>
    <p:extLst>
      <p:ext uri="{BB962C8B-B14F-4D97-AF65-F5344CB8AC3E}">
        <p14:creationId xmlns:p14="http://schemas.microsoft.com/office/powerpoint/2010/main" val="197005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908050"/>
            <a:ext cx="8229600" cy="7921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871663"/>
            <a:ext cx="8229600" cy="4149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23C3D-CF26-479B-BFDF-7E88C6DAD8E3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</a:t>
            </a:r>
            <a:r>
              <a:rPr lang="en-US" altLang="en-US"/>
              <a:t>Introductory info</a:t>
            </a:r>
          </a:p>
        </p:txBody>
      </p:sp>
    </p:spTree>
    <p:extLst>
      <p:ext uri="{BB962C8B-B14F-4D97-AF65-F5344CB8AC3E}">
        <p14:creationId xmlns:p14="http://schemas.microsoft.com/office/powerpoint/2010/main" val="1049125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DA73B-A9F1-41DA-AEBF-C7F4E85ECCF0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</a:t>
            </a:r>
            <a:r>
              <a:rPr lang="en-US" altLang="en-US"/>
              <a:t>Introductory info</a:t>
            </a:r>
          </a:p>
        </p:txBody>
      </p:sp>
    </p:spTree>
    <p:extLst>
      <p:ext uri="{BB962C8B-B14F-4D97-AF65-F5344CB8AC3E}">
        <p14:creationId xmlns:p14="http://schemas.microsoft.com/office/powerpoint/2010/main" val="88797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86C02-EB46-4B05-873E-632ADC52D0E7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</a:t>
            </a:r>
            <a:r>
              <a:rPr lang="en-US" altLang="en-US"/>
              <a:t>Introductory info</a:t>
            </a:r>
          </a:p>
        </p:txBody>
      </p:sp>
    </p:spTree>
    <p:extLst>
      <p:ext uri="{BB962C8B-B14F-4D97-AF65-F5344CB8AC3E}">
        <p14:creationId xmlns:p14="http://schemas.microsoft.com/office/powerpoint/2010/main" val="3675093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DFC64-D3DD-46D9-8D76-EB75292FE66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</a:t>
            </a:r>
            <a:r>
              <a:rPr lang="en-US" altLang="en-US"/>
              <a:t>Introductory info</a:t>
            </a:r>
          </a:p>
        </p:txBody>
      </p:sp>
    </p:spTree>
    <p:extLst>
      <p:ext uri="{BB962C8B-B14F-4D97-AF65-F5344CB8AC3E}">
        <p14:creationId xmlns:p14="http://schemas.microsoft.com/office/powerpoint/2010/main" val="3494141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3AA3B-687C-4BE0-ACCF-132258B741E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</a:t>
            </a:r>
            <a:r>
              <a:rPr lang="en-US" altLang="en-US"/>
              <a:t>Introductory info</a:t>
            </a:r>
          </a:p>
        </p:txBody>
      </p:sp>
    </p:spTree>
    <p:extLst>
      <p:ext uri="{BB962C8B-B14F-4D97-AF65-F5344CB8AC3E}">
        <p14:creationId xmlns:p14="http://schemas.microsoft.com/office/powerpoint/2010/main" val="885938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293C1-3BA1-4B95-B370-860963B0E52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</a:t>
            </a:r>
            <a:r>
              <a:rPr lang="en-US" altLang="en-US"/>
              <a:t>Introductory info</a:t>
            </a:r>
          </a:p>
        </p:txBody>
      </p:sp>
    </p:spTree>
    <p:extLst>
      <p:ext uri="{BB962C8B-B14F-4D97-AF65-F5344CB8AC3E}">
        <p14:creationId xmlns:p14="http://schemas.microsoft.com/office/powerpoint/2010/main" val="4173558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32222-BBBE-4E97-964E-85BA69BD7773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</a:t>
            </a:r>
            <a:r>
              <a:rPr lang="en-US" altLang="en-US"/>
              <a:t>Introductory info</a:t>
            </a:r>
          </a:p>
        </p:txBody>
      </p:sp>
    </p:spTree>
    <p:extLst>
      <p:ext uri="{BB962C8B-B14F-4D97-AF65-F5344CB8AC3E}">
        <p14:creationId xmlns:p14="http://schemas.microsoft.com/office/powerpoint/2010/main" val="2458476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E455D-74D2-4B71-BFDA-936A3FCF53C7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</a:t>
            </a:r>
            <a:r>
              <a:rPr lang="en-US" altLang="en-US"/>
              <a:t>Introductory info</a:t>
            </a:r>
          </a:p>
        </p:txBody>
      </p:sp>
    </p:spTree>
    <p:extLst>
      <p:ext uri="{BB962C8B-B14F-4D97-AF65-F5344CB8AC3E}">
        <p14:creationId xmlns:p14="http://schemas.microsoft.com/office/powerpoint/2010/main" val="3643904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C065C-DDB8-45E5-B02A-68454F34C72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</a:t>
            </a:r>
            <a:r>
              <a:rPr lang="en-US" altLang="en-US"/>
              <a:t>Introductory info</a:t>
            </a:r>
          </a:p>
        </p:txBody>
      </p:sp>
    </p:spTree>
    <p:extLst>
      <p:ext uri="{BB962C8B-B14F-4D97-AF65-F5344CB8AC3E}">
        <p14:creationId xmlns:p14="http://schemas.microsoft.com/office/powerpoint/2010/main" val="2686852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Kliknutím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8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vert="horz" wrap="square" lIns="0" tIns="0" rIns="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5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D29858F-B679-4931-A57F-2EBBD37AC43F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9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 altLang="en-US"/>
              <a:t>I      PA193 - </a:t>
            </a:r>
            <a:r>
              <a:rPr lang="en-US" altLang="en-US"/>
              <a:t>Introductory info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syso@mail.muni.cz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titul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317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Nadpis 1"/>
          <p:cNvSpPr>
            <a:spLocks noGrp="1"/>
          </p:cNvSpPr>
          <p:nvPr>
            <p:ph type="ctrTitle" idx="4294967295"/>
          </p:nvPr>
        </p:nvSpPr>
        <p:spPr>
          <a:xfrm>
            <a:off x="503238" y="476250"/>
            <a:ext cx="5754687" cy="1873250"/>
          </a:xfrm>
        </p:spPr>
        <p:txBody>
          <a:bodyPr/>
          <a:lstStyle/>
          <a:p>
            <a:r>
              <a:rPr lang="en-US" altLang="en-US" smtClean="0">
                <a:solidFill>
                  <a:schemeClr val="bg1"/>
                </a:solidFill>
              </a:rPr>
              <a:t>PV181 Laboratory of security and applied cryptography</a:t>
            </a:r>
            <a:endParaRPr lang="cs-CZ" altLang="en-US" smtClean="0">
              <a:solidFill>
                <a:schemeClr val="bg1"/>
              </a:solidFill>
            </a:endParaRPr>
          </a:p>
        </p:txBody>
      </p:sp>
      <p:sp>
        <p:nvSpPr>
          <p:cNvPr id="4100" name="Podnadpis 2"/>
          <p:cNvSpPr>
            <a:spLocks noGrp="1"/>
          </p:cNvSpPr>
          <p:nvPr>
            <p:ph type="subTitle" idx="4294967295"/>
          </p:nvPr>
        </p:nvSpPr>
        <p:spPr>
          <a:xfrm>
            <a:off x="503238" y="3284538"/>
            <a:ext cx="5724525" cy="1081087"/>
          </a:xfrm>
        </p:spPr>
        <p:txBody>
          <a:bodyPr anchor="ctr"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b="1" dirty="0" smtClean="0">
                <a:solidFill>
                  <a:srgbClr val="1E4485"/>
                </a:solidFill>
              </a:rPr>
              <a:t>Course organization</a:t>
            </a:r>
            <a:endParaRPr lang="cs-CZ" altLang="en-US" sz="1800" b="1" dirty="0" smtClean="0">
              <a:solidFill>
                <a:srgbClr val="1E4485"/>
              </a:solidFill>
            </a:endParaRPr>
          </a:p>
        </p:txBody>
      </p:sp>
      <p:sp>
        <p:nvSpPr>
          <p:cNvPr id="4101" name="Zástupný symbol pro text 3"/>
          <p:cNvSpPr>
            <a:spLocks noGrp="1"/>
          </p:cNvSpPr>
          <p:nvPr>
            <p:ph type="body" idx="4294967295"/>
          </p:nvPr>
        </p:nvSpPr>
        <p:spPr>
          <a:xfrm>
            <a:off x="503238" y="5254625"/>
            <a:ext cx="5724525" cy="863600"/>
          </a:xfrm>
        </p:spPr>
        <p:txBody>
          <a:bodyPr anchor="ctr"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solidFill>
                  <a:srgbClr val="1E4485"/>
                </a:solidFill>
              </a:rPr>
              <a:t>Marek</a:t>
            </a:r>
            <a:r>
              <a:rPr lang="cs-CZ" altLang="en-US" sz="1800" dirty="0" smtClean="0">
                <a:solidFill>
                  <a:srgbClr val="1E4485"/>
                </a:solidFill>
              </a:rPr>
              <a:t> </a:t>
            </a:r>
            <a:r>
              <a:rPr lang="en-US" altLang="en-US" sz="1800" dirty="0" smtClean="0">
                <a:solidFill>
                  <a:srgbClr val="1E4485"/>
                </a:solidFill>
              </a:rPr>
              <a:t>S</a:t>
            </a:r>
            <a:r>
              <a:rPr lang="sk-SK" altLang="en-US" sz="1800" dirty="0" smtClean="0">
                <a:solidFill>
                  <a:srgbClr val="1E4485"/>
                </a:solidFill>
              </a:rPr>
              <a:t>ýs</a:t>
            </a:r>
            <a:endParaRPr lang="en-US" altLang="en-US" sz="1800" dirty="0" smtClean="0">
              <a:solidFill>
                <a:srgbClr val="1E4485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solidFill>
                  <a:srgbClr val="1E4485"/>
                </a:solidFill>
                <a:hlinkClick r:id="rId4"/>
              </a:rPr>
              <a:t>syso@mail.muni.cz</a:t>
            </a:r>
            <a:r>
              <a:rPr lang="en-US" altLang="en-US" sz="1800" dirty="0" smtClean="0">
                <a:solidFill>
                  <a:srgbClr val="1E4485"/>
                </a:solidFill>
              </a:rPr>
              <a:t>, A405</a:t>
            </a:r>
            <a:endParaRPr lang="cs-CZ" altLang="en-US" sz="1800" dirty="0" smtClean="0">
              <a:solidFill>
                <a:srgbClr val="1E448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vary – different lecturers</a:t>
            </a:r>
            <a:endParaRPr lang="en-US" dirty="0"/>
          </a:p>
          <a:p>
            <a:r>
              <a:rPr lang="en-US" dirty="0" smtClean="0"/>
              <a:t>No lectures just small intro for every seminar:</a:t>
            </a:r>
          </a:p>
          <a:p>
            <a:pPr lvl="1"/>
            <a:r>
              <a:rPr lang="en-US" dirty="0" smtClean="0"/>
              <a:t>Instructional videos posted few days ahead and/or </a:t>
            </a:r>
          </a:p>
          <a:p>
            <a:pPr lvl="1"/>
            <a:r>
              <a:rPr lang="en-US" dirty="0" smtClean="0"/>
              <a:t>document/presentation with instructions</a:t>
            </a:r>
          </a:p>
          <a:p>
            <a:pPr lvl="1"/>
            <a:r>
              <a:rPr lang="en-US" dirty="0" smtClean="0"/>
              <a:t>or only online discussions</a:t>
            </a:r>
          </a:p>
          <a:p>
            <a:pPr marL="361950" lvl="1" indent="0">
              <a:buNone/>
            </a:pPr>
            <a:endParaRPr lang="en-US" dirty="0" smtClean="0"/>
          </a:p>
          <a:p>
            <a:r>
              <a:rPr lang="en-US" altLang="en-US" dirty="0" smtClean="0"/>
              <a:t>Discussion:</a:t>
            </a:r>
          </a:p>
          <a:p>
            <a:pPr lvl="1"/>
            <a:r>
              <a:rPr lang="en-US" altLang="en-US" dirty="0"/>
              <a:t>o</a:t>
            </a:r>
            <a:r>
              <a:rPr lang="en-US" altLang="en-US" dirty="0" smtClean="0"/>
              <a:t>nline – during given slot on Tuesdays</a:t>
            </a:r>
          </a:p>
          <a:p>
            <a:pPr lvl="1"/>
            <a:r>
              <a:rPr lang="en-US" altLang="en-US" dirty="0" smtClean="0"/>
              <a:t>and/or IS discussion group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404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Seminars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3xOpenSSL </a:t>
            </a:r>
            <a:r>
              <a:rPr lang="en-US" sz="2400" dirty="0"/>
              <a:t>command line </a:t>
            </a:r>
            <a:r>
              <a:rPr lang="en-US" sz="2400" dirty="0" smtClean="0"/>
              <a:t>tool</a:t>
            </a:r>
            <a:r>
              <a:rPr lang="en-US" sz="2400" dirty="0"/>
              <a:t>(Marek Sys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will be moved to PV080 (overlap for this year)</a:t>
            </a:r>
          </a:p>
          <a:p>
            <a:r>
              <a:rPr lang="en-US" sz="2400" dirty="0" smtClean="0"/>
              <a:t>1x ASN1 (Marek Sys)</a:t>
            </a:r>
            <a:endParaRPr lang="en-US" sz="2400" dirty="0"/>
          </a:p>
          <a:p>
            <a:r>
              <a:rPr lang="en-US" sz="2400" dirty="0" smtClean="0"/>
              <a:t>3xCrypto libs in C</a:t>
            </a:r>
            <a:r>
              <a:rPr lang="en-US" sz="2400" dirty="0"/>
              <a:t>, C</a:t>
            </a:r>
            <a:r>
              <a:rPr lang="en-US" sz="2400" dirty="0" smtClean="0"/>
              <a:t>++) (Milan Broz)</a:t>
            </a:r>
          </a:p>
          <a:p>
            <a:pPr lvl="1"/>
            <a:r>
              <a:rPr lang="en-US" sz="2400" dirty="0" smtClean="0"/>
              <a:t>OpenSSL </a:t>
            </a:r>
            <a:r>
              <a:rPr lang="en-US" sz="2400" dirty="0"/>
              <a:t>and various libs</a:t>
            </a:r>
          </a:p>
          <a:p>
            <a:r>
              <a:rPr lang="en-US" sz="2400" dirty="0" smtClean="0"/>
              <a:t>1xCrypto </a:t>
            </a:r>
            <a:r>
              <a:rPr lang="en-US" sz="2400" dirty="0"/>
              <a:t>in </a:t>
            </a:r>
            <a:r>
              <a:rPr lang="en-US" sz="2400" dirty="0" smtClean="0"/>
              <a:t>JAVA (</a:t>
            </a:r>
            <a:r>
              <a:rPr lang="en-US" sz="2400" dirty="0" err="1" smtClean="0"/>
              <a:t>Dusan</a:t>
            </a:r>
            <a:r>
              <a:rPr lang="en-US" sz="2400" dirty="0" smtClean="0"/>
              <a:t> </a:t>
            </a:r>
            <a:r>
              <a:rPr lang="en-US" sz="2400" dirty="0" err="1" smtClean="0"/>
              <a:t>Klinec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dirty="0" smtClean="0"/>
              <a:t>1xStandards (</a:t>
            </a:r>
            <a:r>
              <a:rPr lang="en-US" sz="2400" dirty="0" err="1" smtClean="0"/>
              <a:t>Zdenek</a:t>
            </a:r>
            <a:r>
              <a:rPr lang="en-US" sz="2400" dirty="0" smtClean="0"/>
              <a:t> </a:t>
            </a:r>
            <a:r>
              <a:rPr lang="en-US" sz="2400" dirty="0" err="1" smtClean="0"/>
              <a:t>Riha</a:t>
            </a:r>
            <a:r>
              <a:rPr lang="en-US" sz="2400" dirty="0" smtClean="0"/>
              <a:t>)</a:t>
            </a:r>
          </a:p>
          <a:p>
            <a:r>
              <a:rPr lang="en-US" sz="2400" dirty="0"/>
              <a:t>1xMicrosoft crypto API (Marek Sys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dirty="0" smtClean="0"/>
              <a:t>2xBiometrics (Martin </a:t>
            </a:r>
            <a:r>
              <a:rPr lang="en-US" sz="2400" dirty="0" err="1" smtClean="0"/>
              <a:t>Ukrop</a:t>
            </a:r>
            <a:r>
              <a:rPr lang="en-US" sz="2400" dirty="0" smtClean="0"/>
              <a:t>, </a:t>
            </a:r>
            <a:r>
              <a:rPr lang="en-US" sz="2400" dirty="0" err="1" smtClean="0"/>
              <a:t>Agata</a:t>
            </a:r>
            <a:r>
              <a:rPr lang="en-US" sz="2400" dirty="0" smtClean="0"/>
              <a:t> </a:t>
            </a:r>
            <a:r>
              <a:rPr lang="en-US" sz="2400" dirty="0" err="1" smtClean="0"/>
              <a:t>Kruzikova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/>
              <a:t>a</a:t>
            </a:r>
            <a:r>
              <a:rPr lang="en-US" sz="2400" dirty="0" smtClean="0"/>
              <a:t>lso partly in PV080</a:t>
            </a:r>
          </a:p>
          <a:p>
            <a:pPr lvl="1"/>
            <a:endParaRPr lang="en-US" dirty="0"/>
          </a:p>
          <a:p>
            <a:pPr marL="36195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842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Assignments</a:t>
            </a:r>
            <a:endParaRPr lang="cs-CZ" altLang="en-US" smtClean="0"/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err="1" smtClean="0"/>
              <a:t>Homeworks</a:t>
            </a:r>
            <a:r>
              <a:rPr lang="en-US" altLang="en-US" dirty="0" smtClean="0"/>
              <a:t>/assignments</a:t>
            </a:r>
          </a:p>
          <a:p>
            <a:pPr lvl="1"/>
            <a:r>
              <a:rPr lang="en-US" altLang="en-US" dirty="0" smtClean="0"/>
              <a:t>After each seminar</a:t>
            </a:r>
          </a:p>
          <a:p>
            <a:pPr lvl="1"/>
            <a:r>
              <a:rPr lang="en-US" altLang="en-US" dirty="0" smtClean="0"/>
              <a:t>10 points maximum</a:t>
            </a:r>
          </a:p>
          <a:p>
            <a:pPr lvl="1"/>
            <a:r>
              <a:rPr lang="en-US" altLang="en-US" dirty="0" smtClean="0"/>
              <a:t>12 weeks/semester (i.e. 120 points in semester)</a:t>
            </a:r>
          </a:p>
          <a:p>
            <a:pPr lvl="1"/>
            <a:r>
              <a:rPr lang="en-US" altLang="en-US" dirty="0" smtClean="0"/>
              <a:t>70 % required (i.e. 84 points)</a:t>
            </a:r>
          </a:p>
          <a:p>
            <a:pPr lvl="1"/>
            <a:r>
              <a:rPr lang="en-US" altLang="en-US" dirty="0" smtClean="0"/>
              <a:t>Deadline is one week</a:t>
            </a:r>
          </a:p>
          <a:p>
            <a:pPr lvl="1"/>
            <a:r>
              <a:rPr lang="en-US" altLang="en-US" dirty="0" smtClean="0"/>
              <a:t>Submit files into is.muni.cz</a:t>
            </a:r>
          </a:p>
          <a:p>
            <a:pPr lvl="1"/>
            <a:r>
              <a:rPr lang="en-US" altLang="en-US" dirty="0" smtClean="0"/>
              <a:t>Points for your HW within one week in is.muni.cz</a:t>
            </a:r>
            <a:endParaRPr lang="cs-CZ" altLang="en-US" dirty="0" smtClean="0"/>
          </a:p>
          <a:p>
            <a:endParaRPr lang="cs-CZ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Credit/colloquium</a:t>
            </a:r>
            <a:endParaRPr lang="cs-CZ" altLang="en-US" smtClean="0"/>
          </a:p>
        </p:txBody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To get the credit or colloquium</a:t>
            </a:r>
          </a:p>
          <a:p>
            <a:pPr lvl="1"/>
            <a:r>
              <a:rPr lang="en-US" altLang="en-US" smtClean="0"/>
              <a:t>You must be present at seminars</a:t>
            </a:r>
          </a:p>
          <a:p>
            <a:pPr lvl="1"/>
            <a:r>
              <a:rPr lang="en-US" altLang="en-US" smtClean="0"/>
              <a:t>You must be active at seminars</a:t>
            </a:r>
          </a:p>
          <a:p>
            <a:pPr lvl="1"/>
            <a:r>
              <a:rPr lang="en-US" altLang="en-US" smtClean="0"/>
              <a:t>You must submit assignments and get:</a:t>
            </a:r>
          </a:p>
          <a:p>
            <a:pPr lvl="2"/>
            <a:r>
              <a:rPr lang="en-US" altLang="en-US" smtClean="0"/>
              <a:t>50 % of maximum number of points for the credit</a:t>
            </a:r>
          </a:p>
          <a:p>
            <a:pPr lvl="2"/>
            <a:r>
              <a:rPr lang="en-US" altLang="en-US" smtClean="0"/>
              <a:t>70 % of maximum number of points for the colloquium</a:t>
            </a:r>
            <a:endParaRPr lang="cs-CZ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CS_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CRCS_prezentace</Template>
  <TotalTime>503</TotalTime>
  <Words>220</Words>
  <Application>Microsoft Office PowerPoint</Application>
  <PresentationFormat>On-screen Show (4:3)</PresentationFormat>
  <Paragraphs>43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CRCS_prezentace</vt:lpstr>
      <vt:lpstr>PV181 Laboratory of security and applied cryptography</vt:lpstr>
      <vt:lpstr>Course style</vt:lpstr>
      <vt:lpstr>Seminars overview</vt:lpstr>
      <vt:lpstr>Assignments</vt:lpstr>
      <vt:lpstr>Credit/colloquium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Jmeno uzivatele</dc:creator>
  <cp:lastModifiedBy>sysox</cp:lastModifiedBy>
  <cp:revision>53</cp:revision>
  <cp:lastPrinted>2012-09-10T13:56:59Z</cp:lastPrinted>
  <dcterms:created xsi:type="dcterms:W3CDTF">2013-08-19T12:15:33Z</dcterms:created>
  <dcterms:modified xsi:type="dcterms:W3CDTF">2020-10-02T11:39:50Z</dcterms:modified>
</cp:coreProperties>
</file>