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261" r:id="rId2"/>
    <p:sldId id="398" r:id="rId3"/>
    <p:sldId id="397" r:id="rId4"/>
    <p:sldId id="394" r:id="rId5"/>
    <p:sldId id="418" r:id="rId6"/>
    <p:sldId id="453" r:id="rId7"/>
    <p:sldId id="445" r:id="rId8"/>
    <p:sldId id="446" r:id="rId9"/>
    <p:sldId id="451" r:id="rId10"/>
    <p:sldId id="401" r:id="rId11"/>
    <p:sldId id="449" r:id="rId12"/>
    <p:sldId id="378" r:id="rId13"/>
    <p:sldId id="454" r:id="rId14"/>
    <p:sldId id="448" r:id="rId15"/>
    <p:sldId id="416" r:id="rId16"/>
    <p:sldId id="420" r:id="rId17"/>
    <p:sldId id="383" r:id="rId18"/>
    <p:sldId id="417" r:id="rId19"/>
    <p:sldId id="384" r:id="rId20"/>
    <p:sldId id="385" r:id="rId21"/>
    <p:sldId id="386" r:id="rId22"/>
    <p:sldId id="387" r:id="rId23"/>
    <p:sldId id="388" r:id="rId24"/>
    <p:sldId id="412" r:id="rId25"/>
    <p:sldId id="413" r:id="rId26"/>
    <p:sldId id="392" r:id="rId27"/>
    <p:sldId id="393" r:id="rId28"/>
    <p:sldId id="444" r:id="rId29"/>
    <p:sldId id="421" r:id="rId30"/>
    <p:sldId id="423" r:id="rId31"/>
    <p:sldId id="428" r:id="rId32"/>
    <p:sldId id="429" r:id="rId33"/>
    <p:sldId id="430" r:id="rId34"/>
    <p:sldId id="431" r:id="rId35"/>
    <p:sldId id="432" r:id="rId36"/>
    <p:sldId id="433" r:id="rId37"/>
    <p:sldId id="434" r:id="rId38"/>
    <p:sldId id="435" r:id="rId39"/>
    <p:sldId id="436" r:id="rId40"/>
    <p:sldId id="437" r:id="rId41"/>
    <p:sldId id="438" r:id="rId42"/>
    <p:sldId id="439" r:id="rId43"/>
    <p:sldId id="440" r:id="rId44"/>
    <p:sldId id="441" r:id="rId45"/>
  </p:sldIdLst>
  <p:sldSz cx="9144000" cy="6858000" type="screen4x3"/>
  <p:notesSz cx="6623050" cy="981075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90">
          <p15:clr>
            <a:srgbClr val="A4A3A4"/>
          </p15:clr>
        </p15:guide>
        <p15:guide id="2" pos="208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44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70" autoAdjust="0"/>
    <p:restoredTop sz="94670" autoAdjust="0"/>
  </p:normalViewPr>
  <p:slideViewPr>
    <p:cSldViewPr>
      <p:cViewPr varScale="1">
        <p:scale>
          <a:sx n="69" d="100"/>
          <a:sy n="69" d="100"/>
        </p:scale>
        <p:origin x="738" y="66"/>
      </p:cViewPr>
      <p:guideLst>
        <p:guide orient="horz" pos="2160"/>
        <p:guide pos="2880"/>
      </p:guideLst>
    </p:cSldViewPr>
  </p:slideViewPr>
  <p:notesTextViewPr>
    <p:cViewPr>
      <p:scale>
        <a:sx n="100" d="100"/>
        <a:sy n="100" d="100"/>
      </p:scale>
      <p:origin x="0" y="0"/>
    </p:cViewPr>
  </p:notesTextViewPr>
  <p:notesViewPr>
    <p:cSldViewPr>
      <p:cViewPr varScale="1">
        <p:scale>
          <a:sx n="63" d="100"/>
          <a:sy n="63" d="100"/>
        </p:scale>
        <p:origin x="-3006" y="-108"/>
      </p:cViewPr>
      <p:guideLst>
        <p:guide orient="horz" pos="3090"/>
        <p:guide pos="208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E5D7A8E3-1DCF-42A9-B047-6FF48E1E78F8}"/>
              </a:ext>
            </a:extLst>
          </p:cNvPr>
          <p:cNvSpPr>
            <a:spLocks noGrp="1"/>
          </p:cNvSpPr>
          <p:nvPr>
            <p:ph type="hdr" sz="quarter"/>
          </p:nvPr>
        </p:nvSpPr>
        <p:spPr bwMode="auto">
          <a:xfrm>
            <a:off x="0" y="0"/>
            <a:ext cx="28702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t" anchorCtr="0" compatLnSpc="1">
            <a:prstTxWarp prst="textNoShape">
              <a:avLst/>
            </a:prstTxWarp>
          </a:bodyPr>
          <a:lstStyle>
            <a:lvl1pPr defTabSz="904875" eaLnBrk="1" hangingPunct="1">
              <a:defRPr sz="1200"/>
            </a:lvl1pPr>
          </a:lstStyle>
          <a:p>
            <a:pPr>
              <a:defRPr/>
            </a:pPr>
            <a:endParaRPr lang="en-US" altLang="en-US"/>
          </a:p>
        </p:txBody>
      </p:sp>
      <p:sp>
        <p:nvSpPr>
          <p:cNvPr id="3" name="Zástupný symbol pro datum 2">
            <a:extLst>
              <a:ext uri="{FF2B5EF4-FFF2-40B4-BE49-F238E27FC236}">
                <a16:creationId xmlns:a16="http://schemas.microsoft.com/office/drawing/2014/main" id="{600E543C-9874-41EE-8C7E-175858B7F6FA}"/>
              </a:ext>
            </a:extLst>
          </p:cNvPr>
          <p:cNvSpPr>
            <a:spLocks noGrp="1"/>
          </p:cNvSpPr>
          <p:nvPr>
            <p:ph type="dt" sz="quarter" idx="1"/>
          </p:nvPr>
        </p:nvSpPr>
        <p:spPr bwMode="auto">
          <a:xfrm>
            <a:off x="3751263" y="0"/>
            <a:ext cx="28702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t" anchorCtr="0" compatLnSpc="1">
            <a:prstTxWarp prst="textNoShape">
              <a:avLst/>
            </a:prstTxWarp>
          </a:bodyPr>
          <a:lstStyle>
            <a:lvl1pPr algn="r" defTabSz="904875" eaLnBrk="1" hangingPunct="1">
              <a:defRPr sz="1200"/>
            </a:lvl1pPr>
          </a:lstStyle>
          <a:p>
            <a:pPr>
              <a:defRPr/>
            </a:pPr>
            <a:fld id="{1ACA827B-8441-419C-A9A9-3F928A4DA16E}" type="datetimeFigureOut">
              <a:rPr lang="cs-CZ" altLang="en-US"/>
              <a:pPr>
                <a:defRPr/>
              </a:pPr>
              <a:t>11.10.2020</a:t>
            </a:fld>
            <a:endParaRPr lang="cs-CZ" altLang="en-US"/>
          </a:p>
        </p:txBody>
      </p:sp>
      <p:sp>
        <p:nvSpPr>
          <p:cNvPr id="5" name="Zástupný symbol pro číslo snímku 4">
            <a:extLst>
              <a:ext uri="{FF2B5EF4-FFF2-40B4-BE49-F238E27FC236}">
                <a16:creationId xmlns:a16="http://schemas.microsoft.com/office/drawing/2014/main" id="{412F89A7-852F-4E06-900B-1FC3C546CE3D}"/>
              </a:ext>
            </a:extLst>
          </p:cNvPr>
          <p:cNvSpPr>
            <a:spLocks noGrp="1"/>
          </p:cNvSpPr>
          <p:nvPr>
            <p:ph type="sldNum" sz="quarter" idx="3"/>
          </p:nvPr>
        </p:nvSpPr>
        <p:spPr bwMode="auto">
          <a:xfrm>
            <a:off x="3751263" y="9340850"/>
            <a:ext cx="287020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b" anchorCtr="0" compatLnSpc="1">
            <a:prstTxWarp prst="textNoShape">
              <a:avLst/>
            </a:prstTxWarp>
          </a:bodyPr>
          <a:lstStyle>
            <a:lvl1pPr algn="r" defTabSz="904875" eaLnBrk="1" hangingPunct="1">
              <a:defRPr sz="1200"/>
            </a:lvl1pPr>
          </a:lstStyle>
          <a:p>
            <a:pPr>
              <a:defRPr/>
            </a:pPr>
            <a:fld id="{83DFC488-01E0-4791-980E-569C17F2F197}" type="slidenum">
              <a:rPr lang="cs-CZ" altLang="en-US"/>
              <a:pPr>
                <a:defRPr/>
              </a:pPr>
              <a:t>‹#›</a:t>
            </a:fld>
            <a:endParaRPr lang="cs-CZ" altLang="en-US"/>
          </a:p>
        </p:txBody>
      </p:sp>
      <p:sp>
        <p:nvSpPr>
          <p:cNvPr id="7" name="Zástupný symbol pro zápatí 6">
            <a:extLst>
              <a:ext uri="{FF2B5EF4-FFF2-40B4-BE49-F238E27FC236}">
                <a16:creationId xmlns:a16="http://schemas.microsoft.com/office/drawing/2014/main" id="{43D6DB0D-5CB0-4D64-BF61-F896C74174A1}"/>
              </a:ext>
            </a:extLst>
          </p:cNvPr>
          <p:cNvSpPr>
            <a:spLocks noGrp="1"/>
          </p:cNvSpPr>
          <p:nvPr>
            <p:ph type="ftr" sz="quarter" idx="2"/>
          </p:nvPr>
        </p:nvSpPr>
        <p:spPr bwMode="auto">
          <a:xfrm>
            <a:off x="0" y="9318625"/>
            <a:ext cx="28702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b" anchorCtr="0" compatLnSpc="1">
            <a:prstTxWarp prst="textNoShape">
              <a:avLst/>
            </a:prstTxWarp>
          </a:bodyPr>
          <a:lstStyle>
            <a:lvl1pPr defTabSz="904875" eaLnBrk="1" hangingPunct="1">
              <a:defRPr sz="1200"/>
            </a:lvl1pPr>
          </a:lstStyle>
          <a:p>
            <a:pPr>
              <a:defRPr/>
            </a:pPr>
            <a:endParaRPr lang="en-US" alt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A8BB1C4F-AD70-4CB9-99B2-BF5DE788DEBA}"/>
              </a:ext>
            </a:extLst>
          </p:cNvPr>
          <p:cNvSpPr>
            <a:spLocks noGrp="1"/>
          </p:cNvSpPr>
          <p:nvPr>
            <p:ph type="hdr" sz="quarter"/>
          </p:nvPr>
        </p:nvSpPr>
        <p:spPr bwMode="auto">
          <a:xfrm>
            <a:off x="0" y="0"/>
            <a:ext cx="28702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t" anchorCtr="0" compatLnSpc="1">
            <a:prstTxWarp prst="textNoShape">
              <a:avLst/>
            </a:prstTxWarp>
          </a:bodyPr>
          <a:lstStyle>
            <a:lvl1pPr defTabSz="904875" eaLnBrk="1" hangingPunct="1">
              <a:defRPr sz="1200">
                <a:latin typeface="Calibri" panose="020F0502020204030204" pitchFamily="34" charset="0"/>
              </a:defRPr>
            </a:lvl1pPr>
          </a:lstStyle>
          <a:p>
            <a:pPr>
              <a:defRPr/>
            </a:pPr>
            <a:endParaRPr lang="en-US" altLang="en-US"/>
          </a:p>
        </p:txBody>
      </p:sp>
      <p:sp>
        <p:nvSpPr>
          <p:cNvPr id="3" name="Zástupný symbol pro datum 2">
            <a:extLst>
              <a:ext uri="{FF2B5EF4-FFF2-40B4-BE49-F238E27FC236}">
                <a16:creationId xmlns:a16="http://schemas.microsoft.com/office/drawing/2014/main" id="{882C52EB-C864-4B62-A99E-A473AA9C8E21}"/>
              </a:ext>
            </a:extLst>
          </p:cNvPr>
          <p:cNvSpPr>
            <a:spLocks noGrp="1"/>
          </p:cNvSpPr>
          <p:nvPr>
            <p:ph type="dt" idx="1"/>
          </p:nvPr>
        </p:nvSpPr>
        <p:spPr bwMode="auto">
          <a:xfrm>
            <a:off x="3751263" y="0"/>
            <a:ext cx="28702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t" anchorCtr="0" compatLnSpc="1">
            <a:prstTxWarp prst="textNoShape">
              <a:avLst/>
            </a:prstTxWarp>
          </a:bodyPr>
          <a:lstStyle>
            <a:lvl1pPr algn="r" defTabSz="904875" eaLnBrk="1" hangingPunct="1">
              <a:defRPr sz="1200">
                <a:latin typeface="Calibri" panose="020F0502020204030204" pitchFamily="34" charset="0"/>
              </a:defRPr>
            </a:lvl1pPr>
          </a:lstStyle>
          <a:p>
            <a:pPr>
              <a:defRPr/>
            </a:pPr>
            <a:fld id="{F14FCCA8-50E6-449B-831F-44B0C1C8E6C8}" type="datetimeFigureOut">
              <a:rPr lang="cs-CZ" altLang="en-US"/>
              <a:pPr>
                <a:defRPr/>
              </a:pPr>
              <a:t>11.10.2020</a:t>
            </a:fld>
            <a:endParaRPr lang="cs-CZ" altLang="en-US"/>
          </a:p>
        </p:txBody>
      </p:sp>
      <p:sp>
        <p:nvSpPr>
          <p:cNvPr id="4" name="Zástupný symbol pro obrázek snímku 3">
            <a:extLst>
              <a:ext uri="{FF2B5EF4-FFF2-40B4-BE49-F238E27FC236}">
                <a16:creationId xmlns:a16="http://schemas.microsoft.com/office/drawing/2014/main" id="{95CA3F9A-FA79-418F-898C-3749D3DEA0FE}"/>
              </a:ext>
            </a:extLst>
          </p:cNvPr>
          <p:cNvSpPr>
            <a:spLocks noGrp="1" noRot="1" noChangeAspect="1"/>
          </p:cNvSpPr>
          <p:nvPr>
            <p:ph type="sldImg" idx="2"/>
          </p:nvPr>
        </p:nvSpPr>
        <p:spPr>
          <a:xfrm>
            <a:off x="860425" y="736600"/>
            <a:ext cx="4903788" cy="3678238"/>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a:extLst>
              <a:ext uri="{FF2B5EF4-FFF2-40B4-BE49-F238E27FC236}">
                <a16:creationId xmlns:a16="http://schemas.microsoft.com/office/drawing/2014/main" id="{45A3AEB4-9E68-45B8-A71A-044790AD3FA1}"/>
              </a:ext>
            </a:extLst>
          </p:cNvPr>
          <p:cNvSpPr>
            <a:spLocks noGrp="1"/>
          </p:cNvSpPr>
          <p:nvPr>
            <p:ph type="body" sz="quarter" idx="3"/>
          </p:nvPr>
        </p:nvSpPr>
        <p:spPr bwMode="auto">
          <a:xfrm>
            <a:off x="661988" y="4659313"/>
            <a:ext cx="5299075" cy="441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t" anchorCtr="0" compatLnSpc="1">
            <a:prstTxWarp prst="textNoShape">
              <a:avLst/>
            </a:prstTxWarp>
          </a:bodyPr>
          <a:lstStyle/>
          <a:p>
            <a:pPr lvl="0"/>
            <a:r>
              <a:rPr lang="cs-CZ" noProof="0"/>
              <a:t>Kliknutím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a:extLst>
              <a:ext uri="{FF2B5EF4-FFF2-40B4-BE49-F238E27FC236}">
                <a16:creationId xmlns:a16="http://schemas.microsoft.com/office/drawing/2014/main" id="{EFFC7D85-AE6B-41A6-802D-ACA34B15E0B3}"/>
              </a:ext>
            </a:extLst>
          </p:cNvPr>
          <p:cNvSpPr>
            <a:spLocks noGrp="1"/>
          </p:cNvSpPr>
          <p:nvPr>
            <p:ph type="ftr" sz="quarter" idx="4"/>
          </p:nvPr>
        </p:nvSpPr>
        <p:spPr bwMode="auto">
          <a:xfrm>
            <a:off x="0" y="9318625"/>
            <a:ext cx="28702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b" anchorCtr="0" compatLnSpc="1">
            <a:prstTxWarp prst="textNoShape">
              <a:avLst/>
            </a:prstTxWarp>
          </a:bodyPr>
          <a:lstStyle>
            <a:lvl1pPr defTabSz="904875" eaLnBrk="1" hangingPunct="1">
              <a:defRPr sz="1200">
                <a:latin typeface="Calibri" panose="020F0502020204030204" pitchFamily="34" charset="0"/>
              </a:defRPr>
            </a:lvl1pPr>
          </a:lstStyle>
          <a:p>
            <a:pPr>
              <a:defRPr/>
            </a:pPr>
            <a:endParaRPr lang="en-US" altLang="en-US"/>
          </a:p>
        </p:txBody>
      </p:sp>
      <p:sp>
        <p:nvSpPr>
          <p:cNvPr id="7" name="Zástupný symbol pro číslo snímku 6">
            <a:extLst>
              <a:ext uri="{FF2B5EF4-FFF2-40B4-BE49-F238E27FC236}">
                <a16:creationId xmlns:a16="http://schemas.microsoft.com/office/drawing/2014/main" id="{3E7FE8CF-1AA2-4D94-9833-26D641C6D80F}"/>
              </a:ext>
            </a:extLst>
          </p:cNvPr>
          <p:cNvSpPr>
            <a:spLocks noGrp="1"/>
          </p:cNvSpPr>
          <p:nvPr>
            <p:ph type="sldNum" sz="quarter" idx="5"/>
          </p:nvPr>
        </p:nvSpPr>
        <p:spPr bwMode="auto">
          <a:xfrm>
            <a:off x="3751263" y="9318625"/>
            <a:ext cx="28702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544" tIns="45272" rIns="90544" bIns="45272" numCol="1" anchor="b" anchorCtr="0" compatLnSpc="1">
            <a:prstTxWarp prst="textNoShape">
              <a:avLst/>
            </a:prstTxWarp>
          </a:bodyPr>
          <a:lstStyle>
            <a:lvl1pPr algn="r" defTabSz="904875" eaLnBrk="1" hangingPunct="1">
              <a:defRPr sz="1200">
                <a:latin typeface="Calibri" panose="020F0502020204030204" pitchFamily="34" charset="0"/>
              </a:defRPr>
            </a:lvl1pPr>
          </a:lstStyle>
          <a:p>
            <a:pPr>
              <a:defRPr/>
            </a:pPr>
            <a:fld id="{0C25544F-9A74-4E15-9048-5D4F95C15364}" type="slidenum">
              <a:rPr lang="cs-CZ" altLang="en-US"/>
              <a:pPr>
                <a:defRPr/>
              </a:pPr>
              <a:t>‹#›</a:t>
            </a:fld>
            <a:endParaRPr lang="cs-CZ" altLang="en-US"/>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p:cNvSpPr>
            <a:spLocks noGrp="1" noChangeArrowheads="1"/>
          </p:cNvSpPr>
          <p:nvPr>
            <p:ph type="body" idx="1"/>
          </p:nvPr>
        </p:nvSpPr>
        <p:spPr>
          <a:noFill/>
        </p:spPr>
        <p:txBody>
          <a:bodyPr/>
          <a:lstStyle/>
          <a:p>
            <a:endParaRPr lang="en-US" altLang="en-US" smtClean="0"/>
          </a:p>
        </p:txBody>
      </p:sp>
      <p:sp>
        <p:nvSpPr>
          <p:cNvPr id="5124" name="Zástupný symbol pro záhlaví 3"/>
          <p:cNvSpPr>
            <a:spLocks noGrp="1"/>
          </p:cNvSpPr>
          <p:nvPr>
            <p:ph type="hdr" sz="quarter"/>
          </p:nvPr>
        </p:nvSpPr>
        <p:spPr>
          <a:noFill/>
        </p:spPr>
        <p:txBody>
          <a:bodyPr/>
          <a:lstStyle>
            <a:lvl1pPr defTabSz="904875">
              <a:spcBef>
                <a:spcPct val="30000"/>
              </a:spcBef>
              <a:defRPr sz="1200">
                <a:solidFill>
                  <a:schemeClr val="tx1"/>
                </a:solidFill>
                <a:latin typeface="Calibri" panose="020F0502020204030204" pitchFamily="34" charset="0"/>
              </a:defRPr>
            </a:lvl1pPr>
            <a:lvl2pPr marL="735013" indent="-282575" defTabSz="904875">
              <a:spcBef>
                <a:spcPct val="30000"/>
              </a:spcBef>
              <a:defRPr sz="1200">
                <a:solidFill>
                  <a:schemeClr val="tx1"/>
                </a:solidFill>
                <a:latin typeface="Calibri" panose="020F0502020204030204" pitchFamily="34" charset="0"/>
              </a:defRPr>
            </a:lvl2pPr>
            <a:lvl3pPr marL="1131888" indent="-227013" defTabSz="904875">
              <a:spcBef>
                <a:spcPct val="30000"/>
              </a:spcBef>
              <a:defRPr sz="1200">
                <a:solidFill>
                  <a:schemeClr val="tx1"/>
                </a:solidFill>
                <a:latin typeface="Calibri" panose="020F0502020204030204" pitchFamily="34" charset="0"/>
              </a:defRPr>
            </a:lvl3pPr>
            <a:lvl4pPr marL="1584325" indent="-225425" defTabSz="904875">
              <a:spcBef>
                <a:spcPct val="30000"/>
              </a:spcBef>
              <a:defRPr sz="1200">
                <a:solidFill>
                  <a:schemeClr val="tx1"/>
                </a:solidFill>
                <a:latin typeface="Calibri" panose="020F0502020204030204" pitchFamily="34" charset="0"/>
              </a:defRPr>
            </a:lvl4pPr>
            <a:lvl5pPr marL="2036763" indent="-225425" defTabSz="904875">
              <a:spcBef>
                <a:spcPct val="30000"/>
              </a:spcBef>
              <a:defRPr sz="1200">
                <a:solidFill>
                  <a:schemeClr val="tx1"/>
                </a:solidFill>
                <a:latin typeface="Calibri" panose="020F0502020204030204" pitchFamily="34" charset="0"/>
              </a:defRPr>
            </a:lvl5pPr>
            <a:lvl6pPr marL="2493963" indent="-225425" defTabSz="904875" eaLnBrk="0" fontAlgn="base" hangingPunct="0">
              <a:spcBef>
                <a:spcPct val="30000"/>
              </a:spcBef>
              <a:spcAft>
                <a:spcPct val="0"/>
              </a:spcAft>
              <a:defRPr sz="1200">
                <a:solidFill>
                  <a:schemeClr val="tx1"/>
                </a:solidFill>
                <a:latin typeface="Calibri" panose="020F0502020204030204" pitchFamily="34" charset="0"/>
              </a:defRPr>
            </a:lvl6pPr>
            <a:lvl7pPr marL="2951163" indent="-225425" defTabSz="904875" eaLnBrk="0" fontAlgn="base" hangingPunct="0">
              <a:spcBef>
                <a:spcPct val="30000"/>
              </a:spcBef>
              <a:spcAft>
                <a:spcPct val="0"/>
              </a:spcAft>
              <a:defRPr sz="1200">
                <a:solidFill>
                  <a:schemeClr val="tx1"/>
                </a:solidFill>
                <a:latin typeface="Calibri" panose="020F0502020204030204" pitchFamily="34" charset="0"/>
              </a:defRPr>
            </a:lvl7pPr>
            <a:lvl8pPr marL="3408363" indent="-225425" defTabSz="904875" eaLnBrk="0" fontAlgn="base" hangingPunct="0">
              <a:spcBef>
                <a:spcPct val="30000"/>
              </a:spcBef>
              <a:spcAft>
                <a:spcPct val="0"/>
              </a:spcAft>
              <a:defRPr sz="1200">
                <a:solidFill>
                  <a:schemeClr val="tx1"/>
                </a:solidFill>
                <a:latin typeface="Calibri" panose="020F0502020204030204" pitchFamily="34" charset="0"/>
              </a:defRPr>
            </a:lvl8pPr>
            <a:lvl9pPr marL="3865563" indent="-225425" defTabSz="9048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smtClean="0"/>
          </a:p>
        </p:txBody>
      </p:sp>
      <p:sp>
        <p:nvSpPr>
          <p:cNvPr id="5125" name="Zástupný symbol pro zápatí 4"/>
          <p:cNvSpPr>
            <a:spLocks noGrp="1"/>
          </p:cNvSpPr>
          <p:nvPr>
            <p:ph type="ftr" sz="quarter" idx="4"/>
          </p:nvPr>
        </p:nvSpPr>
        <p:spPr>
          <a:noFill/>
        </p:spPr>
        <p:txBody>
          <a:bodyPr/>
          <a:lstStyle>
            <a:lvl1pPr defTabSz="904875">
              <a:spcBef>
                <a:spcPct val="30000"/>
              </a:spcBef>
              <a:defRPr sz="1200">
                <a:solidFill>
                  <a:schemeClr val="tx1"/>
                </a:solidFill>
                <a:latin typeface="Calibri" panose="020F0502020204030204" pitchFamily="34" charset="0"/>
              </a:defRPr>
            </a:lvl1pPr>
            <a:lvl2pPr marL="735013" indent="-282575" defTabSz="904875">
              <a:spcBef>
                <a:spcPct val="30000"/>
              </a:spcBef>
              <a:defRPr sz="1200">
                <a:solidFill>
                  <a:schemeClr val="tx1"/>
                </a:solidFill>
                <a:latin typeface="Calibri" panose="020F0502020204030204" pitchFamily="34" charset="0"/>
              </a:defRPr>
            </a:lvl2pPr>
            <a:lvl3pPr marL="1131888" indent="-227013" defTabSz="904875">
              <a:spcBef>
                <a:spcPct val="30000"/>
              </a:spcBef>
              <a:defRPr sz="1200">
                <a:solidFill>
                  <a:schemeClr val="tx1"/>
                </a:solidFill>
                <a:latin typeface="Calibri" panose="020F0502020204030204" pitchFamily="34" charset="0"/>
              </a:defRPr>
            </a:lvl3pPr>
            <a:lvl4pPr marL="1584325" indent="-225425" defTabSz="904875">
              <a:spcBef>
                <a:spcPct val="30000"/>
              </a:spcBef>
              <a:defRPr sz="1200">
                <a:solidFill>
                  <a:schemeClr val="tx1"/>
                </a:solidFill>
                <a:latin typeface="Calibri" panose="020F0502020204030204" pitchFamily="34" charset="0"/>
              </a:defRPr>
            </a:lvl4pPr>
            <a:lvl5pPr marL="2036763" indent="-225425" defTabSz="904875">
              <a:spcBef>
                <a:spcPct val="30000"/>
              </a:spcBef>
              <a:defRPr sz="1200">
                <a:solidFill>
                  <a:schemeClr val="tx1"/>
                </a:solidFill>
                <a:latin typeface="Calibri" panose="020F0502020204030204" pitchFamily="34" charset="0"/>
              </a:defRPr>
            </a:lvl5pPr>
            <a:lvl6pPr marL="2493963" indent="-225425" defTabSz="904875" eaLnBrk="0" fontAlgn="base" hangingPunct="0">
              <a:spcBef>
                <a:spcPct val="30000"/>
              </a:spcBef>
              <a:spcAft>
                <a:spcPct val="0"/>
              </a:spcAft>
              <a:defRPr sz="1200">
                <a:solidFill>
                  <a:schemeClr val="tx1"/>
                </a:solidFill>
                <a:latin typeface="Calibri" panose="020F0502020204030204" pitchFamily="34" charset="0"/>
              </a:defRPr>
            </a:lvl6pPr>
            <a:lvl7pPr marL="2951163" indent="-225425" defTabSz="904875" eaLnBrk="0" fontAlgn="base" hangingPunct="0">
              <a:spcBef>
                <a:spcPct val="30000"/>
              </a:spcBef>
              <a:spcAft>
                <a:spcPct val="0"/>
              </a:spcAft>
              <a:defRPr sz="1200">
                <a:solidFill>
                  <a:schemeClr val="tx1"/>
                </a:solidFill>
                <a:latin typeface="Calibri" panose="020F0502020204030204" pitchFamily="34" charset="0"/>
              </a:defRPr>
            </a:lvl7pPr>
            <a:lvl8pPr marL="3408363" indent="-225425" defTabSz="904875" eaLnBrk="0" fontAlgn="base" hangingPunct="0">
              <a:spcBef>
                <a:spcPct val="30000"/>
              </a:spcBef>
              <a:spcAft>
                <a:spcPct val="0"/>
              </a:spcAft>
              <a:defRPr sz="1200">
                <a:solidFill>
                  <a:schemeClr val="tx1"/>
                </a:solidFill>
                <a:latin typeface="Calibri" panose="020F0502020204030204" pitchFamily="34" charset="0"/>
              </a:defRPr>
            </a:lvl8pPr>
            <a:lvl9pPr marL="3865563" indent="-225425" defTabSz="9048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endParaRPr lang="en-US" altLang="en-US" smtClean="0"/>
          </a:p>
        </p:txBody>
      </p:sp>
      <p:sp>
        <p:nvSpPr>
          <p:cNvPr id="5126" name="Zástupný symbol pro číslo snímku 5"/>
          <p:cNvSpPr>
            <a:spLocks noGrp="1"/>
          </p:cNvSpPr>
          <p:nvPr>
            <p:ph type="sldNum" sz="quarter" idx="5"/>
          </p:nvPr>
        </p:nvSpPr>
        <p:spPr>
          <a:noFill/>
        </p:spPr>
        <p:txBody>
          <a:bodyPr/>
          <a:lstStyle>
            <a:lvl1pPr defTabSz="904875">
              <a:spcBef>
                <a:spcPct val="30000"/>
              </a:spcBef>
              <a:defRPr sz="1200">
                <a:solidFill>
                  <a:schemeClr val="tx1"/>
                </a:solidFill>
                <a:latin typeface="Calibri" panose="020F0502020204030204" pitchFamily="34" charset="0"/>
              </a:defRPr>
            </a:lvl1pPr>
            <a:lvl2pPr marL="735013" indent="-282575" defTabSz="904875">
              <a:spcBef>
                <a:spcPct val="30000"/>
              </a:spcBef>
              <a:defRPr sz="1200">
                <a:solidFill>
                  <a:schemeClr val="tx1"/>
                </a:solidFill>
                <a:latin typeface="Calibri" panose="020F0502020204030204" pitchFamily="34" charset="0"/>
              </a:defRPr>
            </a:lvl2pPr>
            <a:lvl3pPr marL="1131888" indent="-227013" defTabSz="904875">
              <a:spcBef>
                <a:spcPct val="30000"/>
              </a:spcBef>
              <a:defRPr sz="1200">
                <a:solidFill>
                  <a:schemeClr val="tx1"/>
                </a:solidFill>
                <a:latin typeface="Calibri" panose="020F0502020204030204" pitchFamily="34" charset="0"/>
              </a:defRPr>
            </a:lvl3pPr>
            <a:lvl4pPr marL="1584325" indent="-225425" defTabSz="904875">
              <a:spcBef>
                <a:spcPct val="30000"/>
              </a:spcBef>
              <a:defRPr sz="1200">
                <a:solidFill>
                  <a:schemeClr val="tx1"/>
                </a:solidFill>
                <a:latin typeface="Calibri" panose="020F0502020204030204" pitchFamily="34" charset="0"/>
              </a:defRPr>
            </a:lvl4pPr>
            <a:lvl5pPr marL="2036763" indent="-225425" defTabSz="904875">
              <a:spcBef>
                <a:spcPct val="30000"/>
              </a:spcBef>
              <a:defRPr sz="1200">
                <a:solidFill>
                  <a:schemeClr val="tx1"/>
                </a:solidFill>
                <a:latin typeface="Calibri" panose="020F0502020204030204" pitchFamily="34" charset="0"/>
              </a:defRPr>
            </a:lvl5pPr>
            <a:lvl6pPr marL="2493963" indent="-225425" defTabSz="904875" eaLnBrk="0" fontAlgn="base" hangingPunct="0">
              <a:spcBef>
                <a:spcPct val="30000"/>
              </a:spcBef>
              <a:spcAft>
                <a:spcPct val="0"/>
              </a:spcAft>
              <a:defRPr sz="1200">
                <a:solidFill>
                  <a:schemeClr val="tx1"/>
                </a:solidFill>
                <a:latin typeface="Calibri" panose="020F0502020204030204" pitchFamily="34" charset="0"/>
              </a:defRPr>
            </a:lvl6pPr>
            <a:lvl7pPr marL="2951163" indent="-225425" defTabSz="904875" eaLnBrk="0" fontAlgn="base" hangingPunct="0">
              <a:spcBef>
                <a:spcPct val="30000"/>
              </a:spcBef>
              <a:spcAft>
                <a:spcPct val="0"/>
              </a:spcAft>
              <a:defRPr sz="1200">
                <a:solidFill>
                  <a:schemeClr val="tx1"/>
                </a:solidFill>
                <a:latin typeface="Calibri" panose="020F0502020204030204" pitchFamily="34" charset="0"/>
              </a:defRPr>
            </a:lvl7pPr>
            <a:lvl8pPr marL="3408363" indent="-225425" defTabSz="904875" eaLnBrk="0" fontAlgn="base" hangingPunct="0">
              <a:spcBef>
                <a:spcPct val="30000"/>
              </a:spcBef>
              <a:spcAft>
                <a:spcPct val="0"/>
              </a:spcAft>
              <a:defRPr sz="1200">
                <a:solidFill>
                  <a:schemeClr val="tx1"/>
                </a:solidFill>
                <a:latin typeface="Calibri" panose="020F0502020204030204" pitchFamily="34" charset="0"/>
              </a:defRPr>
            </a:lvl8pPr>
            <a:lvl9pPr marL="3865563" indent="-225425" defTabSz="9048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DA67E4F-2653-46FC-90AB-B94EA6128C88}" type="slidenum">
              <a:rPr lang="cs-CZ" altLang="en-US" smtClean="0"/>
              <a:pPr>
                <a:spcBef>
                  <a:spcPct val="0"/>
                </a:spcBef>
              </a:pPr>
              <a:t>1</a:t>
            </a:fld>
            <a:endParaRPr lang="cs-CZ"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SzPct val="100000"/>
              <a:buFont typeface="Arial" pitchFamily="34" charset="0"/>
              <a:buChar char="•"/>
              <a:defRPr sz="2700"/>
            </a:lvl1pPr>
            <a:lvl2pPr marL="628650" indent="-266700">
              <a:buClrTx/>
              <a:buSzPct val="100000"/>
              <a:buFont typeface="Arial" pitchFamily="34" charset="0"/>
              <a:buChar char="–"/>
              <a:defRPr sz="2300"/>
            </a:lvl2pPr>
            <a:lvl3pPr>
              <a:buClrTx/>
              <a:buSzPct val="100000"/>
              <a:defRPr sz="2300"/>
            </a:lvl3pPr>
            <a:lvl4pPr marL="1343025" indent="-266700">
              <a:defRPr sz="2300"/>
            </a:lvl4pPr>
            <a:lvl5pPr marL="1704975" indent="-266700">
              <a:buFont typeface="Arial" pitchFamily="34" charset="0"/>
              <a:buChar char="•"/>
              <a:defRPr sz="2300"/>
            </a:lvl5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číslo snímku 5">
            <a:extLst>
              <a:ext uri="{FF2B5EF4-FFF2-40B4-BE49-F238E27FC236}">
                <a16:creationId xmlns:a16="http://schemas.microsoft.com/office/drawing/2014/main" id="{5AAFD8CC-230A-48B1-A428-B22AE4820D8E}"/>
              </a:ext>
            </a:extLst>
          </p:cNvPr>
          <p:cNvSpPr>
            <a:spLocks noGrp="1"/>
          </p:cNvSpPr>
          <p:nvPr>
            <p:ph type="sldNum" sz="quarter" idx="10"/>
          </p:nvPr>
        </p:nvSpPr>
        <p:spPr/>
        <p:txBody>
          <a:bodyPr/>
          <a:lstStyle>
            <a:lvl1pPr>
              <a:defRPr/>
            </a:lvl1pPr>
          </a:lstStyle>
          <a:p>
            <a:pPr>
              <a:defRPr/>
            </a:pPr>
            <a:fld id="{3CDCC3AD-6E42-4BE3-AA01-C7A26727622F}" type="slidenum">
              <a:rPr lang="cs-CZ" altLang="en-US"/>
              <a:pPr>
                <a:defRPr/>
              </a:pPr>
              <a:t>‹#›</a:t>
            </a:fld>
            <a:endParaRPr lang="cs-CZ" altLang="en-US"/>
          </a:p>
        </p:txBody>
      </p:sp>
      <p:sp>
        <p:nvSpPr>
          <p:cNvPr id="5" name="Zástupný symbol pro zápatí 4">
            <a:extLst>
              <a:ext uri="{FF2B5EF4-FFF2-40B4-BE49-F238E27FC236}">
                <a16:creationId xmlns:a16="http://schemas.microsoft.com/office/drawing/2014/main" id="{3A61611E-38FB-40AF-BC01-AB1D4EB38364}"/>
              </a:ext>
            </a:extLst>
          </p:cNvPr>
          <p:cNvSpPr>
            <a:spLocks noGrp="1"/>
          </p:cNvSpPr>
          <p:nvPr>
            <p:ph type="ftr" sz="quarter" idx="11"/>
          </p:nvPr>
        </p:nvSpPr>
        <p:spPr/>
        <p:txBody>
          <a:bodyPr/>
          <a:lstStyle>
            <a:lvl1pPr>
              <a:defRPr/>
            </a:lvl1pPr>
          </a:lstStyle>
          <a:p>
            <a:pPr>
              <a:defRPr/>
            </a:pPr>
            <a:r>
              <a:rPr lang="cs-CZ" altLang="en-US"/>
              <a:t>|  PV181</a:t>
            </a:r>
            <a:endParaRPr lang="en-US" altLang="en-US"/>
          </a:p>
        </p:txBody>
      </p:sp>
    </p:spTree>
    <p:extLst>
      <p:ext uri="{BB962C8B-B14F-4D97-AF65-F5344CB8AC3E}">
        <p14:creationId xmlns:p14="http://schemas.microsoft.com/office/powerpoint/2010/main" val="1637888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3238" y="908050"/>
            <a:ext cx="8229600" cy="792163"/>
          </a:xfrm>
        </p:spPr>
        <p:txBody>
          <a:bodyPr/>
          <a:lstStyle/>
          <a:p>
            <a:r>
              <a:rPr lang="en-US"/>
              <a:t>Click to edit Master title style</a:t>
            </a:r>
            <a:endParaRPr lang="en-GB"/>
          </a:p>
        </p:txBody>
      </p:sp>
      <p:sp>
        <p:nvSpPr>
          <p:cNvPr id="3" name="Content Placeholder 2"/>
          <p:cNvSpPr>
            <a:spLocks noGrp="1"/>
          </p:cNvSpPr>
          <p:nvPr>
            <p:ph idx="1"/>
          </p:nvPr>
        </p:nvSpPr>
        <p:spPr>
          <a:xfrm>
            <a:off x="503238" y="1871663"/>
            <a:ext cx="8229600" cy="4149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Zástupný symbol pro číslo snímku 5">
            <a:extLst>
              <a:ext uri="{FF2B5EF4-FFF2-40B4-BE49-F238E27FC236}">
                <a16:creationId xmlns:a16="http://schemas.microsoft.com/office/drawing/2014/main" id="{5AAFD8CC-230A-48B1-A428-B22AE4820D8E}"/>
              </a:ext>
            </a:extLst>
          </p:cNvPr>
          <p:cNvSpPr>
            <a:spLocks noGrp="1"/>
          </p:cNvSpPr>
          <p:nvPr>
            <p:ph type="sldNum" sz="quarter" idx="10"/>
          </p:nvPr>
        </p:nvSpPr>
        <p:spPr/>
        <p:txBody>
          <a:bodyPr/>
          <a:lstStyle>
            <a:lvl1pPr>
              <a:defRPr/>
            </a:lvl1pPr>
          </a:lstStyle>
          <a:p>
            <a:pPr>
              <a:defRPr/>
            </a:pPr>
            <a:fld id="{F72463AA-D81D-4AAD-8A81-BF1635BCD17F}" type="slidenum">
              <a:rPr lang="cs-CZ" altLang="en-US"/>
              <a:pPr>
                <a:defRPr/>
              </a:pPr>
              <a:t>‹#›</a:t>
            </a:fld>
            <a:endParaRPr lang="cs-CZ" altLang="en-US"/>
          </a:p>
        </p:txBody>
      </p:sp>
      <p:sp>
        <p:nvSpPr>
          <p:cNvPr id="5" name="Zástupný symbol pro zápatí 4">
            <a:extLst>
              <a:ext uri="{FF2B5EF4-FFF2-40B4-BE49-F238E27FC236}">
                <a16:creationId xmlns:a16="http://schemas.microsoft.com/office/drawing/2014/main" id="{3A61611E-38FB-40AF-BC01-AB1D4EB38364}"/>
              </a:ext>
            </a:extLst>
          </p:cNvPr>
          <p:cNvSpPr>
            <a:spLocks noGrp="1"/>
          </p:cNvSpPr>
          <p:nvPr>
            <p:ph type="ftr" sz="quarter" idx="11"/>
          </p:nvPr>
        </p:nvSpPr>
        <p:spPr/>
        <p:txBody>
          <a:bodyPr/>
          <a:lstStyle>
            <a:lvl1pPr>
              <a:defRPr/>
            </a:lvl1pPr>
          </a:lstStyle>
          <a:p>
            <a:pPr>
              <a:defRPr/>
            </a:pPr>
            <a:r>
              <a:rPr lang="cs-CZ" altLang="en-US"/>
              <a:t>|  PV181</a:t>
            </a:r>
            <a:endParaRPr lang="en-US" altLang="en-US"/>
          </a:p>
        </p:txBody>
      </p:sp>
    </p:spTree>
    <p:extLst>
      <p:ext uri="{BB962C8B-B14F-4D97-AF65-F5344CB8AC3E}">
        <p14:creationId xmlns:p14="http://schemas.microsoft.com/office/powerpoint/2010/main" val="1567271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dirty="0"/>
              <a:t>Kliknutím lze upravit styl.</a:t>
            </a:r>
          </a:p>
        </p:txBody>
      </p:sp>
      <p:sp>
        <p:nvSpPr>
          <p:cNvPr id="3" name="Zástupný symbol pro text 2"/>
          <p:cNvSpPr>
            <a:spLocks noGrp="1"/>
          </p:cNvSpPr>
          <p:nvPr>
            <p:ph type="body" idx="1"/>
          </p:nvPr>
        </p:nvSpPr>
        <p:spPr>
          <a:xfrm>
            <a:off x="722313" y="2636912"/>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dirty="0"/>
              <a:t>Kliknutím lze upravit styly předlohy textu.</a:t>
            </a:r>
          </a:p>
        </p:txBody>
      </p:sp>
      <p:sp>
        <p:nvSpPr>
          <p:cNvPr id="4" name="Zástupný symbol pro číslo snímku 5">
            <a:extLst>
              <a:ext uri="{FF2B5EF4-FFF2-40B4-BE49-F238E27FC236}">
                <a16:creationId xmlns:a16="http://schemas.microsoft.com/office/drawing/2014/main" id="{5AAFD8CC-230A-48B1-A428-B22AE4820D8E}"/>
              </a:ext>
            </a:extLst>
          </p:cNvPr>
          <p:cNvSpPr>
            <a:spLocks noGrp="1"/>
          </p:cNvSpPr>
          <p:nvPr>
            <p:ph type="sldNum" sz="quarter" idx="10"/>
          </p:nvPr>
        </p:nvSpPr>
        <p:spPr/>
        <p:txBody>
          <a:bodyPr/>
          <a:lstStyle>
            <a:lvl1pPr>
              <a:defRPr/>
            </a:lvl1pPr>
          </a:lstStyle>
          <a:p>
            <a:pPr>
              <a:defRPr/>
            </a:pPr>
            <a:fld id="{FCEA3C72-24C4-4F7A-A4E0-E5C1ED2EB4E4}" type="slidenum">
              <a:rPr lang="cs-CZ" altLang="en-US"/>
              <a:pPr>
                <a:defRPr/>
              </a:pPr>
              <a:t>‹#›</a:t>
            </a:fld>
            <a:endParaRPr lang="cs-CZ" altLang="en-US"/>
          </a:p>
        </p:txBody>
      </p:sp>
      <p:sp>
        <p:nvSpPr>
          <p:cNvPr id="5" name="Zástupný symbol pro zápatí 4">
            <a:extLst>
              <a:ext uri="{FF2B5EF4-FFF2-40B4-BE49-F238E27FC236}">
                <a16:creationId xmlns:a16="http://schemas.microsoft.com/office/drawing/2014/main" id="{3A61611E-38FB-40AF-BC01-AB1D4EB38364}"/>
              </a:ext>
            </a:extLst>
          </p:cNvPr>
          <p:cNvSpPr>
            <a:spLocks noGrp="1"/>
          </p:cNvSpPr>
          <p:nvPr>
            <p:ph type="ftr" sz="quarter" idx="11"/>
          </p:nvPr>
        </p:nvSpPr>
        <p:spPr/>
        <p:txBody>
          <a:bodyPr/>
          <a:lstStyle>
            <a:lvl1pPr>
              <a:defRPr/>
            </a:lvl1pPr>
          </a:lstStyle>
          <a:p>
            <a:pPr>
              <a:defRPr/>
            </a:pPr>
            <a:r>
              <a:rPr lang="cs-CZ" altLang="en-US"/>
              <a:t>|  PV181</a:t>
            </a:r>
            <a:endParaRPr lang="en-US" altLang="en-US"/>
          </a:p>
        </p:txBody>
      </p:sp>
    </p:spTree>
    <p:extLst>
      <p:ext uri="{BB962C8B-B14F-4D97-AF65-F5344CB8AC3E}">
        <p14:creationId xmlns:p14="http://schemas.microsoft.com/office/powerpoint/2010/main" val="3711109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obsah 2"/>
          <p:cNvSpPr>
            <a:spLocks noGrp="1"/>
          </p:cNvSpPr>
          <p:nvPr>
            <p:ph sz="half" idx="1"/>
          </p:nvPr>
        </p:nvSpPr>
        <p:spPr>
          <a:xfrm>
            <a:off x="504000" y="1844824"/>
            <a:ext cx="3956248" cy="4281339"/>
          </a:xfrm>
        </p:spPr>
        <p:txBody>
          <a:bodyPr/>
          <a:lstStyle>
            <a:lvl1pPr>
              <a:defRPr sz="2700"/>
            </a:lvl1pPr>
            <a:lvl2pPr>
              <a:defRPr sz="2300"/>
            </a:lvl2pPr>
            <a:lvl3pPr>
              <a:defRPr sz="2300"/>
            </a:lvl3pPr>
            <a:lvl4pPr>
              <a:defRPr sz="2300"/>
            </a:lvl4pPr>
            <a:lvl5pPr>
              <a:defRPr sz="2300"/>
            </a:lvl5pPr>
            <a:lvl6pPr>
              <a:defRPr sz="1800"/>
            </a:lvl6pPr>
            <a:lvl7pPr>
              <a:defRPr sz="1800"/>
            </a:lvl7pPr>
            <a:lvl8pPr>
              <a:defRPr sz="1800"/>
            </a:lvl8pPr>
            <a:lvl9pPr>
              <a:defRPr sz="18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obsah 3"/>
          <p:cNvSpPr>
            <a:spLocks noGrp="1"/>
          </p:cNvSpPr>
          <p:nvPr>
            <p:ph sz="half" idx="2"/>
          </p:nvPr>
        </p:nvSpPr>
        <p:spPr>
          <a:xfrm>
            <a:off x="4648200" y="1844824"/>
            <a:ext cx="4038600" cy="4281339"/>
          </a:xfrm>
        </p:spPr>
        <p:txBody>
          <a:bodyPr/>
          <a:lstStyle>
            <a:lvl1pPr>
              <a:defRPr sz="2700"/>
            </a:lvl1pPr>
            <a:lvl2pPr>
              <a:defRPr sz="2300"/>
            </a:lvl2pPr>
            <a:lvl3pPr>
              <a:defRPr sz="2300"/>
            </a:lvl3pPr>
            <a:lvl4pPr>
              <a:defRPr sz="2300"/>
            </a:lvl4pPr>
            <a:lvl5pPr>
              <a:defRPr sz="2300"/>
            </a:lvl5pPr>
            <a:lvl6pPr>
              <a:defRPr sz="1800"/>
            </a:lvl6pPr>
            <a:lvl7pPr>
              <a:defRPr sz="1800"/>
            </a:lvl7pPr>
            <a:lvl8pPr>
              <a:defRPr sz="1800"/>
            </a:lvl8pPr>
            <a:lvl9pPr>
              <a:defRPr sz="18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číslo snímku 5">
            <a:extLst>
              <a:ext uri="{FF2B5EF4-FFF2-40B4-BE49-F238E27FC236}">
                <a16:creationId xmlns:a16="http://schemas.microsoft.com/office/drawing/2014/main" id="{5AAFD8CC-230A-48B1-A428-B22AE4820D8E}"/>
              </a:ext>
            </a:extLst>
          </p:cNvPr>
          <p:cNvSpPr>
            <a:spLocks noGrp="1"/>
          </p:cNvSpPr>
          <p:nvPr>
            <p:ph type="sldNum" sz="quarter" idx="10"/>
          </p:nvPr>
        </p:nvSpPr>
        <p:spPr/>
        <p:txBody>
          <a:bodyPr/>
          <a:lstStyle>
            <a:lvl1pPr>
              <a:defRPr/>
            </a:lvl1pPr>
          </a:lstStyle>
          <a:p>
            <a:pPr>
              <a:defRPr/>
            </a:pPr>
            <a:fld id="{F46301B7-F284-449F-9B5E-17401261CBBE}" type="slidenum">
              <a:rPr lang="cs-CZ" altLang="en-US"/>
              <a:pPr>
                <a:defRPr/>
              </a:pPr>
              <a:t>‹#›</a:t>
            </a:fld>
            <a:endParaRPr lang="cs-CZ" altLang="en-US"/>
          </a:p>
        </p:txBody>
      </p:sp>
      <p:sp>
        <p:nvSpPr>
          <p:cNvPr id="6" name="Zástupný symbol pro zápatí 4">
            <a:extLst>
              <a:ext uri="{FF2B5EF4-FFF2-40B4-BE49-F238E27FC236}">
                <a16:creationId xmlns:a16="http://schemas.microsoft.com/office/drawing/2014/main" id="{3A61611E-38FB-40AF-BC01-AB1D4EB38364}"/>
              </a:ext>
            </a:extLst>
          </p:cNvPr>
          <p:cNvSpPr>
            <a:spLocks noGrp="1"/>
          </p:cNvSpPr>
          <p:nvPr>
            <p:ph type="ftr" sz="quarter" idx="11"/>
          </p:nvPr>
        </p:nvSpPr>
        <p:spPr/>
        <p:txBody>
          <a:bodyPr/>
          <a:lstStyle>
            <a:lvl1pPr>
              <a:defRPr/>
            </a:lvl1pPr>
          </a:lstStyle>
          <a:p>
            <a:pPr>
              <a:defRPr/>
            </a:pPr>
            <a:r>
              <a:rPr lang="cs-CZ" altLang="en-US"/>
              <a:t>|  PV181</a:t>
            </a:r>
            <a:endParaRPr lang="en-US" altLang="en-US"/>
          </a:p>
        </p:txBody>
      </p:sp>
    </p:spTree>
    <p:extLst>
      <p:ext uri="{BB962C8B-B14F-4D97-AF65-F5344CB8AC3E}">
        <p14:creationId xmlns:p14="http://schemas.microsoft.com/office/powerpoint/2010/main" val="1186467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dirty="0"/>
              <a:t>Kliknutím lze upravit styl.</a:t>
            </a:r>
          </a:p>
        </p:txBody>
      </p:sp>
      <p:sp>
        <p:nvSpPr>
          <p:cNvPr id="3" name="Zástupný symbol pro text 2"/>
          <p:cNvSpPr>
            <a:spLocks noGrp="1"/>
          </p:cNvSpPr>
          <p:nvPr>
            <p:ph type="body" idx="1"/>
          </p:nvPr>
        </p:nvSpPr>
        <p:spPr>
          <a:xfrm>
            <a:off x="518864" y="1916832"/>
            <a:ext cx="4040188" cy="595953"/>
          </a:xfrm>
        </p:spPr>
        <p:txBody>
          <a:bodyPr anchor="b"/>
          <a:lstStyle>
            <a:lvl1pPr marL="0" indent="0">
              <a:buNone/>
              <a:defRPr sz="27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lze upravit styly předlohy textu.</a:t>
            </a:r>
          </a:p>
        </p:txBody>
      </p:sp>
      <p:sp>
        <p:nvSpPr>
          <p:cNvPr id="4" name="Zástupný symbol pro obsah 3"/>
          <p:cNvSpPr>
            <a:spLocks noGrp="1"/>
          </p:cNvSpPr>
          <p:nvPr>
            <p:ph sz="half" idx="2"/>
          </p:nvPr>
        </p:nvSpPr>
        <p:spPr>
          <a:xfrm>
            <a:off x="518864" y="2556594"/>
            <a:ext cx="4040188" cy="3680718"/>
          </a:xfrm>
        </p:spPr>
        <p:txBody>
          <a:bodyPr/>
          <a:lstStyle>
            <a:lvl1pPr>
              <a:defRPr sz="2700"/>
            </a:lvl1pPr>
            <a:lvl2pPr>
              <a:defRPr sz="2300"/>
            </a:lvl2pPr>
            <a:lvl3pPr>
              <a:defRPr sz="2300"/>
            </a:lvl3pPr>
            <a:lvl4pPr>
              <a:defRPr sz="2300"/>
            </a:lvl4pPr>
            <a:lvl5pPr>
              <a:defRPr sz="2300"/>
            </a:lvl5pPr>
            <a:lvl6pPr>
              <a:defRPr sz="1600"/>
            </a:lvl6pPr>
            <a:lvl7pPr>
              <a:defRPr sz="1600"/>
            </a:lvl7pPr>
            <a:lvl8pPr>
              <a:defRPr sz="1600"/>
            </a:lvl8pPr>
            <a:lvl9pPr>
              <a:defRPr sz="16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text 4"/>
          <p:cNvSpPr>
            <a:spLocks noGrp="1"/>
          </p:cNvSpPr>
          <p:nvPr>
            <p:ph type="body" sz="quarter" idx="3"/>
          </p:nvPr>
        </p:nvSpPr>
        <p:spPr>
          <a:xfrm>
            <a:off x="4706689" y="1916832"/>
            <a:ext cx="4041775" cy="595953"/>
          </a:xfrm>
        </p:spPr>
        <p:txBody>
          <a:bodyPr anchor="b"/>
          <a:lstStyle>
            <a:lvl1pPr marL="0" indent="0">
              <a:buNone/>
              <a:defRPr sz="27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lze upravit styly předlohy textu.</a:t>
            </a:r>
          </a:p>
        </p:txBody>
      </p:sp>
      <p:sp>
        <p:nvSpPr>
          <p:cNvPr id="6" name="Zástupný symbol pro obsah 5"/>
          <p:cNvSpPr>
            <a:spLocks noGrp="1"/>
          </p:cNvSpPr>
          <p:nvPr>
            <p:ph sz="quarter" idx="4"/>
          </p:nvPr>
        </p:nvSpPr>
        <p:spPr>
          <a:xfrm>
            <a:off x="4706689" y="2556594"/>
            <a:ext cx="4041775" cy="3680718"/>
          </a:xfrm>
        </p:spPr>
        <p:txBody>
          <a:bodyPr/>
          <a:lstStyle>
            <a:lvl1pPr>
              <a:defRPr sz="2700"/>
            </a:lvl1pPr>
            <a:lvl2pPr>
              <a:defRPr sz="2300"/>
            </a:lvl2pPr>
            <a:lvl3pPr>
              <a:defRPr sz="2300"/>
            </a:lvl3pPr>
            <a:lvl4pPr>
              <a:defRPr sz="2300"/>
            </a:lvl4pPr>
            <a:lvl5pPr>
              <a:defRPr sz="2300"/>
            </a:lvl5pPr>
            <a:lvl6pPr>
              <a:defRPr sz="1600"/>
            </a:lvl6pPr>
            <a:lvl7pPr>
              <a:defRPr sz="1600"/>
            </a:lvl7pPr>
            <a:lvl8pPr>
              <a:defRPr sz="1600"/>
            </a:lvl8pPr>
            <a:lvl9pPr>
              <a:defRPr sz="16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Zástupný symbol pro číslo snímku 5">
            <a:extLst>
              <a:ext uri="{FF2B5EF4-FFF2-40B4-BE49-F238E27FC236}">
                <a16:creationId xmlns:a16="http://schemas.microsoft.com/office/drawing/2014/main" id="{5AAFD8CC-230A-48B1-A428-B22AE4820D8E}"/>
              </a:ext>
            </a:extLst>
          </p:cNvPr>
          <p:cNvSpPr>
            <a:spLocks noGrp="1"/>
          </p:cNvSpPr>
          <p:nvPr>
            <p:ph type="sldNum" sz="quarter" idx="10"/>
          </p:nvPr>
        </p:nvSpPr>
        <p:spPr/>
        <p:txBody>
          <a:bodyPr/>
          <a:lstStyle>
            <a:lvl1pPr>
              <a:defRPr/>
            </a:lvl1pPr>
          </a:lstStyle>
          <a:p>
            <a:pPr>
              <a:defRPr/>
            </a:pPr>
            <a:fld id="{3857F25B-37EC-49FF-85C2-2DA13D337E72}" type="slidenum">
              <a:rPr lang="cs-CZ" altLang="en-US"/>
              <a:pPr>
                <a:defRPr/>
              </a:pPr>
              <a:t>‹#›</a:t>
            </a:fld>
            <a:endParaRPr lang="cs-CZ" altLang="en-US"/>
          </a:p>
        </p:txBody>
      </p:sp>
      <p:sp>
        <p:nvSpPr>
          <p:cNvPr id="8" name="Zástupný symbol pro zápatí 4">
            <a:extLst>
              <a:ext uri="{FF2B5EF4-FFF2-40B4-BE49-F238E27FC236}">
                <a16:creationId xmlns:a16="http://schemas.microsoft.com/office/drawing/2014/main" id="{3A61611E-38FB-40AF-BC01-AB1D4EB38364}"/>
              </a:ext>
            </a:extLst>
          </p:cNvPr>
          <p:cNvSpPr>
            <a:spLocks noGrp="1"/>
          </p:cNvSpPr>
          <p:nvPr>
            <p:ph type="ftr" sz="quarter" idx="11"/>
          </p:nvPr>
        </p:nvSpPr>
        <p:spPr/>
        <p:txBody>
          <a:bodyPr/>
          <a:lstStyle>
            <a:lvl1pPr>
              <a:defRPr/>
            </a:lvl1pPr>
          </a:lstStyle>
          <a:p>
            <a:pPr>
              <a:defRPr/>
            </a:pPr>
            <a:r>
              <a:rPr lang="cs-CZ" altLang="en-US"/>
              <a:t>|  PV181</a:t>
            </a:r>
            <a:endParaRPr lang="en-US" altLang="en-US"/>
          </a:p>
        </p:txBody>
      </p:sp>
    </p:spTree>
    <p:extLst>
      <p:ext uri="{BB962C8B-B14F-4D97-AF65-F5344CB8AC3E}">
        <p14:creationId xmlns:p14="http://schemas.microsoft.com/office/powerpoint/2010/main" val="775173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číslo snímku 5">
            <a:extLst>
              <a:ext uri="{FF2B5EF4-FFF2-40B4-BE49-F238E27FC236}">
                <a16:creationId xmlns:a16="http://schemas.microsoft.com/office/drawing/2014/main" id="{5AAFD8CC-230A-48B1-A428-B22AE4820D8E}"/>
              </a:ext>
            </a:extLst>
          </p:cNvPr>
          <p:cNvSpPr>
            <a:spLocks noGrp="1"/>
          </p:cNvSpPr>
          <p:nvPr>
            <p:ph type="sldNum" sz="quarter" idx="10"/>
          </p:nvPr>
        </p:nvSpPr>
        <p:spPr/>
        <p:txBody>
          <a:bodyPr/>
          <a:lstStyle>
            <a:lvl1pPr>
              <a:defRPr/>
            </a:lvl1pPr>
          </a:lstStyle>
          <a:p>
            <a:pPr>
              <a:defRPr/>
            </a:pPr>
            <a:fld id="{0223A6F2-E397-4273-955E-B71F4EDD22AD}" type="slidenum">
              <a:rPr lang="cs-CZ" altLang="en-US"/>
              <a:pPr>
                <a:defRPr/>
              </a:pPr>
              <a:t>‹#›</a:t>
            </a:fld>
            <a:endParaRPr lang="cs-CZ" altLang="en-US"/>
          </a:p>
        </p:txBody>
      </p:sp>
      <p:sp>
        <p:nvSpPr>
          <p:cNvPr id="4" name="Zástupný symbol pro zápatí 4">
            <a:extLst>
              <a:ext uri="{FF2B5EF4-FFF2-40B4-BE49-F238E27FC236}">
                <a16:creationId xmlns:a16="http://schemas.microsoft.com/office/drawing/2014/main" id="{3A61611E-38FB-40AF-BC01-AB1D4EB38364}"/>
              </a:ext>
            </a:extLst>
          </p:cNvPr>
          <p:cNvSpPr>
            <a:spLocks noGrp="1"/>
          </p:cNvSpPr>
          <p:nvPr>
            <p:ph type="ftr" sz="quarter" idx="11"/>
          </p:nvPr>
        </p:nvSpPr>
        <p:spPr/>
        <p:txBody>
          <a:bodyPr/>
          <a:lstStyle>
            <a:lvl1pPr>
              <a:defRPr/>
            </a:lvl1pPr>
          </a:lstStyle>
          <a:p>
            <a:pPr>
              <a:defRPr/>
            </a:pPr>
            <a:r>
              <a:rPr lang="cs-CZ" altLang="en-US"/>
              <a:t>|  PV181</a:t>
            </a:r>
            <a:endParaRPr lang="en-US" altLang="en-US"/>
          </a:p>
        </p:txBody>
      </p:sp>
    </p:spTree>
    <p:extLst>
      <p:ext uri="{BB962C8B-B14F-4D97-AF65-F5344CB8AC3E}">
        <p14:creationId xmlns:p14="http://schemas.microsoft.com/office/powerpoint/2010/main" val="266952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číslo snímku 5">
            <a:extLst>
              <a:ext uri="{FF2B5EF4-FFF2-40B4-BE49-F238E27FC236}">
                <a16:creationId xmlns:a16="http://schemas.microsoft.com/office/drawing/2014/main" id="{5AAFD8CC-230A-48B1-A428-B22AE4820D8E}"/>
              </a:ext>
            </a:extLst>
          </p:cNvPr>
          <p:cNvSpPr>
            <a:spLocks noGrp="1"/>
          </p:cNvSpPr>
          <p:nvPr>
            <p:ph type="sldNum" sz="quarter" idx="10"/>
          </p:nvPr>
        </p:nvSpPr>
        <p:spPr/>
        <p:txBody>
          <a:bodyPr/>
          <a:lstStyle>
            <a:lvl1pPr>
              <a:defRPr/>
            </a:lvl1pPr>
          </a:lstStyle>
          <a:p>
            <a:pPr>
              <a:defRPr/>
            </a:pPr>
            <a:fld id="{C1890224-992C-44B8-A6DA-16B448EDEB67}" type="slidenum">
              <a:rPr lang="cs-CZ" altLang="en-US"/>
              <a:pPr>
                <a:defRPr/>
              </a:pPr>
              <a:t>‹#›</a:t>
            </a:fld>
            <a:endParaRPr lang="cs-CZ" altLang="en-US"/>
          </a:p>
        </p:txBody>
      </p:sp>
      <p:sp>
        <p:nvSpPr>
          <p:cNvPr id="3" name="Zástupný symbol pro zápatí 4">
            <a:extLst>
              <a:ext uri="{FF2B5EF4-FFF2-40B4-BE49-F238E27FC236}">
                <a16:creationId xmlns:a16="http://schemas.microsoft.com/office/drawing/2014/main" id="{3A61611E-38FB-40AF-BC01-AB1D4EB38364}"/>
              </a:ext>
            </a:extLst>
          </p:cNvPr>
          <p:cNvSpPr>
            <a:spLocks noGrp="1"/>
          </p:cNvSpPr>
          <p:nvPr>
            <p:ph type="ftr" sz="quarter" idx="11"/>
          </p:nvPr>
        </p:nvSpPr>
        <p:spPr/>
        <p:txBody>
          <a:bodyPr/>
          <a:lstStyle>
            <a:lvl1pPr>
              <a:defRPr/>
            </a:lvl1pPr>
          </a:lstStyle>
          <a:p>
            <a:pPr>
              <a:defRPr/>
            </a:pPr>
            <a:r>
              <a:rPr lang="cs-CZ" altLang="en-US"/>
              <a:t>|  PV181</a:t>
            </a:r>
            <a:endParaRPr lang="en-US" altLang="en-US"/>
          </a:p>
        </p:txBody>
      </p:sp>
    </p:spTree>
    <p:extLst>
      <p:ext uri="{BB962C8B-B14F-4D97-AF65-F5344CB8AC3E}">
        <p14:creationId xmlns:p14="http://schemas.microsoft.com/office/powerpoint/2010/main" val="2916435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3008313" cy="984577"/>
          </a:xfrm>
        </p:spPr>
        <p:txBody>
          <a:bodyPr anchor="t"/>
          <a:lstStyle>
            <a:lvl1pPr algn="l">
              <a:defRPr sz="3200" b="1"/>
            </a:lvl1pPr>
          </a:lstStyle>
          <a:p>
            <a:r>
              <a:rPr lang="cs-CZ" dirty="0"/>
              <a:t>Kliknutím lze upravit styl.</a:t>
            </a:r>
          </a:p>
        </p:txBody>
      </p:sp>
      <p:sp>
        <p:nvSpPr>
          <p:cNvPr id="3" name="Zástupný symbol pro obsah 2"/>
          <p:cNvSpPr>
            <a:spLocks noGrp="1"/>
          </p:cNvSpPr>
          <p:nvPr>
            <p:ph idx="1"/>
          </p:nvPr>
        </p:nvSpPr>
        <p:spPr>
          <a:xfrm>
            <a:off x="3575050" y="764704"/>
            <a:ext cx="5111750" cy="5400601"/>
          </a:xfrm>
        </p:spPr>
        <p:txBody>
          <a:bodyPr/>
          <a:lstStyle>
            <a:lvl1pPr>
              <a:defRPr sz="2700"/>
            </a:lvl1pPr>
            <a:lvl2pPr>
              <a:defRPr sz="2300"/>
            </a:lvl2pPr>
            <a:lvl3pPr>
              <a:defRPr sz="2300"/>
            </a:lvl3pPr>
            <a:lvl4pPr>
              <a:defRPr sz="2300"/>
            </a:lvl4pPr>
            <a:lvl5pPr>
              <a:defRPr sz="2300"/>
            </a:lvl5pPr>
            <a:lvl6pPr>
              <a:defRPr sz="2000"/>
            </a:lvl6pPr>
            <a:lvl7pPr>
              <a:defRPr sz="2000"/>
            </a:lvl7pPr>
            <a:lvl8pPr>
              <a:defRPr sz="2000"/>
            </a:lvl8pPr>
            <a:lvl9pPr>
              <a:defRPr sz="20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text 3"/>
          <p:cNvSpPr>
            <a:spLocks noGrp="1"/>
          </p:cNvSpPr>
          <p:nvPr>
            <p:ph type="body" sz="half" idx="2"/>
          </p:nvPr>
        </p:nvSpPr>
        <p:spPr>
          <a:xfrm>
            <a:off x="457200" y="1916831"/>
            <a:ext cx="3008313" cy="4248473"/>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a:t>Kliknutím lze upravit styly předlohy textu.</a:t>
            </a:r>
          </a:p>
        </p:txBody>
      </p:sp>
      <p:sp>
        <p:nvSpPr>
          <p:cNvPr id="5" name="Zástupný symbol pro číslo snímku 5">
            <a:extLst>
              <a:ext uri="{FF2B5EF4-FFF2-40B4-BE49-F238E27FC236}">
                <a16:creationId xmlns:a16="http://schemas.microsoft.com/office/drawing/2014/main" id="{5AAFD8CC-230A-48B1-A428-B22AE4820D8E}"/>
              </a:ext>
            </a:extLst>
          </p:cNvPr>
          <p:cNvSpPr>
            <a:spLocks noGrp="1"/>
          </p:cNvSpPr>
          <p:nvPr>
            <p:ph type="sldNum" sz="quarter" idx="10"/>
          </p:nvPr>
        </p:nvSpPr>
        <p:spPr/>
        <p:txBody>
          <a:bodyPr/>
          <a:lstStyle>
            <a:lvl1pPr>
              <a:defRPr/>
            </a:lvl1pPr>
          </a:lstStyle>
          <a:p>
            <a:pPr>
              <a:defRPr/>
            </a:pPr>
            <a:fld id="{984812D7-EFB6-4593-B530-1E1E57FA548D}" type="slidenum">
              <a:rPr lang="cs-CZ" altLang="en-US"/>
              <a:pPr>
                <a:defRPr/>
              </a:pPr>
              <a:t>‹#›</a:t>
            </a:fld>
            <a:endParaRPr lang="cs-CZ" altLang="en-US"/>
          </a:p>
        </p:txBody>
      </p:sp>
      <p:sp>
        <p:nvSpPr>
          <p:cNvPr id="6" name="Zástupný symbol pro zápatí 4">
            <a:extLst>
              <a:ext uri="{FF2B5EF4-FFF2-40B4-BE49-F238E27FC236}">
                <a16:creationId xmlns:a16="http://schemas.microsoft.com/office/drawing/2014/main" id="{3A61611E-38FB-40AF-BC01-AB1D4EB38364}"/>
              </a:ext>
            </a:extLst>
          </p:cNvPr>
          <p:cNvSpPr>
            <a:spLocks noGrp="1"/>
          </p:cNvSpPr>
          <p:nvPr>
            <p:ph type="ftr" sz="quarter" idx="11"/>
          </p:nvPr>
        </p:nvSpPr>
        <p:spPr/>
        <p:txBody>
          <a:bodyPr/>
          <a:lstStyle>
            <a:lvl1pPr>
              <a:defRPr/>
            </a:lvl1pPr>
          </a:lstStyle>
          <a:p>
            <a:pPr>
              <a:defRPr/>
            </a:pPr>
            <a:r>
              <a:rPr lang="cs-CZ" altLang="en-US"/>
              <a:t>|  PV181</a:t>
            </a:r>
            <a:endParaRPr lang="en-US" altLang="en-US"/>
          </a:p>
        </p:txBody>
      </p:sp>
    </p:spTree>
    <p:extLst>
      <p:ext uri="{BB962C8B-B14F-4D97-AF65-F5344CB8AC3E}">
        <p14:creationId xmlns:p14="http://schemas.microsoft.com/office/powerpoint/2010/main" val="1822360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dirty="0"/>
              <a:t>Kliknutím lze upravit styl.</a:t>
            </a:r>
          </a:p>
        </p:txBody>
      </p:sp>
      <p:sp>
        <p:nvSpPr>
          <p:cNvPr id="3" name="Zástupný symbol pro obrázek 2"/>
          <p:cNvSpPr>
            <a:spLocks noGrp="1"/>
          </p:cNvSpPr>
          <p:nvPr>
            <p:ph type="pic" idx="1"/>
          </p:nvPr>
        </p:nvSpPr>
        <p:spPr>
          <a:xfrm>
            <a:off x="1792288" y="1052735"/>
            <a:ext cx="5486400" cy="367483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a:t>Kliknutím lze upravit styly předlohy textu.</a:t>
            </a:r>
          </a:p>
        </p:txBody>
      </p:sp>
      <p:sp>
        <p:nvSpPr>
          <p:cNvPr id="5" name="Zástupný symbol pro číslo snímku 5">
            <a:extLst>
              <a:ext uri="{FF2B5EF4-FFF2-40B4-BE49-F238E27FC236}">
                <a16:creationId xmlns:a16="http://schemas.microsoft.com/office/drawing/2014/main" id="{5AAFD8CC-230A-48B1-A428-B22AE4820D8E}"/>
              </a:ext>
            </a:extLst>
          </p:cNvPr>
          <p:cNvSpPr>
            <a:spLocks noGrp="1"/>
          </p:cNvSpPr>
          <p:nvPr>
            <p:ph type="sldNum" sz="quarter" idx="10"/>
          </p:nvPr>
        </p:nvSpPr>
        <p:spPr/>
        <p:txBody>
          <a:bodyPr/>
          <a:lstStyle>
            <a:lvl1pPr>
              <a:defRPr/>
            </a:lvl1pPr>
          </a:lstStyle>
          <a:p>
            <a:pPr>
              <a:defRPr/>
            </a:pPr>
            <a:fld id="{FDD1C527-12E2-4212-9A63-7AFEE0E29F1F}" type="slidenum">
              <a:rPr lang="cs-CZ" altLang="en-US"/>
              <a:pPr>
                <a:defRPr/>
              </a:pPr>
              <a:t>‹#›</a:t>
            </a:fld>
            <a:endParaRPr lang="cs-CZ" altLang="en-US"/>
          </a:p>
        </p:txBody>
      </p:sp>
      <p:sp>
        <p:nvSpPr>
          <p:cNvPr id="6" name="Zástupný symbol pro zápatí 4">
            <a:extLst>
              <a:ext uri="{FF2B5EF4-FFF2-40B4-BE49-F238E27FC236}">
                <a16:creationId xmlns:a16="http://schemas.microsoft.com/office/drawing/2014/main" id="{3A61611E-38FB-40AF-BC01-AB1D4EB38364}"/>
              </a:ext>
            </a:extLst>
          </p:cNvPr>
          <p:cNvSpPr>
            <a:spLocks noGrp="1"/>
          </p:cNvSpPr>
          <p:nvPr>
            <p:ph type="ftr" sz="quarter" idx="11"/>
          </p:nvPr>
        </p:nvSpPr>
        <p:spPr/>
        <p:txBody>
          <a:bodyPr/>
          <a:lstStyle>
            <a:lvl1pPr>
              <a:defRPr/>
            </a:lvl1pPr>
          </a:lstStyle>
          <a:p>
            <a:pPr>
              <a:defRPr/>
            </a:pPr>
            <a:r>
              <a:rPr lang="cs-CZ" altLang="en-US"/>
              <a:t>|  PV181</a:t>
            </a:r>
            <a:endParaRPr lang="en-US" altLang="en-US"/>
          </a:p>
        </p:txBody>
      </p:sp>
    </p:spTree>
    <p:extLst>
      <p:ext uri="{BB962C8B-B14F-4D97-AF65-F5344CB8AC3E}">
        <p14:creationId xmlns:p14="http://schemas.microsoft.com/office/powerpoint/2010/main" val="2734203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svislý text 2"/>
          <p:cNvSpPr>
            <a:spLocks noGrp="1"/>
          </p:cNvSpPr>
          <p:nvPr>
            <p:ph type="body" orient="vert" idx="1"/>
          </p:nvPr>
        </p:nvSpPr>
        <p:spPr/>
        <p:txBody>
          <a:bodyPr vert="eaVert"/>
          <a:lstStyle>
            <a:lvl1pPr>
              <a:defRPr sz="2700"/>
            </a:lvl1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číslo snímku 5">
            <a:extLst>
              <a:ext uri="{FF2B5EF4-FFF2-40B4-BE49-F238E27FC236}">
                <a16:creationId xmlns:a16="http://schemas.microsoft.com/office/drawing/2014/main" id="{5AAFD8CC-230A-48B1-A428-B22AE4820D8E}"/>
              </a:ext>
            </a:extLst>
          </p:cNvPr>
          <p:cNvSpPr>
            <a:spLocks noGrp="1"/>
          </p:cNvSpPr>
          <p:nvPr>
            <p:ph type="sldNum" sz="quarter" idx="10"/>
          </p:nvPr>
        </p:nvSpPr>
        <p:spPr/>
        <p:txBody>
          <a:bodyPr/>
          <a:lstStyle>
            <a:lvl1pPr>
              <a:defRPr/>
            </a:lvl1pPr>
          </a:lstStyle>
          <a:p>
            <a:pPr>
              <a:defRPr/>
            </a:pPr>
            <a:fld id="{4F22AA16-9DBA-4516-9057-3C40F79CBE0F}" type="slidenum">
              <a:rPr lang="cs-CZ" altLang="en-US"/>
              <a:pPr>
                <a:defRPr/>
              </a:pPr>
              <a:t>‹#›</a:t>
            </a:fld>
            <a:endParaRPr lang="cs-CZ" altLang="en-US"/>
          </a:p>
        </p:txBody>
      </p:sp>
      <p:sp>
        <p:nvSpPr>
          <p:cNvPr id="5" name="Zástupný symbol pro zápatí 4">
            <a:extLst>
              <a:ext uri="{FF2B5EF4-FFF2-40B4-BE49-F238E27FC236}">
                <a16:creationId xmlns:a16="http://schemas.microsoft.com/office/drawing/2014/main" id="{3A61611E-38FB-40AF-BC01-AB1D4EB38364}"/>
              </a:ext>
            </a:extLst>
          </p:cNvPr>
          <p:cNvSpPr>
            <a:spLocks noGrp="1"/>
          </p:cNvSpPr>
          <p:nvPr>
            <p:ph type="ftr" sz="quarter" idx="11"/>
          </p:nvPr>
        </p:nvSpPr>
        <p:spPr/>
        <p:txBody>
          <a:bodyPr/>
          <a:lstStyle>
            <a:lvl1pPr>
              <a:defRPr/>
            </a:lvl1pPr>
          </a:lstStyle>
          <a:p>
            <a:pPr>
              <a:defRPr/>
            </a:pPr>
            <a:r>
              <a:rPr lang="cs-CZ" altLang="en-US"/>
              <a:t>|  PV181</a:t>
            </a:r>
            <a:endParaRPr lang="en-US" altLang="en-US"/>
          </a:p>
        </p:txBody>
      </p:sp>
    </p:spTree>
    <p:extLst>
      <p:ext uri="{BB962C8B-B14F-4D97-AF65-F5344CB8AC3E}">
        <p14:creationId xmlns:p14="http://schemas.microsoft.com/office/powerpoint/2010/main" val="3211526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P:\CRCS\2012_0178_Redesign_loga_a_JVS\PPT_prezentace\sablona\pracovni\normalni.jp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Zástupný symbol pro nadpis 1"/>
          <p:cNvSpPr>
            <a:spLocks noGrp="1"/>
          </p:cNvSpPr>
          <p:nvPr>
            <p:ph type="title"/>
          </p:nvPr>
        </p:nvSpPr>
        <p:spPr bwMode="auto">
          <a:xfrm>
            <a:off x="503238" y="908050"/>
            <a:ext cx="8229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cs-CZ" altLang="en-US" smtClean="0"/>
              <a:t>Kliknutím lze upravit styl</a:t>
            </a:r>
          </a:p>
        </p:txBody>
      </p:sp>
      <p:sp>
        <p:nvSpPr>
          <p:cNvPr id="1028" name="Zástupný symbol pro text 2"/>
          <p:cNvSpPr>
            <a:spLocks noGrp="1"/>
          </p:cNvSpPr>
          <p:nvPr>
            <p:ph type="body" idx="1"/>
          </p:nvPr>
        </p:nvSpPr>
        <p:spPr bwMode="auto">
          <a:xfrm>
            <a:off x="503238" y="1871663"/>
            <a:ext cx="8229600" cy="414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en-US" smtClean="0"/>
              <a:t>Kliknutím lze upravit styly předlohy textu.</a:t>
            </a:r>
          </a:p>
          <a:p>
            <a:pPr lvl="1"/>
            <a:r>
              <a:rPr lang="cs-CZ" altLang="en-US" smtClean="0"/>
              <a:t>Druhá úroveň</a:t>
            </a:r>
          </a:p>
          <a:p>
            <a:pPr lvl="2"/>
            <a:r>
              <a:rPr lang="cs-CZ" altLang="en-US" smtClean="0"/>
              <a:t>Třetí úroveň</a:t>
            </a:r>
          </a:p>
          <a:p>
            <a:pPr lvl="3"/>
            <a:r>
              <a:rPr lang="cs-CZ" altLang="en-US" smtClean="0"/>
              <a:t>Čtvrtá úroveň</a:t>
            </a:r>
          </a:p>
          <a:p>
            <a:pPr lvl="4"/>
            <a:r>
              <a:rPr lang="cs-CZ" altLang="en-US" smtClean="0"/>
              <a:t>Pátá úroveň</a:t>
            </a:r>
          </a:p>
        </p:txBody>
      </p:sp>
      <p:sp>
        <p:nvSpPr>
          <p:cNvPr id="8" name="Zástupný symbol pro číslo snímku 5">
            <a:extLst>
              <a:ext uri="{FF2B5EF4-FFF2-40B4-BE49-F238E27FC236}">
                <a16:creationId xmlns:a16="http://schemas.microsoft.com/office/drawing/2014/main" id="{5AAFD8CC-230A-48B1-A428-B22AE4820D8E}"/>
              </a:ext>
            </a:extLst>
          </p:cNvPr>
          <p:cNvSpPr>
            <a:spLocks noGrp="1"/>
          </p:cNvSpPr>
          <p:nvPr>
            <p:ph type="sldNum" sz="quarter" idx="4"/>
          </p:nvPr>
        </p:nvSpPr>
        <p:spPr>
          <a:xfrm>
            <a:off x="503238" y="6573838"/>
            <a:ext cx="396875" cy="284162"/>
          </a:xfrm>
          <a:prstGeom prst="rect">
            <a:avLst/>
          </a:prstGeom>
        </p:spPr>
        <p:txBody>
          <a:bodyPr vert="horz" wrap="square" lIns="0" tIns="0" rIns="0" bIns="45720" numCol="1" anchor="ctr" anchorCtr="0" compatLnSpc="1">
            <a:prstTxWarp prst="textNoShape">
              <a:avLst/>
            </a:prstTxWarp>
          </a:bodyPr>
          <a:lstStyle>
            <a:lvl1pPr eaLnBrk="1" hangingPunct="1">
              <a:defRPr sz="1500" b="1">
                <a:solidFill>
                  <a:schemeClr val="bg1"/>
                </a:solidFill>
              </a:defRPr>
            </a:lvl1pPr>
          </a:lstStyle>
          <a:p>
            <a:pPr>
              <a:defRPr/>
            </a:pPr>
            <a:fld id="{C65DE2FF-D6C0-4EFF-8AF3-930C6F380E67}" type="slidenum">
              <a:rPr lang="cs-CZ" altLang="en-US"/>
              <a:pPr>
                <a:defRPr/>
              </a:pPr>
              <a:t>‹#›</a:t>
            </a:fld>
            <a:endParaRPr lang="cs-CZ" altLang="en-US"/>
          </a:p>
        </p:txBody>
      </p:sp>
      <p:sp>
        <p:nvSpPr>
          <p:cNvPr id="9" name="Zástupný symbol pro zápatí 4">
            <a:extLst>
              <a:ext uri="{FF2B5EF4-FFF2-40B4-BE49-F238E27FC236}">
                <a16:creationId xmlns:a16="http://schemas.microsoft.com/office/drawing/2014/main" id="{3A61611E-38FB-40AF-BC01-AB1D4EB38364}"/>
              </a:ext>
            </a:extLst>
          </p:cNvPr>
          <p:cNvSpPr>
            <a:spLocks noGrp="1"/>
          </p:cNvSpPr>
          <p:nvPr>
            <p:ph type="ftr" sz="quarter" idx="3"/>
          </p:nvPr>
        </p:nvSpPr>
        <p:spPr>
          <a:xfrm>
            <a:off x="900113" y="6572250"/>
            <a:ext cx="2895600" cy="285750"/>
          </a:xfrm>
          <a:prstGeom prst="rect">
            <a:avLst/>
          </a:prstGeom>
        </p:spPr>
        <p:txBody>
          <a:bodyPr vert="horz" wrap="square" lIns="0" tIns="0" rIns="0" bIns="0" numCol="1" anchor="ctr" anchorCtr="0" compatLnSpc="1">
            <a:prstTxWarp prst="textNoShape">
              <a:avLst/>
            </a:prstTxWarp>
          </a:bodyPr>
          <a:lstStyle>
            <a:lvl1pPr eaLnBrk="1" hangingPunct="1">
              <a:defRPr sz="1200">
                <a:solidFill>
                  <a:schemeClr val="bg1"/>
                </a:solidFill>
              </a:defRPr>
            </a:lvl1pPr>
          </a:lstStyle>
          <a:p>
            <a:pPr>
              <a:defRPr/>
            </a:pPr>
            <a:r>
              <a:rPr lang="cs-CZ" altLang="en-US"/>
              <a:t>|  PV181</a:t>
            </a:r>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iming>
    <p:tnLst>
      <p:par>
        <p:cTn id="1" dur="indefinite" restart="never" nodeType="tmRoot"/>
      </p:par>
    </p:tnLst>
  </p:timing>
  <p:hf hdr="0" dt="0"/>
  <p:txStyles>
    <p:titleStyle>
      <a:lvl1pPr algn="l" rtl="0" eaLnBrk="0" fontAlgn="base" hangingPunct="0">
        <a:spcBef>
          <a:spcPct val="0"/>
        </a:spcBef>
        <a:spcAft>
          <a:spcPct val="0"/>
        </a:spcAft>
        <a:defRPr sz="3200" b="1" kern="1200">
          <a:solidFill>
            <a:srgbClr val="1E4485"/>
          </a:solidFill>
          <a:latin typeface="+mj-lt"/>
          <a:ea typeface="+mj-ea"/>
          <a:cs typeface="+mj-cs"/>
        </a:defRPr>
      </a:lvl1pPr>
      <a:lvl2pPr algn="l" rtl="0" eaLnBrk="0" fontAlgn="base" hangingPunct="0">
        <a:spcBef>
          <a:spcPct val="0"/>
        </a:spcBef>
        <a:spcAft>
          <a:spcPct val="0"/>
        </a:spcAft>
        <a:defRPr sz="3200" b="1">
          <a:solidFill>
            <a:srgbClr val="1E4485"/>
          </a:solidFill>
          <a:latin typeface="Arial" charset="0"/>
        </a:defRPr>
      </a:lvl2pPr>
      <a:lvl3pPr algn="l" rtl="0" eaLnBrk="0" fontAlgn="base" hangingPunct="0">
        <a:spcBef>
          <a:spcPct val="0"/>
        </a:spcBef>
        <a:spcAft>
          <a:spcPct val="0"/>
        </a:spcAft>
        <a:defRPr sz="3200" b="1">
          <a:solidFill>
            <a:srgbClr val="1E4485"/>
          </a:solidFill>
          <a:latin typeface="Arial" charset="0"/>
        </a:defRPr>
      </a:lvl3pPr>
      <a:lvl4pPr algn="l" rtl="0" eaLnBrk="0" fontAlgn="base" hangingPunct="0">
        <a:spcBef>
          <a:spcPct val="0"/>
        </a:spcBef>
        <a:spcAft>
          <a:spcPct val="0"/>
        </a:spcAft>
        <a:defRPr sz="3200" b="1">
          <a:solidFill>
            <a:srgbClr val="1E4485"/>
          </a:solidFill>
          <a:latin typeface="Arial" charset="0"/>
        </a:defRPr>
      </a:lvl4pPr>
      <a:lvl5pPr algn="l" rtl="0" eaLnBrk="0" fontAlgn="base" hangingPunct="0">
        <a:spcBef>
          <a:spcPct val="0"/>
        </a:spcBef>
        <a:spcAft>
          <a:spcPct val="0"/>
        </a:spcAft>
        <a:defRPr sz="3200" b="1">
          <a:solidFill>
            <a:srgbClr val="1E4485"/>
          </a:solidFill>
          <a:latin typeface="Arial" charset="0"/>
        </a:defRPr>
      </a:lvl5pPr>
      <a:lvl6pPr marL="457200" algn="l" rtl="0" fontAlgn="base">
        <a:spcBef>
          <a:spcPct val="0"/>
        </a:spcBef>
        <a:spcAft>
          <a:spcPct val="0"/>
        </a:spcAft>
        <a:defRPr sz="2800" b="1">
          <a:solidFill>
            <a:srgbClr val="1E4485"/>
          </a:solidFill>
          <a:latin typeface="Arial" charset="0"/>
        </a:defRPr>
      </a:lvl6pPr>
      <a:lvl7pPr marL="914400" algn="l" rtl="0" fontAlgn="base">
        <a:spcBef>
          <a:spcPct val="0"/>
        </a:spcBef>
        <a:spcAft>
          <a:spcPct val="0"/>
        </a:spcAft>
        <a:defRPr sz="2800" b="1">
          <a:solidFill>
            <a:srgbClr val="1E4485"/>
          </a:solidFill>
          <a:latin typeface="Arial" charset="0"/>
        </a:defRPr>
      </a:lvl7pPr>
      <a:lvl8pPr marL="1371600" algn="l" rtl="0" fontAlgn="base">
        <a:spcBef>
          <a:spcPct val="0"/>
        </a:spcBef>
        <a:spcAft>
          <a:spcPct val="0"/>
        </a:spcAft>
        <a:defRPr sz="2800" b="1">
          <a:solidFill>
            <a:srgbClr val="1E4485"/>
          </a:solidFill>
          <a:latin typeface="Arial" charset="0"/>
        </a:defRPr>
      </a:lvl8pPr>
      <a:lvl9pPr marL="1828800" algn="l" rtl="0" fontAlgn="base">
        <a:spcBef>
          <a:spcPct val="0"/>
        </a:spcBef>
        <a:spcAft>
          <a:spcPct val="0"/>
        </a:spcAft>
        <a:defRPr sz="2800" b="1">
          <a:solidFill>
            <a:srgbClr val="1E4485"/>
          </a:solidFill>
          <a:latin typeface="Arial" charset="0"/>
        </a:defRPr>
      </a:lvl9pPr>
    </p:titleStyle>
    <p:bodyStyle>
      <a:lvl1pPr marL="342900" indent="-342900" algn="l" rtl="0" eaLnBrk="0" fontAlgn="base" hangingPunct="0">
        <a:spcBef>
          <a:spcPct val="20000"/>
        </a:spcBef>
        <a:spcAft>
          <a:spcPct val="0"/>
        </a:spcAft>
        <a:buClr>
          <a:srgbClr val="1E4485"/>
        </a:buClr>
        <a:buSzPct val="100000"/>
        <a:buFont typeface="Arial" panose="020B0604020202020204" pitchFamily="34" charset="0"/>
        <a:buChar char="•"/>
        <a:defRPr sz="2700" kern="1200">
          <a:solidFill>
            <a:schemeClr val="tx1"/>
          </a:solidFill>
          <a:latin typeface="+mn-lt"/>
          <a:ea typeface="+mn-ea"/>
          <a:cs typeface="+mn-cs"/>
        </a:defRPr>
      </a:lvl1pPr>
      <a:lvl2pPr marL="628650" indent="-266700" algn="l" rtl="0" eaLnBrk="0" fontAlgn="base" hangingPunct="0">
        <a:spcBef>
          <a:spcPct val="20000"/>
        </a:spcBef>
        <a:spcAft>
          <a:spcPct val="0"/>
        </a:spcAft>
        <a:buSzPct val="100000"/>
        <a:buFont typeface="Arial" panose="020B0604020202020204" pitchFamily="34" charset="0"/>
        <a:buChar char="–"/>
        <a:defRPr sz="2300" kern="1200">
          <a:solidFill>
            <a:schemeClr val="tx1"/>
          </a:solidFill>
          <a:latin typeface="+mn-lt"/>
          <a:ea typeface="+mn-ea"/>
          <a:cs typeface="+mn-cs"/>
        </a:defRPr>
      </a:lvl2pPr>
      <a:lvl3pPr marL="990600" indent="-276225" algn="l"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n-ea"/>
          <a:cs typeface="+mn-cs"/>
        </a:defRPr>
      </a:lvl3pPr>
      <a:lvl4pPr marL="1343025" indent="-266700" algn="l"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n-ea"/>
          <a:cs typeface="+mn-cs"/>
        </a:defRPr>
      </a:lvl4pPr>
      <a:lvl5pPr marL="1704975" indent="-266700" algn="l"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8" descr="titulk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3175"/>
            <a:ext cx="9140825"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Nadpis 1"/>
          <p:cNvSpPr>
            <a:spLocks noGrp="1"/>
          </p:cNvSpPr>
          <p:nvPr>
            <p:ph type="ctrTitle" idx="4294967295"/>
          </p:nvPr>
        </p:nvSpPr>
        <p:spPr>
          <a:xfrm>
            <a:off x="503238" y="476250"/>
            <a:ext cx="5754687" cy="1873250"/>
          </a:xfrm>
        </p:spPr>
        <p:txBody>
          <a:bodyPr/>
          <a:lstStyle/>
          <a:p>
            <a:r>
              <a:rPr lang="en-US" altLang="en-US" dirty="0" smtClean="0">
                <a:solidFill>
                  <a:schemeClr val="bg1"/>
                </a:solidFill>
              </a:rPr>
              <a:t>PV181 Laboratory of security and applied cryptography</a:t>
            </a:r>
            <a:endParaRPr lang="cs-CZ" altLang="en-US" smtClean="0">
              <a:solidFill>
                <a:schemeClr val="bg1"/>
              </a:solidFill>
            </a:endParaRPr>
          </a:p>
        </p:txBody>
      </p:sp>
      <p:sp>
        <p:nvSpPr>
          <p:cNvPr id="4100" name="Podnadpis 2"/>
          <p:cNvSpPr>
            <a:spLocks noGrp="1"/>
          </p:cNvSpPr>
          <p:nvPr>
            <p:ph type="subTitle" idx="4294967295"/>
          </p:nvPr>
        </p:nvSpPr>
        <p:spPr>
          <a:xfrm>
            <a:off x="503238" y="3284538"/>
            <a:ext cx="5724525" cy="1081087"/>
          </a:xfrm>
        </p:spPr>
        <p:txBody>
          <a:bodyPr anchor="ctr"/>
          <a:lstStyle/>
          <a:p>
            <a:pPr marL="0" indent="0">
              <a:buFont typeface="Arial" panose="020B0604020202020204" pitchFamily="34" charset="0"/>
              <a:buNone/>
            </a:pPr>
            <a:r>
              <a:rPr lang="en-US" altLang="en-US" sz="1800" b="1" dirty="0" smtClean="0">
                <a:solidFill>
                  <a:srgbClr val="1E4485"/>
                </a:solidFill>
              </a:rPr>
              <a:t>Asymmetric cryptography</a:t>
            </a:r>
            <a:br>
              <a:rPr lang="en-US" altLang="en-US" sz="1800" b="1" dirty="0" smtClean="0">
                <a:solidFill>
                  <a:srgbClr val="1E4485"/>
                </a:solidFill>
              </a:rPr>
            </a:br>
            <a:endParaRPr lang="cs-CZ" altLang="en-US" sz="1800" b="1" smtClean="0">
              <a:solidFill>
                <a:srgbClr val="1E4485"/>
              </a:solidFill>
            </a:endParaRPr>
          </a:p>
        </p:txBody>
      </p:sp>
      <p:sp>
        <p:nvSpPr>
          <p:cNvPr id="4101" name="Zástupný symbol pro text 3"/>
          <p:cNvSpPr>
            <a:spLocks noGrp="1"/>
          </p:cNvSpPr>
          <p:nvPr>
            <p:ph type="body" idx="4294967295"/>
          </p:nvPr>
        </p:nvSpPr>
        <p:spPr>
          <a:xfrm>
            <a:off x="503238" y="5254625"/>
            <a:ext cx="5724525" cy="863600"/>
          </a:xfrm>
        </p:spPr>
        <p:txBody>
          <a:bodyPr anchor="ctr"/>
          <a:lstStyle/>
          <a:p>
            <a:pPr marL="0" indent="0">
              <a:buFont typeface="Arial" panose="020B0604020202020204" pitchFamily="34" charset="0"/>
              <a:buNone/>
            </a:pPr>
            <a:r>
              <a:rPr lang="en-US" altLang="en-US" sz="1800" dirty="0" smtClean="0">
                <a:solidFill>
                  <a:srgbClr val="1E4485"/>
                </a:solidFill>
              </a:rPr>
              <a:t>Marek</a:t>
            </a:r>
            <a:r>
              <a:rPr lang="cs-CZ" altLang="en-US" sz="1800" dirty="0" smtClean="0">
                <a:solidFill>
                  <a:srgbClr val="1E4485"/>
                </a:solidFill>
              </a:rPr>
              <a:t> </a:t>
            </a:r>
            <a:r>
              <a:rPr lang="en-US" altLang="en-US" sz="1800" dirty="0" smtClean="0">
                <a:solidFill>
                  <a:srgbClr val="1E4485"/>
                </a:solidFill>
              </a:rPr>
              <a:t>S</a:t>
            </a:r>
            <a:r>
              <a:rPr lang="sk-SK" altLang="en-US" sz="1800" dirty="0" smtClean="0">
                <a:solidFill>
                  <a:srgbClr val="1E4485"/>
                </a:solidFill>
              </a:rPr>
              <a:t>ýs</a:t>
            </a:r>
            <a:r>
              <a:rPr lang="en-US" altLang="en-US" sz="1800" dirty="0" smtClean="0">
                <a:solidFill>
                  <a:srgbClr val="1E4485"/>
                </a:solidFill>
              </a:rPr>
              <a:t>, </a:t>
            </a:r>
            <a:r>
              <a:rPr lang="en-US" altLang="en-US" sz="1800" dirty="0" err="1" smtClean="0">
                <a:solidFill>
                  <a:srgbClr val="1E4485"/>
                </a:solidFill>
              </a:rPr>
              <a:t>Zde</a:t>
            </a:r>
            <a:r>
              <a:rPr lang="sk-SK" altLang="en-US" sz="1800" dirty="0" smtClean="0">
                <a:solidFill>
                  <a:srgbClr val="1E4485"/>
                </a:solidFill>
              </a:rPr>
              <a:t>něk Říha</a:t>
            </a:r>
            <a:endParaRPr lang="cs-CZ" altLang="en-US" sz="1800" dirty="0" smtClean="0">
              <a:solidFill>
                <a:srgbClr val="1E4485"/>
              </a:solidFill>
            </a:endParaRPr>
          </a:p>
        </p:txBody>
      </p:sp>
      <p:sp>
        <p:nvSpPr>
          <p:cNvPr id="410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1E4485"/>
              </a:buClr>
              <a:buSzPct val="100000"/>
              <a:buFont typeface="Arial" panose="020B0604020202020204" pitchFamily="34" charset="0"/>
              <a:buChar char="•"/>
              <a:defRPr sz="2700">
                <a:solidFill>
                  <a:schemeClr val="tx1"/>
                </a:solidFill>
                <a:latin typeface="Arial" panose="020B0604020202020204" pitchFamily="34" charset="0"/>
              </a:defRPr>
            </a:lvl1pPr>
            <a:lvl2pPr marL="742950" indent="-285750">
              <a:spcBef>
                <a:spcPct val="20000"/>
              </a:spcBef>
              <a:buSzPct val="100000"/>
              <a:buFont typeface="Arial" panose="020B0604020202020204" pitchFamily="34" charset="0"/>
              <a:buChar char="–"/>
              <a:defRPr sz="23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3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3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300">
                <a:solidFill>
                  <a:schemeClr val="tx1"/>
                </a:solidFill>
                <a:latin typeface="Arial" panose="020B0604020202020204" pitchFamily="34" charset="0"/>
              </a:defRPr>
            </a:lvl9pPr>
          </a:lstStyle>
          <a:p>
            <a:pPr>
              <a:spcBef>
                <a:spcPct val="0"/>
              </a:spcBef>
              <a:buClrTx/>
              <a:buSzTx/>
              <a:buFontTx/>
              <a:buNone/>
            </a:pPr>
            <a:r>
              <a:rPr lang="cs-CZ" altLang="en-US" sz="1200" smtClean="0">
                <a:solidFill>
                  <a:schemeClr val="bg1"/>
                </a:solidFill>
              </a:rPr>
              <a:t>|  PV181</a:t>
            </a:r>
          </a:p>
        </p:txBody>
      </p:sp>
      <p:sp>
        <p:nvSpPr>
          <p:cNvPr id="4103" name="Slide Number Placeholder 2"/>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1E4485"/>
              </a:buClr>
              <a:buSzPct val="100000"/>
              <a:buFont typeface="Arial" panose="020B0604020202020204" pitchFamily="34" charset="0"/>
              <a:buChar char="•"/>
              <a:defRPr sz="2700">
                <a:solidFill>
                  <a:schemeClr val="tx1"/>
                </a:solidFill>
                <a:latin typeface="Arial" panose="020B0604020202020204" pitchFamily="34" charset="0"/>
              </a:defRPr>
            </a:lvl1pPr>
            <a:lvl2pPr marL="742950" indent="-285750">
              <a:spcBef>
                <a:spcPct val="20000"/>
              </a:spcBef>
              <a:buSzPct val="100000"/>
              <a:buFont typeface="Arial" panose="020B0604020202020204" pitchFamily="34" charset="0"/>
              <a:buChar char="–"/>
              <a:defRPr sz="2300">
                <a:solidFill>
                  <a:schemeClr val="tx1"/>
                </a:solidFill>
                <a:latin typeface="Arial" panose="020B0604020202020204" pitchFamily="34" charset="0"/>
              </a:defRPr>
            </a:lvl2pPr>
            <a:lvl3pPr marL="1143000" indent="-228600">
              <a:spcBef>
                <a:spcPct val="20000"/>
              </a:spcBef>
              <a:buFont typeface="Arial" panose="020B0604020202020204" pitchFamily="34" charset="0"/>
              <a:buChar char="•"/>
              <a:defRPr sz="2300">
                <a:solidFill>
                  <a:schemeClr val="tx1"/>
                </a:solidFill>
                <a:latin typeface="Arial" panose="020B0604020202020204" pitchFamily="34" charset="0"/>
              </a:defRPr>
            </a:lvl3pPr>
            <a:lvl4pPr marL="1600200" indent="-228600">
              <a:spcBef>
                <a:spcPct val="20000"/>
              </a:spcBef>
              <a:buFont typeface="Arial" panose="020B0604020202020204" pitchFamily="34" charset="0"/>
              <a:buChar char="–"/>
              <a:defRPr sz="2300">
                <a:solidFill>
                  <a:schemeClr val="tx1"/>
                </a:solidFill>
                <a:latin typeface="Arial" panose="020B0604020202020204" pitchFamily="34" charset="0"/>
              </a:defRPr>
            </a:lvl4pPr>
            <a:lvl5pPr marL="2057400" indent="-228600">
              <a:spcBef>
                <a:spcPct val="20000"/>
              </a:spcBef>
              <a:buFont typeface="Arial" panose="020B0604020202020204" pitchFamily="34" charset="0"/>
              <a:buChar char="•"/>
              <a:defRPr sz="2300">
                <a:solidFill>
                  <a:schemeClr val="tx1"/>
                </a:solidFill>
                <a:latin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300">
                <a:solidFill>
                  <a:schemeClr val="tx1"/>
                </a:solidFill>
                <a:latin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300">
                <a:solidFill>
                  <a:schemeClr val="tx1"/>
                </a:solidFill>
                <a:latin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300">
                <a:solidFill>
                  <a:schemeClr val="tx1"/>
                </a:solidFill>
                <a:latin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300">
                <a:solidFill>
                  <a:schemeClr val="tx1"/>
                </a:solidFill>
                <a:latin typeface="Arial" panose="020B0604020202020204" pitchFamily="34" charset="0"/>
              </a:defRPr>
            </a:lvl9pPr>
          </a:lstStyle>
          <a:p>
            <a:pPr>
              <a:spcBef>
                <a:spcPct val="0"/>
              </a:spcBef>
              <a:buClrTx/>
              <a:buSzTx/>
              <a:buFontTx/>
              <a:buNone/>
            </a:pPr>
            <a:fld id="{FF123F64-E7DE-462E-B4E2-0C73DC7BB22B}" type="slidenum">
              <a:rPr lang="cs-CZ" altLang="en-US" sz="1500" smtClean="0">
                <a:solidFill>
                  <a:schemeClr val="bg1"/>
                </a:solidFill>
              </a:rPr>
              <a:pPr>
                <a:spcBef>
                  <a:spcPct val="0"/>
                </a:spcBef>
                <a:buClrTx/>
                <a:buSzTx/>
                <a:buFontTx/>
                <a:buNone/>
              </a:pPr>
              <a:t>1</a:t>
            </a:fld>
            <a:endParaRPr lang="cs-CZ" altLang="en-US" sz="1500" smtClean="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r>
              <a:rPr lang="en-US" altLang="en-US" smtClean="0"/>
              <a:t>RSA example</a:t>
            </a:r>
          </a:p>
        </p:txBody>
      </p:sp>
      <p:sp>
        <p:nvSpPr>
          <p:cNvPr id="3" name="Zástupný objekt pre obsah 2">
            <a:extLst>
              <a:ext uri="{FF2B5EF4-FFF2-40B4-BE49-F238E27FC236}">
                <a16:creationId xmlns:a16="http://schemas.microsoft.com/office/drawing/2014/main" id="{E168CDD1-349E-4415-8DBB-4126DC2D5971}"/>
              </a:ext>
            </a:extLst>
          </p:cNvPr>
          <p:cNvSpPr>
            <a:spLocks noGrp="1" noRot="1" noChangeAspect="1" noMove="1" noResize="1" noEditPoints="1" noAdjustHandles="1" noChangeArrowheads="1" noChangeShapeType="1" noTextEdit="1"/>
          </p:cNvSpPr>
          <p:nvPr>
            <p:ph idx="1"/>
          </p:nvPr>
        </p:nvSpPr>
        <p:spPr>
          <a:blipFill>
            <a:blip r:embed="rId2"/>
            <a:stretch>
              <a:fillRect l="-2000" t="-3524" b="-4405"/>
            </a:stretch>
          </a:blipFill>
          <a:extLst/>
        </p:spPr>
        <p:txBody>
          <a:bodyPr/>
          <a:lstStyle/>
          <a:p>
            <a:pPr>
              <a:defRPr/>
            </a:pPr>
            <a:r>
              <a:rPr lang="en-US">
                <a:noFill/>
              </a:rPr>
              <a:t> </a:t>
            </a:r>
          </a:p>
        </p:txBody>
      </p:sp>
      <p:sp>
        <p:nvSpPr>
          <p:cNvPr id="15364"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F54B751-DFAF-4625-9D4B-060C8EB2FC34}" type="slidenum">
              <a:rPr lang="cs-CZ" altLang="en-US" smtClean="0">
                <a:solidFill>
                  <a:schemeClr val="bg1"/>
                </a:solidFill>
              </a:rPr>
              <a:pPr/>
              <a:t>10</a:t>
            </a:fld>
            <a:endParaRPr lang="cs-CZ" altLang="en-US" smtClean="0">
              <a:solidFill>
                <a:schemeClr val="bg1"/>
              </a:solidFill>
            </a:endParaRPr>
          </a:p>
        </p:txBody>
      </p:sp>
      <p:sp>
        <p:nvSpPr>
          <p:cNvPr id="15365"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p:txBody>
          <a:bodyPr/>
          <a:lstStyle/>
          <a:p>
            <a:pPr eaLnBrk="1" hangingPunct="1"/>
            <a:r>
              <a:rPr lang="en-US" altLang="en-US" smtClean="0"/>
              <a:t>RSA Padding example (PKCS#1 v1.5)</a:t>
            </a:r>
            <a:endParaRPr lang="cs-CZ" altLang="en-US" smtClean="0"/>
          </a:p>
        </p:txBody>
      </p:sp>
      <p:sp>
        <p:nvSpPr>
          <p:cNvPr id="17411" name="Rectangle 3"/>
          <p:cNvSpPr>
            <a:spLocks noGrp="1"/>
          </p:cNvSpPr>
          <p:nvPr>
            <p:ph type="body" idx="1"/>
          </p:nvPr>
        </p:nvSpPr>
        <p:spPr/>
        <p:txBody>
          <a:bodyPr/>
          <a:lstStyle/>
          <a:p>
            <a:pPr eaLnBrk="1" hangingPunct="1">
              <a:lnSpc>
                <a:spcPct val="90000"/>
              </a:lnSpc>
            </a:pPr>
            <a:r>
              <a:rPr lang="en-US" altLang="en-US" smtClean="0"/>
              <a:t>Document</a:t>
            </a:r>
          </a:p>
          <a:p>
            <a:pPr lvl="1" eaLnBrk="1" hangingPunct="1">
              <a:lnSpc>
                <a:spcPct val="90000"/>
              </a:lnSpc>
            </a:pPr>
            <a:r>
              <a:rPr lang="en-US" altLang="en-US" smtClean="0"/>
              <a:t>“00 01 02 03 04 05 06 07 07 06 05 04 03 02 01”</a:t>
            </a:r>
          </a:p>
          <a:p>
            <a:pPr eaLnBrk="1" hangingPunct="1">
              <a:lnSpc>
                <a:spcPct val="90000"/>
              </a:lnSpc>
            </a:pPr>
            <a:r>
              <a:rPr lang="en-US" altLang="en-US" smtClean="0"/>
              <a:t>Hash of the document (sha-1)</a:t>
            </a:r>
          </a:p>
          <a:p>
            <a:pPr lvl="1" eaLnBrk="1" hangingPunct="1">
              <a:lnSpc>
                <a:spcPct val="90000"/>
              </a:lnSpc>
            </a:pPr>
            <a:r>
              <a:rPr lang="en-US" altLang="en-US" smtClean="0"/>
              <a:t>“</a:t>
            </a:r>
            <a:r>
              <a:rPr lang="pt-BR" altLang="en-US" smtClean="0">
                <a:solidFill>
                  <a:schemeClr val="hlink"/>
                </a:solidFill>
              </a:rPr>
              <a:t>b3 39 90 4c d2 a0 10 e6 19 37 eb e5 b5 83 37 8c 5d 10 51 95</a:t>
            </a:r>
            <a:r>
              <a:rPr lang="en-US" altLang="en-US" smtClean="0"/>
              <a:t>”</a:t>
            </a:r>
          </a:p>
          <a:p>
            <a:pPr eaLnBrk="1" hangingPunct="1">
              <a:lnSpc>
                <a:spcPct val="90000"/>
              </a:lnSpc>
            </a:pPr>
            <a:r>
              <a:rPr lang="en-US" altLang="en-US" smtClean="0"/>
              <a:t>Padded hash</a:t>
            </a:r>
          </a:p>
          <a:p>
            <a:pPr lvl="1" eaLnBrk="1" hangingPunct="1">
              <a:lnSpc>
                <a:spcPct val="90000"/>
              </a:lnSpc>
            </a:pPr>
            <a:r>
              <a:rPr lang="en-US" altLang="en-US" smtClean="0"/>
              <a:t>“00 01 ff ff ff ff ff ff ff ff ff ff ff ff ff ff ff ff ff ff ff ff ff ff ff ff ff ff 00 </a:t>
            </a:r>
            <a:r>
              <a:rPr lang="en-US" altLang="en-US" smtClean="0">
                <a:solidFill>
                  <a:srgbClr val="FF0066"/>
                </a:solidFill>
              </a:rPr>
              <a:t>30 21 30 09 06 05 </a:t>
            </a:r>
            <a:r>
              <a:rPr lang="en-US" altLang="en-US" smtClean="0">
                <a:solidFill>
                  <a:srgbClr val="FF9900"/>
                </a:solidFill>
              </a:rPr>
              <a:t>2b 0e 03 02 1a</a:t>
            </a:r>
            <a:r>
              <a:rPr lang="en-US" altLang="en-US" smtClean="0">
                <a:solidFill>
                  <a:srgbClr val="FF0066"/>
                </a:solidFill>
              </a:rPr>
              <a:t> 05 00 04 14</a:t>
            </a:r>
            <a:r>
              <a:rPr lang="en-US" altLang="en-US" smtClean="0"/>
              <a:t> </a:t>
            </a:r>
            <a:r>
              <a:rPr lang="en-US" altLang="en-US" smtClean="0">
                <a:solidFill>
                  <a:schemeClr val="hlink"/>
                </a:solidFill>
              </a:rPr>
              <a:t>b3 39 90 4c d2 a0 10 e6 19 37 eb e5 b5 83 37 8c 5d 10 51 95</a:t>
            </a:r>
            <a:r>
              <a:rPr lang="en-US" altLang="en-US" smtClean="0"/>
              <a:t>”</a:t>
            </a:r>
            <a:endParaRPr lang="cs-CZ" altLang="en-US" smtClean="0"/>
          </a:p>
        </p:txBody>
      </p:sp>
    </p:spTree>
    <p:extLst>
      <p:ext uri="{BB962C8B-B14F-4D97-AF65-F5344CB8AC3E}">
        <p14:creationId xmlns:p14="http://schemas.microsoft.com/office/powerpoint/2010/main" val="2898352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p:txBody>
          <a:bodyPr/>
          <a:lstStyle/>
          <a:p>
            <a:pPr eaLnBrk="1" hangingPunct="1"/>
            <a:r>
              <a:rPr lang="en-US" altLang="en-US" smtClean="0"/>
              <a:t>RSA in practice: Padding</a:t>
            </a:r>
            <a:endParaRPr lang="cs-CZ" altLang="en-US" smtClean="0"/>
          </a:p>
        </p:txBody>
      </p:sp>
      <p:sp>
        <p:nvSpPr>
          <p:cNvPr id="16387" name="Rectangle 3"/>
          <p:cNvSpPr>
            <a:spLocks noGrp="1"/>
          </p:cNvSpPr>
          <p:nvPr>
            <p:ph type="body" idx="1"/>
          </p:nvPr>
        </p:nvSpPr>
        <p:spPr/>
        <p:txBody>
          <a:bodyPr/>
          <a:lstStyle/>
          <a:p>
            <a:pPr eaLnBrk="1" hangingPunct="1">
              <a:lnSpc>
                <a:spcPct val="90000"/>
              </a:lnSpc>
            </a:pPr>
            <a:r>
              <a:rPr lang="en-US" altLang="en-US" sz="2600" dirty="0" smtClean="0">
                <a:sym typeface="Symbol" panose="05050102010706020507" pitchFamily="18" charset="2"/>
              </a:rPr>
              <a:t></a:t>
            </a:r>
            <a:r>
              <a:rPr lang="en-US" altLang="en-US" sz="2600" dirty="0" smtClean="0"/>
              <a:t>(</a:t>
            </a:r>
            <a:r>
              <a:rPr lang="en-US" altLang="en-US" sz="2600" i="1" dirty="0" smtClean="0"/>
              <a:t>M</a:t>
            </a:r>
            <a:r>
              <a:rPr lang="en-US" altLang="en-US" sz="2600" dirty="0" smtClean="0"/>
              <a:t>) = 6b bb … bb </a:t>
            </a:r>
            <a:r>
              <a:rPr lang="en-US" altLang="en-US" sz="2600" dirty="0" err="1" smtClean="0"/>
              <a:t>ba</a:t>
            </a:r>
            <a:r>
              <a:rPr lang="en-US" altLang="en-US" sz="2600" dirty="0" smtClean="0"/>
              <a:t> || Hash(</a:t>
            </a:r>
            <a:r>
              <a:rPr lang="en-US" altLang="en-US" sz="2600" i="1" dirty="0" smtClean="0"/>
              <a:t>M</a:t>
            </a:r>
            <a:r>
              <a:rPr lang="en-US" altLang="en-US" sz="2600" dirty="0" smtClean="0"/>
              <a:t>) || 3</a:t>
            </a:r>
            <a:r>
              <a:rPr lang="en-US" altLang="en-US" sz="2600" i="1" dirty="0" smtClean="0"/>
              <a:t>x</a:t>
            </a:r>
            <a:r>
              <a:rPr lang="en-US" altLang="en-US" sz="2600" dirty="0" smtClean="0"/>
              <a:t> cc</a:t>
            </a:r>
          </a:p>
          <a:p>
            <a:pPr eaLnBrk="1" hangingPunct="1">
              <a:lnSpc>
                <a:spcPct val="90000"/>
              </a:lnSpc>
              <a:buFont typeface="Wingdings" panose="05000000000000000000" pitchFamily="2" charset="2"/>
              <a:buNone/>
            </a:pPr>
            <a:r>
              <a:rPr lang="en-US" altLang="en-US" sz="2600" dirty="0" smtClean="0"/>
              <a:t>	where </a:t>
            </a:r>
            <a:r>
              <a:rPr lang="en-US" altLang="en-US" sz="2600" i="1" dirty="0" smtClean="0"/>
              <a:t>x</a:t>
            </a:r>
            <a:r>
              <a:rPr lang="en-US" altLang="en-US" sz="2600" dirty="0" smtClean="0"/>
              <a:t> = 3 for SHA-1, 1 for RIPEMD-160</a:t>
            </a:r>
          </a:p>
          <a:p>
            <a:pPr lvl="1" eaLnBrk="1" hangingPunct="1">
              <a:lnSpc>
                <a:spcPct val="90000"/>
              </a:lnSpc>
            </a:pPr>
            <a:r>
              <a:rPr lang="en-US" altLang="en-US" sz="2200" dirty="0" smtClean="0"/>
              <a:t>ANSI X9.31</a:t>
            </a:r>
          </a:p>
          <a:p>
            <a:pPr lvl="1" eaLnBrk="1" hangingPunct="1">
              <a:lnSpc>
                <a:spcPct val="90000"/>
              </a:lnSpc>
            </a:pPr>
            <a:endParaRPr lang="en-US" altLang="en-US" sz="2200" dirty="0" smtClean="0"/>
          </a:p>
          <a:p>
            <a:pPr eaLnBrk="1" hangingPunct="1">
              <a:lnSpc>
                <a:spcPct val="90000"/>
              </a:lnSpc>
            </a:pPr>
            <a:r>
              <a:rPr lang="en-US" altLang="en-US" sz="2600" dirty="0" smtClean="0">
                <a:sym typeface="Symbol" panose="05050102010706020507" pitchFamily="18" charset="2"/>
              </a:rPr>
              <a:t></a:t>
            </a:r>
            <a:r>
              <a:rPr lang="en-US" altLang="en-US" sz="2600" dirty="0" smtClean="0"/>
              <a:t>(</a:t>
            </a:r>
            <a:r>
              <a:rPr lang="en-US" altLang="en-US" sz="2600" i="1" dirty="0" smtClean="0"/>
              <a:t>M</a:t>
            </a:r>
            <a:r>
              <a:rPr lang="en-US" altLang="en-US" sz="2600" dirty="0" smtClean="0"/>
              <a:t>) = 00 01 </a:t>
            </a:r>
            <a:r>
              <a:rPr lang="en-US" altLang="en-US" sz="2600" dirty="0" err="1" smtClean="0"/>
              <a:t>ff</a:t>
            </a:r>
            <a:r>
              <a:rPr lang="en-US" altLang="en-US" sz="2600" dirty="0" smtClean="0"/>
              <a:t> … </a:t>
            </a:r>
            <a:r>
              <a:rPr lang="en-US" altLang="en-US" sz="2600" dirty="0" err="1" smtClean="0"/>
              <a:t>ff</a:t>
            </a:r>
            <a:r>
              <a:rPr lang="en-US" altLang="en-US" sz="2600" dirty="0" smtClean="0"/>
              <a:t> 00 || </a:t>
            </a:r>
            <a:r>
              <a:rPr lang="en-US" altLang="en-US" sz="2600" dirty="0" err="1" smtClean="0"/>
              <a:t>HashAlgID</a:t>
            </a:r>
            <a:r>
              <a:rPr lang="en-US" altLang="en-US" sz="2600" dirty="0" smtClean="0"/>
              <a:t> || Hash(</a:t>
            </a:r>
            <a:r>
              <a:rPr lang="en-US" altLang="en-US" sz="2600" i="1" dirty="0" smtClean="0"/>
              <a:t>M</a:t>
            </a:r>
            <a:r>
              <a:rPr lang="en-US" altLang="en-US" sz="2600" dirty="0" smtClean="0"/>
              <a:t>)</a:t>
            </a:r>
          </a:p>
          <a:p>
            <a:pPr lvl="1" eaLnBrk="1" hangingPunct="1">
              <a:lnSpc>
                <a:spcPct val="90000"/>
              </a:lnSpc>
            </a:pPr>
            <a:r>
              <a:rPr lang="cs-CZ" altLang="en-US" sz="2200" dirty="0" smtClean="0"/>
              <a:t>PKCS #1 v1.5</a:t>
            </a:r>
            <a:endParaRPr lang="en-US" altLang="en-US" sz="2200" dirty="0" smtClean="0"/>
          </a:p>
          <a:p>
            <a:pPr lvl="1" eaLnBrk="1" hangingPunct="1">
              <a:lnSpc>
                <a:spcPct val="90000"/>
              </a:lnSpc>
            </a:pPr>
            <a:endParaRPr lang="en-US" altLang="en-US" sz="2200" dirty="0" smtClean="0"/>
          </a:p>
          <a:p>
            <a:pPr eaLnBrk="1" hangingPunct="1">
              <a:lnSpc>
                <a:spcPct val="90000"/>
              </a:lnSpc>
            </a:pPr>
            <a:r>
              <a:rPr lang="en-US" altLang="en-US" sz="2600" dirty="0" smtClean="0">
                <a:sym typeface="Symbol" panose="05050102010706020507" pitchFamily="18" charset="2"/>
              </a:rPr>
              <a:t></a:t>
            </a:r>
            <a:r>
              <a:rPr lang="en-US" altLang="en-US" sz="2600" dirty="0" smtClean="0"/>
              <a:t>(</a:t>
            </a:r>
            <a:r>
              <a:rPr lang="en-US" altLang="en-US" sz="2600" i="1" dirty="0" smtClean="0"/>
              <a:t>M</a:t>
            </a:r>
            <a:r>
              <a:rPr lang="en-US" altLang="en-US" sz="2600" dirty="0" smtClean="0"/>
              <a:t>) = 00 || </a:t>
            </a:r>
            <a:r>
              <a:rPr lang="en-US" altLang="en-US" sz="2600" i="1" dirty="0" smtClean="0"/>
              <a:t>H</a:t>
            </a:r>
            <a:r>
              <a:rPr lang="en-US" altLang="en-US" sz="2600" dirty="0" smtClean="0"/>
              <a:t>  || </a:t>
            </a:r>
            <a:r>
              <a:rPr lang="en-US" altLang="en-US" sz="2600" i="1" dirty="0" smtClean="0"/>
              <a:t>G</a:t>
            </a:r>
            <a:r>
              <a:rPr lang="en-US" altLang="en-US" sz="2600" dirty="0" smtClean="0"/>
              <a:t>(</a:t>
            </a:r>
            <a:r>
              <a:rPr lang="en-US" altLang="en-US" sz="2600" i="1" dirty="0" smtClean="0"/>
              <a:t>H</a:t>
            </a:r>
            <a:r>
              <a:rPr lang="en-US" altLang="en-US" sz="2600" dirty="0" smtClean="0"/>
              <a:t>) </a:t>
            </a:r>
            <a:r>
              <a:rPr lang="en-US" altLang="en-US" sz="2600" dirty="0" smtClean="0">
                <a:sym typeface="Symbol" panose="05050102010706020507" pitchFamily="18" charset="2"/>
              </a:rPr>
              <a:t> [</a:t>
            </a:r>
            <a:r>
              <a:rPr lang="en-US" altLang="en-US" sz="2600" i="1" dirty="0" smtClean="0">
                <a:sym typeface="Symbol" panose="05050102010706020507" pitchFamily="18" charset="2"/>
              </a:rPr>
              <a:t>salt</a:t>
            </a:r>
            <a:r>
              <a:rPr lang="en-US" altLang="en-US" sz="2600" dirty="0" smtClean="0">
                <a:sym typeface="Symbol" panose="05050102010706020507" pitchFamily="18" charset="2"/>
              </a:rPr>
              <a:t> || 00 … 00]</a:t>
            </a:r>
          </a:p>
          <a:p>
            <a:pPr eaLnBrk="1" hangingPunct="1">
              <a:lnSpc>
                <a:spcPct val="90000"/>
              </a:lnSpc>
              <a:buFont typeface="Wingdings" panose="05000000000000000000" pitchFamily="2" charset="2"/>
              <a:buNone/>
            </a:pPr>
            <a:r>
              <a:rPr lang="en-US" altLang="en-US" sz="2600" dirty="0" smtClean="0">
                <a:sym typeface="Symbol" panose="05050102010706020507" pitchFamily="18" charset="2"/>
              </a:rPr>
              <a:t>	where </a:t>
            </a:r>
            <a:r>
              <a:rPr lang="en-US" altLang="en-US" sz="2600" i="1" dirty="0" smtClean="0">
                <a:sym typeface="Symbol" panose="05050102010706020507" pitchFamily="18" charset="2"/>
              </a:rPr>
              <a:t>H</a:t>
            </a:r>
            <a:r>
              <a:rPr lang="en-US" altLang="en-US" sz="2600" dirty="0" smtClean="0">
                <a:sym typeface="Symbol" panose="05050102010706020507" pitchFamily="18" charset="2"/>
              </a:rPr>
              <a:t> = H</a:t>
            </a:r>
            <a:r>
              <a:rPr lang="en-US" altLang="en-US" sz="2600" dirty="0" smtClean="0"/>
              <a:t>ash(</a:t>
            </a:r>
            <a:r>
              <a:rPr lang="en-US" altLang="en-US" sz="2600" i="1" dirty="0" smtClean="0"/>
              <a:t>salt</a:t>
            </a:r>
            <a:r>
              <a:rPr lang="en-US" altLang="en-US" sz="2600" dirty="0" smtClean="0"/>
              <a:t>, </a:t>
            </a:r>
            <a:r>
              <a:rPr lang="en-US" altLang="en-US" sz="2600" i="1" dirty="0" smtClean="0"/>
              <a:t>M</a:t>
            </a:r>
            <a:r>
              <a:rPr lang="en-US" altLang="en-US" sz="2600" dirty="0" smtClean="0"/>
              <a:t>), </a:t>
            </a:r>
            <a:r>
              <a:rPr lang="en-US" altLang="en-US" sz="2600" i="1" dirty="0" smtClean="0"/>
              <a:t>salt</a:t>
            </a:r>
            <a:r>
              <a:rPr lang="en-US" altLang="en-US" sz="2600" dirty="0" smtClean="0"/>
              <a:t> is random, and </a:t>
            </a:r>
            <a:r>
              <a:rPr lang="en-US" altLang="en-US" sz="2600" i="1" dirty="0" smtClean="0"/>
              <a:t>G</a:t>
            </a:r>
            <a:r>
              <a:rPr lang="en-US" altLang="en-US" sz="2600" dirty="0" smtClean="0"/>
              <a:t> is a mask generation function</a:t>
            </a:r>
          </a:p>
          <a:p>
            <a:pPr lvl="1" eaLnBrk="1" hangingPunct="1">
              <a:lnSpc>
                <a:spcPct val="90000"/>
              </a:lnSpc>
            </a:pPr>
            <a:r>
              <a:rPr lang="en-US" altLang="en-US" sz="2200" dirty="0" smtClean="0"/>
              <a:t>Probabilistic Signature Scheme (PSS)</a:t>
            </a:r>
            <a:endParaRPr lang="cs-CZ" altLang="en-US" sz="22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p:txBody>
          <a:bodyPr/>
          <a:lstStyle/>
          <a:p>
            <a:r>
              <a:rPr lang="en-US" altLang="en-US" smtClean="0"/>
              <a:t>Hard problems </a:t>
            </a:r>
          </a:p>
        </p:txBody>
      </p:sp>
      <p:sp>
        <p:nvSpPr>
          <p:cNvPr id="3" name="Zástupný objekt pre obsah 2">
            <a:extLst>
              <a:ext uri="{FF2B5EF4-FFF2-40B4-BE49-F238E27FC236}">
                <a16:creationId xmlns:a16="http://schemas.microsoft.com/office/drawing/2014/main" id="{A8C5E86F-5B23-43AC-8856-F7C19A92EA95}"/>
              </a:ext>
            </a:extLst>
          </p:cNvPr>
          <p:cNvSpPr>
            <a:spLocks noGrp="1" noRot="1" noChangeAspect="1" noMove="1" noResize="1" noEditPoints="1" noAdjustHandles="1" noChangeArrowheads="1" noChangeShapeType="1" noTextEdit="1"/>
          </p:cNvSpPr>
          <p:nvPr>
            <p:ph idx="1"/>
          </p:nvPr>
        </p:nvSpPr>
        <p:spPr>
          <a:blipFill>
            <a:blip r:embed="rId2"/>
            <a:stretch>
              <a:fillRect l="-2370" t="-2349" r="-1259"/>
            </a:stretch>
          </a:blipFill>
          <a:extLst/>
        </p:spPr>
        <p:txBody>
          <a:bodyPr/>
          <a:lstStyle/>
          <a:p>
            <a:pPr>
              <a:defRPr/>
            </a:pPr>
            <a:r>
              <a:rPr lang="en-US">
                <a:noFill/>
              </a:rPr>
              <a:t> </a:t>
            </a:r>
          </a:p>
        </p:txBody>
      </p:sp>
      <p:sp>
        <p:nvSpPr>
          <p:cNvPr id="12292"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FDC3409-8374-42C8-AC9C-95F6802F5DED}" type="slidenum">
              <a:rPr lang="cs-CZ" altLang="en-US" smtClean="0">
                <a:solidFill>
                  <a:schemeClr val="bg1"/>
                </a:solidFill>
              </a:rPr>
              <a:pPr/>
              <a:t>13</a:t>
            </a:fld>
            <a:endParaRPr lang="cs-CZ" altLang="en-US" smtClean="0">
              <a:solidFill>
                <a:schemeClr val="bg1"/>
              </a:solidFill>
            </a:endParaRPr>
          </a:p>
        </p:txBody>
      </p:sp>
      <p:sp>
        <p:nvSpPr>
          <p:cNvPr id="12293"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spTree>
    <p:extLst>
      <p:ext uri="{BB962C8B-B14F-4D97-AF65-F5344CB8AC3E}">
        <p14:creationId xmlns:p14="http://schemas.microsoft.com/office/powerpoint/2010/main" val="2353270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r>
              <a:rPr lang="en-US" altLang="en-US" smtClean="0"/>
              <a:t>DLP for integers</a:t>
            </a:r>
          </a:p>
        </p:txBody>
      </p:sp>
      <p:sp>
        <p:nvSpPr>
          <p:cNvPr id="3" name="Zástupný objekt pre obsah 2">
            <a:extLst>
              <a:ext uri="{FF2B5EF4-FFF2-40B4-BE49-F238E27FC236}">
                <a16:creationId xmlns:a16="http://schemas.microsoft.com/office/drawing/2014/main" id="{D2F6B285-25E2-4EA1-94FF-E385ED481582}"/>
              </a:ext>
            </a:extLst>
          </p:cNvPr>
          <p:cNvSpPr>
            <a:spLocks noGrp="1" noRot="1" noChangeAspect="1" noMove="1" noResize="1" noEditPoints="1" noAdjustHandles="1" noChangeArrowheads="1" noChangeShapeType="1" noTextEdit="1"/>
          </p:cNvSpPr>
          <p:nvPr>
            <p:ph idx="1"/>
          </p:nvPr>
        </p:nvSpPr>
        <p:spPr>
          <a:blipFill>
            <a:blip r:embed="rId2"/>
            <a:stretch>
              <a:fillRect l="-2519" t="-2349"/>
            </a:stretch>
          </a:blipFill>
          <a:extLst/>
        </p:spPr>
        <p:txBody>
          <a:bodyPr/>
          <a:lstStyle/>
          <a:p>
            <a:pPr>
              <a:defRPr/>
            </a:pPr>
            <a:r>
              <a:rPr lang="en-US">
                <a:noFill/>
              </a:rPr>
              <a:t> </a:t>
            </a:r>
          </a:p>
        </p:txBody>
      </p:sp>
      <p:sp>
        <p:nvSpPr>
          <p:cNvPr id="13316"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F8FC29F-5C40-4632-8C79-7A41CC7C8A6E}" type="slidenum">
              <a:rPr lang="cs-CZ" altLang="en-US" smtClean="0">
                <a:solidFill>
                  <a:schemeClr val="bg1"/>
                </a:solidFill>
              </a:rPr>
              <a:pPr/>
              <a:t>14</a:t>
            </a:fld>
            <a:endParaRPr lang="cs-CZ" altLang="en-US" smtClean="0">
              <a:solidFill>
                <a:schemeClr val="bg1"/>
              </a:solidFill>
            </a:endParaRPr>
          </a:p>
        </p:txBody>
      </p:sp>
      <p:sp>
        <p:nvSpPr>
          <p:cNvPr id="13317"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spTree>
    <p:extLst>
      <p:ext uri="{BB962C8B-B14F-4D97-AF65-F5344CB8AC3E}">
        <p14:creationId xmlns:p14="http://schemas.microsoft.com/office/powerpoint/2010/main" val="222647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r>
              <a:rPr lang="en-US" altLang="en-US" b="0" smtClean="0"/>
              <a:t> </a:t>
            </a:r>
            <a:r>
              <a:rPr lang="en-US" altLang="en-US" smtClean="0"/>
              <a:t>Digital Signature Standard (DSS)</a:t>
            </a:r>
          </a:p>
        </p:txBody>
      </p:sp>
      <p:sp>
        <p:nvSpPr>
          <p:cNvPr id="20483" name="Zástupný objekt pre obsah 2"/>
          <p:cNvSpPr>
            <a:spLocks noGrp="1"/>
          </p:cNvSpPr>
          <p:nvPr>
            <p:ph idx="1"/>
          </p:nvPr>
        </p:nvSpPr>
        <p:spPr/>
        <p:txBody>
          <a:bodyPr/>
          <a:lstStyle/>
          <a:p>
            <a:endParaRPr lang="en-US" altLang="en-US" smtClean="0"/>
          </a:p>
        </p:txBody>
      </p:sp>
      <p:sp>
        <p:nvSpPr>
          <p:cNvPr id="20484"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238A58-6C4A-4225-BD38-D13F131CDA61}" type="slidenum">
              <a:rPr lang="cs-CZ" altLang="en-US" smtClean="0">
                <a:solidFill>
                  <a:schemeClr val="bg1"/>
                </a:solidFill>
              </a:rPr>
              <a:pPr/>
              <a:t>15</a:t>
            </a:fld>
            <a:endParaRPr lang="cs-CZ" altLang="en-US" smtClean="0">
              <a:solidFill>
                <a:schemeClr val="bg1"/>
              </a:solidFill>
            </a:endParaRPr>
          </a:p>
        </p:txBody>
      </p:sp>
      <p:sp>
        <p:nvSpPr>
          <p:cNvPr id="20485"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pic>
        <p:nvPicPr>
          <p:cNvPr id="20486" name="Obrázok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3238" y="1871663"/>
            <a:ext cx="6346825" cy="428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r>
              <a:rPr lang="en-US" altLang="en-US" smtClean="0"/>
              <a:t>Digital Signature Standard (DSS)</a:t>
            </a:r>
          </a:p>
        </p:txBody>
      </p:sp>
      <p:sp>
        <p:nvSpPr>
          <p:cNvPr id="21507" name="Zástupný objekt pre obsah 2"/>
          <p:cNvSpPr>
            <a:spLocks noGrp="1"/>
          </p:cNvSpPr>
          <p:nvPr>
            <p:ph idx="1"/>
          </p:nvPr>
        </p:nvSpPr>
        <p:spPr/>
        <p:txBody>
          <a:bodyPr/>
          <a:lstStyle/>
          <a:p>
            <a:r>
              <a:rPr lang="en-US" altLang="en-US" smtClean="0"/>
              <a:t>Signing:</a:t>
            </a:r>
          </a:p>
          <a:p>
            <a:pPr lvl="1"/>
            <a:r>
              <a:rPr lang="en-US" altLang="en-US" smtClean="0"/>
              <a:t>Hash H(m) of message m is computed </a:t>
            </a:r>
          </a:p>
          <a:p>
            <a:pPr lvl="1"/>
            <a:r>
              <a:rPr lang="en-US" altLang="en-US" smtClean="0"/>
              <a:t>H(m) is signed (E(H(m))) with private key</a:t>
            </a:r>
          </a:p>
          <a:p>
            <a:r>
              <a:rPr lang="en-US" altLang="en-US" smtClean="0"/>
              <a:t>Verification:</a:t>
            </a:r>
          </a:p>
          <a:p>
            <a:pPr lvl="1"/>
            <a:r>
              <a:rPr lang="en-US" altLang="en-US" smtClean="0"/>
              <a:t>Public key is applied to  E(H(m)) to get H(m) of original m</a:t>
            </a:r>
          </a:p>
          <a:p>
            <a:pPr lvl="1"/>
            <a:r>
              <a:rPr lang="en-US" altLang="en-US" smtClean="0"/>
              <a:t>m’  (obtained along  with signature) is hashed to H(m’)</a:t>
            </a:r>
          </a:p>
          <a:p>
            <a:pPr lvl="1"/>
            <a:r>
              <a:rPr lang="en-US" altLang="en-US" smtClean="0"/>
              <a:t>if  H(m) is equal to H(m’) signature is verified</a:t>
            </a:r>
          </a:p>
          <a:p>
            <a:pPr lvl="1"/>
            <a:endParaRPr lang="en-US" altLang="en-US" smtClean="0"/>
          </a:p>
        </p:txBody>
      </p:sp>
      <p:sp>
        <p:nvSpPr>
          <p:cNvPr id="21508"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342714C-A376-465A-B6B2-AAE4B2AE490C}" type="slidenum">
              <a:rPr lang="cs-CZ" altLang="en-US" smtClean="0">
                <a:solidFill>
                  <a:schemeClr val="bg1"/>
                </a:solidFill>
              </a:rPr>
              <a:pPr/>
              <a:t>16</a:t>
            </a:fld>
            <a:endParaRPr lang="cs-CZ" altLang="en-US" smtClean="0">
              <a:solidFill>
                <a:schemeClr val="bg1"/>
              </a:solidFill>
            </a:endParaRPr>
          </a:p>
        </p:txBody>
      </p:sp>
      <p:sp>
        <p:nvSpPr>
          <p:cNvPr id="21509"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p:txBody>
          <a:bodyPr/>
          <a:lstStyle/>
          <a:p>
            <a:pPr eaLnBrk="1" hangingPunct="1"/>
            <a:r>
              <a:rPr lang="cs-CZ" altLang="en-US" smtClean="0"/>
              <a:t>Digital Signature Algorithm</a:t>
            </a:r>
            <a:r>
              <a:rPr lang="en-US" altLang="en-US" smtClean="0"/>
              <a:t> (DSA)</a:t>
            </a:r>
          </a:p>
        </p:txBody>
      </p:sp>
      <p:sp>
        <p:nvSpPr>
          <p:cNvPr id="19459" name="Rectangle 3"/>
          <p:cNvSpPr>
            <a:spLocks noGrp="1"/>
          </p:cNvSpPr>
          <p:nvPr>
            <p:ph type="body" idx="1"/>
          </p:nvPr>
        </p:nvSpPr>
        <p:spPr/>
        <p:txBody>
          <a:bodyPr/>
          <a:lstStyle/>
          <a:p>
            <a:pPr eaLnBrk="1" hangingPunct="1">
              <a:lnSpc>
                <a:spcPct val="90000"/>
              </a:lnSpc>
            </a:pPr>
            <a:r>
              <a:rPr lang="en-US" altLang="en-US" sz="2100" smtClean="0"/>
              <a:t>Proposed in 1991 by NIST</a:t>
            </a:r>
          </a:p>
          <a:p>
            <a:pPr eaLnBrk="1" hangingPunct="1">
              <a:lnSpc>
                <a:spcPct val="90000"/>
              </a:lnSpc>
            </a:pPr>
            <a:r>
              <a:rPr lang="en-US" altLang="en-US" sz="2100" smtClean="0"/>
              <a:t>In</a:t>
            </a:r>
            <a:r>
              <a:rPr lang="cs-CZ" altLang="en-US" sz="2100" smtClean="0"/>
              <a:t> 1994 </a:t>
            </a:r>
            <a:r>
              <a:rPr lang="en-US" altLang="en-US" sz="2100" smtClean="0"/>
              <a:t>the selection procedure for</a:t>
            </a:r>
            <a:r>
              <a:rPr lang="cs-CZ" altLang="en-US" sz="2100" smtClean="0"/>
              <a:t> Digital Signature Standard (DSS) </a:t>
            </a:r>
            <a:r>
              <a:rPr lang="en-US" altLang="en-US" sz="2100" smtClean="0"/>
              <a:t>was concluded </a:t>
            </a:r>
            <a:r>
              <a:rPr lang="cs-CZ" altLang="en-US" sz="2100" smtClean="0"/>
              <a:t>–</a:t>
            </a:r>
            <a:r>
              <a:rPr lang="en-US" altLang="en-US" sz="2100" smtClean="0"/>
              <a:t> </a:t>
            </a:r>
            <a:r>
              <a:rPr lang="cs-CZ" altLang="en-US" sz="2100" smtClean="0"/>
              <a:t>DSA (Digital Signature Algorithm) </a:t>
            </a:r>
            <a:r>
              <a:rPr lang="en-US" altLang="en-US" sz="2100" smtClean="0"/>
              <a:t>was selected.</a:t>
            </a:r>
          </a:p>
          <a:p>
            <a:pPr eaLnBrk="1" hangingPunct="1">
              <a:lnSpc>
                <a:spcPct val="90000"/>
              </a:lnSpc>
            </a:pPr>
            <a:r>
              <a:rPr lang="en-US" altLang="en-US" sz="2100" smtClean="0"/>
              <a:t>M</a:t>
            </a:r>
            <a:r>
              <a:rPr lang="cs-CZ" altLang="en-US" sz="2100" smtClean="0"/>
              <a:t>odifi</a:t>
            </a:r>
            <a:r>
              <a:rPr lang="en-US" altLang="en-US" sz="2100" smtClean="0"/>
              <a:t>ed</a:t>
            </a:r>
            <a:r>
              <a:rPr lang="cs-CZ" altLang="en-US" sz="2100" smtClean="0"/>
              <a:t> </a:t>
            </a:r>
            <a:r>
              <a:rPr lang="en-US" altLang="en-US" sz="2100" smtClean="0"/>
              <a:t>version of</a:t>
            </a:r>
            <a:r>
              <a:rPr lang="cs-CZ" altLang="en-US" sz="2100" smtClean="0"/>
              <a:t> ElGamal</a:t>
            </a:r>
            <a:r>
              <a:rPr lang="en-US" altLang="en-US" sz="2100" smtClean="0"/>
              <a:t> algorithm</a:t>
            </a:r>
            <a:r>
              <a:rPr lang="cs-CZ" altLang="en-US" sz="2100" smtClean="0"/>
              <a:t>, </a:t>
            </a:r>
            <a:r>
              <a:rPr lang="en-US" altLang="en-US" sz="2100" smtClean="0"/>
              <a:t>based</a:t>
            </a:r>
            <a:r>
              <a:rPr lang="cs-CZ" altLang="en-US" sz="2100" smtClean="0"/>
              <a:t> </a:t>
            </a:r>
            <a:r>
              <a:rPr lang="en-US" altLang="en-US" sz="2100" smtClean="0"/>
              <a:t>on</a:t>
            </a:r>
            <a:r>
              <a:rPr lang="cs-CZ" altLang="en-US" sz="2100" smtClean="0"/>
              <a:t> dis</a:t>
            </a:r>
            <a:r>
              <a:rPr lang="en-US" altLang="en-US" sz="2100" smtClean="0"/>
              <a:t>crete</a:t>
            </a:r>
            <a:r>
              <a:rPr lang="cs-CZ" altLang="en-US" sz="2100" smtClean="0"/>
              <a:t> </a:t>
            </a:r>
            <a:r>
              <a:rPr lang="en-US" altLang="en-US" sz="2100" smtClean="0"/>
              <a:t>logarithm</a:t>
            </a:r>
            <a:r>
              <a:rPr lang="cs-CZ" altLang="en-US" sz="2100" smtClean="0"/>
              <a:t> </a:t>
            </a:r>
            <a:r>
              <a:rPr lang="en-US" altLang="en-US" sz="2100" smtClean="0"/>
              <a:t>in</a:t>
            </a:r>
            <a:r>
              <a:rPr lang="cs-CZ" altLang="en-US" sz="2100" smtClean="0"/>
              <a:t> Z</a:t>
            </a:r>
            <a:r>
              <a:rPr lang="cs-CZ" altLang="en-US" sz="2100" baseline="-25000" smtClean="0"/>
              <a:t>p</a:t>
            </a:r>
            <a:r>
              <a:rPr lang="en-US" altLang="en-US" sz="2100" smtClean="0"/>
              <a:t>.</a:t>
            </a:r>
          </a:p>
          <a:p>
            <a:pPr eaLnBrk="1" hangingPunct="1">
              <a:lnSpc>
                <a:spcPct val="90000"/>
              </a:lnSpc>
            </a:pPr>
            <a:r>
              <a:rPr lang="en-US" altLang="en-US" sz="2100" smtClean="0"/>
              <a:t>Became FIPS standard FIPS 186 in 1993. </a:t>
            </a:r>
          </a:p>
          <a:p>
            <a:pPr eaLnBrk="1" hangingPunct="1">
              <a:lnSpc>
                <a:spcPct val="90000"/>
              </a:lnSpc>
            </a:pPr>
            <a:r>
              <a:rPr lang="en-US" altLang="en-US" sz="2100" smtClean="0"/>
              <a:t>Slightly modified in 1996 as FIPS 186-1.</a:t>
            </a:r>
          </a:p>
          <a:p>
            <a:pPr eaLnBrk="1" hangingPunct="1">
              <a:lnSpc>
                <a:spcPct val="90000"/>
              </a:lnSpc>
            </a:pPr>
            <a:r>
              <a:rPr lang="en-US" altLang="en-US" sz="2100" smtClean="0"/>
              <a:t>Extended in 2000 as FIPS 186-2.</a:t>
            </a:r>
          </a:p>
          <a:p>
            <a:pPr eaLnBrk="1" hangingPunct="1">
              <a:lnSpc>
                <a:spcPct val="90000"/>
              </a:lnSpc>
            </a:pPr>
            <a:r>
              <a:rPr lang="en-US" altLang="en-US" sz="2100" smtClean="0"/>
              <a:t>Updated in 2009 as FIPS 186-3 (new key sizes). </a:t>
            </a:r>
          </a:p>
          <a:p>
            <a:pPr eaLnBrk="1" hangingPunct="1">
              <a:lnSpc>
                <a:spcPct val="90000"/>
              </a:lnSpc>
            </a:pPr>
            <a:endParaRPr lang="cs-CZ" altLang="en-US" sz="2100" smtClean="0"/>
          </a:p>
          <a:p>
            <a:pPr eaLnBrk="1" hangingPunct="1">
              <a:lnSpc>
                <a:spcPct val="90000"/>
              </a:lnSpc>
            </a:pPr>
            <a:r>
              <a:rPr lang="en-US" altLang="en-US" sz="2100" smtClean="0"/>
              <a:t>Now</a:t>
            </a:r>
            <a:r>
              <a:rPr lang="cs-CZ" altLang="en-US" sz="2100" smtClean="0"/>
              <a:t> NIST FIPS 186-3 </a:t>
            </a:r>
            <a:r>
              <a:rPr lang="en-US" altLang="en-US" sz="2100" smtClean="0"/>
              <a:t>supports</a:t>
            </a:r>
            <a:r>
              <a:rPr lang="cs-CZ" altLang="en-US" sz="2100" smtClean="0"/>
              <a:t> RSA </a:t>
            </a:r>
            <a:r>
              <a:rPr lang="en-US" altLang="en-US" sz="2100" smtClean="0"/>
              <a:t>&amp; </a:t>
            </a:r>
            <a:r>
              <a:rPr lang="cs-CZ" altLang="en-US" sz="2100" smtClean="0"/>
              <a:t>DSA </a:t>
            </a:r>
            <a:r>
              <a:rPr lang="en-US" altLang="en-US" sz="2100" smtClean="0"/>
              <a:t>&amp;</a:t>
            </a:r>
            <a:r>
              <a:rPr lang="cs-CZ" altLang="en-US" sz="2100" smtClean="0"/>
              <a:t> ECDSA.</a:t>
            </a:r>
            <a:endParaRPr lang="en-US" altLang="en-US" sz="21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r>
              <a:rPr lang="en-US" altLang="en-US" smtClean="0"/>
              <a:t>DSS</a:t>
            </a:r>
          </a:p>
        </p:txBody>
      </p:sp>
      <p:sp>
        <p:nvSpPr>
          <p:cNvPr id="3" name="Zástupný objekt pre obsah 2">
            <a:extLst>
              <a:ext uri="{FF2B5EF4-FFF2-40B4-BE49-F238E27FC236}">
                <a16:creationId xmlns:a16="http://schemas.microsoft.com/office/drawing/2014/main" id="{A407F0B1-7B91-4D99-A390-BFEC86E61558}"/>
              </a:ext>
            </a:extLst>
          </p:cNvPr>
          <p:cNvSpPr>
            <a:spLocks noGrp="1"/>
          </p:cNvSpPr>
          <p:nvPr>
            <p:ph idx="1"/>
          </p:nvPr>
        </p:nvSpPr>
        <p:spPr/>
        <p:txBody>
          <a:bodyPr/>
          <a:lstStyle/>
          <a:p>
            <a:pPr eaLnBrk="1" hangingPunct="1">
              <a:lnSpc>
                <a:spcPct val="90000"/>
              </a:lnSpc>
              <a:defRPr/>
            </a:pPr>
            <a:r>
              <a:rPr lang="en-US" dirty="0"/>
              <a:t>Selection of Parameter Sizes and Hash Functions </a:t>
            </a:r>
          </a:p>
          <a:p>
            <a:pPr eaLnBrk="1" hangingPunct="1">
              <a:lnSpc>
                <a:spcPct val="90000"/>
              </a:lnSpc>
              <a:defRPr/>
            </a:pPr>
            <a:endParaRPr lang="en-US" dirty="0"/>
          </a:p>
          <a:p>
            <a:pPr eaLnBrk="1" hangingPunct="1">
              <a:lnSpc>
                <a:spcPct val="90000"/>
              </a:lnSpc>
              <a:defRPr/>
            </a:pPr>
            <a:r>
              <a:rPr lang="en-US" dirty="0"/>
              <a:t>Domain Parameter Generation</a:t>
            </a:r>
          </a:p>
          <a:p>
            <a:pPr marL="0" indent="0" eaLnBrk="1" hangingPunct="1">
              <a:lnSpc>
                <a:spcPct val="90000"/>
              </a:lnSpc>
              <a:buFont typeface="Wingdings" panose="05000000000000000000" pitchFamily="2" charset="2"/>
              <a:buNone/>
              <a:defRPr/>
            </a:pPr>
            <a:r>
              <a:rPr lang="en-US" dirty="0"/>
              <a:t>	- only for DSA, ECDSA</a:t>
            </a:r>
          </a:p>
          <a:p>
            <a:pPr eaLnBrk="1" hangingPunct="1">
              <a:lnSpc>
                <a:spcPct val="90000"/>
              </a:lnSpc>
              <a:defRPr/>
            </a:pPr>
            <a:r>
              <a:rPr lang="en-US" dirty="0"/>
              <a:t>Signature Generation</a:t>
            </a:r>
          </a:p>
          <a:p>
            <a:pPr eaLnBrk="1" hangingPunct="1">
              <a:lnSpc>
                <a:spcPct val="90000"/>
              </a:lnSpc>
              <a:defRPr/>
            </a:pPr>
            <a:endParaRPr lang="en-US" dirty="0"/>
          </a:p>
          <a:p>
            <a:pPr eaLnBrk="1" hangingPunct="1">
              <a:lnSpc>
                <a:spcPct val="90000"/>
              </a:lnSpc>
              <a:defRPr/>
            </a:pPr>
            <a:r>
              <a:rPr lang="en-US" dirty="0"/>
              <a:t>Signature Verification and Validation</a:t>
            </a:r>
            <a:endParaRPr lang="cs-CZ" altLang="en-US" dirty="0"/>
          </a:p>
          <a:p>
            <a:pPr>
              <a:defRPr/>
            </a:pPr>
            <a:endParaRPr lang="en-US" dirty="0"/>
          </a:p>
        </p:txBody>
      </p:sp>
      <p:sp>
        <p:nvSpPr>
          <p:cNvPr id="22532"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94A92BE-0CAF-4BF3-9107-A14A2FD67B49}" type="slidenum">
              <a:rPr lang="cs-CZ" altLang="en-US" smtClean="0">
                <a:solidFill>
                  <a:schemeClr val="bg1"/>
                </a:solidFill>
              </a:rPr>
              <a:pPr/>
              <a:t>18</a:t>
            </a:fld>
            <a:endParaRPr lang="cs-CZ" altLang="en-US" smtClean="0">
              <a:solidFill>
                <a:schemeClr val="bg1"/>
              </a:solidFill>
            </a:endParaRPr>
          </a:p>
        </p:txBody>
      </p:sp>
      <p:sp>
        <p:nvSpPr>
          <p:cNvPr id="22533"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pPr eaLnBrk="1" hangingPunct="1"/>
            <a:r>
              <a:rPr lang="en-US" altLang="en-US" smtClean="0"/>
              <a:t>DSA: mathematics</a:t>
            </a:r>
            <a:endParaRPr lang="cs-CZ" altLang="en-US" smtClean="0"/>
          </a:p>
        </p:txBody>
      </p:sp>
      <p:sp>
        <p:nvSpPr>
          <p:cNvPr id="23555" name="Rectangle 3"/>
          <p:cNvSpPr>
            <a:spLocks noGrp="1"/>
          </p:cNvSpPr>
          <p:nvPr>
            <p:ph type="body" idx="1"/>
          </p:nvPr>
        </p:nvSpPr>
        <p:spPr>
          <a:xfrm>
            <a:off x="206375" y="1719263"/>
            <a:ext cx="8686800" cy="4878387"/>
          </a:xfrm>
        </p:spPr>
        <p:txBody>
          <a:bodyPr/>
          <a:lstStyle/>
          <a:p>
            <a:pPr eaLnBrk="1" hangingPunct="1">
              <a:lnSpc>
                <a:spcPct val="90000"/>
              </a:lnSpc>
            </a:pPr>
            <a:r>
              <a:rPr lang="en-US" altLang="en-US" dirty="0" smtClean="0"/>
              <a:t>Key generation – </a:t>
            </a:r>
            <a:r>
              <a:rPr lang="en-US" altLang="en-US" b="1" dirty="0" smtClean="0"/>
              <a:t>domain parameters</a:t>
            </a:r>
          </a:p>
          <a:p>
            <a:pPr lvl="1" eaLnBrk="1" hangingPunct="1">
              <a:lnSpc>
                <a:spcPct val="90000"/>
              </a:lnSpc>
            </a:pPr>
            <a:r>
              <a:rPr lang="en-US" altLang="en-US" dirty="0" smtClean="0"/>
              <a:t>Decide on a key length </a:t>
            </a:r>
            <a:r>
              <a:rPr lang="en-US" altLang="en-US" b="1" dirty="0" smtClean="0"/>
              <a:t>L</a:t>
            </a:r>
            <a:r>
              <a:rPr lang="en-US" altLang="en-US" dirty="0" smtClean="0"/>
              <a:t> and </a:t>
            </a:r>
            <a:r>
              <a:rPr lang="en-US" altLang="en-US" b="1" dirty="0" smtClean="0"/>
              <a:t>N</a:t>
            </a:r>
            <a:r>
              <a:rPr lang="en-US" altLang="en-US" dirty="0" smtClean="0"/>
              <a:t>, e.g. (1024,160).</a:t>
            </a:r>
          </a:p>
          <a:p>
            <a:pPr lvl="2" eaLnBrk="1" hangingPunct="1">
              <a:lnSpc>
                <a:spcPct val="90000"/>
              </a:lnSpc>
              <a:buSzTx/>
            </a:pPr>
            <a:r>
              <a:rPr lang="en-US" altLang="en-US" dirty="0" smtClean="0"/>
              <a:t>N must be less than or equal to the hash output length</a:t>
            </a:r>
          </a:p>
          <a:p>
            <a:pPr lvl="1" eaLnBrk="1" hangingPunct="1">
              <a:lnSpc>
                <a:spcPct val="90000"/>
              </a:lnSpc>
            </a:pPr>
            <a:r>
              <a:rPr lang="en-US" altLang="en-US" dirty="0" smtClean="0"/>
              <a:t>Choose an N-bit prime </a:t>
            </a:r>
            <a:r>
              <a:rPr lang="en-US" altLang="en-US" b="1" dirty="0" smtClean="0"/>
              <a:t>q</a:t>
            </a:r>
            <a:r>
              <a:rPr lang="en-US" altLang="en-US" dirty="0" smtClean="0"/>
              <a:t>. [“order of </a:t>
            </a:r>
            <a:r>
              <a:rPr lang="en-US" altLang="en-US" b="1" dirty="0" smtClean="0"/>
              <a:t>g</a:t>
            </a:r>
            <a:r>
              <a:rPr lang="en-US" altLang="en-US" dirty="0" smtClean="0"/>
              <a:t> w.r.t </a:t>
            </a:r>
            <a:r>
              <a:rPr lang="en-US" altLang="en-US" b="1" dirty="0" smtClean="0"/>
              <a:t>p</a:t>
            </a:r>
            <a:r>
              <a:rPr lang="en-US" altLang="en-US" dirty="0" smtClean="0"/>
              <a:t>”]</a:t>
            </a:r>
          </a:p>
          <a:p>
            <a:pPr lvl="1" eaLnBrk="1" hangingPunct="1">
              <a:lnSpc>
                <a:spcPct val="90000"/>
              </a:lnSpc>
            </a:pPr>
            <a:r>
              <a:rPr lang="en-US" altLang="en-US" dirty="0" smtClean="0"/>
              <a:t>Choose an L-bit prime modulus </a:t>
            </a:r>
            <a:r>
              <a:rPr lang="en-US" altLang="en-US" b="1" dirty="0" smtClean="0"/>
              <a:t>p</a:t>
            </a:r>
            <a:r>
              <a:rPr lang="en-US" altLang="en-US" dirty="0" smtClean="0"/>
              <a:t> such that p–1 is a multiple of q.</a:t>
            </a:r>
          </a:p>
          <a:p>
            <a:pPr lvl="1" eaLnBrk="1" hangingPunct="1">
              <a:lnSpc>
                <a:spcPct val="90000"/>
              </a:lnSpc>
            </a:pPr>
            <a:r>
              <a:rPr lang="en-US" altLang="en-US" dirty="0" smtClean="0"/>
              <a:t>Choose </a:t>
            </a:r>
            <a:r>
              <a:rPr lang="en-US" altLang="en-US" b="1" dirty="0" smtClean="0"/>
              <a:t>g</a:t>
            </a:r>
            <a:r>
              <a:rPr lang="en-US" altLang="en-US" dirty="0" smtClean="0"/>
              <a:t>, a number whose multiplicative order modulo p is q, e.g. </a:t>
            </a:r>
            <a:r>
              <a:rPr lang="cs-CZ" altLang="en-US" i="1" dirty="0" smtClean="0"/>
              <a:t>g</a:t>
            </a:r>
            <a:r>
              <a:rPr lang="cs-CZ" altLang="en-US" dirty="0" smtClean="0"/>
              <a:t> = </a:t>
            </a:r>
            <a:r>
              <a:rPr lang="cs-CZ" altLang="en-US" i="1" dirty="0" smtClean="0"/>
              <a:t>h</a:t>
            </a:r>
            <a:r>
              <a:rPr lang="cs-CZ" altLang="en-US" baseline="30000" dirty="0" smtClean="0"/>
              <a:t>(</a:t>
            </a:r>
            <a:r>
              <a:rPr lang="cs-CZ" altLang="en-US" i="1" baseline="30000" dirty="0" smtClean="0"/>
              <a:t>p</a:t>
            </a:r>
            <a:r>
              <a:rPr lang="cs-CZ" altLang="en-US" baseline="30000" dirty="0" smtClean="0"/>
              <a:t>–1)/</a:t>
            </a:r>
            <a:r>
              <a:rPr lang="cs-CZ" altLang="en-US" i="1" baseline="30000" dirty="0" smtClean="0"/>
              <a:t>q</a:t>
            </a:r>
            <a:r>
              <a:rPr lang="cs-CZ" altLang="en-US" dirty="0" smtClean="0"/>
              <a:t> mod </a:t>
            </a:r>
            <a:r>
              <a:rPr lang="cs-CZ" altLang="en-US" i="1" dirty="0" smtClean="0"/>
              <a:t>p</a:t>
            </a:r>
            <a:r>
              <a:rPr lang="cs-CZ" altLang="en-US" dirty="0" smtClean="0"/>
              <a:t> for some arbitrary </a:t>
            </a:r>
            <a:r>
              <a:rPr lang="cs-CZ" altLang="en-US" i="1" dirty="0" smtClean="0"/>
              <a:t>h</a:t>
            </a:r>
            <a:r>
              <a:rPr lang="cs-CZ" altLang="en-US" dirty="0" smtClean="0"/>
              <a:t> (1 &lt; h &lt; p-1)</a:t>
            </a:r>
            <a:r>
              <a:rPr lang="en-US" altLang="en-US" dirty="0" smtClean="0"/>
              <a:t>. [“</a:t>
            </a:r>
            <a:r>
              <a:rPr lang="en-US" altLang="en-US" b="1" dirty="0" smtClean="0"/>
              <a:t>generator</a:t>
            </a:r>
            <a:r>
              <a:rPr lang="en-US" altLang="en-US" dirty="0" smtClean="0"/>
              <a:t>”]</a:t>
            </a:r>
          </a:p>
          <a:p>
            <a:pPr lvl="1" eaLnBrk="1" hangingPunct="1">
              <a:lnSpc>
                <a:spcPct val="90000"/>
              </a:lnSpc>
            </a:pPr>
            <a:r>
              <a:rPr lang="en-US" altLang="en-US" dirty="0" smtClean="0"/>
              <a:t>Domain parameters </a:t>
            </a:r>
            <a:r>
              <a:rPr lang="en-US" altLang="en-US" b="1" dirty="0" smtClean="0"/>
              <a:t>(p, q, g) </a:t>
            </a:r>
            <a:r>
              <a:rPr lang="en-US" altLang="en-US" dirty="0" smtClean="0"/>
              <a:t>may be shared between different users of the DSA system.</a:t>
            </a:r>
          </a:p>
          <a:p>
            <a:pPr lvl="1" eaLnBrk="1" hangingPunct="1">
              <a:lnSpc>
                <a:spcPct val="90000"/>
              </a:lnSpc>
            </a:pPr>
            <a:endParaRPr lang="cs-CZ" alt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en-US" altLang="en-US" smtClean="0"/>
              <a:t>Public vs private key cryptography</a:t>
            </a:r>
          </a:p>
        </p:txBody>
      </p:sp>
      <p:sp>
        <p:nvSpPr>
          <p:cNvPr id="7171" name="Zástupný objekt pre obsah 2"/>
          <p:cNvSpPr>
            <a:spLocks noGrp="1"/>
          </p:cNvSpPr>
          <p:nvPr>
            <p:ph idx="1"/>
          </p:nvPr>
        </p:nvSpPr>
        <p:spPr/>
        <p:txBody>
          <a:bodyPr/>
          <a:lstStyle/>
          <a:p>
            <a:r>
              <a:rPr lang="en-US" altLang="en-US" sz="2800" smtClean="0"/>
              <a:t>Private (symmetric) </a:t>
            </a:r>
          </a:p>
          <a:p>
            <a:pPr lvl="1"/>
            <a:r>
              <a:rPr lang="en-US" altLang="en-US" sz="2200" smtClean="0"/>
              <a:t>both parties share secret (</a:t>
            </a:r>
            <a:r>
              <a:rPr lang="en-US" altLang="en-US" sz="2200" b="1" smtClean="0"/>
              <a:t>private</a:t>
            </a:r>
            <a:r>
              <a:rPr lang="en-US" altLang="en-US" sz="2200" smtClean="0"/>
              <a:t>)</a:t>
            </a:r>
          </a:p>
          <a:p>
            <a:pPr lvl="1"/>
            <a:r>
              <a:rPr lang="en-US" altLang="en-US" sz="2200" smtClean="0"/>
              <a:t>Pros: fast encryption </a:t>
            </a:r>
          </a:p>
          <a:p>
            <a:pPr lvl="1"/>
            <a:r>
              <a:rPr lang="en-US" altLang="en-US" sz="2200" smtClean="0"/>
              <a:t>Cons: key distribution requires </a:t>
            </a:r>
            <a:r>
              <a:rPr lang="en-US" altLang="en-US" sz="2200" b="1" smtClean="0"/>
              <a:t>secure channel</a:t>
            </a:r>
          </a:p>
          <a:p>
            <a:r>
              <a:rPr lang="en-US" altLang="en-US" sz="2800" smtClean="0"/>
              <a:t>Public (asymmetric) </a:t>
            </a:r>
          </a:p>
          <a:p>
            <a:pPr lvl="1"/>
            <a:r>
              <a:rPr lang="en-US" altLang="en-US" sz="2200" smtClean="0"/>
              <a:t>one key is </a:t>
            </a:r>
            <a:r>
              <a:rPr lang="en-US" altLang="en-US" sz="2200" b="1" smtClean="0"/>
              <a:t>public</a:t>
            </a:r>
            <a:r>
              <a:rPr lang="en-US" altLang="en-US" sz="2200" smtClean="0"/>
              <a:t> </a:t>
            </a:r>
          </a:p>
          <a:p>
            <a:pPr lvl="1"/>
            <a:r>
              <a:rPr lang="en-US" altLang="en-US" sz="2200" smtClean="0"/>
              <a:t>Pros -  key distribution – </a:t>
            </a:r>
            <a:r>
              <a:rPr lang="en-US" altLang="en-US" sz="2200" b="1" smtClean="0"/>
              <a:t>insecure</a:t>
            </a:r>
            <a:r>
              <a:rPr lang="en-US" altLang="en-US" sz="2200" smtClean="0"/>
              <a:t> channel is OK</a:t>
            </a:r>
          </a:p>
          <a:p>
            <a:pPr lvl="1"/>
            <a:r>
              <a:rPr lang="en-US" altLang="en-US" sz="2200" smtClean="0"/>
              <a:t>Cons - slow encryption</a:t>
            </a:r>
          </a:p>
          <a:p>
            <a:r>
              <a:rPr lang="en-US" altLang="en-US" sz="2800" smtClean="0"/>
              <a:t>Practice</a:t>
            </a:r>
            <a:r>
              <a:rPr lang="en-US" altLang="en-US" sz="2200" smtClean="0"/>
              <a:t> - private + public:</a:t>
            </a:r>
          </a:p>
          <a:p>
            <a:pPr lvl="1"/>
            <a:r>
              <a:rPr lang="en-US" altLang="en-US" sz="2200" b="1" smtClean="0"/>
              <a:t>public </a:t>
            </a:r>
            <a:r>
              <a:rPr lang="en-US" altLang="en-US" sz="2200" smtClean="0"/>
              <a:t>used to establish key for </a:t>
            </a:r>
            <a:r>
              <a:rPr lang="en-US" altLang="en-US" sz="2200" b="1" smtClean="0"/>
              <a:t>private</a:t>
            </a:r>
            <a:r>
              <a:rPr lang="en-US" altLang="en-US" sz="2200" smtClean="0"/>
              <a:t> key system</a:t>
            </a:r>
          </a:p>
          <a:p>
            <a:pPr lvl="1"/>
            <a:endParaRPr lang="en-US" altLang="en-US" sz="1800" smtClean="0"/>
          </a:p>
          <a:p>
            <a:pPr lvl="1"/>
            <a:endParaRPr lang="en-US" altLang="en-US" sz="1600" smtClean="0"/>
          </a:p>
        </p:txBody>
      </p:sp>
      <p:sp>
        <p:nvSpPr>
          <p:cNvPr id="7172"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2867B23-9ED2-44A1-B648-8BE14D92643F}" type="slidenum">
              <a:rPr lang="cs-CZ" altLang="en-US" smtClean="0">
                <a:solidFill>
                  <a:schemeClr val="bg1"/>
                </a:solidFill>
              </a:rPr>
              <a:pPr/>
              <a:t>2</a:t>
            </a:fld>
            <a:endParaRPr lang="cs-CZ" altLang="en-US" smtClean="0">
              <a:solidFill>
                <a:schemeClr val="bg1"/>
              </a:solidFill>
            </a:endParaRPr>
          </a:p>
        </p:txBody>
      </p:sp>
      <p:sp>
        <p:nvSpPr>
          <p:cNvPr id="7173"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lstStyle/>
          <a:p>
            <a:pPr eaLnBrk="1" hangingPunct="1"/>
            <a:r>
              <a:rPr lang="en-US" altLang="en-US" smtClean="0"/>
              <a:t>DSA: mathematics II</a:t>
            </a:r>
            <a:endParaRPr lang="cs-CZ" altLang="en-US" smtClean="0"/>
          </a:p>
        </p:txBody>
      </p:sp>
      <p:sp>
        <p:nvSpPr>
          <p:cNvPr id="24579" name="Rectangle 3"/>
          <p:cNvSpPr>
            <a:spLocks noGrp="1"/>
          </p:cNvSpPr>
          <p:nvPr>
            <p:ph type="body" idx="1"/>
          </p:nvPr>
        </p:nvSpPr>
        <p:spPr/>
        <p:txBody>
          <a:bodyPr/>
          <a:lstStyle/>
          <a:p>
            <a:pPr eaLnBrk="1" hangingPunct="1"/>
            <a:r>
              <a:rPr lang="en-US" altLang="en-US" dirty="0" smtClean="0"/>
              <a:t>Key generation</a:t>
            </a:r>
          </a:p>
          <a:p>
            <a:pPr lvl="1" eaLnBrk="1" hangingPunct="1"/>
            <a:r>
              <a:rPr lang="en-US" altLang="en-US" dirty="0" smtClean="0"/>
              <a:t>Choose random </a:t>
            </a:r>
            <a:r>
              <a:rPr lang="en-US" altLang="en-US" b="1" dirty="0" smtClean="0"/>
              <a:t>x</a:t>
            </a:r>
            <a:r>
              <a:rPr lang="en-US" altLang="en-US" dirty="0" smtClean="0"/>
              <a:t>, such that 0 &lt; x &lt; q.</a:t>
            </a:r>
          </a:p>
          <a:p>
            <a:pPr lvl="1" eaLnBrk="1" hangingPunct="1"/>
            <a:r>
              <a:rPr lang="es-ES" altLang="en-US" dirty="0" err="1" smtClean="0"/>
              <a:t>Calculate</a:t>
            </a:r>
            <a:r>
              <a:rPr lang="es-ES" altLang="en-US" dirty="0" smtClean="0"/>
              <a:t> </a:t>
            </a:r>
            <a:r>
              <a:rPr lang="es-ES" altLang="en-US" b="1" dirty="0" smtClean="0"/>
              <a:t>y</a:t>
            </a:r>
            <a:r>
              <a:rPr lang="es-ES" altLang="en-US" dirty="0" smtClean="0"/>
              <a:t> = </a:t>
            </a:r>
            <a:r>
              <a:rPr lang="es-ES" altLang="en-US" dirty="0" err="1" smtClean="0"/>
              <a:t>g</a:t>
            </a:r>
            <a:r>
              <a:rPr lang="es-ES" altLang="en-US" baseline="30000" dirty="0" err="1" smtClean="0"/>
              <a:t>x</a:t>
            </a:r>
            <a:r>
              <a:rPr lang="es-ES" altLang="en-US" dirty="0" smtClean="0"/>
              <a:t> </a:t>
            </a:r>
            <a:r>
              <a:rPr lang="es-ES" altLang="en-US" dirty="0" err="1" smtClean="0"/>
              <a:t>mod</a:t>
            </a:r>
            <a:r>
              <a:rPr lang="es-ES" altLang="en-US" dirty="0" smtClean="0"/>
              <a:t> p.</a:t>
            </a:r>
          </a:p>
          <a:p>
            <a:pPr eaLnBrk="1" hangingPunct="1"/>
            <a:r>
              <a:rPr lang="en-US" altLang="en-US" dirty="0" smtClean="0"/>
              <a:t>Private key: </a:t>
            </a:r>
            <a:r>
              <a:rPr lang="en-US" altLang="en-US" b="1" dirty="0" smtClean="0"/>
              <a:t>x</a:t>
            </a:r>
            <a:r>
              <a:rPr lang="en-US" altLang="en-US" dirty="0" smtClean="0"/>
              <a:t>.</a:t>
            </a:r>
          </a:p>
          <a:p>
            <a:pPr eaLnBrk="1" hangingPunct="1"/>
            <a:r>
              <a:rPr lang="en-US" altLang="en-US" dirty="0" smtClean="0"/>
              <a:t>Public key: y &amp; </a:t>
            </a:r>
            <a:r>
              <a:rPr lang="cs-CZ" altLang="en-US" dirty="0" smtClean="0"/>
              <a:t>(p, q, g</a:t>
            </a:r>
            <a:r>
              <a:rPr lang="en-US" altLang="en-US" dirty="0" smtClean="0"/>
              <a:t>).</a:t>
            </a:r>
            <a:endParaRPr lang="cs-CZ" alt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pPr eaLnBrk="1" hangingPunct="1"/>
            <a:r>
              <a:rPr lang="en-US" altLang="en-US" smtClean="0"/>
              <a:t>DSA: mathematics III</a:t>
            </a:r>
            <a:endParaRPr lang="cs-CZ" altLang="en-US" smtClean="0"/>
          </a:p>
        </p:txBody>
      </p:sp>
      <p:sp>
        <p:nvSpPr>
          <p:cNvPr id="25603" name="Rectangle 3"/>
          <p:cNvSpPr>
            <a:spLocks noGrp="1"/>
          </p:cNvSpPr>
          <p:nvPr>
            <p:ph type="body" idx="1"/>
          </p:nvPr>
        </p:nvSpPr>
        <p:spPr>
          <a:xfrm>
            <a:off x="250825" y="1603375"/>
            <a:ext cx="8964613" cy="5281613"/>
          </a:xfrm>
        </p:spPr>
        <p:txBody>
          <a:bodyPr/>
          <a:lstStyle/>
          <a:p>
            <a:pPr eaLnBrk="1" hangingPunct="1"/>
            <a:r>
              <a:rPr lang="en-US" altLang="en-US" sz="2600" dirty="0" smtClean="0"/>
              <a:t>Signature generation</a:t>
            </a:r>
          </a:p>
          <a:p>
            <a:pPr lvl="1" eaLnBrk="1" hangingPunct="1"/>
            <a:r>
              <a:rPr lang="en-US" altLang="en-US" sz="2200" dirty="0" smtClean="0"/>
              <a:t>Generate a random per-message value </a:t>
            </a:r>
            <a:r>
              <a:rPr lang="en-US" altLang="en-US" sz="2200" b="1" dirty="0" smtClean="0"/>
              <a:t>k</a:t>
            </a:r>
            <a:r>
              <a:rPr lang="en-US" altLang="en-US" sz="2200" dirty="0" smtClean="0"/>
              <a:t> such that 0 &lt; k &lt; q.</a:t>
            </a:r>
          </a:p>
          <a:p>
            <a:pPr lvl="1" eaLnBrk="1" hangingPunct="1"/>
            <a:r>
              <a:rPr lang="da-DK" altLang="en-US" sz="2200" dirty="0" smtClean="0"/>
              <a:t>Calculate </a:t>
            </a:r>
            <a:r>
              <a:rPr lang="da-DK" altLang="en-US" sz="2200" b="1" dirty="0" smtClean="0"/>
              <a:t>r</a:t>
            </a:r>
            <a:r>
              <a:rPr lang="da-DK" altLang="en-US" sz="2200" dirty="0" smtClean="0"/>
              <a:t> = (g</a:t>
            </a:r>
            <a:r>
              <a:rPr lang="da-DK" altLang="en-US" sz="2200" baseline="30000" dirty="0" smtClean="0"/>
              <a:t>k</a:t>
            </a:r>
            <a:r>
              <a:rPr lang="da-DK" altLang="en-US" sz="2200" dirty="0" smtClean="0"/>
              <a:t> mod p) mod q</a:t>
            </a:r>
          </a:p>
          <a:p>
            <a:pPr lvl="1" eaLnBrk="1" hangingPunct="1"/>
            <a:r>
              <a:rPr lang="pt-BR" altLang="en-US" sz="2200" dirty="0" smtClean="0"/>
              <a:t>Calculate </a:t>
            </a:r>
            <a:r>
              <a:rPr lang="pt-BR" altLang="en-US" sz="2200" b="1" dirty="0" smtClean="0"/>
              <a:t>s</a:t>
            </a:r>
            <a:r>
              <a:rPr lang="pt-BR" altLang="en-US" sz="2200" dirty="0" smtClean="0"/>
              <a:t> = (k</a:t>
            </a:r>
            <a:r>
              <a:rPr lang="pt-BR" altLang="en-US" sz="2200" baseline="30000" dirty="0" smtClean="0"/>
              <a:t>−1</a:t>
            </a:r>
            <a:r>
              <a:rPr lang="pt-BR" altLang="en-US" sz="2200" dirty="0" smtClean="0"/>
              <a:t>(H(m) + x*r)) mod q</a:t>
            </a:r>
          </a:p>
          <a:p>
            <a:pPr lvl="1" eaLnBrk="1" hangingPunct="1"/>
            <a:r>
              <a:rPr lang="en-US" altLang="en-US" sz="2200" dirty="0" smtClean="0"/>
              <a:t>The signature is (r, s).</a:t>
            </a:r>
          </a:p>
          <a:p>
            <a:pPr eaLnBrk="1" hangingPunct="1"/>
            <a:r>
              <a:rPr lang="en-US" altLang="en-US" sz="2600" dirty="0" smtClean="0"/>
              <a:t>Signature verification</a:t>
            </a:r>
          </a:p>
          <a:p>
            <a:pPr lvl="1" eaLnBrk="1" hangingPunct="1"/>
            <a:r>
              <a:rPr lang="pl-PL" altLang="en-US" sz="2200" b="1" dirty="0" smtClean="0"/>
              <a:t>w</a:t>
            </a:r>
            <a:r>
              <a:rPr lang="pl-PL" altLang="en-US" sz="2200" dirty="0" smtClean="0"/>
              <a:t> = (</a:t>
            </a:r>
            <a:r>
              <a:rPr lang="pl-PL" altLang="en-US" sz="2200" b="1" dirty="0" smtClean="0"/>
              <a:t>s</a:t>
            </a:r>
            <a:r>
              <a:rPr lang="pl-PL" altLang="en-US" sz="2200" dirty="0" smtClean="0"/>
              <a:t>)</a:t>
            </a:r>
            <a:r>
              <a:rPr lang="pl-PL" altLang="en-US" sz="2200" baseline="30000" dirty="0" smtClean="0"/>
              <a:t>−1</a:t>
            </a:r>
            <a:r>
              <a:rPr lang="pl-PL" altLang="en-US" sz="2200" dirty="0" smtClean="0"/>
              <a:t> mod q</a:t>
            </a:r>
            <a:endParaRPr lang="en-US" altLang="en-US" sz="2200" dirty="0" smtClean="0"/>
          </a:p>
          <a:p>
            <a:pPr lvl="1" eaLnBrk="1" hangingPunct="1"/>
            <a:r>
              <a:rPr lang="pl-PL" altLang="en-US" sz="2200" b="1" dirty="0" smtClean="0"/>
              <a:t>u1</a:t>
            </a:r>
            <a:r>
              <a:rPr lang="pl-PL" altLang="en-US" sz="2200" dirty="0" smtClean="0"/>
              <a:t> = (</a:t>
            </a:r>
            <a:r>
              <a:rPr lang="pl-PL" altLang="en-US" sz="2200" b="1" dirty="0" smtClean="0"/>
              <a:t>H(m)</a:t>
            </a:r>
            <a:r>
              <a:rPr lang="pl-PL" altLang="en-US" sz="2200" dirty="0" smtClean="0"/>
              <a:t>*w) mod q</a:t>
            </a:r>
            <a:endParaRPr lang="en-US" altLang="en-US" sz="2200" dirty="0" smtClean="0"/>
          </a:p>
          <a:p>
            <a:pPr lvl="1" eaLnBrk="1" hangingPunct="1"/>
            <a:r>
              <a:rPr lang="cs-CZ" altLang="en-US" sz="2200" b="1" dirty="0" smtClean="0"/>
              <a:t>u2</a:t>
            </a:r>
            <a:r>
              <a:rPr lang="cs-CZ" altLang="en-US" sz="2200" dirty="0" smtClean="0"/>
              <a:t> = (</a:t>
            </a:r>
            <a:r>
              <a:rPr lang="cs-CZ" altLang="en-US" sz="2200" b="1" dirty="0" smtClean="0"/>
              <a:t>r</a:t>
            </a:r>
            <a:r>
              <a:rPr lang="cs-CZ" altLang="en-US" sz="2200" dirty="0" smtClean="0"/>
              <a:t>*w) mod q</a:t>
            </a:r>
            <a:endParaRPr lang="en-US" altLang="en-US" sz="2200" dirty="0" smtClean="0"/>
          </a:p>
          <a:p>
            <a:pPr lvl="1" eaLnBrk="1" hangingPunct="1"/>
            <a:r>
              <a:rPr lang="da-DK" altLang="en-US" sz="2200" b="1" dirty="0" smtClean="0"/>
              <a:t>v</a:t>
            </a:r>
            <a:r>
              <a:rPr lang="da-DK" altLang="en-US" sz="2200" dirty="0" smtClean="0"/>
              <a:t> = ((g</a:t>
            </a:r>
            <a:r>
              <a:rPr lang="da-DK" altLang="en-US" sz="2200" baseline="30000" dirty="0" smtClean="0"/>
              <a:t>u1</a:t>
            </a:r>
            <a:r>
              <a:rPr lang="da-DK" altLang="en-US" sz="2200" dirty="0" smtClean="0"/>
              <a:t>*y</a:t>
            </a:r>
            <a:r>
              <a:rPr lang="da-DK" altLang="en-US" sz="2200" baseline="30000" dirty="0" smtClean="0"/>
              <a:t>u2</a:t>
            </a:r>
            <a:r>
              <a:rPr lang="da-DK" altLang="en-US" sz="2200" dirty="0" smtClean="0"/>
              <a:t>) mod p) mod q</a:t>
            </a:r>
          </a:p>
          <a:p>
            <a:pPr lvl="1" eaLnBrk="1" hangingPunct="1"/>
            <a:r>
              <a:rPr lang="en-US" altLang="en-US" sz="2200" dirty="0" smtClean="0"/>
              <a:t>The signature is valid if </a:t>
            </a:r>
            <a:r>
              <a:rPr lang="en-US" altLang="en-US" sz="2200" b="1" dirty="0" smtClean="0"/>
              <a:t>v = r</a:t>
            </a:r>
          </a:p>
          <a:p>
            <a:pPr eaLnBrk="1" hangingPunct="1"/>
            <a:r>
              <a:rPr lang="en-US" altLang="en-US" sz="2600" dirty="0" smtClean="0"/>
              <a:t>For DSA (1024,160) the signature size will be 2x160 bits.</a:t>
            </a:r>
            <a:endParaRPr lang="cs-CZ" altLang="en-US" sz="26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p:txBody>
          <a:bodyPr/>
          <a:lstStyle/>
          <a:p>
            <a:pPr eaLnBrk="1" hangingPunct="1"/>
            <a:r>
              <a:rPr lang="en-US" altLang="en-US" smtClean="0"/>
              <a:t>DSA: Padding</a:t>
            </a:r>
            <a:endParaRPr lang="cs-CZ" altLang="en-US" smtClean="0"/>
          </a:p>
        </p:txBody>
      </p:sp>
      <p:sp>
        <p:nvSpPr>
          <p:cNvPr id="26627" name="Rectangle 3"/>
          <p:cNvSpPr>
            <a:spLocks noGrp="1"/>
          </p:cNvSpPr>
          <p:nvPr>
            <p:ph type="body" idx="1"/>
          </p:nvPr>
        </p:nvSpPr>
        <p:spPr/>
        <p:txBody>
          <a:bodyPr/>
          <a:lstStyle/>
          <a:p>
            <a:pPr eaLnBrk="1" hangingPunct="1"/>
            <a:r>
              <a:rPr lang="en-US" altLang="en-US" sz="2600" smtClean="0"/>
              <a:t>Decide on lengths </a:t>
            </a:r>
            <a:r>
              <a:rPr lang="en-US" altLang="en-US" sz="2600" b="1" smtClean="0"/>
              <a:t>L</a:t>
            </a:r>
            <a:r>
              <a:rPr lang="en-US" altLang="en-US" sz="2600" smtClean="0"/>
              <a:t> and </a:t>
            </a:r>
            <a:r>
              <a:rPr lang="en-US" altLang="en-US" sz="2600" b="1" smtClean="0"/>
              <a:t>N</a:t>
            </a:r>
            <a:r>
              <a:rPr lang="en-US" altLang="en-US" sz="2600" smtClean="0"/>
              <a:t>, e.g. (1024,160).</a:t>
            </a:r>
          </a:p>
          <a:p>
            <a:pPr lvl="1" eaLnBrk="1" hangingPunct="1"/>
            <a:r>
              <a:rPr lang="en-US" altLang="en-US" sz="2200" smtClean="0"/>
              <a:t>N must be less than or equal to the hash output length</a:t>
            </a:r>
          </a:p>
          <a:p>
            <a:pPr lvl="2" eaLnBrk="1" hangingPunct="1">
              <a:buSzTx/>
            </a:pPr>
            <a:r>
              <a:rPr lang="en-US" altLang="en-US" sz="2100" smtClean="0"/>
              <a:t>E.g. for (1024,160) sha-1 is typically used, </a:t>
            </a:r>
            <a:br>
              <a:rPr lang="en-US" altLang="en-US" sz="2100" smtClean="0"/>
            </a:br>
            <a:r>
              <a:rPr lang="en-US" altLang="en-US" sz="2100" smtClean="0"/>
              <a:t>sha-256 would be ok as well and only first 160 bits would be used</a:t>
            </a:r>
          </a:p>
          <a:p>
            <a:pPr lvl="1" eaLnBrk="1" hangingPunct="1"/>
            <a:r>
              <a:rPr lang="pt-BR" altLang="en-US" sz="2200" smtClean="0"/>
              <a:t>s = (k</a:t>
            </a:r>
            <a:r>
              <a:rPr lang="pt-BR" altLang="en-US" sz="2200" baseline="30000" smtClean="0"/>
              <a:t>−1</a:t>
            </a:r>
            <a:r>
              <a:rPr lang="pt-BR" altLang="en-US" sz="2200" smtClean="0"/>
              <a:t>(</a:t>
            </a:r>
            <a:r>
              <a:rPr lang="pt-BR" altLang="en-US" sz="2200" b="1" smtClean="0"/>
              <a:t>H(m) </a:t>
            </a:r>
            <a:r>
              <a:rPr lang="pt-BR" altLang="en-US" sz="2200" smtClean="0"/>
              <a:t>+ x*r)) mod q</a:t>
            </a:r>
          </a:p>
          <a:p>
            <a:pPr eaLnBrk="1" hangingPunct="1"/>
            <a:r>
              <a:rPr lang="en-US" altLang="en-US" sz="1400" smtClean="0"/>
              <a:t>“It is recommended that the security strength of the (L, N) pair and the security strength of the hash function used for the generation of digital signatures be the same unless an agreement has been made between participating entities to use a stronger hash function. When the length of the output of the hash function is greater than N (i.e., the bit length of q), then the leftmost N bits of the hash function output block shall be used in any calculation using the hash function output during the generation or verification of a digital signature. A hash function that provides a lower security strength than the (L, N) pair ordinarily should not be used, since this would reduce the security strength of the digital signature process to a level no greater than that provided by the hash function.” [FIPS 186-3]</a:t>
            </a:r>
          </a:p>
          <a:p>
            <a:pPr lvl="1" eaLnBrk="1" hangingPunct="1"/>
            <a:endParaRPr lang="cs-CZ" altLang="en-US" sz="22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p:txBody>
          <a:bodyPr/>
          <a:lstStyle/>
          <a:p>
            <a:pPr eaLnBrk="1" hangingPunct="1"/>
            <a:r>
              <a:rPr lang="en-US" altLang="en-US" smtClean="0"/>
              <a:t>Elliptic curve DSA (ECDSA)</a:t>
            </a:r>
            <a:endParaRPr lang="cs-CZ" altLang="en-US" smtClean="0"/>
          </a:p>
        </p:txBody>
      </p:sp>
      <p:sp>
        <p:nvSpPr>
          <p:cNvPr id="27651" name="Rectangle 3"/>
          <p:cNvSpPr>
            <a:spLocks noGrp="1"/>
          </p:cNvSpPr>
          <p:nvPr>
            <p:ph type="body" idx="1"/>
          </p:nvPr>
        </p:nvSpPr>
        <p:spPr/>
        <p:txBody>
          <a:bodyPr/>
          <a:lstStyle/>
          <a:p>
            <a:pPr eaLnBrk="1" hangingPunct="1"/>
            <a:r>
              <a:rPr lang="en-US" altLang="en-US" smtClean="0"/>
              <a:t>Elliptic curves invented by Koblitz &amp; Miller in 1985.</a:t>
            </a:r>
          </a:p>
          <a:p>
            <a:pPr eaLnBrk="1" hangingPunct="1"/>
            <a:r>
              <a:rPr lang="en-US" altLang="en-US" smtClean="0"/>
              <a:t>ECDSA proposed in 1992 by Vanstone</a:t>
            </a:r>
          </a:p>
          <a:p>
            <a:pPr eaLnBrk="1" hangingPunct="1"/>
            <a:r>
              <a:rPr lang="en-US" altLang="en-US" smtClean="0"/>
              <a:t>Became ISO standard (ISO 14888-3) in 1998</a:t>
            </a:r>
          </a:p>
          <a:p>
            <a:pPr eaLnBrk="1" hangingPunct="1"/>
            <a:r>
              <a:rPr lang="en-US" altLang="en-US" smtClean="0"/>
              <a:t>Became ANSI standard (ANSI X9.62) in 1999</a:t>
            </a:r>
          </a:p>
          <a:p>
            <a:pPr eaLnBrk="1" hangingPunct="1"/>
            <a:endParaRPr lang="en-US" altLang="en-US" smtClean="0"/>
          </a:p>
          <a:p>
            <a:pPr eaLnBrk="1" hangingPunct="1"/>
            <a:r>
              <a:rPr lang="en-US" altLang="en-US" smtClean="0"/>
              <a:t>ECDSA is a version of DSA based on elliptic curves.</a:t>
            </a:r>
            <a:endParaRPr lang="cs-CZ" alt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p:txBody>
          <a:bodyPr/>
          <a:lstStyle/>
          <a:p>
            <a:pPr eaLnBrk="1" hangingPunct="1"/>
            <a:r>
              <a:rPr lang="en-US" altLang="en-US" smtClean="0"/>
              <a:t>ECDSA: Elliptic curve domain parameters</a:t>
            </a:r>
            <a:endParaRPr lang="cs-CZ" altLang="en-US" smtClean="0"/>
          </a:p>
        </p:txBody>
      </p:sp>
      <p:sp>
        <p:nvSpPr>
          <p:cNvPr id="28675" name="Rectangle 3"/>
          <p:cNvSpPr>
            <a:spLocks noGrp="1"/>
          </p:cNvSpPr>
          <p:nvPr>
            <p:ph type="body" idx="1"/>
          </p:nvPr>
        </p:nvSpPr>
        <p:spPr/>
        <p:txBody>
          <a:bodyPr/>
          <a:lstStyle/>
          <a:p>
            <a:pPr eaLnBrk="1" hangingPunct="1"/>
            <a:r>
              <a:rPr lang="cs-CZ" altLang="en-US" sz="2600" smtClean="0"/>
              <a:t> </a:t>
            </a:r>
            <a:r>
              <a:rPr lang="cs-CZ" altLang="en-US" sz="2600" b="1" smtClean="0"/>
              <a:t>(</a:t>
            </a:r>
            <a:r>
              <a:rPr lang="en-US" altLang="en-US" sz="2600" b="1" smtClean="0"/>
              <a:t>field</a:t>
            </a:r>
            <a:r>
              <a:rPr lang="cs-CZ" altLang="en-US" sz="2600" b="1" smtClean="0"/>
              <a:t>,a,b,G,n,h)</a:t>
            </a:r>
            <a:endParaRPr lang="en-US" altLang="en-US" sz="2600" b="1" smtClean="0"/>
          </a:p>
          <a:p>
            <a:pPr lvl="1" eaLnBrk="1" hangingPunct="1"/>
            <a:r>
              <a:rPr lang="en-US" altLang="en-US" sz="2200" smtClean="0"/>
              <a:t>Finite field</a:t>
            </a:r>
          </a:p>
          <a:p>
            <a:pPr lvl="2" eaLnBrk="1" hangingPunct="1">
              <a:buSzTx/>
            </a:pPr>
            <a:r>
              <a:rPr lang="en-US" altLang="en-US" sz="2100" b="1" smtClean="0"/>
              <a:t>p</a:t>
            </a:r>
            <a:r>
              <a:rPr lang="en-US" altLang="en-US" sz="2100" smtClean="0"/>
              <a:t> for F</a:t>
            </a:r>
            <a:r>
              <a:rPr lang="en-US" altLang="en-US" sz="2100" baseline="-25000" smtClean="0"/>
              <a:t>p</a:t>
            </a:r>
          </a:p>
          <a:p>
            <a:pPr lvl="2" eaLnBrk="1" hangingPunct="1">
              <a:buSzTx/>
            </a:pPr>
            <a:r>
              <a:rPr lang="en-US" altLang="en-US" sz="2100" b="1" smtClean="0"/>
              <a:t>m, bases (trinomial, pentanomial)</a:t>
            </a:r>
            <a:r>
              <a:rPr lang="en-US" altLang="en-US" sz="2100" smtClean="0"/>
              <a:t> for</a:t>
            </a:r>
            <a:r>
              <a:rPr lang="en-US" altLang="en-US" sz="2100" b="1" smtClean="0"/>
              <a:t> F</a:t>
            </a:r>
            <a:r>
              <a:rPr lang="en-US" altLang="en-US" sz="2100" b="1" baseline="-25000" smtClean="0"/>
              <a:t>2</a:t>
            </a:r>
            <a:r>
              <a:rPr lang="en-US" altLang="en-US" sz="2100" b="1" baseline="16000" smtClean="0"/>
              <a:t>m</a:t>
            </a:r>
            <a:endParaRPr lang="en-US" altLang="en-US" sz="2100" b="1" smtClean="0"/>
          </a:p>
          <a:p>
            <a:pPr lvl="1" eaLnBrk="1" hangingPunct="1"/>
            <a:r>
              <a:rPr lang="en-US" altLang="en-US" sz="2200" smtClean="0"/>
              <a:t>Coefficients </a:t>
            </a:r>
            <a:r>
              <a:rPr lang="en-US" altLang="en-US" sz="2200" b="1" smtClean="0"/>
              <a:t>a, b</a:t>
            </a:r>
            <a:r>
              <a:rPr lang="en-US" altLang="en-US" sz="2200" smtClean="0"/>
              <a:t>: y</a:t>
            </a:r>
            <a:r>
              <a:rPr lang="en-US" altLang="en-US" sz="2200" baseline="30000" smtClean="0"/>
              <a:t>2</a:t>
            </a:r>
            <a:r>
              <a:rPr lang="en-US" altLang="en-US" sz="2200" smtClean="0"/>
              <a:t> = x</a:t>
            </a:r>
            <a:r>
              <a:rPr lang="en-US" altLang="en-US" sz="2200" baseline="30000" smtClean="0"/>
              <a:t>3</a:t>
            </a:r>
            <a:r>
              <a:rPr lang="en-US" altLang="en-US" sz="2200" smtClean="0"/>
              <a:t> + ax +b</a:t>
            </a:r>
          </a:p>
          <a:p>
            <a:pPr lvl="1" eaLnBrk="1" hangingPunct="1"/>
            <a:r>
              <a:rPr lang="en-US" altLang="en-US" sz="2200" smtClean="0"/>
              <a:t>Group generator: </a:t>
            </a:r>
            <a:r>
              <a:rPr lang="en-US" altLang="en-US" sz="2200" b="1" smtClean="0"/>
              <a:t>G</a:t>
            </a:r>
          </a:p>
          <a:p>
            <a:pPr lvl="1" eaLnBrk="1" hangingPunct="1"/>
            <a:r>
              <a:rPr lang="en-US" altLang="en-US" sz="2200" smtClean="0"/>
              <a:t>Order of the G: </a:t>
            </a:r>
            <a:r>
              <a:rPr lang="en-US" altLang="en-US" sz="2200" b="1" smtClean="0"/>
              <a:t>n</a:t>
            </a:r>
          </a:p>
          <a:p>
            <a:pPr lvl="1" eaLnBrk="1" hangingPunct="1"/>
            <a:r>
              <a:rPr lang="en-US" altLang="en-US" sz="2200" smtClean="0"/>
              <a:t>Optional cofactor: </a:t>
            </a:r>
            <a:r>
              <a:rPr lang="en-US" altLang="en-US" sz="2200" b="1" smtClean="0"/>
              <a:t>h</a:t>
            </a:r>
            <a:r>
              <a:rPr lang="en-US" altLang="en-US" sz="2200" smtClean="0"/>
              <a:t> </a:t>
            </a:r>
          </a:p>
          <a:p>
            <a:pPr lvl="2" eaLnBrk="1" hangingPunct="1">
              <a:buSzTx/>
            </a:pPr>
            <a:r>
              <a:rPr lang="en-US" altLang="en-US" sz="2100" smtClean="0"/>
              <a:t>(h = number of elements in field / order n)</a:t>
            </a:r>
          </a:p>
          <a:p>
            <a:pPr lvl="1" eaLnBrk="1" hangingPunct="1"/>
            <a:r>
              <a:rPr lang="en-US" altLang="en-US" sz="2200" smtClean="0"/>
              <a:t>The base point G generates a cyclic subgroup of order n in the field.</a:t>
            </a:r>
            <a:endParaRPr lang="cs-CZ" altLang="en-US" sz="22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p:txBody>
          <a:bodyPr/>
          <a:lstStyle/>
          <a:p>
            <a:pPr eaLnBrk="1" hangingPunct="1"/>
            <a:r>
              <a:rPr lang="en-US" altLang="en-US" smtClean="0"/>
              <a:t>ECDSA: Keys</a:t>
            </a:r>
            <a:endParaRPr lang="cs-CZ" altLang="en-US" smtClean="0"/>
          </a:p>
        </p:txBody>
      </p:sp>
      <p:sp>
        <p:nvSpPr>
          <p:cNvPr id="29699" name="Rectangle 3"/>
          <p:cNvSpPr>
            <a:spLocks noGrp="1"/>
          </p:cNvSpPr>
          <p:nvPr>
            <p:ph type="body" idx="1"/>
          </p:nvPr>
        </p:nvSpPr>
        <p:spPr>
          <a:xfrm>
            <a:off x="457200" y="1719263"/>
            <a:ext cx="8218488" cy="4805362"/>
          </a:xfrm>
        </p:spPr>
        <p:txBody>
          <a:bodyPr/>
          <a:lstStyle/>
          <a:p>
            <a:pPr eaLnBrk="1" hangingPunct="1">
              <a:lnSpc>
                <a:spcPct val="90000"/>
              </a:lnSpc>
            </a:pPr>
            <a:r>
              <a:rPr lang="en-US" altLang="en-US" smtClean="0"/>
              <a:t>Generating key pair</a:t>
            </a:r>
          </a:p>
          <a:p>
            <a:pPr lvl="1" eaLnBrk="1" hangingPunct="1">
              <a:lnSpc>
                <a:spcPct val="90000"/>
              </a:lnSpc>
            </a:pPr>
            <a:r>
              <a:rPr lang="en-US" altLang="en-US" smtClean="0"/>
              <a:t>Select a random integer </a:t>
            </a:r>
            <a:r>
              <a:rPr lang="en-US" altLang="en-US" b="1" smtClean="0"/>
              <a:t>d</a:t>
            </a:r>
            <a:r>
              <a:rPr lang="en-US" altLang="en-US" smtClean="0"/>
              <a:t> from [1,n − 1]</a:t>
            </a:r>
          </a:p>
          <a:p>
            <a:pPr lvl="1" eaLnBrk="1" hangingPunct="1">
              <a:lnSpc>
                <a:spcPct val="90000"/>
              </a:lnSpc>
            </a:pPr>
            <a:r>
              <a:rPr lang="en-US" altLang="en-US" smtClean="0"/>
              <a:t>Compute </a:t>
            </a:r>
            <a:r>
              <a:rPr lang="en-US" altLang="en-US" b="1" smtClean="0"/>
              <a:t>P</a:t>
            </a:r>
            <a:r>
              <a:rPr lang="en-US" altLang="en-US" smtClean="0"/>
              <a:t> = d*G;</a:t>
            </a:r>
          </a:p>
          <a:p>
            <a:pPr eaLnBrk="1" hangingPunct="1">
              <a:lnSpc>
                <a:spcPct val="90000"/>
              </a:lnSpc>
            </a:pPr>
            <a:r>
              <a:rPr lang="en-US" altLang="en-US" smtClean="0"/>
              <a:t>Private key: </a:t>
            </a:r>
            <a:r>
              <a:rPr lang="en-US" altLang="en-US" b="1" smtClean="0"/>
              <a:t>d</a:t>
            </a:r>
          </a:p>
          <a:p>
            <a:pPr eaLnBrk="1" hangingPunct="1">
              <a:lnSpc>
                <a:spcPct val="90000"/>
              </a:lnSpc>
            </a:pPr>
            <a:r>
              <a:rPr lang="en-US" altLang="en-US" smtClean="0"/>
              <a:t>Public key:</a:t>
            </a:r>
            <a:r>
              <a:rPr lang="en-US" altLang="en-US" b="1" smtClean="0"/>
              <a:t> P</a:t>
            </a:r>
          </a:p>
          <a:p>
            <a:pPr eaLnBrk="1" hangingPunct="1">
              <a:lnSpc>
                <a:spcPct val="90000"/>
              </a:lnSpc>
            </a:pPr>
            <a:endParaRPr lang="en-US" altLang="en-US" b="1" smtClean="0"/>
          </a:p>
          <a:p>
            <a:pPr eaLnBrk="1" hangingPunct="1">
              <a:lnSpc>
                <a:spcPct val="90000"/>
              </a:lnSpc>
            </a:pPr>
            <a:r>
              <a:rPr lang="en-US" altLang="en-US" smtClean="0"/>
              <a:t>For 256-bit curve</a:t>
            </a:r>
          </a:p>
          <a:p>
            <a:pPr lvl="1" eaLnBrk="1" hangingPunct="1">
              <a:lnSpc>
                <a:spcPct val="90000"/>
              </a:lnSpc>
            </a:pPr>
            <a:r>
              <a:rPr lang="en-US" altLang="en-US" smtClean="0"/>
              <a:t>the private key </a:t>
            </a:r>
            <a:r>
              <a:rPr lang="en-US" altLang="en-US" b="1" smtClean="0"/>
              <a:t>d</a:t>
            </a:r>
            <a:r>
              <a:rPr lang="en-US" altLang="en-US" smtClean="0"/>
              <a:t> will be approx. 256-bit long</a:t>
            </a:r>
          </a:p>
          <a:p>
            <a:pPr lvl="1" eaLnBrk="1" hangingPunct="1">
              <a:lnSpc>
                <a:spcPct val="90000"/>
              </a:lnSpc>
            </a:pPr>
            <a:r>
              <a:rPr lang="en-US" altLang="en-US" smtClean="0"/>
              <a:t>the public key </a:t>
            </a:r>
            <a:r>
              <a:rPr lang="en-US" altLang="en-US" b="1" smtClean="0"/>
              <a:t>P</a:t>
            </a:r>
            <a:r>
              <a:rPr lang="en-US" altLang="en-US" smtClean="0"/>
              <a:t> is a point on the curve – will be approx 512-bit long </a:t>
            </a:r>
          </a:p>
          <a:p>
            <a:pPr eaLnBrk="1" hangingPunct="1">
              <a:lnSpc>
                <a:spcPct val="90000"/>
              </a:lnSpc>
            </a:pPr>
            <a:endParaRPr lang="cs-CZ" altLang="en-US"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p:txBody>
          <a:bodyPr/>
          <a:lstStyle/>
          <a:p>
            <a:pPr eaLnBrk="1" hangingPunct="1"/>
            <a:r>
              <a:rPr lang="en-US" altLang="en-US" smtClean="0"/>
              <a:t>ECDSA: Signatures</a:t>
            </a:r>
            <a:endParaRPr lang="cs-CZ" altLang="en-US" smtClean="0"/>
          </a:p>
        </p:txBody>
      </p:sp>
      <p:sp>
        <p:nvSpPr>
          <p:cNvPr id="30723" name="Rectangle 3"/>
          <p:cNvSpPr>
            <a:spLocks noGrp="1"/>
          </p:cNvSpPr>
          <p:nvPr>
            <p:ph type="body" idx="1"/>
          </p:nvPr>
        </p:nvSpPr>
        <p:spPr>
          <a:xfrm>
            <a:off x="457200" y="1557338"/>
            <a:ext cx="8229600" cy="5040312"/>
          </a:xfrm>
        </p:spPr>
        <p:txBody>
          <a:bodyPr/>
          <a:lstStyle/>
          <a:p>
            <a:pPr eaLnBrk="1" hangingPunct="1">
              <a:lnSpc>
                <a:spcPct val="90000"/>
              </a:lnSpc>
            </a:pPr>
            <a:r>
              <a:rPr lang="en-US" altLang="en-US" sz="2600" smtClean="0"/>
              <a:t>Generate signature</a:t>
            </a:r>
          </a:p>
          <a:p>
            <a:pPr lvl="1" eaLnBrk="1" hangingPunct="1">
              <a:lnSpc>
                <a:spcPct val="90000"/>
              </a:lnSpc>
            </a:pPr>
            <a:r>
              <a:rPr lang="en-US" altLang="en-US" sz="2200" smtClean="0"/>
              <a:t>Select a random integer </a:t>
            </a:r>
            <a:r>
              <a:rPr lang="en-US" altLang="en-US" sz="2200" b="1" smtClean="0"/>
              <a:t>k</a:t>
            </a:r>
            <a:r>
              <a:rPr lang="en-US" altLang="en-US" sz="2200" smtClean="0"/>
              <a:t> from [1,n − 1]</a:t>
            </a:r>
          </a:p>
          <a:p>
            <a:pPr lvl="1" eaLnBrk="1" hangingPunct="1">
              <a:lnSpc>
                <a:spcPct val="90000"/>
              </a:lnSpc>
            </a:pPr>
            <a:r>
              <a:rPr lang="pt-BR" altLang="en-US" sz="2200" b="1" smtClean="0"/>
              <a:t>(x</a:t>
            </a:r>
            <a:r>
              <a:rPr lang="pt-BR" altLang="en-US" sz="2200" baseline="-25000" smtClean="0"/>
              <a:t>1</a:t>
            </a:r>
            <a:r>
              <a:rPr lang="pt-BR" altLang="en-US" sz="2200" b="1" smtClean="0"/>
              <a:t>,y</a:t>
            </a:r>
            <a:r>
              <a:rPr lang="pt-BR" altLang="en-US" sz="2200" baseline="-25000" smtClean="0"/>
              <a:t>1</a:t>
            </a:r>
            <a:r>
              <a:rPr lang="pt-BR" altLang="en-US" sz="2200" b="1" smtClean="0"/>
              <a:t>)</a:t>
            </a:r>
            <a:r>
              <a:rPr lang="pt-BR" altLang="en-US" sz="2200" smtClean="0"/>
              <a:t> = k*G</a:t>
            </a:r>
            <a:endParaRPr lang="en-US" altLang="en-US" sz="2200" smtClean="0"/>
          </a:p>
          <a:p>
            <a:pPr lvl="1" eaLnBrk="1" hangingPunct="1">
              <a:lnSpc>
                <a:spcPct val="90000"/>
              </a:lnSpc>
            </a:pPr>
            <a:r>
              <a:rPr lang="pt-BR" altLang="en-US" sz="2200" smtClean="0"/>
              <a:t>Calculate </a:t>
            </a:r>
            <a:r>
              <a:rPr lang="pt-BR" altLang="en-US" sz="2200" b="1" smtClean="0"/>
              <a:t>r</a:t>
            </a:r>
            <a:r>
              <a:rPr lang="pt-BR" altLang="en-US" sz="2200" smtClean="0"/>
              <a:t> = x</a:t>
            </a:r>
            <a:r>
              <a:rPr lang="pt-BR" altLang="en-US" sz="2200" baseline="-25000" smtClean="0"/>
              <a:t>1</a:t>
            </a:r>
            <a:r>
              <a:rPr lang="pt-BR" altLang="en-US" sz="2200" smtClean="0"/>
              <a:t> (mod n)</a:t>
            </a:r>
          </a:p>
          <a:p>
            <a:pPr lvl="1" eaLnBrk="1" hangingPunct="1">
              <a:lnSpc>
                <a:spcPct val="90000"/>
              </a:lnSpc>
            </a:pPr>
            <a:r>
              <a:rPr lang="en-US" altLang="en-US" sz="2200" smtClean="0"/>
              <a:t>Calculate </a:t>
            </a:r>
            <a:r>
              <a:rPr lang="cs-CZ" altLang="en-US" sz="2200" b="1" smtClean="0"/>
              <a:t>s</a:t>
            </a:r>
            <a:r>
              <a:rPr lang="cs-CZ" altLang="en-US" sz="2200" smtClean="0"/>
              <a:t> = k</a:t>
            </a:r>
            <a:r>
              <a:rPr lang="cs-CZ" altLang="en-US" sz="2200" baseline="30000" smtClean="0"/>
              <a:t>−1</a:t>
            </a:r>
            <a:r>
              <a:rPr lang="cs-CZ" altLang="en-US" sz="2200" smtClean="0"/>
              <a:t>(</a:t>
            </a:r>
            <a:r>
              <a:rPr lang="en-US" altLang="en-US" sz="2200" smtClean="0"/>
              <a:t>M</a:t>
            </a:r>
            <a:r>
              <a:rPr lang="cs-CZ" altLang="en-US" sz="2200" smtClean="0"/>
              <a:t> + r</a:t>
            </a:r>
            <a:r>
              <a:rPr lang="en-US" altLang="en-US" sz="2200" smtClean="0"/>
              <a:t>*</a:t>
            </a:r>
            <a:r>
              <a:rPr lang="cs-CZ" altLang="en-US" sz="2200" smtClean="0"/>
              <a:t>d)</a:t>
            </a:r>
            <a:r>
              <a:rPr lang="en-US" altLang="en-US" sz="2200" smtClean="0"/>
              <a:t> </a:t>
            </a:r>
            <a:r>
              <a:rPr lang="cs-CZ" altLang="en-US" sz="2200" smtClean="0"/>
              <a:t>(mod n)</a:t>
            </a:r>
            <a:endParaRPr lang="en-US" altLang="en-US" sz="2200" smtClean="0"/>
          </a:p>
          <a:p>
            <a:pPr lvl="1" eaLnBrk="1" hangingPunct="1">
              <a:lnSpc>
                <a:spcPct val="90000"/>
              </a:lnSpc>
            </a:pPr>
            <a:r>
              <a:rPr lang="en-US" altLang="en-US" sz="2200" smtClean="0"/>
              <a:t>Signature is </a:t>
            </a:r>
            <a:r>
              <a:rPr lang="en-US" altLang="en-US" sz="2200" b="1" smtClean="0"/>
              <a:t>(r,s)</a:t>
            </a:r>
            <a:r>
              <a:rPr lang="en-US" altLang="en-US" sz="2200" smtClean="0"/>
              <a:t>.</a:t>
            </a:r>
          </a:p>
          <a:p>
            <a:pPr eaLnBrk="1" hangingPunct="1">
              <a:lnSpc>
                <a:spcPct val="90000"/>
              </a:lnSpc>
            </a:pPr>
            <a:r>
              <a:rPr lang="en-US" altLang="en-US" sz="2600" smtClean="0"/>
              <a:t>Signature verification</a:t>
            </a:r>
          </a:p>
          <a:p>
            <a:pPr lvl="1" eaLnBrk="1" hangingPunct="1">
              <a:lnSpc>
                <a:spcPct val="90000"/>
              </a:lnSpc>
            </a:pPr>
            <a:r>
              <a:rPr lang="pt-BR" altLang="en-US" sz="2200" smtClean="0"/>
              <a:t>Calculate </a:t>
            </a:r>
            <a:r>
              <a:rPr lang="pt-BR" altLang="en-US" sz="2200" b="1" smtClean="0"/>
              <a:t>w</a:t>
            </a:r>
            <a:r>
              <a:rPr lang="pt-BR" altLang="en-US" sz="2200" smtClean="0"/>
              <a:t> = s</a:t>
            </a:r>
            <a:r>
              <a:rPr lang="pt-BR" altLang="en-US" sz="2200" baseline="30000" smtClean="0"/>
              <a:t>−1 </a:t>
            </a:r>
            <a:r>
              <a:rPr lang="pt-BR" altLang="en-US" sz="2200" smtClean="0"/>
              <a:t>(mod n)</a:t>
            </a:r>
          </a:p>
          <a:p>
            <a:pPr lvl="1" eaLnBrk="1" hangingPunct="1">
              <a:lnSpc>
                <a:spcPct val="90000"/>
              </a:lnSpc>
            </a:pPr>
            <a:r>
              <a:rPr lang="pl-PL" altLang="en-US" sz="2200" smtClean="0"/>
              <a:t>Calculate </a:t>
            </a:r>
            <a:r>
              <a:rPr lang="pl-PL" altLang="en-US" sz="2200" b="1" smtClean="0"/>
              <a:t>u</a:t>
            </a:r>
            <a:r>
              <a:rPr lang="pl-PL" altLang="en-US" sz="2200" b="1" baseline="-25000" smtClean="0"/>
              <a:t>1</a:t>
            </a:r>
            <a:r>
              <a:rPr lang="pl-PL" altLang="en-US" sz="2200" smtClean="0"/>
              <a:t> = z</a:t>
            </a:r>
            <a:r>
              <a:rPr lang="en-US" altLang="en-US" sz="2200" smtClean="0"/>
              <a:t>*</a:t>
            </a:r>
            <a:r>
              <a:rPr lang="pl-PL" altLang="en-US" sz="2200" smtClean="0"/>
              <a:t>w</a:t>
            </a:r>
            <a:r>
              <a:rPr lang="en-US" altLang="en-US" sz="2200" smtClean="0"/>
              <a:t> </a:t>
            </a:r>
            <a:r>
              <a:rPr lang="pl-PL" altLang="en-US" sz="2200" smtClean="0"/>
              <a:t>(mod n) </a:t>
            </a:r>
            <a:r>
              <a:rPr lang="en-US" altLang="en-US" sz="2200" smtClean="0"/>
              <a:t>&amp;</a:t>
            </a:r>
            <a:r>
              <a:rPr lang="pl-PL" altLang="en-US" sz="2200" smtClean="0"/>
              <a:t> </a:t>
            </a:r>
            <a:r>
              <a:rPr lang="pl-PL" altLang="en-US" sz="2200" b="1" smtClean="0"/>
              <a:t>u</a:t>
            </a:r>
            <a:r>
              <a:rPr lang="pl-PL" altLang="en-US" sz="2200" b="1" baseline="-25000" smtClean="0"/>
              <a:t>2</a:t>
            </a:r>
            <a:r>
              <a:rPr lang="pl-PL" altLang="en-US" sz="2200" smtClean="0"/>
              <a:t> = r</a:t>
            </a:r>
            <a:r>
              <a:rPr lang="en-US" altLang="en-US" sz="2200" smtClean="0"/>
              <a:t>*</a:t>
            </a:r>
            <a:r>
              <a:rPr lang="pl-PL" altLang="en-US" sz="2200" smtClean="0"/>
              <a:t>w</a:t>
            </a:r>
            <a:r>
              <a:rPr lang="en-US" altLang="en-US" sz="2200" smtClean="0"/>
              <a:t> </a:t>
            </a:r>
            <a:r>
              <a:rPr lang="pl-PL" altLang="en-US" sz="2200" smtClean="0"/>
              <a:t>(mod n)</a:t>
            </a:r>
            <a:endParaRPr lang="en-US" altLang="en-US" sz="2200" smtClean="0"/>
          </a:p>
          <a:p>
            <a:pPr lvl="1" eaLnBrk="1" hangingPunct="1">
              <a:lnSpc>
                <a:spcPct val="90000"/>
              </a:lnSpc>
            </a:pPr>
            <a:r>
              <a:rPr lang="en-US" altLang="en-US" sz="2200" smtClean="0"/>
              <a:t>Calculate </a:t>
            </a:r>
            <a:r>
              <a:rPr lang="en-US" altLang="en-US" sz="2200" b="1" smtClean="0"/>
              <a:t>(x</a:t>
            </a:r>
            <a:r>
              <a:rPr lang="en-US" altLang="en-US" sz="2200" baseline="-25000" smtClean="0"/>
              <a:t>1</a:t>
            </a:r>
            <a:r>
              <a:rPr lang="en-US" altLang="en-US" sz="2200" b="1" smtClean="0"/>
              <a:t>,y</a:t>
            </a:r>
            <a:r>
              <a:rPr lang="en-US" altLang="en-US" sz="2200" baseline="-25000" smtClean="0"/>
              <a:t>1</a:t>
            </a:r>
            <a:r>
              <a:rPr lang="en-US" altLang="en-US" sz="2200" b="1" smtClean="0"/>
              <a:t>)</a:t>
            </a:r>
            <a:r>
              <a:rPr lang="en-US" altLang="en-US" sz="2200" smtClean="0"/>
              <a:t> = u</a:t>
            </a:r>
            <a:r>
              <a:rPr lang="en-US" altLang="en-US" sz="2200" baseline="-25000" smtClean="0"/>
              <a:t>1</a:t>
            </a:r>
            <a:r>
              <a:rPr lang="en-US" altLang="en-US" sz="2200" smtClean="0"/>
              <a:t>*G + u</a:t>
            </a:r>
            <a:r>
              <a:rPr lang="en-US" altLang="en-US" sz="2200" baseline="-25000" smtClean="0"/>
              <a:t>2</a:t>
            </a:r>
            <a:r>
              <a:rPr lang="en-US" altLang="en-US" sz="2200" smtClean="0"/>
              <a:t>*P</a:t>
            </a:r>
          </a:p>
          <a:p>
            <a:pPr lvl="1" eaLnBrk="1" hangingPunct="1">
              <a:lnSpc>
                <a:spcPct val="90000"/>
              </a:lnSpc>
            </a:pPr>
            <a:r>
              <a:rPr lang="en-US" altLang="en-US" sz="2200" smtClean="0"/>
              <a:t>The signature is valid if </a:t>
            </a:r>
            <a:r>
              <a:rPr lang="en-US" altLang="en-US" sz="2200" b="1" smtClean="0"/>
              <a:t>r = x</a:t>
            </a:r>
            <a:r>
              <a:rPr lang="en-US" altLang="en-US" sz="2200" b="1" baseline="-25000" smtClean="0"/>
              <a:t>1 </a:t>
            </a:r>
            <a:r>
              <a:rPr lang="en-US" altLang="en-US" sz="2200" b="1" smtClean="0"/>
              <a:t>(mod n)</a:t>
            </a:r>
            <a:r>
              <a:rPr lang="en-US" altLang="en-US" sz="2200" smtClean="0"/>
              <a:t>.</a:t>
            </a:r>
          </a:p>
          <a:p>
            <a:pPr eaLnBrk="1" hangingPunct="1">
              <a:lnSpc>
                <a:spcPct val="90000"/>
              </a:lnSpc>
            </a:pPr>
            <a:r>
              <a:rPr lang="en-US" altLang="en-US" sz="2600" smtClean="0"/>
              <a:t>For 256-bit curve the signature length will be approx. 512 bits</a:t>
            </a:r>
            <a:endParaRPr lang="cs-CZ" altLang="en-US" sz="26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p:txBody>
          <a:bodyPr/>
          <a:lstStyle/>
          <a:p>
            <a:pPr eaLnBrk="1" hangingPunct="1"/>
            <a:r>
              <a:rPr lang="en-US" altLang="en-US" smtClean="0"/>
              <a:t>ECDSA: Padding</a:t>
            </a:r>
            <a:endParaRPr lang="cs-CZ" altLang="en-US" smtClean="0"/>
          </a:p>
        </p:txBody>
      </p:sp>
      <p:sp>
        <p:nvSpPr>
          <p:cNvPr id="31747" name="Rectangle 3"/>
          <p:cNvSpPr>
            <a:spLocks noGrp="1"/>
          </p:cNvSpPr>
          <p:nvPr>
            <p:ph type="body" idx="1"/>
          </p:nvPr>
        </p:nvSpPr>
        <p:spPr/>
        <p:txBody>
          <a:bodyPr/>
          <a:lstStyle/>
          <a:p>
            <a:pPr eaLnBrk="1" hangingPunct="1"/>
            <a:r>
              <a:rPr lang="en-US" altLang="en-US" smtClean="0"/>
              <a:t>Rules are same as for DSA</a:t>
            </a:r>
          </a:p>
          <a:p>
            <a:pPr eaLnBrk="1" hangingPunct="1"/>
            <a:r>
              <a:rPr lang="en-US" altLang="en-US" sz="1800" smtClean="0"/>
              <a:t>“It is recommended that the security strength associated with the bit length of n and the security strength of the hash function be the same unless an agreement has been made between participating entities to use a stronger hash function. When the length of the output of the hash function is greater than the bit length of n, then the leftmost n bits of the hash function output block shall be used in any calculation using the hash function output during the generation or verification of a digital signature. A hash function that provides a lower security strength than the security strength associated with the bit length of n ordinarily should not be used, since this would reduce the security strength of the digital signature process to a level no greater than that provided by the hash function.” [FIPS 186-3]</a:t>
            </a:r>
            <a:endParaRPr lang="cs-CZ" altLang="en-US" sz="18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Digital certificate</a:t>
            </a:r>
          </a:p>
        </p:txBody>
      </p:sp>
      <p:sp>
        <p:nvSpPr>
          <p:cNvPr id="32771" name="Content Placeholder 2"/>
          <p:cNvSpPr>
            <a:spLocks noGrp="1"/>
          </p:cNvSpPr>
          <p:nvPr>
            <p:ph idx="1"/>
          </p:nvPr>
        </p:nvSpPr>
        <p:spPr/>
        <p:txBody>
          <a:bodyPr/>
          <a:lstStyle/>
          <a:p>
            <a:endParaRPr lang="en-US" altLang="en-US" smtClean="0"/>
          </a:p>
        </p:txBody>
      </p:sp>
      <p:sp>
        <p:nvSpPr>
          <p:cNvPr id="3277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B5F2F85-B7B6-4D19-8AF4-70940894C679}" type="slidenum">
              <a:rPr lang="cs-CZ" altLang="en-US" smtClean="0">
                <a:solidFill>
                  <a:schemeClr val="bg1"/>
                </a:solidFill>
              </a:rPr>
              <a:pPr/>
              <a:t>28</a:t>
            </a:fld>
            <a:endParaRPr lang="cs-CZ" altLang="en-US" smtClean="0">
              <a:solidFill>
                <a:schemeClr val="bg1"/>
              </a:solidFill>
            </a:endParaRPr>
          </a:p>
        </p:txBody>
      </p:sp>
      <p:sp>
        <p:nvSpPr>
          <p:cNvPr id="3277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p:txBody>
          <a:bodyPr/>
          <a:lstStyle/>
          <a:p>
            <a:r>
              <a:rPr lang="en-US" altLang="en-US" smtClean="0"/>
              <a:t>Digital certificate</a:t>
            </a:r>
            <a:endParaRPr lang="sk-SK" altLang="en-US" smtClean="0"/>
          </a:p>
        </p:txBody>
      </p:sp>
      <p:sp>
        <p:nvSpPr>
          <p:cNvPr id="33795" name="Zástupný symbol obsahu 2"/>
          <p:cNvSpPr>
            <a:spLocks noGrp="1"/>
          </p:cNvSpPr>
          <p:nvPr>
            <p:ph idx="1"/>
          </p:nvPr>
        </p:nvSpPr>
        <p:spPr/>
        <p:txBody>
          <a:bodyPr/>
          <a:lstStyle/>
          <a:p>
            <a:r>
              <a:rPr lang="en-US" altLang="en-US" dirty="0" smtClean="0"/>
              <a:t>used to prove ownership of </a:t>
            </a:r>
            <a:r>
              <a:rPr lang="sk-SK" altLang="en-US" dirty="0" smtClean="0"/>
              <a:t>the </a:t>
            </a:r>
            <a:r>
              <a:rPr lang="en-US" altLang="en-US" dirty="0" smtClean="0"/>
              <a:t>public key</a:t>
            </a:r>
          </a:p>
          <a:p>
            <a:endParaRPr lang="en-US" altLang="en-US" dirty="0" smtClean="0"/>
          </a:p>
          <a:p>
            <a:r>
              <a:rPr lang="en-US" altLang="en-US" dirty="0" smtClean="0"/>
              <a:t>binds public key to identity (identity, email,… )</a:t>
            </a:r>
          </a:p>
          <a:p>
            <a:endParaRPr lang="en-US" altLang="en-US" dirty="0" smtClean="0"/>
          </a:p>
          <a:p>
            <a:r>
              <a:rPr lang="en-US" altLang="en-US" b="1" dirty="0" smtClean="0"/>
              <a:t>Public key</a:t>
            </a:r>
            <a:r>
              <a:rPr lang="en-US" altLang="en-US" dirty="0" smtClean="0"/>
              <a:t> </a:t>
            </a:r>
            <a:r>
              <a:rPr lang="en-US" altLang="en-US" b="1" dirty="0" smtClean="0"/>
              <a:t>certificate</a:t>
            </a:r>
            <a:r>
              <a:rPr lang="en-US" altLang="en-US" dirty="0" smtClean="0"/>
              <a:t> is </a:t>
            </a:r>
            <a:r>
              <a:rPr lang="en-US" altLang="en-US" b="1" dirty="0" smtClean="0"/>
              <a:t>signed</a:t>
            </a:r>
            <a:r>
              <a:rPr lang="en-US" altLang="en-US" dirty="0" smtClean="0"/>
              <a:t> by trusted third </a:t>
            </a:r>
            <a:r>
              <a:rPr lang="en-US" altLang="en-US" smtClean="0"/>
              <a:t>party – Certification </a:t>
            </a:r>
            <a:r>
              <a:rPr lang="en-US" altLang="en-US" dirty="0" smtClean="0"/>
              <a:t>Authority (CA)</a:t>
            </a:r>
            <a:br>
              <a:rPr lang="en-US" altLang="en-US" dirty="0" smtClean="0"/>
            </a:br>
            <a:endParaRPr lang="en-US" altLang="en-US" dirty="0" smtClean="0"/>
          </a:p>
          <a:p>
            <a:r>
              <a:rPr lang="en-US" altLang="en-US" dirty="0" smtClean="0"/>
              <a:t> two models: centralized and decentralized</a:t>
            </a:r>
          </a:p>
          <a:p>
            <a:endParaRPr lang="en-US" altLang="en-US" dirty="0" smtClean="0"/>
          </a:p>
          <a:p>
            <a:endParaRPr lang="sk-SK" alt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r>
              <a:rPr lang="en-US" altLang="en-US" smtClean="0"/>
              <a:t>Asymmetric cryptography</a:t>
            </a:r>
          </a:p>
        </p:txBody>
      </p:sp>
      <p:sp>
        <p:nvSpPr>
          <p:cNvPr id="3" name="Zástupný objekt pre obsah 2">
            <a:extLst>
              <a:ext uri="{FF2B5EF4-FFF2-40B4-BE49-F238E27FC236}">
                <a16:creationId xmlns:a16="http://schemas.microsoft.com/office/drawing/2014/main" id="{2286D509-3A5A-4C57-8F4D-6CAE4DEED81E}"/>
              </a:ext>
            </a:extLst>
          </p:cNvPr>
          <p:cNvSpPr>
            <a:spLocks noGrp="1"/>
          </p:cNvSpPr>
          <p:nvPr>
            <p:ph idx="1"/>
          </p:nvPr>
        </p:nvSpPr>
        <p:spPr/>
        <p:txBody>
          <a:bodyPr/>
          <a:lstStyle/>
          <a:p>
            <a:pPr>
              <a:defRPr/>
            </a:pPr>
            <a:r>
              <a:rPr lang="en-US" dirty="0"/>
              <a:t>Two related keys – created by </a:t>
            </a:r>
            <a:r>
              <a:rPr lang="en-US" b="1" dirty="0"/>
              <a:t>one</a:t>
            </a:r>
            <a:r>
              <a:rPr lang="en-US" dirty="0"/>
              <a:t> party</a:t>
            </a:r>
          </a:p>
          <a:p>
            <a:pPr lvl="1">
              <a:defRPr/>
            </a:pPr>
            <a:r>
              <a:rPr lang="en-US" dirty="0"/>
              <a:t>different inverse operations (encryption - decryption, signing – signature verification)</a:t>
            </a:r>
          </a:p>
          <a:p>
            <a:pPr>
              <a:defRPr/>
            </a:pPr>
            <a:r>
              <a:rPr lang="en-US" dirty="0"/>
              <a:t>Properties - hard to compute private from public key</a:t>
            </a:r>
          </a:p>
          <a:p>
            <a:pPr lvl="1">
              <a:defRPr/>
            </a:pPr>
            <a:r>
              <a:rPr lang="en-US" dirty="0"/>
              <a:t>based on hard mathematical problems</a:t>
            </a:r>
          </a:p>
          <a:p>
            <a:pPr>
              <a:defRPr/>
            </a:pPr>
            <a:r>
              <a:rPr lang="en-US" dirty="0"/>
              <a:t>Hard problems and cryptosystems:</a:t>
            </a:r>
          </a:p>
          <a:p>
            <a:pPr lvl="1">
              <a:defRPr/>
            </a:pPr>
            <a:r>
              <a:rPr lang="en-US" dirty="0"/>
              <a:t>Integer factorization – RSA, Rabin, …</a:t>
            </a:r>
          </a:p>
          <a:p>
            <a:pPr lvl="1">
              <a:defRPr/>
            </a:pPr>
            <a:r>
              <a:rPr lang="en-US" dirty="0"/>
              <a:t>Discrete logarithm problem  (DLP): </a:t>
            </a:r>
            <a:r>
              <a:rPr lang="en-US" dirty="0" err="1"/>
              <a:t>ElGamal</a:t>
            </a:r>
            <a:r>
              <a:rPr lang="en-US" dirty="0"/>
              <a:t>, EC, DSA, …</a:t>
            </a:r>
          </a:p>
          <a:p>
            <a:pPr lvl="1">
              <a:defRPr/>
            </a:pPr>
            <a:r>
              <a:rPr lang="en-US" dirty="0"/>
              <a:t>Others (DH, decoding,…) – Diffie-</a:t>
            </a:r>
            <a:r>
              <a:rPr lang="en-US" dirty="0" err="1"/>
              <a:t>Helman</a:t>
            </a:r>
            <a:r>
              <a:rPr lang="en-US" dirty="0"/>
              <a:t>, </a:t>
            </a:r>
            <a:r>
              <a:rPr lang="en-US" dirty="0" err="1"/>
              <a:t>McElliece</a:t>
            </a:r>
            <a:r>
              <a:rPr lang="en-US" dirty="0"/>
              <a:t>,…</a:t>
            </a:r>
          </a:p>
          <a:p>
            <a:pPr lvl="1">
              <a:defRPr/>
            </a:pPr>
            <a:endParaRPr lang="en-US" dirty="0"/>
          </a:p>
          <a:p>
            <a:pPr lvl="1">
              <a:defRPr/>
            </a:pPr>
            <a:endParaRPr lang="en-US" dirty="0"/>
          </a:p>
          <a:p>
            <a:pPr lvl="1">
              <a:defRPr/>
            </a:pPr>
            <a:endParaRPr lang="en-US" dirty="0"/>
          </a:p>
          <a:p>
            <a:pPr lvl="1">
              <a:defRPr/>
            </a:pPr>
            <a:endParaRPr lang="en-US" dirty="0"/>
          </a:p>
          <a:p>
            <a:pPr lvl="1">
              <a:defRPr/>
            </a:pPr>
            <a:endParaRPr lang="en-US" dirty="0"/>
          </a:p>
          <a:p>
            <a:pPr>
              <a:defRPr/>
            </a:pPr>
            <a:endParaRPr lang="en-US" dirty="0"/>
          </a:p>
          <a:p>
            <a:pPr marL="0" indent="0">
              <a:buFont typeface="Arial" pitchFamily="34" charset="0"/>
              <a:buNone/>
              <a:defRPr/>
            </a:pPr>
            <a:endParaRPr lang="en-US" dirty="0"/>
          </a:p>
          <a:p>
            <a:pPr lvl="1">
              <a:defRPr/>
            </a:pPr>
            <a:endParaRPr lang="en-US" dirty="0"/>
          </a:p>
          <a:p>
            <a:pPr>
              <a:defRPr/>
            </a:pPr>
            <a:endParaRPr lang="en-US" dirty="0"/>
          </a:p>
          <a:p>
            <a:pPr lvl="1">
              <a:defRPr/>
            </a:pPr>
            <a:endParaRPr lang="en-US" dirty="0"/>
          </a:p>
        </p:txBody>
      </p:sp>
      <p:sp>
        <p:nvSpPr>
          <p:cNvPr id="6148"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E962533-2745-4650-BC48-710EE4263FCD}" type="slidenum">
              <a:rPr lang="cs-CZ" altLang="en-US" smtClean="0">
                <a:solidFill>
                  <a:schemeClr val="bg1"/>
                </a:solidFill>
              </a:rPr>
              <a:pPr/>
              <a:t>3</a:t>
            </a:fld>
            <a:endParaRPr lang="cs-CZ" altLang="en-US" smtClean="0">
              <a:solidFill>
                <a:schemeClr val="bg1"/>
              </a:solidFill>
            </a:endParaRPr>
          </a:p>
        </p:txBody>
      </p:sp>
      <p:sp>
        <p:nvSpPr>
          <p:cNvPr id="6149"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p:cNvSpPr>
            <a:spLocks noGrp="1"/>
          </p:cNvSpPr>
          <p:nvPr>
            <p:ph type="title"/>
          </p:nvPr>
        </p:nvSpPr>
        <p:spPr/>
        <p:txBody>
          <a:bodyPr/>
          <a:lstStyle/>
          <a:p>
            <a:r>
              <a:rPr lang="en-US" altLang="en-US" smtClean="0"/>
              <a:t>Trust models</a:t>
            </a:r>
            <a:endParaRPr lang="sk-SK" altLang="en-US" smtClean="0"/>
          </a:p>
        </p:txBody>
      </p:sp>
      <p:sp>
        <p:nvSpPr>
          <p:cNvPr id="3" name="Zástupný symbol obsahu 2">
            <a:extLst>
              <a:ext uri="{FF2B5EF4-FFF2-40B4-BE49-F238E27FC236}">
                <a16:creationId xmlns:a16="http://schemas.microsoft.com/office/drawing/2014/main" id="{AA1F2016-BAB6-4E3C-8E3B-D0C02D423DB7}"/>
              </a:ext>
            </a:extLst>
          </p:cNvPr>
          <p:cNvSpPr>
            <a:spLocks noGrp="1"/>
          </p:cNvSpPr>
          <p:nvPr>
            <p:ph idx="1"/>
          </p:nvPr>
        </p:nvSpPr>
        <p:spPr/>
        <p:txBody>
          <a:bodyPr>
            <a:normAutofit lnSpcReduction="10000"/>
          </a:bodyPr>
          <a:lstStyle/>
          <a:p>
            <a:pPr>
              <a:defRPr/>
            </a:pPr>
            <a:r>
              <a:rPr lang="en-US" dirty="0"/>
              <a:t>Public key infrastructure (PKI) </a:t>
            </a:r>
          </a:p>
          <a:p>
            <a:pPr lvl="1">
              <a:defRPr/>
            </a:pPr>
            <a:r>
              <a:rPr lang="en-US" dirty="0"/>
              <a:t>centralized – hierarchy of CA’s</a:t>
            </a:r>
          </a:p>
          <a:p>
            <a:pPr lvl="1">
              <a:defRPr/>
            </a:pPr>
            <a:r>
              <a:rPr lang="en-US" dirty="0"/>
              <a:t>cert signed by party </a:t>
            </a:r>
          </a:p>
          <a:p>
            <a:pPr lvl="1">
              <a:defRPr/>
            </a:pPr>
            <a:r>
              <a:rPr lang="en-US" dirty="0"/>
              <a:t>used in web browsers</a:t>
            </a:r>
          </a:p>
          <a:p>
            <a:pPr lvl="1">
              <a:defRPr/>
            </a:pPr>
            <a:r>
              <a:rPr lang="en-US" dirty="0"/>
              <a:t>standard X.509 </a:t>
            </a:r>
          </a:p>
          <a:p>
            <a:pPr>
              <a:defRPr/>
            </a:pPr>
            <a:r>
              <a:rPr lang="en-US" dirty="0"/>
              <a:t>Web of trust </a:t>
            </a:r>
          </a:p>
          <a:p>
            <a:pPr lvl="1">
              <a:defRPr/>
            </a:pPr>
            <a:r>
              <a:rPr lang="en-US" dirty="0"/>
              <a:t>decentralized model</a:t>
            </a:r>
          </a:p>
          <a:p>
            <a:pPr lvl="1">
              <a:defRPr/>
            </a:pPr>
            <a:r>
              <a:rPr lang="en-US" dirty="0"/>
              <a:t>signed by many parties</a:t>
            </a:r>
          </a:p>
          <a:p>
            <a:pPr lvl="1">
              <a:defRPr/>
            </a:pPr>
            <a:r>
              <a:rPr lang="en-US" dirty="0"/>
              <a:t>used in PGP, GPG</a:t>
            </a:r>
          </a:p>
          <a:p>
            <a:pPr lvl="1">
              <a:defRPr/>
            </a:pPr>
            <a:r>
              <a:rPr lang="en-US" dirty="0"/>
              <a:t>standard </a:t>
            </a:r>
            <a:r>
              <a:rPr lang="en-US" dirty="0" err="1"/>
              <a:t>OpenPGP</a:t>
            </a:r>
            <a:endParaRPr lang="sk-SK" dirty="0"/>
          </a:p>
          <a:p>
            <a:pPr marL="0" indent="0">
              <a:buFont typeface="Arial" pitchFamily="34" charset="0"/>
              <a:buNone/>
              <a:defRPr/>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Nadpis 1"/>
          <p:cNvSpPr>
            <a:spLocks noGrp="1"/>
          </p:cNvSpPr>
          <p:nvPr>
            <p:ph type="title"/>
          </p:nvPr>
        </p:nvSpPr>
        <p:spPr/>
        <p:txBody>
          <a:bodyPr/>
          <a:lstStyle/>
          <a:p>
            <a:r>
              <a:rPr lang="en-US" altLang="en-US" smtClean="0"/>
              <a:t>Public key Infrastructure  (PKI)</a:t>
            </a:r>
            <a:endParaRPr lang="sk-SK" altLang="en-US" smtClean="0"/>
          </a:p>
        </p:txBody>
      </p:sp>
      <p:sp>
        <p:nvSpPr>
          <p:cNvPr id="3" name="Zástupný symbol obsahu 2">
            <a:extLst>
              <a:ext uri="{FF2B5EF4-FFF2-40B4-BE49-F238E27FC236}">
                <a16:creationId xmlns:a16="http://schemas.microsoft.com/office/drawing/2014/main" id="{8E8E0017-80F3-4C7B-8219-E7420B75B3A4}"/>
              </a:ext>
            </a:extLst>
          </p:cNvPr>
          <p:cNvSpPr>
            <a:spLocks noGrp="1"/>
          </p:cNvSpPr>
          <p:nvPr>
            <p:ph idx="1"/>
          </p:nvPr>
        </p:nvSpPr>
        <p:spPr/>
        <p:txBody>
          <a:bodyPr>
            <a:normAutofit fontScale="92500" lnSpcReduction="10000"/>
          </a:bodyPr>
          <a:lstStyle/>
          <a:p>
            <a:pPr marL="533400" indent="-457200">
              <a:spcBef>
                <a:spcPts val="375"/>
              </a:spcBef>
              <a:spcAft>
                <a:spcPts val="375"/>
              </a:spcAft>
              <a:defRPr/>
            </a:pPr>
            <a:r>
              <a:rPr lang="en-US" altLang="sk-SK" dirty="0"/>
              <a:t>set of roles and procedures: </a:t>
            </a:r>
          </a:p>
          <a:p>
            <a:pPr marL="819150" lvl="1" indent="-457200">
              <a:spcBef>
                <a:spcPts val="375"/>
              </a:spcBef>
              <a:spcAft>
                <a:spcPts val="375"/>
              </a:spcAft>
              <a:buFontTx/>
              <a:buChar char="-"/>
              <a:defRPr/>
            </a:pPr>
            <a:r>
              <a:rPr lang="en-US" altLang="sk-SK" dirty="0"/>
              <a:t>issue, maintain, administer, revoke, suspend, reinstate, and renew digital certificates</a:t>
            </a:r>
          </a:p>
          <a:p>
            <a:pPr marL="819150" lvl="1" indent="-457200">
              <a:spcBef>
                <a:spcPts val="375"/>
              </a:spcBef>
              <a:spcAft>
                <a:spcPts val="375"/>
              </a:spcAft>
              <a:buFontTx/>
              <a:buChar char="-"/>
              <a:defRPr/>
            </a:pPr>
            <a:r>
              <a:rPr lang="en-US" altLang="sk-SK" dirty="0"/>
              <a:t>create and manage a public key repository</a:t>
            </a:r>
          </a:p>
          <a:p>
            <a:pPr marL="76200" indent="0">
              <a:spcBef>
                <a:spcPts val="375"/>
              </a:spcBef>
              <a:spcAft>
                <a:spcPts val="375"/>
              </a:spcAft>
              <a:buFont typeface="Arial" pitchFamily="34" charset="0"/>
              <a:buNone/>
              <a:defRPr/>
            </a:pPr>
            <a:r>
              <a:rPr lang="en-US" altLang="sk-SK" dirty="0"/>
              <a:t>PKI:</a:t>
            </a:r>
          </a:p>
          <a:p>
            <a:pPr marL="533400" indent="-457200">
              <a:spcBef>
                <a:spcPts val="375"/>
              </a:spcBef>
              <a:spcAft>
                <a:spcPts val="375"/>
              </a:spcAft>
              <a:defRPr/>
            </a:pPr>
            <a:r>
              <a:rPr lang="en-US" altLang="sk-SK" dirty="0"/>
              <a:t>CA – stores, issues, signs certs</a:t>
            </a:r>
          </a:p>
          <a:p>
            <a:pPr marL="533400" indent="-457200">
              <a:spcBef>
                <a:spcPts val="375"/>
              </a:spcBef>
              <a:spcAft>
                <a:spcPts val="375"/>
              </a:spcAft>
              <a:defRPr/>
            </a:pPr>
            <a:r>
              <a:rPr lang="en-US" altLang="sk-SK" dirty="0"/>
              <a:t>RA – verifies identity</a:t>
            </a:r>
          </a:p>
          <a:p>
            <a:pPr marL="533400" indent="-457200">
              <a:spcBef>
                <a:spcPts val="375"/>
              </a:spcBef>
              <a:spcAft>
                <a:spcPts val="375"/>
              </a:spcAft>
              <a:defRPr/>
            </a:pPr>
            <a:r>
              <a:rPr lang="en-US" altLang="sk-SK" dirty="0"/>
              <a:t>Central directory– cert requests issued and revoked, </a:t>
            </a:r>
          </a:p>
          <a:p>
            <a:pPr marL="533400" indent="-457200">
              <a:spcBef>
                <a:spcPts val="375"/>
              </a:spcBef>
              <a:spcAft>
                <a:spcPts val="375"/>
              </a:spcAft>
              <a:defRPr/>
            </a:pPr>
            <a:r>
              <a:rPr lang="en-US" altLang="sk-SK" dirty="0"/>
              <a:t>Management system </a:t>
            </a:r>
          </a:p>
          <a:p>
            <a:pPr marL="533400" indent="-457200">
              <a:spcBef>
                <a:spcPts val="375"/>
              </a:spcBef>
              <a:spcAft>
                <a:spcPts val="375"/>
              </a:spcAft>
              <a:defRPr/>
            </a:pPr>
            <a:r>
              <a:rPr lang="en-US" altLang="sk-SK" dirty="0"/>
              <a:t>Cert policy</a:t>
            </a:r>
          </a:p>
          <a:p>
            <a:pPr>
              <a:defRPr/>
            </a:pPr>
            <a:endParaRPr lang="sk-SK"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Nadpis 1"/>
          <p:cNvSpPr>
            <a:spLocks noGrp="1"/>
          </p:cNvSpPr>
          <p:nvPr>
            <p:ph type="title"/>
          </p:nvPr>
        </p:nvSpPr>
        <p:spPr/>
        <p:txBody>
          <a:bodyPr/>
          <a:lstStyle/>
          <a:p>
            <a:r>
              <a:rPr lang="en-US" altLang="en-US" smtClean="0"/>
              <a:t>X.509 PKI certificate</a:t>
            </a:r>
          </a:p>
        </p:txBody>
      </p:sp>
      <p:sp>
        <p:nvSpPr>
          <p:cNvPr id="3" name="Zástupný objekt pre obsah 2">
            <a:extLst>
              <a:ext uri="{FF2B5EF4-FFF2-40B4-BE49-F238E27FC236}">
                <a16:creationId xmlns:a16="http://schemas.microsoft.com/office/drawing/2014/main" id="{84D18B8B-7268-4795-AD6D-A8518F1CF2DA}"/>
              </a:ext>
            </a:extLst>
          </p:cNvPr>
          <p:cNvSpPr>
            <a:spLocks noGrp="1"/>
          </p:cNvSpPr>
          <p:nvPr>
            <p:ph idx="1"/>
          </p:nvPr>
        </p:nvSpPr>
        <p:spPr/>
        <p:txBody>
          <a:bodyPr/>
          <a:lstStyle/>
          <a:p>
            <a:pPr>
              <a:defRPr/>
            </a:pPr>
            <a:r>
              <a:rPr lang="en-US" dirty="0"/>
              <a:t>Certification Authority – trusted third party </a:t>
            </a:r>
          </a:p>
          <a:p>
            <a:pPr>
              <a:defRPr/>
            </a:pPr>
            <a:endParaRPr lang="en-US" dirty="0"/>
          </a:p>
          <a:p>
            <a:pPr>
              <a:defRPr/>
            </a:pPr>
            <a:r>
              <a:rPr lang="en-US" dirty="0"/>
              <a:t>Certificate revocation lists (CRL) – certificates no longer be trusted (compromised key, CA,…)</a:t>
            </a:r>
          </a:p>
          <a:p>
            <a:pPr marL="0" indent="0">
              <a:buFont typeface="Arial" pitchFamily="34" charset="0"/>
              <a:buNone/>
              <a:defRPr/>
            </a:pPr>
            <a:endParaRPr lang="en-US" dirty="0"/>
          </a:p>
          <a:p>
            <a:pPr>
              <a:defRPr/>
            </a:pPr>
            <a:endParaRPr lang="en-US" dirty="0"/>
          </a:p>
          <a:p>
            <a:pPr>
              <a:defRPr/>
            </a:pPr>
            <a:r>
              <a:rPr lang="en-US" dirty="0"/>
              <a:t>RFC5280 – defines format and semantics of certs and CRLs</a:t>
            </a:r>
          </a:p>
          <a:p>
            <a:pPr>
              <a:defRPr/>
            </a:pPr>
            <a:r>
              <a:rPr lang="en-US" dirty="0"/>
              <a:t>X.509 versions 1,2,3</a:t>
            </a:r>
          </a:p>
          <a:p>
            <a:pPr>
              <a:defRPr/>
            </a:pPr>
            <a:endParaRPr lang="en-US" dirty="0"/>
          </a:p>
          <a:p>
            <a:pPr>
              <a:defRPr/>
            </a:pPr>
            <a:endParaRPr lang="en-US" dirty="0"/>
          </a:p>
          <a:p>
            <a:pPr>
              <a:defRPr/>
            </a:pPr>
            <a:endParaRPr lang="en-US" dirty="0"/>
          </a:p>
          <a:p>
            <a:pPr>
              <a:defRPr/>
            </a:pPr>
            <a:endParaRPr lang="en-US" dirty="0"/>
          </a:p>
          <a:p>
            <a:pPr>
              <a:defRPr/>
            </a:pPr>
            <a:endParaRPr lang="en-US" dirty="0"/>
          </a:p>
        </p:txBody>
      </p:sp>
      <p:sp>
        <p:nvSpPr>
          <p:cNvPr id="36868"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C7B322-ABA3-40AF-A7AA-866EC349DB4E}" type="slidenum">
              <a:rPr lang="cs-CZ" altLang="en-US" smtClean="0">
                <a:solidFill>
                  <a:schemeClr val="bg1"/>
                </a:solidFill>
              </a:rPr>
              <a:pPr/>
              <a:t>32</a:t>
            </a:fld>
            <a:endParaRPr lang="cs-CZ" altLang="en-US" smtClean="0">
              <a:solidFill>
                <a:schemeClr val="bg1"/>
              </a:solidFill>
            </a:endParaRPr>
          </a:p>
        </p:txBody>
      </p:sp>
      <p:sp>
        <p:nvSpPr>
          <p:cNvPr id="36869"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p:nvPr>
        </p:nvSpPr>
        <p:spPr/>
        <p:txBody>
          <a:bodyPr/>
          <a:lstStyle/>
          <a:p>
            <a:r>
              <a:rPr lang="en-US" altLang="en-US" smtClean="0"/>
              <a:t>X.509 PKI certificate content </a:t>
            </a:r>
            <a:endParaRPr lang="sk-SK" altLang="en-US" smtClean="0"/>
          </a:p>
        </p:txBody>
      </p:sp>
      <p:sp>
        <p:nvSpPr>
          <p:cNvPr id="3" name="Zástupný symbol obsahu 2">
            <a:extLst>
              <a:ext uri="{FF2B5EF4-FFF2-40B4-BE49-F238E27FC236}">
                <a16:creationId xmlns:a16="http://schemas.microsoft.com/office/drawing/2014/main" id="{4C46282D-D323-4704-B0B6-E548CDA9581C}"/>
              </a:ext>
            </a:extLst>
          </p:cNvPr>
          <p:cNvSpPr>
            <a:spLocks noGrp="1"/>
          </p:cNvSpPr>
          <p:nvPr>
            <p:ph idx="1"/>
          </p:nvPr>
        </p:nvSpPr>
        <p:spPr/>
        <p:txBody>
          <a:bodyPr>
            <a:normAutofit fontScale="92500" lnSpcReduction="20000"/>
          </a:bodyPr>
          <a:lstStyle/>
          <a:p>
            <a:pPr marL="0" indent="0">
              <a:buFont typeface="Arial" pitchFamily="34" charset="0"/>
              <a:buNone/>
              <a:defRPr/>
            </a:pPr>
            <a:r>
              <a:rPr lang="en-US" b="1" dirty="0"/>
              <a:t>Serial Number</a:t>
            </a:r>
            <a:r>
              <a:rPr lang="en-US" dirty="0"/>
              <a:t>:  unique ID of cert</a:t>
            </a:r>
          </a:p>
          <a:p>
            <a:pPr marL="0" indent="0">
              <a:buFont typeface="Arial" pitchFamily="34" charset="0"/>
              <a:buNone/>
              <a:defRPr/>
            </a:pPr>
            <a:r>
              <a:rPr lang="en-US" b="1" dirty="0"/>
              <a:t>Subject</a:t>
            </a:r>
            <a:r>
              <a:rPr lang="en-US" dirty="0"/>
              <a:t>: ID of entity </a:t>
            </a:r>
          </a:p>
          <a:p>
            <a:pPr marL="0" indent="0">
              <a:buFont typeface="Arial" pitchFamily="34" charset="0"/>
              <a:buNone/>
              <a:defRPr/>
            </a:pPr>
            <a:r>
              <a:rPr lang="en-US" b="1" dirty="0"/>
              <a:t>Signature algorithm</a:t>
            </a:r>
            <a:r>
              <a:rPr lang="en-US" dirty="0"/>
              <a:t>:</a:t>
            </a:r>
          </a:p>
          <a:p>
            <a:pPr marL="0" indent="0">
              <a:buFont typeface="Arial" pitchFamily="34" charset="0"/>
              <a:buNone/>
              <a:defRPr/>
            </a:pPr>
            <a:r>
              <a:rPr lang="en-US" b="1" dirty="0"/>
              <a:t>Signature</a:t>
            </a:r>
            <a:r>
              <a:rPr lang="en-US" dirty="0"/>
              <a:t>: </a:t>
            </a:r>
          </a:p>
          <a:p>
            <a:pPr marL="0" indent="0">
              <a:buFont typeface="Arial" pitchFamily="34" charset="0"/>
              <a:buNone/>
              <a:defRPr/>
            </a:pPr>
            <a:r>
              <a:rPr lang="en-US" b="1" dirty="0"/>
              <a:t>Issuer</a:t>
            </a:r>
            <a:r>
              <a:rPr lang="en-US" dirty="0"/>
              <a:t>: verifier of info and issued cert</a:t>
            </a:r>
          </a:p>
          <a:p>
            <a:pPr marL="0" indent="0">
              <a:buFont typeface="Arial" pitchFamily="34" charset="0"/>
              <a:buNone/>
              <a:defRPr/>
            </a:pPr>
            <a:r>
              <a:rPr lang="en-US" b="1" dirty="0"/>
              <a:t>Valid–From</a:t>
            </a:r>
            <a:r>
              <a:rPr lang="en-US" dirty="0"/>
              <a:t>: date cert is first valid from</a:t>
            </a:r>
          </a:p>
          <a:p>
            <a:pPr marL="0" indent="0">
              <a:buFont typeface="Arial" pitchFamily="34" charset="0"/>
              <a:buNone/>
              <a:defRPr/>
            </a:pPr>
            <a:r>
              <a:rPr lang="en-US" b="1" dirty="0"/>
              <a:t>Valid–To</a:t>
            </a:r>
            <a:r>
              <a:rPr lang="en-US" dirty="0"/>
              <a:t>: expiry date</a:t>
            </a:r>
          </a:p>
          <a:p>
            <a:pPr marL="0" indent="0">
              <a:buFont typeface="Arial" pitchFamily="34" charset="0"/>
              <a:buNone/>
              <a:defRPr/>
            </a:pPr>
            <a:r>
              <a:rPr lang="en-US" b="1" dirty="0"/>
              <a:t>Key-Usage</a:t>
            </a:r>
            <a:r>
              <a:rPr lang="en-US" dirty="0"/>
              <a:t>: purpose of PK (signature, cert signing, …)</a:t>
            </a:r>
          </a:p>
          <a:p>
            <a:pPr marL="0" indent="0">
              <a:buFont typeface="Arial" pitchFamily="34" charset="0"/>
              <a:buNone/>
              <a:defRPr/>
            </a:pPr>
            <a:r>
              <a:rPr lang="en-US" b="1" dirty="0"/>
              <a:t>Public Key</a:t>
            </a:r>
            <a:r>
              <a:rPr lang="en-US" dirty="0"/>
              <a:t>: </a:t>
            </a:r>
          </a:p>
          <a:p>
            <a:pPr marL="0" indent="0">
              <a:buFont typeface="Arial" pitchFamily="34" charset="0"/>
              <a:buNone/>
              <a:defRPr/>
            </a:pPr>
            <a:r>
              <a:rPr lang="en-US" b="1" dirty="0"/>
              <a:t>Thumbprint algorithm</a:t>
            </a:r>
            <a:r>
              <a:rPr lang="en-US" dirty="0"/>
              <a:t>: to compute hash of PK cert</a:t>
            </a:r>
          </a:p>
          <a:p>
            <a:pPr marL="0" indent="0">
              <a:buFont typeface="Arial" pitchFamily="34" charset="0"/>
              <a:buNone/>
              <a:defRPr/>
            </a:pPr>
            <a:r>
              <a:rPr lang="en-US" b="1" dirty="0"/>
              <a:t>Thumbprint</a:t>
            </a:r>
            <a:r>
              <a:rPr lang="en-US" dirty="0"/>
              <a:t> (fingerprint): hash of abbreviated PK cert</a:t>
            </a:r>
          </a:p>
          <a:p>
            <a:pPr marL="0" indent="0">
              <a:buFont typeface="Arial" pitchFamily="34" charset="0"/>
              <a:buNone/>
              <a:defRPr/>
            </a:pPr>
            <a:endParaRPr lang="en-US" dirty="0"/>
          </a:p>
          <a:p>
            <a:pPr marL="0" indent="0">
              <a:buFont typeface="Arial" pitchFamily="34" charset="0"/>
              <a:buNone/>
              <a:defRPr/>
            </a:pPr>
            <a:endParaRPr lang="en-US" dirty="0"/>
          </a:p>
          <a:p>
            <a:pPr marL="0" indent="0">
              <a:buFont typeface="Arial" pitchFamily="34" charset="0"/>
              <a:buNone/>
              <a:defRPr/>
            </a:pPr>
            <a:endParaRPr lang="en-US" dirty="0"/>
          </a:p>
          <a:p>
            <a:pPr>
              <a:defRPr/>
            </a:pPr>
            <a:endParaRPr lang="en-US" dirty="0"/>
          </a:p>
          <a:p>
            <a:pPr>
              <a:defRPr/>
            </a:pPr>
            <a:endParaRPr lang="en-US" dirty="0"/>
          </a:p>
          <a:p>
            <a:pPr>
              <a:defRPr/>
            </a:pPr>
            <a:endParaRPr lang="sk-SK"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p:nvPr>
        </p:nvSpPr>
        <p:spPr>
          <a:xfrm>
            <a:off x="628650" y="631825"/>
            <a:ext cx="12599988" cy="1493838"/>
          </a:xfrm>
        </p:spPr>
        <p:txBody>
          <a:bodyPr/>
          <a:lstStyle/>
          <a:p>
            <a:r>
              <a:rPr lang="en-US" altLang="en-US" smtClean="0"/>
              <a:t>Certificate issuing</a:t>
            </a:r>
          </a:p>
        </p:txBody>
      </p:sp>
      <p:sp>
        <p:nvSpPr>
          <p:cNvPr id="38915" name="Zástupný objekt pre obsah 2"/>
          <p:cNvSpPr>
            <a:spLocks noGrp="1"/>
          </p:cNvSpPr>
          <p:nvPr>
            <p:ph idx="1"/>
          </p:nvPr>
        </p:nvSpPr>
        <p:spPr/>
        <p:txBody>
          <a:bodyPr/>
          <a:lstStyle/>
          <a:p>
            <a:endParaRPr lang="en-US" altLang="en-US" smtClean="0"/>
          </a:p>
        </p:txBody>
      </p:sp>
      <p:pic>
        <p:nvPicPr>
          <p:cNvPr id="38916" name="Picture 2" descr="Výsledek obrázku pro certificate cre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706563"/>
            <a:ext cx="8202613" cy="447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r>
              <a:rPr lang="en-US" altLang="en-US" dirty="0" smtClean="0"/>
              <a:t>Certificate issuing</a:t>
            </a:r>
          </a:p>
        </p:txBody>
      </p:sp>
      <p:sp>
        <p:nvSpPr>
          <p:cNvPr id="39939" name="Zástupný objekt pre obsah 2"/>
          <p:cNvSpPr>
            <a:spLocks noGrp="1"/>
          </p:cNvSpPr>
          <p:nvPr>
            <p:ph idx="1"/>
          </p:nvPr>
        </p:nvSpPr>
        <p:spPr/>
        <p:txBody>
          <a:bodyPr/>
          <a:lstStyle/>
          <a:p>
            <a:r>
              <a:rPr lang="en-US" altLang="en-US" smtClean="0"/>
              <a:t>User:</a:t>
            </a:r>
          </a:p>
          <a:p>
            <a:pPr lvl="1"/>
            <a:r>
              <a:rPr lang="en-US" altLang="en-US" smtClean="0"/>
              <a:t>creates key pair</a:t>
            </a:r>
          </a:p>
          <a:p>
            <a:pPr lvl="1"/>
            <a:r>
              <a:rPr lang="en-US" altLang="en-US" smtClean="0"/>
              <a:t>public + info is used to create - certification signing request</a:t>
            </a:r>
          </a:p>
          <a:p>
            <a:pPr lvl="1"/>
            <a:r>
              <a:rPr lang="en-US" altLang="en-US" smtClean="0"/>
              <a:t>CSR(cert. s. request) is sent to CA</a:t>
            </a:r>
          </a:p>
          <a:p>
            <a:pPr lvl="1"/>
            <a:endParaRPr lang="en-US" altLang="en-US" smtClean="0"/>
          </a:p>
          <a:p>
            <a:r>
              <a:rPr lang="en-US" altLang="en-US" smtClean="0"/>
              <a:t>CA </a:t>
            </a:r>
          </a:p>
          <a:p>
            <a:pPr lvl="1"/>
            <a:r>
              <a:rPr lang="en-US" altLang="en-US" smtClean="0"/>
              <a:t>cert is created = CSR is signed by private key of CA </a:t>
            </a:r>
          </a:p>
          <a:p>
            <a:pPr lvl="1"/>
            <a:r>
              <a:rPr lang="en-US" altLang="en-US" smtClean="0"/>
              <a:t>Cert is sent to user</a:t>
            </a:r>
          </a:p>
          <a:p>
            <a:pPr lvl="1"/>
            <a:endParaRPr lang="en-US" altLang="en-US" smtClean="0"/>
          </a:p>
          <a:p>
            <a:pPr lvl="1"/>
            <a:endParaRPr lang="en-US" altLang="en-US" smtClean="0"/>
          </a:p>
        </p:txBody>
      </p:sp>
      <p:sp>
        <p:nvSpPr>
          <p:cNvPr id="39940"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9FCB1C6-CABF-4425-9BD7-547A319EAF0E}" type="slidenum">
              <a:rPr lang="cs-CZ" altLang="en-US" smtClean="0">
                <a:solidFill>
                  <a:schemeClr val="bg1"/>
                </a:solidFill>
              </a:rPr>
              <a:pPr/>
              <a:t>35</a:t>
            </a:fld>
            <a:endParaRPr lang="cs-CZ" altLang="en-US" smtClean="0">
              <a:solidFill>
                <a:schemeClr val="bg1"/>
              </a:solidFill>
            </a:endParaRPr>
          </a:p>
        </p:txBody>
      </p:sp>
      <p:sp>
        <p:nvSpPr>
          <p:cNvPr id="39941"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p:txBody>
          <a:bodyPr/>
          <a:lstStyle/>
          <a:p>
            <a:r>
              <a:rPr lang="en-US" altLang="en-US" smtClean="0"/>
              <a:t>Certificate verification</a:t>
            </a:r>
          </a:p>
        </p:txBody>
      </p:sp>
      <p:sp>
        <p:nvSpPr>
          <p:cNvPr id="20483" name="Zástupný objekt pre obsah 2">
            <a:extLst>
              <a:ext uri="{FF2B5EF4-FFF2-40B4-BE49-F238E27FC236}">
                <a16:creationId xmlns:a16="http://schemas.microsoft.com/office/drawing/2014/main" id="{2551C260-4C5D-4940-B454-742B01DC45AB}"/>
              </a:ext>
            </a:extLst>
          </p:cNvPr>
          <p:cNvSpPr>
            <a:spLocks noGrp="1"/>
          </p:cNvSpPr>
          <p:nvPr>
            <p:ph idx="1"/>
          </p:nvPr>
        </p:nvSpPr>
        <p:spPr/>
        <p:txBody>
          <a:bodyPr/>
          <a:lstStyle/>
          <a:p>
            <a:pPr marL="0" indent="0">
              <a:buFont typeface="Arial" pitchFamily="34" charset="0"/>
              <a:buNone/>
              <a:defRPr/>
            </a:pPr>
            <a:r>
              <a:rPr lang="en-US" altLang="en-US" dirty="0"/>
              <a:t>Checking single cert:</a:t>
            </a:r>
          </a:p>
          <a:p>
            <a:pPr>
              <a:defRPr/>
            </a:pPr>
            <a:r>
              <a:rPr lang="en-US" altLang="en-US" dirty="0"/>
              <a:t>current </a:t>
            </a:r>
            <a:r>
              <a:rPr lang="en-US" altLang="en-US" b="1" dirty="0"/>
              <a:t>date</a:t>
            </a:r>
            <a:r>
              <a:rPr lang="en-US" altLang="en-US" dirty="0"/>
              <a:t> against validity period </a:t>
            </a:r>
          </a:p>
          <a:p>
            <a:pPr>
              <a:defRPr/>
            </a:pPr>
            <a:r>
              <a:rPr lang="en-US" altLang="en-US" dirty="0"/>
              <a:t>current validity of CA public key </a:t>
            </a:r>
          </a:p>
          <a:p>
            <a:pPr>
              <a:defRPr/>
            </a:pPr>
            <a:r>
              <a:rPr lang="en-US" altLang="en-US" dirty="0"/>
              <a:t>signature of CA on cert </a:t>
            </a:r>
          </a:p>
          <a:p>
            <a:pPr>
              <a:defRPr/>
            </a:pPr>
            <a:r>
              <a:rPr lang="en-US" altLang="en-US" dirty="0"/>
              <a:t>check whether certificate is revoked</a:t>
            </a:r>
          </a:p>
          <a:p>
            <a:pPr lvl="1">
              <a:defRPr/>
            </a:pPr>
            <a:r>
              <a:rPr lang="en-US" dirty="0"/>
              <a:t>CRL or OCSP</a:t>
            </a:r>
          </a:p>
          <a:p>
            <a:pPr>
              <a:defRPr/>
            </a:pPr>
            <a:r>
              <a:rPr lang="en-US" altLang="en-US" dirty="0"/>
              <a:t>policies</a:t>
            </a:r>
          </a:p>
          <a:p>
            <a:pPr>
              <a:defRPr/>
            </a:pPr>
            <a:endParaRPr lang="en-US"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Nadpis 1"/>
          <p:cNvSpPr>
            <a:spLocks noGrp="1"/>
          </p:cNvSpPr>
          <p:nvPr>
            <p:ph type="title"/>
          </p:nvPr>
        </p:nvSpPr>
        <p:spPr/>
        <p:txBody>
          <a:bodyPr/>
          <a:lstStyle/>
          <a:p>
            <a:r>
              <a:rPr lang="en-US" altLang="en-US" smtClean="0"/>
              <a:t>Certificates hierarchy </a:t>
            </a:r>
          </a:p>
        </p:txBody>
      </p:sp>
      <p:sp>
        <p:nvSpPr>
          <p:cNvPr id="41987" name="Zástupný objekt pre obsah 2"/>
          <p:cNvSpPr>
            <a:spLocks noGrp="1"/>
          </p:cNvSpPr>
          <p:nvPr>
            <p:ph idx="1"/>
          </p:nvPr>
        </p:nvSpPr>
        <p:spPr/>
        <p:txBody>
          <a:bodyPr/>
          <a:lstStyle/>
          <a:p>
            <a:r>
              <a:rPr lang="en-US" altLang="en-US" b="1" smtClean="0"/>
              <a:t>root CA (trust anchor) </a:t>
            </a:r>
            <a:r>
              <a:rPr lang="en-US" altLang="en-US" smtClean="0"/>
              <a:t>-</a:t>
            </a:r>
            <a:r>
              <a:rPr lang="en-US" altLang="en-US" b="1" smtClean="0"/>
              <a:t> </a:t>
            </a:r>
            <a:r>
              <a:rPr lang="en-US" altLang="en-US" smtClean="0"/>
              <a:t>self-signed certificate</a:t>
            </a:r>
          </a:p>
          <a:p>
            <a:r>
              <a:rPr lang="en-US" altLang="en-US" smtClean="0"/>
              <a:t>Intermediate CA’s</a:t>
            </a:r>
            <a:r>
              <a:rPr lang="en-US" altLang="en-US" b="1" smtClean="0"/>
              <a:t> </a:t>
            </a:r>
          </a:p>
          <a:p>
            <a:r>
              <a:rPr lang="en-US" altLang="en-US" b="1" smtClean="0"/>
              <a:t>End entity </a:t>
            </a:r>
            <a:r>
              <a:rPr lang="en-US" altLang="en-US" smtClean="0"/>
              <a:t>–</a:t>
            </a:r>
            <a:r>
              <a:rPr lang="en-US" altLang="en-US" b="1" smtClean="0"/>
              <a:t> </a:t>
            </a:r>
            <a:r>
              <a:rPr lang="en-US" altLang="en-US" smtClean="0"/>
              <a:t>user certificate</a:t>
            </a:r>
          </a:p>
        </p:txBody>
      </p:sp>
      <p:pic>
        <p:nvPicPr>
          <p:cNvPr id="41988" name="Picture 4" descr="http://4.bp.blogspot.com/-sjMZX-XUsDo/VHwVmPTXJ4I/AAAAAAAAAEU/3G6h9qmvEFQ/s1600/certifica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3357563"/>
            <a:ext cx="6215062"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r>
              <a:rPr lang="en-US" altLang="en-US" dirty="0" smtClean="0"/>
              <a:t>Certificates hierarchy</a:t>
            </a:r>
          </a:p>
        </p:txBody>
      </p:sp>
      <p:sp>
        <p:nvSpPr>
          <p:cNvPr id="43011" name="Zástupný objekt pre obsah 2"/>
          <p:cNvSpPr>
            <a:spLocks noGrp="1"/>
          </p:cNvSpPr>
          <p:nvPr>
            <p:ph idx="1"/>
          </p:nvPr>
        </p:nvSpPr>
        <p:spPr/>
        <p:txBody>
          <a:bodyPr/>
          <a:lstStyle/>
          <a:p>
            <a:r>
              <a:rPr lang="en-US" altLang="en-US" b="1" smtClean="0"/>
              <a:t>root CA (trust anchor) </a:t>
            </a:r>
            <a:r>
              <a:rPr lang="en-US" altLang="en-US" smtClean="0"/>
              <a:t>-</a:t>
            </a:r>
            <a:r>
              <a:rPr lang="en-US" altLang="en-US" b="1" smtClean="0"/>
              <a:t> </a:t>
            </a:r>
            <a:r>
              <a:rPr lang="en-US" altLang="en-US" smtClean="0"/>
              <a:t>self-signed certificate</a:t>
            </a:r>
          </a:p>
          <a:p>
            <a:r>
              <a:rPr lang="en-US" altLang="en-US" smtClean="0"/>
              <a:t>Intermediate CA’s</a:t>
            </a:r>
            <a:r>
              <a:rPr lang="en-US" altLang="en-US" b="1" smtClean="0"/>
              <a:t> </a:t>
            </a:r>
          </a:p>
          <a:p>
            <a:r>
              <a:rPr lang="en-US" altLang="en-US" b="1" smtClean="0"/>
              <a:t>End entity </a:t>
            </a:r>
            <a:r>
              <a:rPr lang="en-US" altLang="en-US" smtClean="0"/>
              <a:t>–</a:t>
            </a:r>
            <a:r>
              <a:rPr lang="en-US" altLang="en-US" b="1" smtClean="0"/>
              <a:t> </a:t>
            </a:r>
            <a:r>
              <a:rPr lang="en-US" altLang="en-US" smtClean="0"/>
              <a:t>user certificate</a:t>
            </a:r>
          </a:p>
          <a:p>
            <a:endParaRPr lang="en-US" altLang="en-US" smtClean="0"/>
          </a:p>
          <a:p>
            <a:r>
              <a:rPr lang="en-US" altLang="en-US" smtClean="0"/>
              <a:t>Tree structure </a:t>
            </a:r>
          </a:p>
          <a:p>
            <a:pPr lvl="1"/>
            <a:r>
              <a:rPr lang="en-US" altLang="en-US" smtClean="0"/>
              <a:t>root = root CA</a:t>
            </a:r>
          </a:p>
          <a:p>
            <a:pPr lvl="1"/>
            <a:r>
              <a:rPr lang="en-US" altLang="en-US" smtClean="0"/>
              <a:t>nodes = intermediate CA’s</a:t>
            </a:r>
          </a:p>
          <a:p>
            <a:pPr lvl="1"/>
            <a:r>
              <a:rPr lang="en-US" altLang="en-US" smtClean="0"/>
              <a:t>leaves = end user certificates</a:t>
            </a:r>
          </a:p>
          <a:p>
            <a:endParaRPr lang="en-US" alt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Nadpis 1"/>
          <p:cNvSpPr>
            <a:spLocks noGrp="1"/>
          </p:cNvSpPr>
          <p:nvPr>
            <p:ph type="title"/>
          </p:nvPr>
        </p:nvSpPr>
        <p:spPr/>
        <p:txBody>
          <a:bodyPr/>
          <a:lstStyle/>
          <a:p>
            <a:r>
              <a:rPr lang="sk-SK" altLang="en-US" smtClean="0"/>
              <a:t>Chain of trust</a:t>
            </a:r>
            <a:endParaRPr lang="en-US" altLang="en-US" smtClean="0"/>
          </a:p>
        </p:txBody>
      </p:sp>
      <p:sp>
        <p:nvSpPr>
          <p:cNvPr id="3" name="Zástupný objekt pre obsah 2">
            <a:extLst>
              <a:ext uri="{FF2B5EF4-FFF2-40B4-BE49-F238E27FC236}">
                <a16:creationId xmlns:a16="http://schemas.microsoft.com/office/drawing/2014/main" id="{F3E2D9EA-FD9A-42EE-BFD1-BC54C8C29B94}"/>
              </a:ext>
            </a:extLst>
          </p:cNvPr>
          <p:cNvSpPr>
            <a:spLocks noGrp="1"/>
          </p:cNvSpPr>
          <p:nvPr>
            <p:ph idx="1"/>
          </p:nvPr>
        </p:nvSpPr>
        <p:spPr/>
        <p:txBody>
          <a:bodyPr/>
          <a:lstStyle/>
          <a:p>
            <a:pPr>
              <a:defRPr/>
            </a:pPr>
            <a:r>
              <a:rPr lang="sk-SK" dirty="0"/>
              <a:t>Trust transfer </a:t>
            </a:r>
            <a:r>
              <a:rPr lang="en-US" dirty="0"/>
              <a:t>– to </a:t>
            </a:r>
            <a:r>
              <a:rPr lang="en-US" dirty="0" smtClean="0"/>
              <a:t>lower </a:t>
            </a:r>
            <a:r>
              <a:rPr lang="en-US" dirty="0"/>
              <a:t>CA’s </a:t>
            </a:r>
          </a:p>
          <a:p>
            <a:pPr>
              <a:defRPr/>
            </a:pPr>
            <a:r>
              <a:rPr lang="en-US" dirty="0"/>
              <a:t>Root cert, intermediate certs, end-user cert.</a:t>
            </a:r>
          </a:p>
          <a:p>
            <a:pPr>
              <a:defRPr/>
            </a:pPr>
            <a:r>
              <a:rPr lang="en-US" dirty="0"/>
              <a:t>Chain:</a:t>
            </a:r>
          </a:p>
          <a:p>
            <a:pPr lvl="1">
              <a:defRPr/>
            </a:pPr>
            <a:r>
              <a:rPr lang="en-US" dirty="0"/>
              <a:t>end-user cert – signed by CA1</a:t>
            </a:r>
          </a:p>
          <a:p>
            <a:pPr lvl="1">
              <a:defRPr/>
            </a:pPr>
            <a:r>
              <a:rPr lang="en-US" dirty="0"/>
              <a:t>CA1 cert – signed by CA2…</a:t>
            </a:r>
          </a:p>
          <a:p>
            <a:pPr lvl="1">
              <a:defRPr/>
            </a:pPr>
            <a:r>
              <a:rPr lang="en-US" dirty="0"/>
              <a:t>root CA cert – signed by itself</a:t>
            </a:r>
          </a:p>
          <a:p>
            <a:pPr marL="0" indent="0">
              <a:buFont typeface="Arial" pitchFamily="34" charset="0"/>
              <a:buNone/>
              <a:defRPr/>
            </a:pPr>
            <a:endParaRPr lang="en-US" dirty="0"/>
          </a:p>
          <a:p>
            <a:pPr marL="0" indent="0">
              <a:buFont typeface="Arial" pitchFamily="34" charset="0"/>
              <a:buNone/>
              <a:defRPr/>
            </a:pPr>
            <a:r>
              <a:rPr lang="en-US" dirty="0"/>
              <a:t>Server – sends all certs up to root cert</a:t>
            </a:r>
            <a:r>
              <a:rPr lang="sk-SK" dirty="0"/>
              <a:t> to </a:t>
            </a:r>
            <a:r>
              <a:rPr lang="sk-SK" dirty="0" err="1"/>
              <a:t>browser</a:t>
            </a:r>
            <a:endParaRPr lang="en-US" dirty="0"/>
          </a:p>
          <a:p>
            <a:pPr marL="0" indent="0">
              <a:buFont typeface="Arial" pitchFamily="34" charset="0"/>
              <a:buNone/>
              <a:defRPr/>
            </a:pPr>
            <a:r>
              <a:rPr lang="en-US" dirty="0"/>
              <a:t/>
            </a:r>
            <a:br>
              <a:rPr lang="en-US" dirty="0"/>
            </a:br>
            <a:endParaRPr lang="en-US" dirty="0"/>
          </a:p>
          <a:p>
            <a:pPr>
              <a:defRPr/>
            </a:pPr>
            <a:endParaRPr lang="en-US" dirty="0"/>
          </a:p>
          <a:p>
            <a:pPr>
              <a:defRPr/>
            </a:pPr>
            <a:endParaRPr lang="en-US" dirty="0"/>
          </a:p>
        </p:txBody>
      </p:sp>
      <p:sp>
        <p:nvSpPr>
          <p:cNvPr id="44036"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0C548D-1D88-4AFE-859E-3A75EF84E7AB}" type="slidenum">
              <a:rPr lang="cs-CZ" altLang="en-US" smtClean="0">
                <a:solidFill>
                  <a:schemeClr val="bg1"/>
                </a:solidFill>
              </a:rPr>
              <a:pPr/>
              <a:t>39</a:t>
            </a:fld>
            <a:endParaRPr lang="cs-CZ" altLang="en-US" smtClean="0">
              <a:solidFill>
                <a:schemeClr val="bg1"/>
              </a:solidFill>
            </a:endParaRPr>
          </a:p>
        </p:txBody>
      </p:sp>
      <p:sp>
        <p:nvSpPr>
          <p:cNvPr id="44037"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r>
              <a:rPr lang="en-US" altLang="en-US" smtClean="0"/>
              <a:t>Asymmetric cryptosystem</a:t>
            </a:r>
          </a:p>
        </p:txBody>
      </p:sp>
      <p:sp>
        <p:nvSpPr>
          <p:cNvPr id="8195"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A94E5BE-89BC-41DB-8DAA-3C67DE89D1F6}" type="slidenum">
              <a:rPr lang="cs-CZ" altLang="en-US" smtClean="0">
                <a:solidFill>
                  <a:schemeClr val="bg1"/>
                </a:solidFill>
              </a:rPr>
              <a:pPr/>
              <a:t>4</a:t>
            </a:fld>
            <a:endParaRPr lang="cs-CZ" altLang="en-US" smtClean="0">
              <a:solidFill>
                <a:schemeClr val="bg1"/>
              </a:solidFill>
            </a:endParaRPr>
          </a:p>
        </p:txBody>
      </p:sp>
      <p:sp>
        <p:nvSpPr>
          <p:cNvPr id="8196"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grpSp>
        <p:nvGrpSpPr>
          <p:cNvPr id="8197" name="Skupina 5"/>
          <p:cNvGrpSpPr>
            <a:grpSpLocks/>
          </p:cNvGrpSpPr>
          <p:nvPr/>
        </p:nvGrpSpPr>
        <p:grpSpPr bwMode="auto">
          <a:xfrm>
            <a:off x="252413" y="1709738"/>
            <a:ext cx="8605837" cy="4887912"/>
            <a:chOff x="252413" y="1709738"/>
            <a:chExt cx="8605837" cy="4887912"/>
          </a:xfrm>
        </p:grpSpPr>
        <p:sp>
          <p:nvSpPr>
            <p:cNvPr id="8198" name="Rectangle 47"/>
            <p:cNvSpPr>
              <a:spLocks noChangeArrowheads="1"/>
            </p:cNvSpPr>
            <p:nvPr/>
          </p:nvSpPr>
          <p:spPr bwMode="auto">
            <a:xfrm>
              <a:off x="320675" y="6146800"/>
              <a:ext cx="2379663"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1400"/>
                </a:lnSpc>
              </a:pPr>
              <a:r>
                <a:rPr lang="en-US" altLang="en-US" sz="1200">
                  <a:solidFill>
                    <a:srgbClr val="000000"/>
                  </a:solidFill>
                </a:rPr>
                <a:t>Adapted </a:t>
              </a:r>
              <a:r>
                <a:rPr lang="cs-CZ" altLang="en-US" sz="1200">
                  <a:solidFill>
                    <a:srgbClr val="000000"/>
                  </a:solidFill>
                </a:rPr>
                <a:t>Source</a:t>
              </a:r>
              <a:r>
                <a:rPr lang="en-US" altLang="en-US" sz="1200">
                  <a:solidFill>
                    <a:srgbClr val="000000"/>
                  </a:solidFill>
                </a:rPr>
                <a:t>: </a:t>
              </a:r>
              <a:r>
                <a:rPr lang="en-US" altLang="en-US" sz="1200" i="1">
                  <a:solidFill>
                    <a:srgbClr val="000000"/>
                  </a:solidFill>
                </a:rPr>
                <a:t>Network and </a:t>
              </a:r>
              <a:br>
                <a:rPr lang="en-US" altLang="en-US" sz="1200" i="1">
                  <a:solidFill>
                    <a:srgbClr val="000000"/>
                  </a:solidFill>
                </a:rPr>
              </a:br>
              <a:r>
                <a:rPr lang="en-US" altLang="en-US" sz="1200" i="1">
                  <a:solidFill>
                    <a:srgbClr val="000000"/>
                  </a:solidFill>
                </a:rPr>
                <a:t>Internetwork Security</a:t>
              </a:r>
              <a:r>
                <a:rPr lang="en-US" altLang="en-US" sz="1200">
                  <a:solidFill>
                    <a:srgbClr val="000000"/>
                  </a:solidFill>
                </a:rPr>
                <a:t> (Stallings)</a:t>
              </a:r>
            </a:p>
          </p:txBody>
        </p:sp>
        <p:grpSp>
          <p:nvGrpSpPr>
            <p:cNvPr id="8199" name="Skupina 7"/>
            <p:cNvGrpSpPr>
              <a:grpSpLocks/>
            </p:cNvGrpSpPr>
            <p:nvPr/>
          </p:nvGrpSpPr>
          <p:grpSpPr bwMode="auto">
            <a:xfrm>
              <a:off x="252413" y="1709738"/>
              <a:ext cx="8605837" cy="4337050"/>
              <a:chOff x="252413" y="1709738"/>
              <a:chExt cx="8605837" cy="4337050"/>
            </a:xfrm>
          </p:grpSpPr>
          <p:sp>
            <p:nvSpPr>
              <p:cNvPr id="8200" name="Rectangle 2"/>
              <p:cNvSpPr>
                <a:spLocks noChangeArrowheads="1"/>
              </p:cNvSpPr>
              <p:nvPr/>
            </p:nvSpPr>
            <p:spPr bwMode="auto">
              <a:xfrm>
                <a:off x="2519363" y="4813300"/>
                <a:ext cx="1201737" cy="977900"/>
              </a:xfrm>
              <a:prstGeom prst="rect">
                <a:avLst/>
              </a:prstGeom>
              <a:solidFill>
                <a:srgbClr val="800040"/>
              </a:solidFill>
              <a:ln w="762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201" name="Rectangle 3"/>
              <p:cNvSpPr>
                <a:spLocks noChangeArrowheads="1"/>
              </p:cNvSpPr>
              <p:nvPr/>
            </p:nvSpPr>
            <p:spPr bwMode="auto">
              <a:xfrm>
                <a:off x="2517775" y="4811713"/>
                <a:ext cx="1201738" cy="9779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202" name="Rectangle 4"/>
              <p:cNvSpPr>
                <a:spLocks noChangeArrowheads="1"/>
              </p:cNvSpPr>
              <p:nvPr/>
            </p:nvSpPr>
            <p:spPr bwMode="auto">
              <a:xfrm>
                <a:off x="2590800" y="4827588"/>
                <a:ext cx="1114425"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3300"/>
                  </a:lnSpc>
                </a:pPr>
                <a:r>
                  <a:rPr lang="en-US" altLang="en-US" sz="1400" b="1">
                    <a:latin typeface="Industria Solid"/>
                  </a:rPr>
                  <a:t>encryption</a:t>
                </a:r>
              </a:p>
              <a:p>
                <a:pPr algn="ctr">
                  <a:lnSpc>
                    <a:spcPts val="3300"/>
                  </a:lnSpc>
                </a:pPr>
                <a:r>
                  <a:rPr lang="en-US" altLang="en-US" sz="1400" b="1">
                    <a:latin typeface="Industria Solid"/>
                  </a:rPr>
                  <a:t> </a:t>
                </a:r>
              </a:p>
            </p:txBody>
          </p:sp>
          <p:sp>
            <p:nvSpPr>
              <p:cNvPr id="8203" name="Rectangle 5"/>
              <p:cNvSpPr>
                <a:spLocks noChangeArrowheads="1"/>
              </p:cNvSpPr>
              <p:nvPr/>
            </p:nvSpPr>
            <p:spPr bwMode="auto">
              <a:xfrm>
                <a:off x="5438775" y="4813300"/>
                <a:ext cx="1201738" cy="977900"/>
              </a:xfrm>
              <a:prstGeom prst="rect">
                <a:avLst/>
              </a:prstGeom>
              <a:solidFill>
                <a:srgbClr val="800040"/>
              </a:solidFill>
              <a:ln w="762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204" name="Rectangle 6"/>
              <p:cNvSpPr>
                <a:spLocks noChangeArrowheads="1"/>
              </p:cNvSpPr>
              <p:nvPr/>
            </p:nvSpPr>
            <p:spPr bwMode="auto">
              <a:xfrm>
                <a:off x="5435600" y="4811713"/>
                <a:ext cx="1203325" cy="9779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205" name="Rectangle 7"/>
              <p:cNvSpPr>
                <a:spLocks noChangeArrowheads="1"/>
              </p:cNvSpPr>
              <p:nvPr/>
            </p:nvSpPr>
            <p:spPr bwMode="auto">
              <a:xfrm>
                <a:off x="5495925" y="4814888"/>
                <a:ext cx="1114425" cy="954087"/>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3300"/>
                  </a:lnSpc>
                </a:pPr>
                <a:r>
                  <a:rPr lang="en-US" altLang="en-US" sz="1400" b="1">
                    <a:solidFill>
                      <a:schemeClr val="accent1"/>
                    </a:solidFill>
                    <a:latin typeface="Industria Solid"/>
                  </a:rPr>
                  <a:t>decryption</a:t>
                </a:r>
              </a:p>
              <a:p>
                <a:pPr algn="ctr">
                  <a:lnSpc>
                    <a:spcPts val="3300"/>
                  </a:lnSpc>
                </a:pPr>
                <a:endParaRPr lang="en-US" altLang="en-US" sz="1400" b="1">
                  <a:solidFill>
                    <a:schemeClr val="accent1"/>
                  </a:solidFill>
                  <a:latin typeface="Industria Solid"/>
                </a:endParaRPr>
              </a:p>
            </p:txBody>
          </p:sp>
          <p:sp>
            <p:nvSpPr>
              <p:cNvPr id="8206" name="Line 8"/>
              <p:cNvSpPr>
                <a:spLocks noChangeShapeType="1"/>
              </p:cNvSpPr>
              <p:nvPr/>
            </p:nvSpPr>
            <p:spPr bwMode="auto">
              <a:xfrm>
                <a:off x="1201738" y="5338763"/>
                <a:ext cx="1241425" cy="0"/>
              </a:xfrm>
              <a:prstGeom prst="line">
                <a:avLst/>
              </a:prstGeom>
              <a:noFill/>
              <a:ln w="76200">
                <a:solidFill>
                  <a:srgbClr val="FFBB00"/>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7" name="Line 9"/>
              <p:cNvSpPr>
                <a:spLocks noChangeShapeType="1"/>
              </p:cNvSpPr>
              <p:nvPr/>
            </p:nvSpPr>
            <p:spPr bwMode="auto">
              <a:xfrm>
                <a:off x="3795713" y="5338763"/>
                <a:ext cx="1577975" cy="0"/>
              </a:xfrm>
              <a:prstGeom prst="line">
                <a:avLst/>
              </a:prstGeom>
              <a:noFill/>
              <a:ln w="76200">
                <a:solidFill>
                  <a:srgbClr val="FFBB00"/>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8" name="Line 10"/>
              <p:cNvSpPr>
                <a:spLocks noChangeShapeType="1"/>
              </p:cNvSpPr>
              <p:nvPr/>
            </p:nvSpPr>
            <p:spPr bwMode="auto">
              <a:xfrm>
                <a:off x="6081713" y="4349750"/>
                <a:ext cx="0" cy="376238"/>
              </a:xfrm>
              <a:prstGeom prst="line">
                <a:avLst/>
              </a:prstGeom>
              <a:noFill/>
              <a:ln w="76200">
                <a:solidFill>
                  <a:srgbClr val="FFBB00"/>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9" name="Rectangle 11"/>
              <p:cNvSpPr>
                <a:spLocks noChangeArrowheads="1"/>
              </p:cNvSpPr>
              <p:nvPr/>
            </p:nvSpPr>
            <p:spPr bwMode="auto">
              <a:xfrm>
                <a:off x="1066800" y="5437188"/>
                <a:ext cx="1277938"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2100"/>
                  </a:lnSpc>
                </a:pPr>
                <a:r>
                  <a:rPr lang="en-US" altLang="en-US">
                    <a:latin typeface="AGaramond"/>
                  </a:rPr>
                  <a:t>message</a:t>
                </a:r>
              </a:p>
            </p:txBody>
          </p:sp>
          <p:sp>
            <p:nvSpPr>
              <p:cNvPr id="8210" name="Rectangle 13"/>
              <p:cNvSpPr>
                <a:spLocks noChangeArrowheads="1"/>
              </p:cNvSpPr>
              <p:nvPr/>
            </p:nvSpPr>
            <p:spPr bwMode="auto">
              <a:xfrm>
                <a:off x="252413" y="5076825"/>
                <a:ext cx="1076325" cy="66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3300"/>
                  </a:lnSpc>
                </a:pPr>
                <a:r>
                  <a:rPr lang="cs-CZ" altLang="en-US" sz="2000">
                    <a:latin typeface="Industria Solid"/>
                  </a:rPr>
                  <a:t>Alice</a:t>
                </a:r>
                <a:endParaRPr lang="en-US" altLang="en-US" sz="2000">
                  <a:latin typeface="Industria Solid"/>
                </a:endParaRPr>
              </a:p>
            </p:txBody>
          </p:sp>
          <p:grpSp>
            <p:nvGrpSpPr>
              <p:cNvPr id="8211" name="Skupina 3"/>
              <p:cNvGrpSpPr>
                <a:grpSpLocks/>
              </p:cNvGrpSpPr>
              <p:nvPr/>
            </p:nvGrpSpPr>
            <p:grpSpPr bwMode="auto">
              <a:xfrm>
                <a:off x="3132138" y="1709738"/>
                <a:ext cx="5214937" cy="3198812"/>
                <a:chOff x="3291560" y="1709533"/>
                <a:chExt cx="5055730" cy="3198813"/>
              </a:xfrm>
            </p:grpSpPr>
            <p:sp>
              <p:nvSpPr>
                <p:cNvPr id="8232" name="Line 16"/>
                <p:cNvSpPr>
                  <a:spLocks noChangeShapeType="1"/>
                </p:cNvSpPr>
                <p:nvPr/>
              </p:nvSpPr>
              <p:spPr bwMode="auto">
                <a:xfrm>
                  <a:off x="3291560" y="4457788"/>
                  <a:ext cx="0" cy="376238"/>
                </a:xfrm>
                <a:prstGeom prst="line">
                  <a:avLst/>
                </a:prstGeom>
                <a:noFill/>
                <a:ln w="76200">
                  <a:solidFill>
                    <a:srgbClr val="FFBB00"/>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233" name="Skupina 2"/>
                <p:cNvGrpSpPr>
                  <a:grpSpLocks/>
                </p:cNvGrpSpPr>
                <p:nvPr/>
              </p:nvGrpSpPr>
              <p:grpSpPr bwMode="auto">
                <a:xfrm flipH="1">
                  <a:off x="3669771" y="1709533"/>
                  <a:ext cx="4677519" cy="3198813"/>
                  <a:chOff x="1476375" y="1774825"/>
                  <a:chExt cx="4152900" cy="3198813"/>
                </a:xfrm>
              </p:grpSpPr>
              <p:sp>
                <p:nvSpPr>
                  <p:cNvPr id="8234" name="Arc 17"/>
                  <p:cNvSpPr>
                    <a:spLocks/>
                  </p:cNvSpPr>
                  <p:nvPr/>
                </p:nvSpPr>
                <p:spPr bwMode="auto">
                  <a:xfrm rot="4303256">
                    <a:off x="3586163" y="2819400"/>
                    <a:ext cx="2668588" cy="1417637"/>
                  </a:xfrm>
                  <a:custGeom>
                    <a:avLst/>
                    <a:gdLst>
                      <a:gd name="T0" fmla="*/ 0 w 21600"/>
                      <a:gd name="T1" fmla="*/ 2147483646 h 21600"/>
                      <a:gd name="T2" fmla="*/ 2147483646 w 21600"/>
                      <a:gd name="T3" fmla="*/ 0 h 21600"/>
                      <a:gd name="T4" fmla="*/ 2147483646 w 21600"/>
                      <a:gd name="T5" fmla="*/ 214748364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21576"/>
                        </a:moveTo>
                        <a:cubicBezTo>
                          <a:pt x="13" y="9661"/>
                          <a:pt x="9672" y="7"/>
                          <a:pt x="21587" y="0"/>
                        </a:cubicBezTo>
                      </a:path>
                      <a:path w="21600" h="21600" stroke="0" extrusionOk="0">
                        <a:moveTo>
                          <a:pt x="0" y="21576"/>
                        </a:moveTo>
                        <a:cubicBezTo>
                          <a:pt x="13" y="9661"/>
                          <a:pt x="9672" y="7"/>
                          <a:pt x="21587" y="0"/>
                        </a:cubicBezTo>
                        <a:lnTo>
                          <a:pt x="21600" y="21600"/>
                        </a:lnTo>
                        <a:lnTo>
                          <a:pt x="0" y="21576"/>
                        </a:lnTo>
                        <a:close/>
                      </a:path>
                    </a:pathLst>
                  </a:custGeom>
                  <a:noFill/>
                  <a:ln w="76200" cap="rnd">
                    <a:solidFill>
                      <a:srgbClr val="FFBB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35" name="Arc 18"/>
                  <p:cNvSpPr>
                    <a:spLocks/>
                  </p:cNvSpPr>
                  <p:nvPr/>
                </p:nvSpPr>
                <p:spPr bwMode="auto">
                  <a:xfrm rot="-4795058">
                    <a:off x="1162844" y="2578894"/>
                    <a:ext cx="2708275" cy="2081213"/>
                  </a:xfrm>
                  <a:custGeom>
                    <a:avLst/>
                    <a:gdLst>
                      <a:gd name="T0" fmla="*/ 0 w 21613"/>
                      <a:gd name="T1" fmla="*/ 0 h 21600"/>
                      <a:gd name="T2" fmla="*/ 2147483646 w 21613"/>
                      <a:gd name="T3" fmla="*/ 2147483646 h 21600"/>
                      <a:gd name="T4" fmla="*/ 2147483646 w 21613"/>
                      <a:gd name="T5" fmla="*/ 2147483646 h 21600"/>
                      <a:gd name="T6" fmla="*/ 0 60000 65536"/>
                      <a:gd name="T7" fmla="*/ 0 60000 65536"/>
                      <a:gd name="T8" fmla="*/ 0 60000 65536"/>
                    </a:gdLst>
                    <a:ahLst/>
                    <a:cxnLst>
                      <a:cxn ang="T6">
                        <a:pos x="T0" y="T1"/>
                      </a:cxn>
                      <a:cxn ang="T7">
                        <a:pos x="T2" y="T3"/>
                      </a:cxn>
                      <a:cxn ang="T8">
                        <a:pos x="T4" y="T5"/>
                      </a:cxn>
                    </a:cxnLst>
                    <a:rect l="0" t="0" r="r" b="b"/>
                    <a:pathLst>
                      <a:path w="21613" h="21600" fill="none" extrusionOk="0">
                        <a:moveTo>
                          <a:pt x="0" y="0"/>
                        </a:moveTo>
                        <a:cubicBezTo>
                          <a:pt x="4" y="0"/>
                          <a:pt x="8" y="0"/>
                          <a:pt x="13" y="0"/>
                        </a:cubicBezTo>
                        <a:cubicBezTo>
                          <a:pt x="11942" y="0"/>
                          <a:pt x="21613" y="9670"/>
                          <a:pt x="21613" y="21600"/>
                        </a:cubicBezTo>
                      </a:path>
                      <a:path w="21613" h="21600" stroke="0" extrusionOk="0">
                        <a:moveTo>
                          <a:pt x="0" y="0"/>
                        </a:moveTo>
                        <a:cubicBezTo>
                          <a:pt x="4" y="0"/>
                          <a:pt x="8" y="0"/>
                          <a:pt x="13" y="0"/>
                        </a:cubicBezTo>
                        <a:cubicBezTo>
                          <a:pt x="11942" y="0"/>
                          <a:pt x="21613" y="9670"/>
                          <a:pt x="21613" y="21600"/>
                        </a:cubicBezTo>
                        <a:lnTo>
                          <a:pt x="13" y="21600"/>
                        </a:lnTo>
                        <a:lnTo>
                          <a:pt x="0" y="0"/>
                        </a:lnTo>
                        <a:close/>
                      </a:path>
                    </a:pathLst>
                  </a:custGeom>
                  <a:noFill/>
                  <a:ln w="76200" cap="rnd">
                    <a:solidFill>
                      <a:srgbClr val="FFBB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236" name="Group 19"/>
                  <p:cNvGrpSpPr>
                    <a:grpSpLocks/>
                  </p:cNvGrpSpPr>
                  <p:nvPr/>
                </p:nvGrpSpPr>
                <p:grpSpPr bwMode="auto">
                  <a:xfrm>
                    <a:off x="3419475" y="2265363"/>
                    <a:ext cx="676275" cy="352425"/>
                    <a:chOff x="3346" y="1382"/>
                    <a:chExt cx="426" cy="222"/>
                  </a:xfrm>
                </p:grpSpPr>
                <p:sp>
                  <p:nvSpPr>
                    <p:cNvPr id="8238" name="Oval 20"/>
                    <p:cNvSpPr>
                      <a:spLocks noChangeArrowheads="1"/>
                    </p:cNvSpPr>
                    <p:nvPr/>
                  </p:nvSpPr>
                  <p:spPr bwMode="auto">
                    <a:xfrm>
                      <a:off x="3347" y="1383"/>
                      <a:ext cx="196" cy="221"/>
                    </a:xfrm>
                    <a:prstGeom prst="ellipse">
                      <a:avLst/>
                    </a:prstGeom>
                    <a:solidFill>
                      <a:srgbClr val="FFBB00"/>
                    </a:solidFill>
                    <a:ln w="762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239" name="Rectangle 21"/>
                    <p:cNvSpPr>
                      <a:spLocks noChangeArrowheads="1"/>
                    </p:cNvSpPr>
                    <p:nvPr/>
                  </p:nvSpPr>
                  <p:spPr bwMode="auto">
                    <a:xfrm>
                      <a:off x="3465" y="1462"/>
                      <a:ext cx="307" cy="55"/>
                    </a:xfrm>
                    <a:prstGeom prst="rect">
                      <a:avLst/>
                    </a:prstGeom>
                    <a:solidFill>
                      <a:srgbClr val="FFBB00"/>
                    </a:solidFill>
                    <a:ln w="762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8240" name="Group 22"/>
                    <p:cNvGrpSpPr>
                      <a:grpSpLocks/>
                    </p:cNvGrpSpPr>
                    <p:nvPr/>
                  </p:nvGrpSpPr>
                  <p:grpSpPr bwMode="auto">
                    <a:xfrm>
                      <a:off x="3623" y="1478"/>
                      <a:ext cx="141" cy="118"/>
                      <a:chOff x="3623" y="1478"/>
                      <a:chExt cx="141" cy="118"/>
                    </a:xfrm>
                  </p:grpSpPr>
                  <p:sp>
                    <p:nvSpPr>
                      <p:cNvPr id="8247" name="Rectangle 23"/>
                      <p:cNvSpPr>
                        <a:spLocks noChangeArrowheads="1"/>
                      </p:cNvSpPr>
                      <p:nvPr/>
                    </p:nvSpPr>
                    <p:spPr bwMode="auto">
                      <a:xfrm>
                        <a:off x="3710" y="1478"/>
                        <a:ext cx="54" cy="118"/>
                      </a:xfrm>
                      <a:prstGeom prst="rect">
                        <a:avLst/>
                      </a:prstGeom>
                      <a:solidFill>
                        <a:srgbClr val="FFBB00"/>
                      </a:solidFill>
                      <a:ln w="762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248" name="Rectangle 24"/>
                      <p:cNvSpPr>
                        <a:spLocks noChangeArrowheads="1"/>
                      </p:cNvSpPr>
                      <p:nvPr/>
                    </p:nvSpPr>
                    <p:spPr bwMode="auto">
                      <a:xfrm>
                        <a:off x="3623" y="1478"/>
                        <a:ext cx="55" cy="118"/>
                      </a:xfrm>
                      <a:prstGeom prst="rect">
                        <a:avLst/>
                      </a:prstGeom>
                      <a:solidFill>
                        <a:srgbClr val="FFBB00"/>
                      </a:solidFill>
                      <a:ln w="762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8241" name="Oval 25"/>
                    <p:cNvSpPr>
                      <a:spLocks noChangeArrowheads="1"/>
                    </p:cNvSpPr>
                    <p:nvPr/>
                  </p:nvSpPr>
                  <p:spPr bwMode="auto">
                    <a:xfrm>
                      <a:off x="3346" y="1382"/>
                      <a:ext cx="197" cy="221"/>
                    </a:xfrm>
                    <a:prstGeom prst="ellipse">
                      <a:avLst/>
                    </a:prstGeom>
                    <a:solidFill>
                      <a:srgbClr val="E3E3E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242" name="Rectangle 26"/>
                    <p:cNvSpPr>
                      <a:spLocks noChangeArrowheads="1"/>
                    </p:cNvSpPr>
                    <p:nvPr/>
                  </p:nvSpPr>
                  <p:spPr bwMode="auto">
                    <a:xfrm>
                      <a:off x="3464" y="1461"/>
                      <a:ext cx="308" cy="55"/>
                    </a:xfrm>
                    <a:prstGeom prst="rect">
                      <a:avLst/>
                    </a:prstGeom>
                    <a:solidFill>
                      <a:srgbClr val="E3E3E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8243" name="Group 27"/>
                    <p:cNvGrpSpPr>
                      <a:grpSpLocks/>
                    </p:cNvGrpSpPr>
                    <p:nvPr/>
                  </p:nvGrpSpPr>
                  <p:grpSpPr bwMode="auto">
                    <a:xfrm>
                      <a:off x="3622" y="1477"/>
                      <a:ext cx="142" cy="118"/>
                      <a:chOff x="3622" y="1477"/>
                      <a:chExt cx="142" cy="118"/>
                    </a:xfrm>
                  </p:grpSpPr>
                  <p:sp>
                    <p:nvSpPr>
                      <p:cNvPr id="8245" name="Rectangle 28"/>
                      <p:cNvSpPr>
                        <a:spLocks noChangeArrowheads="1"/>
                      </p:cNvSpPr>
                      <p:nvPr/>
                    </p:nvSpPr>
                    <p:spPr bwMode="auto">
                      <a:xfrm>
                        <a:off x="3708" y="1477"/>
                        <a:ext cx="56" cy="118"/>
                      </a:xfrm>
                      <a:prstGeom prst="rect">
                        <a:avLst/>
                      </a:prstGeom>
                      <a:solidFill>
                        <a:srgbClr val="E3E3E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246" name="Rectangle 29"/>
                      <p:cNvSpPr>
                        <a:spLocks noChangeArrowheads="1"/>
                      </p:cNvSpPr>
                      <p:nvPr/>
                    </p:nvSpPr>
                    <p:spPr bwMode="auto">
                      <a:xfrm>
                        <a:off x="3622" y="1477"/>
                        <a:ext cx="55" cy="118"/>
                      </a:xfrm>
                      <a:prstGeom prst="rect">
                        <a:avLst/>
                      </a:prstGeom>
                      <a:solidFill>
                        <a:srgbClr val="E3E3E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8244" name="Oval 30"/>
                    <p:cNvSpPr>
                      <a:spLocks noChangeArrowheads="1"/>
                    </p:cNvSpPr>
                    <p:nvPr/>
                  </p:nvSpPr>
                  <p:spPr bwMode="auto">
                    <a:xfrm>
                      <a:off x="3393" y="1461"/>
                      <a:ext cx="63" cy="63"/>
                    </a:xfrm>
                    <a:prstGeom prst="ellipse">
                      <a:avLst/>
                    </a:prstGeom>
                    <a:solidFill>
                      <a:srgbClr val="00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8237" name="Rectangle 43"/>
                  <p:cNvSpPr>
                    <a:spLocks noChangeArrowheads="1"/>
                  </p:cNvSpPr>
                  <p:nvPr/>
                </p:nvSpPr>
                <p:spPr bwMode="auto">
                  <a:xfrm>
                    <a:off x="2916238" y="1774825"/>
                    <a:ext cx="1516062"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3300"/>
                      </a:lnSpc>
                    </a:pPr>
                    <a:r>
                      <a:rPr lang="en-US" altLang="en-US" sz="2000">
                        <a:latin typeface="Industria Solid"/>
                      </a:rPr>
                      <a:t>Public key of Bob</a:t>
                    </a:r>
                  </a:p>
                </p:txBody>
              </p:sp>
            </p:grpSp>
          </p:grpSp>
          <p:sp>
            <p:nvSpPr>
              <p:cNvPr id="8212" name="Rectangle 45"/>
              <p:cNvSpPr>
                <a:spLocks noChangeArrowheads="1"/>
              </p:cNvSpPr>
              <p:nvPr/>
            </p:nvSpPr>
            <p:spPr bwMode="auto">
              <a:xfrm>
                <a:off x="7767638" y="5083175"/>
                <a:ext cx="1090612" cy="66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3300"/>
                  </a:lnSpc>
                </a:pPr>
                <a:r>
                  <a:rPr lang="en-US" altLang="en-US" sz="2000">
                    <a:latin typeface="Industria Solid"/>
                  </a:rPr>
                  <a:t>Bo</a:t>
                </a:r>
                <a:r>
                  <a:rPr lang="cs-CZ" altLang="en-US" sz="2000">
                    <a:latin typeface="Industria Solid"/>
                  </a:rPr>
                  <a:t>b</a:t>
                </a:r>
                <a:endParaRPr lang="en-US" altLang="en-US" sz="2000">
                  <a:latin typeface="Industria Solid"/>
                </a:endParaRPr>
              </a:p>
            </p:txBody>
          </p:sp>
          <p:sp>
            <p:nvSpPr>
              <p:cNvPr id="8213" name="Line 46"/>
              <p:cNvSpPr>
                <a:spLocks noChangeShapeType="1"/>
              </p:cNvSpPr>
              <p:nvPr/>
            </p:nvSpPr>
            <p:spPr bwMode="auto">
              <a:xfrm>
                <a:off x="6713538" y="5338763"/>
                <a:ext cx="1239837" cy="0"/>
              </a:xfrm>
              <a:prstGeom prst="line">
                <a:avLst/>
              </a:prstGeom>
              <a:noFill/>
              <a:ln w="76200">
                <a:solidFill>
                  <a:srgbClr val="FFBB00"/>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214" name="Skupina 1"/>
              <p:cNvGrpSpPr>
                <a:grpSpLocks/>
              </p:cNvGrpSpPr>
              <p:nvPr/>
            </p:nvGrpSpPr>
            <p:grpSpPr bwMode="auto">
              <a:xfrm flipH="1">
                <a:off x="6122988" y="2963863"/>
                <a:ext cx="2409825" cy="2111375"/>
                <a:chOff x="1258888" y="3201988"/>
                <a:chExt cx="2262187" cy="2111375"/>
              </a:xfrm>
            </p:grpSpPr>
            <p:sp>
              <p:nvSpPr>
                <p:cNvPr id="8217" name="Arc 14"/>
                <p:cNvSpPr>
                  <a:spLocks/>
                </p:cNvSpPr>
                <p:nvPr/>
              </p:nvSpPr>
              <p:spPr bwMode="auto">
                <a:xfrm rot="4999073">
                  <a:off x="2805906" y="3886995"/>
                  <a:ext cx="752475" cy="677862"/>
                </a:xfrm>
                <a:custGeom>
                  <a:avLst/>
                  <a:gdLst>
                    <a:gd name="T0" fmla="*/ 0 w 21600"/>
                    <a:gd name="T1" fmla="*/ 2147483646 h 21600"/>
                    <a:gd name="T2" fmla="*/ 2147483646 w 21600"/>
                    <a:gd name="T3" fmla="*/ 0 h 21600"/>
                    <a:gd name="T4" fmla="*/ 2147483646 w 21600"/>
                    <a:gd name="T5" fmla="*/ 214748364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21549"/>
                      </a:moveTo>
                      <a:cubicBezTo>
                        <a:pt x="28" y="9657"/>
                        <a:pt x="9662" y="25"/>
                        <a:pt x="21554" y="0"/>
                      </a:cubicBezTo>
                    </a:path>
                    <a:path w="21600" h="21600" stroke="0" extrusionOk="0">
                      <a:moveTo>
                        <a:pt x="0" y="21549"/>
                      </a:moveTo>
                      <a:cubicBezTo>
                        <a:pt x="28" y="9657"/>
                        <a:pt x="9662" y="25"/>
                        <a:pt x="21554" y="0"/>
                      </a:cubicBezTo>
                      <a:lnTo>
                        <a:pt x="21600" y="21600"/>
                      </a:lnTo>
                      <a:lnTo>
                        <a:pt x="0" y="21549"/>
                      </a:lnTo>
                      <a:close/>
                    </a:path>
                  </a:pathLst>
                </a:custGeom>
                <a:noFill/>
                <a:ln w="76200" cap="rnd">
                  <a:solidFill>
                    <a:srgbClr val="FFBB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8" name="Arc 15"/>
                <p:cNvSpPr>
                  <a:spLocks/>
                </p:cNvSpPr>
                <p:nvPr/>
              </p:nvSpPr>
              <p:spPr bwMode="auto">
                <a:xfrm rot="-4910961">
                  <a:off x="1162050" y="3875088"/>
                  <a:ext cx="1535113" cy="1341437"/>
                </a:xfrm>
                <a:custGeom>
                  <a:avLst/>
                  <a:gdLst>
                    <a:gd name="T0" fmla="*/ 0 w 21622"/>
                    <a:gd name="T1" fmla="*/ 0 h 21600"/>
                    <a:gd name="T2" fmla="*/ 2147483646 w 21622"/>
                    <a:gd name="T3" fmla="*/ 2147483646 h 21600"/>
                    <a:gd name="T4" fmla="*/ 2147483646 w 21622"/>
                    <a:gd name="T5" fmla="*/ 2147483646 h 21600"/>
                    <a:gd name="T6" fmla="*/ 0 60000 65536"/>
                    <a:gd name="T7" fmla="*/ 0 60000 65536"/>
                    <a:gd name="T8" fmla="*/ 0 60000 65536"/>
                  </a:gdLst>
                  <a:ahLst/>
                  <a:cxnLst>
                    <a:cxn ang="T6">
                      <a:pos x="T0" y="T1"/>
                    </a:cxn>
                    <a:cxn ang="T7">
                      <a:pos x="T2" y="T3"/>
                    </a:cxn>
                    <a:cxn ang="T8">
                      <a:pos x="T4" y="T5"/>
                    </a:cxn>
                  </a:cxnLst>
                  <a:rect l="0" t="0" r="r" b="b"/>
                  <a:pathLst>
                    <a:path w="21622" h="21600" fill="none" extrusionOk="0">
                      <a:moveTo>
                        <a:pt x="0" y="0"/>
                      </a:moveTo>
                      <a:cubicBezTo>
                        <a:pt x="7" y="0"/>
                        <a:pt x="14" y="0"/>
                        <a:pt x="22" y="0"/>
                      </a:cubicBezTo>
                      <a:cubicBezTo>
                        <a:pt x="11951" y="0"/>
                        <a:pt x="21622" y="9670"/>
                        <a:pt x="21622" y="21600"/>
                      </a:cubicBezTo>
                    </a:path>
                    <a:path w="21622" h="21600" stroke="0" extrusionOk="0">
                      <a:moveTo>
                        <a:pt x="0" y="0"/>
                      </a:moveTo>
                      <a:cubicBezTo>
                        <a:pt x="7" y="0"/>
                        <a:pt x="14" y="0"/>
                        <a:pt x="22" y="0"/>
                      </a:cubicBezTo>
                      <a:cubicBezTo>
                        <a:pt x="11951" y="0"/>
                        <a:pt x="21622" y="9670"/>
                        <a:pt x="21622" y="21600"/>
                      </a:cubicBezTo>
                      <a:lnTo>
                        <a:pt x="22" y="21600"/>
                      </a:lnTo>
                      <a:lnTo>
                        <a:pt x="0" y="0"/>
                      </a:lnTo>
                      <a:close/>
                    </a:path>
                  </a:pathLst>
                </a:custGeom>
                <a:noFill/>
                <a:ln w="76200" cap="rnd">
                  <a:solidFill>
                    <a:srgbClr val="FFBB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219" name="Group 31"/>
                <p:cNvGrpSpPr>
                  <a:grpSpLocks/>
                </p:cNvGrpSpPr>
                <p:nvPr/>
              </p:nvGrpSpPr>
              <p:grpSpPr bwMode="auto">
                <a:xfrm>
                  <a:off x="2195513" y="3705225"/>
                  <a:ext cx="677862" cy="352425"/>
                  <a:chOff x="4142" y="1856"/>
                  <a:chExt cx="427" cy="222"/>
                </a:xfrm>
              </p:grpSpPr>
              <p:sp>
                <p:nvSpPr>
                  <p:cNvPr id="8221" name="Oval 32"/>
                  <p:cNvSpPr>
                    <a:spLocks noChangeArrowheads="1"/>
                  </p:cNvSpPr>
                  <p:nvPr/>
                </p:nvSpPr>
                <p:spPr bwMode="auto">
                  <a:xfrm>
                    <a:off x="4144" y="1857"/>
                    <a:ext cx="196" cy="221"/>
                  </a:xfrm>
                  <a:prstGeom prst="ellipse">
                    <a:avLst/>
                  </a:prstGeom>
                  <a:solidFill>
                    <a:srgbClr val="FFBB00"/>
                  </a:solidFill>
                  <a:ln w="762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222" name="Rectangle 33"/>
                  <p:cNvSpPr>
                    <a:spLocks noChangeArrowheads="1"/>
                  </p:cNvSpPr>
                  <p:nvPr/>
                </p:nvSpPr>
                <p:spPr bwMode="auto">
                  <a:xfrm>
                    <a:off x="4254" y="1936"/>
                    <a:ext cx="315" cy="55"/>
                  </a:xfrm>
                  <a:prstGeom prst="rect">
                    <a:avLst/>
                  </a:prstGeom>
                  <a:solidFill>
                    <a:srgbClr val="FFBB00"/>
                  </a:solidFill>
                  <a:ln w="762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8223" name="Group 34"/>
                  <p:cNvGrpSpPr>
                    <a:grpSpLocks/>
                  </p:cNvGrpSpPr>
                  <p:nvPr/>
                </p:nvGrpSpPr>
                <p:grpSpPr bwMode="auto">
                  <a:xfrm>
                    <a:off x="4420" y="1952"/>
                    <a:ext cx="133" cy="118"/>
                    <a:chOff x="4420" y="1952"/>
                    <a:chExt cx="133" cy="118"/>
                  </a:xfrm>
                </p:grpSpPr>
                <p:sp>
                  <p:nvSpPr>
                    <p:cNvPr id="8230" name="Rectangle 35"/>
                    <p:cNvSpPr>
                      <a:spLocks noChangeArrowheads="1"/>
                    </p:cNvSpPr>
                    <p:nvPr/>
                  </p:nvSpPr>
                  <p:spPr bwMode="auto">
                    <a:xfrm>
                      <a:off x="4507" y="1952"/>
                      <a:ext cx="46" cy="118"/>
                    </a:xfrm>
                    <a:prstGeom prst="rect">
                      <a:avLst/>
                    </a:prstGeom>
                    <a:solidFill>
                      <a:srgbClr val="FFBB00"/>
                    </a:solidFill>
                    <a:ln w="762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231" name="Rectangle 36"/>
                    <p:cNvSpPr>
                      <a:spLocks noChangeArrowheads="1"/>
                    </p:cNvSpPr>
                    <p:nvPr/>
                  </p:nvSpPr>
                  <p:spPr bwMode="auto">
                    <a:xfrm>
                      <a:off x="4420" y="1952"/>
                      <a:ext cx="55" cy="118"/>
                    </a:xfrm>
                    <a:prstGeom prst="rect">
                      <a:avLst/>
                    </a:prstGeom>
                    <a:solidFill>
                      <a:srgbClr val="FFBB00"/>
                    </a:solidFill>
                    <a:ln w="762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8224" name="Oval 37"/>
                  <p:cNvSpPr>
                    <a:spLocks noChangeArrowheads="1"/>
                  </p:cNvSpPr>
                  <p:nvPr/>
                </p:nvSpPr>
                <p:spPr bwMode="auto">
                  <a:xfrm>
                    <a:off x="4142" y="1856"/>
                    <a:ext cx="198" cy="221"/>
                  </a:xfrm>
                  <a:prstGeom prst="ellipse">
                    <a:avLst/>
                  </a:prstGeom>
                  <a:solidFill>
                    <a:srgbClr val="80A7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225" name="Rectangle 38"/>
                  <p:cNvSpPr>
                    <a:spLocks noChangeArrowheads="1"/>
                  </p:cNvSpPr>
                  <p:nvPr/>
                </p:nvSpPr>
                <p:spPr bwMode="auto">
                  <a:xfrm>
                    <a:off x="4253" y="1935"/>
                    <a:ext cx="316" cy="55"/>
                  </a:xfrm>
                  <a:prstGeom prst="rect">
                    <a:avLst/>
                  </a:prstGeom>
                  <a:solidFill>
                    <a:srgbClr val="80A7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8226" name="Group 39"/>
                  <p:cNvGrpSpPr>
                    <a:grpSpLocks/>
                  </p:cNvGrpSpPr>
                  <p:nvPr/>
                </p:nvGrpSpPr>
                <p:grpSpPr bwMode="auto">
                  <a:xfrm>
                    <a:off x="4419" y="1951"/>
                    <a:ext cx="134" cy="118"/>
                    <a:chOff x="4419" y="1951"/>
                    <a:chExt cx="134" cy="118"/>
                  </a:xfrm>
                </p:grpSpPr>
                <p:sp>
                  <p:nvSpPr>
                    <p:cNvPr id="8228" name="Rectangle 40"/>
                    <p:cNvSpPr>
                      <a:spLocks noChangeArrowheads="1"/>
                    </p:cNvSpPr>
                    <p:nvPr/>
                  </p:nvSpPr>
                  <p:spPr bwMode="auto">
                    <a:xfrm>
                      <a:off x="4505" y="1951"/>
                      <a:ext cx="48" cy="118"/>
                    </a:xfrm>
                    <a:prstGeom prst="rect">
                      <a:avLst/>
                    </a:prstGeom>
                    <a:solidFill>
                      <a:srgbClr val="80A7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8229" name="Rectangle 41"/>
                    <p:cNvSpPr>
                      <a:spLocks noChangeArrowheads="1"/>
                    </p:cNvSpPr>
                    <p:nvPr/>
                  </p:nvSpPr>
                  <p:spPr bwMode="auto">
                    <a:xfrm>
                      <a:off x="4419" y="1951"/>
                      <a:ext cx="55" cy="118"/>
                    </a:xfrm>
                    <a:prstGeom prst="rect">
                      <a:avLst/>
                    </a:prstGeom>
                    <a:solidFill>
                      <a:srgbClr val="80A7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8227" name="Oval 42"/>
                  <p:cNvSpPr>
                    <a:spLocks noChangeArrowheads="1"/>
                  </p:cNvSpPr>
                  <p:nvPr/>
                </p:nvSpPr>
                <p:spPr bwMode="auto">
                  <a:xfrm>
                    <a:off x="4190" y="1935"/>
                    <a:ext cx="55" cy="63"/>
                  </a:xfrm>
                  <a:prstGeom prst="ellipse">
                    <a:avLst/>
                  </a:prstGeom>
                  <a:solidFill>
                    <a:srgbClr val="00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8220" name="Rectangle 50"/>
                <p:cNvSpPr>
                  <a:spLocks noChangeArrowheads="1"/>
                </p:cNvSpPr>
                <p:nvPr/>
              </p:nvSpPr>
              <p:spPr bwMode="auto">
                <a:xfrm>
                  <a:off x="1835150" y="3201988"/>
                  <a:ext cx="1516063" cy="107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3300"/>
                    </a:lnSpc>
                  </a:pPr>
                  <a:r>
                    <a:rPr lang="en-US" altLang="en-US" sz="2000">
                      <a:latin typeface="Industria Solid"/>
                    </a:rPr>
                    <a:t>Private key of Bob</a:t>
                  </a:r>
                </a:p>
              </p:txBody>
            </p:sp>
          </p:grpSp>
          <p:sp>
            <p:nvSpPr>
              <p:cNvPr id="8215" name="Rectangle 12"/>
              <p:cNvSpPr>
                <a:spLocks noChangeArrowheads="1"/>
              </p:cNvSpPr>
              <p:nvPr/>
            </p:nvSpPr>
            <p:spPr bwMode="auto">
              <a:xfrm>
                <a:off x="3784600" y="5489575"/>
                <a:ext cx="1416050"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2100"/>
                  </a:lnSpc>
                </a:pPr>
                <a:r>
                  <a:rPr lang="en-US" altLang="en-US">
                    <a:latin typeface="AGaramond"/>
                  </a:rPr>
                  <a:t>Encrypted</a:t>
                </a:r>
              </a:p>
              <a:p>
                <a:pPr algn="ctr">
                  <a:lnSpc>
                    <a:spcPts val="2100"/>
                  </a:lnSpc>
                </a:pPr>
                <a:r>
                  <a:rPr lang="en-US" altLang="en-US">
                    <a:latin typeface="AGaramond"/>
                  </a:rPr>
                  <a:t>message</a:t>
                </a:r>
              </a:p>
            </p:txBody>
          </p:sp>
          <p:sp>
            <p:nvSpPr>
              <p:cNvPr id="8216" name="Rectangle 49"/>
              <p:cNvSpPr>
                <a:spLocks noChangeArrowheads="1"/>
              </p:cNvSpPr>
              <p:nvPr/>
            </p:nvSpPr>
            <p:spPr bwMode="auto">
              <a:xfrm>
                <a:off x="6710363" y="5532438"/>
                <a:ext cx="1416050"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2100"/>
                  </a:lnSpc>
                </a:pPr>
                <a:r>
                  <a:rPr lang="en-US" altLang="en-US">
                    <a:latin typeface="AGaramond"/>
                  </a:rPr>
                  <a:t>Decrypted </a:t>
                </a:r>
                <a:br>
                  <a:rPr lang="en-US" altLang="en-US">
                    <a:latin typeface="AGaramond"/>
                  </a:rPr>
                </a:br>
                <a:r>
                  <a:rPr lang="en-US" altLang="en-US">
                    <a:latin typeface="AGaramond"/>
                  </a:rPr>
                  <a:t>original</a:t>
                </a:r>
              </a:p>
              <a:p>
                <a:pPr algn="ctr">
                  <a:lnSpc>
                    <a:spcPts val="2100"/>
                  </a:lnSpc>
                </a:pPr>
                <a:r>
                  <a:rPr lang="en-US" altLang="en-US">
                    <a:latin typeface="AGaramond"/>
                  </a:rPr>
                  <a:t> message</a:t>
                </a:r>
              </a:p>
            </p:txBody>
          </p:sp>
        </p:grpSp>
      </p:gr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adpis 1"/>
          <p:cNvSpPr>
            <a:spLocks noGrp="1"/>
          </p:cNvSpPr>
          <p:nvPr>
            <p:ph type="title"/>
          </p:nvPr>
        </p:nvSpPr>
        <p:spPr/>
        <p:txBody>
          <a:bodyPr/>
          <a:lstStyle/>
          <a:p>
            <a:r>
              <a:rPr lang="en-US" altLang="en-US" smtClean="0"/>
              <a:t>Chain of</a:t>
            </a:r>
            <a:r>
              <a:rPr lang="sk-SK" altLang="en-US" smtClean="0"/>
              <a:t> trust</a:t>
            </a:r>
            <a:endParaRPr lang="en-US" altLang="en-US" smtClean="0"/>
          </a:p>
        </p:txBody>
      </p:sp>
      <p:sp>
        <p:nvSpPr>
          <p:cNvPr id="45059"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EC407B3-0245-4F66-9887-E893506DDCA3}" type="slidenum">
              <a:rPr lang="cs-CZ" altLang="en-US" smtClean="0">
                <a:solidFill>
                  <a:schemeClr val="bg1"/>
                </a:solidFill>
              </a:rPr>
              <a:pPr/>
              <a:t>40</a:t>
            </a:fld>
            <a:endParaRPr lang="cs-CZ" altLang="en-US" smtClean="0">
              <a:solidFill>
                <a:schemeClr val="bg1"/>
              </a:solidFill>
            </a:endParaRPr>
          </a:p>
        </p:txBody>
      </p:sp>
      <p:sp>
        <p:nvSpPr>
          <p:cNvPr id="45060"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pic>
        <p:nvPicPr>
          <p:cNvPr id="45061" name="Picture 2" descr="https://upload.wikimedia.org/wikipedia/commons/thumb/d/d1/Chain_of_trust.svg/400px-Chain_of_trust.svg.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03238" y="1700213"/>
            <a:ext cx="7921625" cy="4652962"/>
          </a:xfr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Nadpis 1"/>
          <p:cNvSpPr>
            <a:spLocks noGrp="1"/>
          </p:cNvSpPr>
          <p:nvPr>
            <p:ph type="title"/>
          </p:nvPr>
        </p:nvSpPr>
        <p:spPr/>
        <p:txBody>
          <a:bodyPr/>
          <a:lstStyle/>
          <a:p>
            <a:r>
              <a:rPr lang="en-US" altLang="en-US" smtClean="0"/>
              <a:t>Chain of</a:t>
            </a:r>
            <a:r>
              <a:rPr lang="sk-SK" altLang="en-US" smtClean="0"/>
              <a:t> trust</a:t>
            </a:r>
            <a:r>
              <a:rPr lang="en-US" altLang="en-US" smtClean="0"/>
              <a:t> - text</a:t>
            </a:r>
          </a:p>
        </p:txBody>
      </p:sp>
      <p:sp>
        <p:nvSpPr>
          <p:cNvPr id="46083"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CA8DC2-1A16-40BB-BC9A-425E2C34170C}" type="slidenum">
              <a:rPr lang="cs-CZ" altLang="en-US" smtClean="0">
                <a:solidFill>
                  <a:schemeClr val="bg1"/>
                </a:solidFill>
              </a:rPr>
              <a:pPr/>
              <a:t>41</a:t>
            </a:fld>
            <a:endParaRPr lang="cs-CZ" altLang="en-US" smtClean="0">
              <a:solidFill>
                <a:schemeClr val="bg1"/>
              </a:solidFill>
            </a:endParaRPr>
          </a:p>
        </p:txBody>
      </p:sp>
      <p:sp>
        <p:nvSpPr>
          <p:cNvPr id="46084"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sp>
        <p:nvSpPr>
          <p:cNvPr id="3" name="Zástupný objekt pre obsah 2">
            <a:extLst>
              <a:ext uri="{FF2B5EF4-FFF2-40B4-BE49-F238E27FC236}">
                <a16:creationId xmlns:a16="http://schemas.microsoft.com/office/drawing/2014/main" id="{FDF0FA00-3BD9-4318-B367-30661B778EE9}"/>
              </a:ext>
            </a:extLst>
          </p:cNvPr>
          <p:cNvSpPr>
            <a:spLocks noGrp="1"/>
          </p:cNvSpPr>
          <p:nvPr>
            <p:ph idx="1"/>
          </p:nvPr>
        </p:nvSpPr>
        <p:spPr/>
        <p:txBody>
          <a:bodyPr/>
          <a:lstStyle/>
          <a:p>
            <a:pPr marL="0" indent="0">
              <a:buFont typeface="Arial" pitchFamily="34" charset="0"/>
              <a:buNone/>
              <a:defRPr/>
            </a:pPr>
            <a:r>
              <a:rPr lang="en-US" dirty="0"/>
              <a:t>Cert = Owner’s name, Owner PK, Issuer’s name, issuer signature</a:t>
            </a:r>
          </a:p>
          <a:p>
            <a:pPr marL="514350" indent="-514350">
              <a:buFont typeface="Arial" pitchFamily="34" charset="0"/>
              <a:buAutoNum type="arabicPeriod"/>
              <a:defRPr/>
            </a:pPr>
            <a:endParaRPr lang="en-US" dirty="0"/>
          </a:p>
          <a:p>
            <a:pPr marL="514350" indent="-514350">
              <a:buFont typeface="Arial" pitchFamily="34" charset="0"/>
              <a:buAutoNum type="arabicPeriod"/>
              <a:defRPr/>
            </a:pPr>
            <a:r>
              <a:rPr lang="en-US" dirty="0"/>
              <a:t>End entity cert </a:t>
            </a:r>
            <a:br>
              <a:rPr lang="en-US" dirty="0"/>
            </a:br>
            <a:r>
              <a:rPr lang="en-US" dirty="0"/>
              <a:t>– issuer reference to 2.cert  owner’s name</a:t>
            </a:r>
          </a:p>
          <a:p>
            <a:pPr marL="514350" indent="-514350">
              <a:buFont typeface="Arial" pitchFamily="34" charset="0"/>
              <a:buAutoNum type="arabicPeriod"/>
              <a:defRPr/>
            </a:pPr>
            <a:r>
              <a:rPr lang="en-US" dirty="0"/>
              <a:t>Intermediate cert</a:t>
            </a:r>
            <a:br>
              <a:rPr lang="en-US" dirty="0"/>
            </a:br>
            <a:r>
              <a:rPr lang="en-US" dirty="0"/>
              <a:t>– issuer reference to 3.root cert owner’s name</a:t>
            </a:r>
          </a:p>
          <a:p>
            <a:pPr marL="514350" indent="-514350">
              <a:buFont typeface="Arial" pitchFamily="34" charset="0"/>
              <a:buAutoNum type="arabicPeriod"/>
              <a:defRPr/>
            </a:pPr>
            <a:r>
              <a:rPr lang="en-US" dirty="0"/>
              <a:t>Root cert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lstStyle/>
          <a:p>
            <a:r>
              <a:rPr lang="en-US" altLang="en-US" smtClean="0"/>
              <a:t>Certificate path validation</a:t>
            </a:r>
          </a:p>
        </p:txBody>
      </p:sp>
      <p:sp>
        <p:nvSpPr>
          <p:cNvPr id="3" name="Zástupný objekt pre obsah 2">
            <a:extLst>
              <a:ext uri="{FF2B5EF4-FFF2-40B4-BE49-F238E27FC236}">
                <a16:creationId xmlns:a16="http://schemas.microsoft.com/office/drawing/2014/main" id="{B25574C2-FACC-4305-9268-B5C058CFD236}"/>
              </a:ext>
            </a:extLst>
          </p:cNvPr>
          <p:cNvSpPr>
            <a:spLocks noGrp="1"/>
          </p:cNvSpPr>
          <p:nvPr>
            <p:ph idx="1"/>
          </p:nvPr>
        </p:nvSpPr>
        <p:spPr/>
        <p:txBody>
          <a:bodyPr/>
          <a:lstStyle/>
          <a:p>
            <a:pPr marL="0" indent="0">
              <a:buFont typeface="Arial" pitchFamily="34" charset="0"/>
              <a:buNone/>
              <a:defRPr/>
            </a:pPr>
            <a:r>
              <a:rPr lang="en-US" dirty="0"/>
              <a:t>Input: cert path, trust anchor</a:t>
            </a:r>
          </a:p>
          <a:p>
            <a:pPr marL="0" indent="0">
              <a:buFont typeface="Arial" pitchFamily="34" charset="0"/>
              <a:buNone/>
              <a:defRPr/>
            </a:pPr>
            <a:endParaRPr lang="en-US" dirty="0"/>
          </a:p>
          <a:p>
            <a:pPr marL="0" indent="0">
              <a:buFont typeface="Arial" pitchFamily="34" charset="0"/>
              <a:buNone/>
              <a:defRPr/>
            </a:pPr>
            <a:r>
              <a:rPr lang="en-US" dirty="0"/>
              <a:t>Path validation:</a:t>
            </a:r>
          </a:p>
          <a:p>
            <a:pPr marL="514350" indent="-514350">
              <a:buFont typeface="+mj-lt"/>
              <a:buAutoNum type="arabicPeriod"/>
              <a:defRPr/>
            </a:pPr>
            <a:r>
              <a:rPr lang="en-US" dirty="0"/>
              <a:t>Check all certs if still valid</a:t>
            </a:r>
          </a:p>
          <a:p>
            <a:pPr marL="514350" indent="-514350">
              <a:buFont typeface="+mj-lt"/>
              <a:buAutoNum type="arabicPeriod"/>
              <a:defRPr/>
            </a:pPr>
            <a:r>
              <a:rPr lang="en-US" dirty="0"/>
              <a:t>Check revocation status of certs</a:t>
            </a:r>
          </a:p>
          <a:p>
            <a:pPr marL="514350" indent="-514350">
              <a:buFont typeface="+mj-lt"/>
              <a:buAutoNum type="arabicPeriod"/>
              <a:defRPr/>
            </a:pPr>
            <a:r>
              <a:rPr lang="en-US" dirty="0"/>
              <a:t>Check issuer = of previous cert subject</a:t>
            </a:r>
          </a:p>
          <a:p>
            <a:pPr marL="514350" indent="-514350">
              <a:buFont typeface="+mj-lt"/>
              <a:buAutoNum type="arabicPeriod"/>
              <a:defRPr/>
            </a:pPr>
            <a:r>
              <a:rPr lang="en-US" dirty="0"/>
              <a:t>Check policy constraints </a:t>
            </a:r>
          </a:p>
          <a:p>
            <a:pPr marL="514350" indent="-514350">
              <a:buFont typeface="+mj-lt"/>
              <a:buAutoNum type="arabicPeriod"/>
              <a:defRPr/>
            </a:pPr>
            <a:r>
              <a:rPr lang="en-US" dirty="0"/>
              <a:t>…</a:t>
            </a:r>
          </a:p>
          <a:p>
            <a:pPr marL="514350" indent="-514350">
              <a:buFont typeface="+mj-lt"/>
              <a:buAutoNum type="arabicPeriod"/>
              <a:defRPr/>
            </a:pPr>
            <a:endParaRPr lang="en-US" dirty="0"/>
          </a:p>
          <a:p>
            <a:pPr marL="514350" indent="-514350">
              <a:buFont typeface="+mj-lt"/>
              <a:buAutoNum type="arabicPeriod"/>
              <a:defRPr/>
            </a:pPr>
            <a:endParaRPr lang="en-US" dirty="0"/>
          </a:p>
          <a:p>
            <a:pPr marL="514350" indent="-514350">
              <a:buFont typeface="+mj-lt"/>
              <a:buAutoNum type="arabicPeriod"/>
              <a:defRPr/>
            </a:pPr>
            <a:endParaRPr lang="en-US" dirty="0"/>
          </a:p>
        </p:txBody>
      </p:sp>
      <p:sp>
        <p:nvSpPr>
          <p:cNvPr id="47108"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39E8361-AC08-41B3-9E3D-705E4E9393D6}" type="slidenum">
              <a:rPr lang="cs-CZ" altLang="en-US" smtClean="0">
                <a:solidFill>
                  <a:schemeClr val="bg1"/>
                </a:solidFill>
              </a:rPr>
              <a:pPr/>
              <a:t>42</a:t>
            </a:fld>
            <a:endParaRPr lang="cs-CZ" altLang="en-US" smtClean="0">
              <a:solidFill>
                <a:schemeClr val="bg1"/>
              </a:solidFill>
            </a:endParaRPr>
          </a:p>
        </p:txBody>
      </p:sp>
      <p:sp>
        <p:nvSpPr>
          <p:cNvPr id="47109"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r>
              <a:rPr lang="sk-SK" altLang="en-US" smtClean="0"/>
              <a:t>Revocation</a:t>
            </a:r>
            <a:endParaRPr lang="en-US" altLang="en-US" smtClean="0"/>
          </a:p>
        </p:txBody>
      </p:sp>
      <p:sp>
        <p:nvSpPr>
          <p:cNvPr id="48131" name="Zástupný objekt pre obsah 2"/>
          <p:cNvSpPr>
            <a:spLocks noGrp="1"/>
          </p:cNvSpPr>
          <p:nvPr>
            <p:ph idx="1"/>
          </p:nvPr>
        </p:nvSpPr>
        <p:spPr/>
        <p:txBody>
          <a:bodyPr/>
          <a:lstStyle/>
          <a:p>
            <a:r>
              <a:rPr lang="en-US" altLang="en-US" smtClean="0"/>
              <a:t>Reasons for revocation </a:t>
            </a:r>
            <a:endParaRPr lang="sk-SK" altLang="en-US" smtClean="0"/>
          </a:p>
          <a:p>
            <a:pPr lvl="1"/>
            <a:r>
              <a:rPr lang="en-US" altLang="en-US" smtClean="0"/>
              <a:t> </a:t>
            </a:r>
            <a:r>
              <a:rPr lang="en-US" altLang="en-US" b="1" smtClean="0"/>
              <a:t>key compromise </a:t>
            </a:r>
            <a:r>
              <a:rPr lang="en-US" altLang="en-US" smtClean="0"/>
              <a:t>(most common), CA</a:t>
            </a:r>
            <a:r>
              <a:rPr lang="sk-SK" altLang="en-US" smtClean="0"/>
              <a:t> </a:t>
            </a:r>
            <a:r>
              <a:rPr lang="en-US" altLang="en-US" smtClean="0"/>
              <a:t>compromise, affiliation change,… </a:t>
            </a:r>
            <a:endParaRPr lang="sk-SK" altLang="en-US" smtClean="0"/>
          </a:p>
          <a:p>
            <a:r>
              <a:rPr lang="en-US" altLang="en-US" smtClean="0"/>
              <a:t>Two states:</a:t>
            </a:r>
            <a:endParaRPr lang="sk-SK" altLang="en-US" smtClean="0"/>
          </a:p>
          <a:p>
            <a:pPr lvl="1"/>
            <a:r>
              <a:rPr lang="en-US" altLang="en-US" smtClean="0"/>
              <a:t> revoked – irreversibly for compromised private key </a:t>
            </a:r>
            <a:endParaRPr lang="sk-SK" altLang="en-US" smtClean="0"/>
          </a:p>
          <a:p>
            <a:pPr lvl="1"/>
            <a:r>
              <a:rPr lang="en-US" altLang="en-US" smtClean="0"/>
              <a:t>hold – unsure user about key compromising, can be reinstalled</a:t>
            </a:r>
            <a:endParaRPr lang="sk-SK" altLang="en-US" smtClean="0"/>
          </a:p>
          <a:p>
            <a:r>
              <a:rPr lang="sk-SK" altLang="en-US" smtClean="0"/>
              <a:t>Che</a:t>
            </a:r>
            <a:r>
              <a:rPr lang="en-US" altLang="en-US" smtClean="0"/>
              <a:t>c</a:t>
            </a:r>
            <a:r>
              <a:rPr lang="sk-SK" altLang="en-US" smtClean="0"/>
              <a:t>ked using</a:t>
            </a:r>
            <a:r>
              <a:rPr lang="en-US" altLang="en-US" smtClean="0"/>
              <a:t>:</a:t>
            </a:r>
            <a:r>
              <a:rPr lang="sk-SK" altLang="en-US" smtClean="0"/>
              <a:t> </a:t>
            </a:r>
            <a:endParaRPr lang="en-US" altLang="en-US" smtClean="0"/>
          </a:p>
          <a:p>
            <a:pPr lvl="1"/>
            <a:r>
              <a:rPr lang="sk-SK" altLang="en-US" smtClean="0"/>
              <a:t>CRL </a:t>
            </a:r>
            <a:r>
              <a:rPr lang="en-US" altLang="en-US" smtClean="0"/>
              <a:t>– list of revoked certs</a:t>
            </a:r>
          </a:p>
          <a:p>
            <a:pPr lvl="1"/>
            <a:r>
              <a:rPr lang="en-US" altLang="en-US" smtClean="0"/>
              <a:t>Online Certificate Status Protocol – on demand</a:t>
            </a:r>
          </a:p>
          <a:p>
            <a:endParaRPr lang="sk-SK" altLang="en-US" smtClean="0"/>
          </a:p>
          <a:p>
            <a:pPr lvl="1"/>
            <a:endParaRPr lang="en-US" altLang="en-US" smtClean="0"/>
          </a:p>
          <a:p>
            <a:endParaRPr lang="en-US" altLang="en-US" smtClean="0"/>
          </a:p>
        </p:txBody>
      </p:sp>
      <p:sp>
        <p:nvSpPr>
          <p:cNvPr id="48132"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0013F4D-89A5-449C-97CD-06B7FEDB76F8}" type="slidenum">
              <a:rPr lang="cs-CZ" altLang="en-US" smtClean="0">
                <a:solidFill>
                  <a:schemeClr val="bg1"/>
                </a:solidFill>
              </a:rPr>
              <a:pPr/>
              <a:t>43</a:t>
            </a:fld>
            <a:endParaRPr lang="cs-CZ" altLang="en-US" smtClean="0">
              <a:solidFill>
                <a:schemeClr val="bg1"/>
              </a:solidFill>
            </a:endParaRPr>
          </a:p>
        </p:txBody>
      </p:sp>
      <p:sp>
        <p:nvSpPr>
          <p:cNvPr id="48133"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Nadpis 1"/>
          <p:cNvSpPr>
            <a:spLocks noGrp="1"/>
          </p:cNvSpPr>
          <p:nvPr>
            <p:ph type="title"/>
          </p:nvPr>
        </p:nvSpPr>
        <p:spPr/>
        <p:txBody>
          <a:bodyPr/>
          <a:lstStyle/>
          <a:p>
            <a:r>
              <a:rPr lang="sk-SK" altLang="en-US" smtClean="0"/>
              <a:t>CRL</a:t>
            </a:r>
            <a:endParaRPr lang="en-US" altLang="en-US" smtClean="0"/>
          </a:p>
        </p:txBody>
      </p:sp>
      <p:sp>
        <p:nvSpPr>
          <p:cNvPr id="3" name="Zástupný objekt pre obsah 2">
            <a:extLst>
              <a:ext uri="{FF2B5EF4-FFF2-40B4-BE49-F238E27FC236}">
                <a16:creationId xmlns:a16="http://schemas.microsoft.com/office/drawing/2014/main" id="{9E420766-6F45-41CE-9F32-7FEC437AEECF}"/>
              </a:ext>
            </a:extLst>
          </p:cNvPr>
          <p:cNvSpPr>
            <a:spLocks noGrp="1"/>
          </p:cNvSpPr>
          <p:nvPr>
            <p:ph idx="1"/>
          </p:nvPr>
        </p:nvSpPr>
        <p:spPr/>
        <p:txBody>
          <a:bodyPr/>
          <a:lstStyle/>
          <a:p>
            <a:pPr marL="76200" indent="0">
              <a:buFont typeface="Arial" pitchFamily="34" charset="0"/>
              <a:buNone/>
              <a:defRPr/>
            </a:pPr>
            <a:r>
              <a:rPr lang="en-US" dirty="0"/>
              <a:t>Issued by CA:</a:t>
            </a:r>
          </a:p>
          <a:p>
            <a:pPr>
              <a:defRPr/>
            </a:pPr>
            <a:r>
              <a:rPr lang="en-US" dirty="0"/>
              <a:t>Certificate Revocation List (CRL): </a:t>
            </a:r>
            <a:endParaRPr lang="sk-SK" dirty="0"/>
          </a:p>
          <a:p>
            <a:pPr lvl="1">
              <a:defRPr/>
            </a:pPr>
            <a:r>
              <a:rPr lang="sk-SK" dirty="0"/>
              <a:t>list of </a:t>
            </a:r>
            <a:r>
              <a:rPr lang="sk-SK" dirty="0" err="1"/>
              <a:t>revo</a:t>
            </a:r>
            <a:r>
              <a:rPr lang="en-US" dirty="0"/>
              <a:t>k</a:t>
            </a:r>
            <a:r>
              <a:rPr lang="sk-SK" dirty="0" err="1"/>
              <a:t>ed</a:t>
            </a:r>
            <a:r>
              <a:rPr lang="sk-SK" dirty="0"/>
              <a:t> </a:t>
            </a:r>
            <a:r>
              <a:rPr lang="en-US" dirty="0"/>
              <a:t>certificates of end-users</a:t>
            </a:r>
          </a:p>
          <a:p>
            <a:pPr>
              <a:defRPr/>
            </a:pPr>
            <a:r>
              <a:rPr lang="en-US" dirty="0"/>
              <a:t>Authority Revocation list</a:t>
            </a:r>
          </a:p>
          <a:p>
            <a:pPr lvl="1">
              <a:defRPr/>
            </a:pPr>
            <a:r>
              <a:rPr lang="en-US" dirty="0"/>
              <a:t>List of revoked cert of CA’s</a:t>
            </a:r>
          </a:p>
          <a:p>
            <a:pPr marL="514350" indent="-514350">
              <a:buFont typeface="+mj-lt"/>
              <a:buAutoNum type="arabicPeriod"/>
              <a:defRPr/>
            </a:pPr>
            <a:r>
              <a:rPr lang="en-US" dirty="0"/>
              <a:t>Issuer name</a:t>
            </a:r>
          </a:p>
          <a:p>
            <a:pPr marL="514350" indent="-514350">
              <a:buFont typeface="+mj-lt"/>
              <a:buAutoNum type="arabicPeriod"/>
              <a:defRPr/>
            </a:pPr>
            <a:r>
              <a:rPr lang="en-US" dirty="0"/>
              <a:t>Date list created</a:t>
            </a:r>
          </a:p>
          <a:p>
            <a:pPr marL="514350" indent="-514350">
              <a:buFont typeface="+mj-lt"/>
              <a:buAutoNum type="arabicPeriod"/>
              <a:defRPr/>
            </a:pPr>
            <a:r>
              <a:rPr lang="en-US" dirty="0"/>
              <a:t>Date next CRL scheduled</a:t>
            </a:r>
          </a:p>
          <a:p>
            <a:pPr marL="514350" indent="-514350">
              <a:buFont typeface="+mj-lt"/>
              <a:buAutoNum type="arabicPeriod"/>
              <a:defRPr/>
            </a:pPr>
            <a:r>
              <a:rPr lang="en-US" dirty="0"/>
              <a:t>Entries = serial number + revocation date of cert</a:t>
            </a:r>
          </a:p>
          <a:p>
            <a:pPr>
              <a:defRPr/>
            </a:pPr>
            <a:endParaRPr lang="en-US" dirty="0"/>
          </a:p>
        </p:txBody>
      </p:sp>
      <p:sp>
        <p:nvSpPr>
          <p:cNvPr id="49156"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085F47-7EF7-49B4-8D40-CA88F6F3992D}" type="slidenum">
              <a:rPr lang="cs-CZ" altLang="en-US" smtClean="0">
                <a:solidFill>
                  <a:schemeClr val="bg1"/>
                </a:solidFill>
              </a:rPr>
              <a:pPr/>
              <a:t>44</a:t>
            </a:fld>
            <a:endParaRPr lang="cs-CZ" altLang="en-US" smtClean="0">
              <a:solidFill>
                <a:schemeClr val="bg1"/>
              </a:solidFill>
            </a:endParaRPr>
          </a:p>
        </p:txBody>
      </p:sp>
      <p:sp>
        <p:nvSpPr>
          <p:cNvPr id="49157"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r>
              <a:rPr lang="en-US" altLang="en-US" smtClean="0"/>
              <a:t>Asymmetric cryptosystem</a:t>
            </a:r>
          </a:p>
        </p:txBody>
      </p:sp>
      <p:sp>
        <p:nvSpPr>
          <p:cNvPr id="3" name="Zástupný objekt pre obsah 2">
            <a:extLst>
              <a:ext uri="{FF2B5EF4-FFF2-40B4-BE49-F238E27FC236}">
                <a16:creationId xmlns:a16="http://schemas.microsoft.com/office/drawing/2014/main" id="{5DFDA84E-033C-4B16-8800-F637915ED4B5}"/>
              </a:ext>
            </a:extLst>
          </p:cNvPr>
          <p:cNvSpPr>
            <a:spLocks noGrp="1"/>
          </p:cNvSpPr>
          <p:nvPr>
            <p:ph idx="1"/>
          </p:nvPr>
        </p:nvSpPr>
        <p:spPr/>
        <p:txBody>
          <a:bodyPr/>
          <a:lstStyle/>
          <a:p>
            <a:pPr>
              <a:defRPr/>
            </a:pPr>
            <a:r>
              <a:rPr lang="en-US" dirty="0"/>
              <a:t>Bob generates both keys:</a:t>
            </a:r>
          </a:p>
          <a:p>
            <a:pPr lvl="1">
              <a:defRPr/>
            </a:pPr>
            <a:r>
              <a:rPr lang="en-US" dirty="0"/>
              <a:t>Public is sent to Alice</a:t>
            </a:r>
          </a:p>
          <a:p>
            <a:pPr lvl="1">
              <a:defRPr/>
            </a:pPr>
            <a:r>
              <a:rPr lang="en-US" dirty="0"/>
              <a:t>Private is kept secret</a:t>
            </a:r>
          </a:p>
          <a:p>
            <a:pPr marL="533400" indent="-457200">
              <a:defRPr/>
            </a:pPr>
            <a:r>
              <a:rPr lang="en-US" dirty="0"/>
              <a:t>Alice encrypt message with her public key and send it to Bob</a:t>
            </a:r>
          </a:p>
          <a:p>
            <a:pPr marL="533400" indent="-457200">
              <a:defRPr/>
            </a:pPr>
            <a:r>
              <a:rPr lang="en-US" dirty="0"/>
              <a:t>Bob decrypt message using his private key</a:t>
            </a:r>
          </a:p>
          <a:p>
            <a:pPr marL="361950" lvl="1" indent="0">
              <a:buFont typeface="Arial" pitchFamily="34" charset="0"/>
              <a:buNone/>
              <a:defRPr/>
            </a:pPr>
            <a:endParaRPr lang="en-US" dirty="0"/>
          </a:p>
        </p:txBody>
      </p:sp>
      <p:sp>
        <p:nvSpPr>
          <p:cNvPr id="9220"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FA88D18-B41E-42BE-9681-4BF1AAB50B2F}" type="slidenum">
              <a:rPr lang="cs-CZ" altLang="en-US" smtClean="0">
                <a:solidFill>
                  <a:schemeClr val="bg1"/>
                </a:solidFill>
              </a:rPr>
              <a:pPr/>
              <a:t>5</a:t>
            </a:fld>
            <a:endParaRPr lang="cs-CZ" altLang="en-US" smtClean="0">
              <a:solidFill>
                <a:schemeClr val="bg1"/>
              </a:solidFill>
            </a:endParaRPr>
          </a:p>
        </p:txBody>
      </p:sp>
      <p:sp>
        <p:nvSpPr>
          <p:cNvPr id="9221"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p:txBody>
          <a:bodyPr/>
          <a:lstStyle/>
          <a:p>
            <a:pPr eaLnBrk="1" hangingPunct="1"/>
            <a:r>
              <a:rPr lang="en-US" altLang="en-US" smtClean="0"/>
              <a:t>Digital signature</a:t>
            </a:r>
            <a:endParaRPr lang="cs-CZ" altLang="en-US" smtClean="0"/>
          </a:p>
        </p:txBody>
      </p:sp>
      <p:sp>
        <p:nvSpPr>
          <p:cNvPr id="18435" name="Rectangle 3"/>
          <p:cNvSpPr>
            <a:spLocks noGrp="1"/>
          </p:cNvSpPr>
          <p:nvPr>
            <p:ph type="body" idx="1"/>
          </p:nvPr>
        </p:nvSpPr>
        <p:spPr/>
        <p:txBody>
          <a:bodyPr/>
          <a:lstStyle/>
          <a:p>
            <a:pPr eaLnBrk="1" hangingPunct="1"/>
            <a:r>
              <a:rPr lang="en-US" altLang="en-US" smtClean="0"/>
              <a:t>Asymmetric cryptography</a:t>
            </a:r>
            <a:endParaRPr lang="cs-CZ" altLang="en-US" smtClean="0"/>
          </a:p>
          <a:p>
            <a:pPr lvl="1" eaLnBrk="1" hangingPunct="1"/>
            <a:r>
              <a:rPr lang="en-US" altLang="en-US" smtClean="0"/>
              <a:t>Private key – signature generation (usually only </a:t>
            </a:r>
            <a:r>
              <a:rPr lang="en-US" altLang="en-US" b="1" smtClean="0"/>
              <a:t>hash</a:t>
            </a:r>
            <a:r>
              <a:rPr lang="en-US" altLang="en-US" smtClean="0"/>
              <a:t> of data is signed </a:t>
            </a:r>
            <a:r>
              <a:rPr lang="en-US" altLang="en-US" b="1" smtClean="0"/>
              <a:t>not</a:t>
            </a:r>
            <a:r>
              <a:rPr lang="en-US" altLang="en-US" smtClean="0"/>
              <a:t> data itself)</a:t>
            </a:r>
          </a:p>
          <a:p>
            <a:pPr lvl="1" eaLnBrk="1" hangingPunct="1"/>
            <a:r>
              <a:rPr lang="en-US" altLang="en-US" smtClean="0"/>
              <a:t>Public key – verification procedure</a:t>
            </a:r>
          </a:p>
          <a:p>
            <a:pPr eaLnBrk="1" hangingPunct="1"/>
            <a:r>
              <a:rPr lang="en-US" altLang="en-US" smtClean="0"/>
              <a:t>Data integrity</a:t>
            </a:r>
            <a:r>
              <a:rPr lang="cs-CZ" altLang="en-US" smtClean="0"/>
              <a:t> + </a:t>
            </a:r>
            <a:r>
              <a:rPr lang="en-US" altLang="en-US" smtClean="0"/>
              <a:t>data origin + non-repudiation:</a:t>
            </a:r>
          </a:p>
          <a:p>
            <a:pPr eaLnBrk="1" hangingPunct="1">
              <a:lnSpc>
                <a:spcPct val="90000"/>
              </a:lnSpc>
            </a:pPr>
            <a:r>
              <a:rPr lang="en-US" altLang="en-US" smtClean="0"/>
              <a:t>Non-repudiation - correct signatures can be generated only by those having the private key</a:t>
            </a:r>
          </a:p>
          <a:p>
            <a:pPr eaLnBrk="1" hangingPunct="1">
              <a:lnSpc>
                <a:spcPct val="90000"/>
              </a:lnSpc>
            </a:pPr>
            <a:endParaRPr lang="en-US" altLang="en-US" smtClean="0"/>
          </a:p>
          <a:p>
            <a:pPr eaLnBrk="1" hangingPunct="1">
              <a:lnSpc>
                <a:spcPct val="90000"/>
              </a:lnSpc>
            </a:pPr>
            <a:r>
              <a:rPr lang="en-US" altLang="en-US" smtClean="0"/>
              <a:t>The digital signature itself does not give any guarantees with respect to signing time.</a:t>
            </a:r>
          </a:p>
          <a:p>
            <a:pPr eaLnBrk="1" hangingPunct="1"/>
            <a:endParaRPr lang="en-US" altLang="en-US" smtClean="0"/>
          </a:p>
          <a:p>
            <a:pPr lvl="1" eaLnBrk="1" hangingPunct="1"/>
            <a:endParaRPr lang="en-US" altLang="en-US" smtClean="0"/>
          </a:p>
          <a:p>
            <a:pPr lvl="1" eaLnBrk="1" hangingPunct="1"/>
            <a:endParaRPr lang="en-US" altLang="en-US" smtClean="0"/>
          </a:p>
          <a:p>
            <a:pPr lvl="1" eaLnBrk="1" hangingPunct="1"/>
            <a:endParaRPr lang="cs-CZ" altLang="en-US" smtClean="0"/>
          </a:p>
          <a:p>
            <a:pPr lvl="1" eaLnBrk="1" hangingPunct="1"/>
            <a:endParaRPr lang="cs-CZ" altLang="en-US" smtClean="0"/>
          </a:p>
        </p:txBody>
      </p:sp>
    </p:spTree>
    <p:extLst>
      <p:ext uri="{BB962C8B-B14F-4D97-AF65-F5344CB8AC3E}">
        <p14:creationId xmlns:p14="http://schemas.microsoft.com/office/powerpoint/2010/main" val="3996208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r>
              <a:rPr lang="en-US" altLang="en-US" smtClean="0"/>
              <a:t>Digital signature scheme</a:t>
            </a:r>
          </a:p>
        </p:txBody>
      </p:sp>
      <p:sp>
        <p:nvSpPr>
          <p:cNvPr id="10243"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EDF92A9-A2A6-4F34-8A62-43C3A376CCA2}" type="slidenum">
              <a:rPr lang="cs-CZ" altLang="en-US" smtClean="0">
                <a:solidFill>
                  <a:schemeClr val="bg1"/>
                </a:solidFill>
              </a:rPr>
              <a:pPr/>
              <a:t>7</a:t>
            </a:fld>
            <a:endParaRPr lang="cs-CZ" altLang="en-US" smtClean="0">
              <a:solidFill>
                <a:schemeClr val="bg1"/>
              </a:solidFill>
            </a:endParaRPr>
          </a:p>
        </p:txBody>
      </p:sp>
      <p:sp>
        <p:nvSpPr>
          <p:cNvPr id="10244"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grpSp>
        <p:nvGrpSpPr>
          <p:cNvPr id="10245" name="Skupina 5"/>
          <p:cNvGrpSpPr>
            <a:grpSpLocks/>
          </p:cNvGrpSpPr>
          <p:nvPr/>
        </p:nvGrpSpPr>
        <p:grpSpPr bwMode="auto">
          <a:xfrm>
            <a:off x="252413" y="1774825"/>
            <a:ext cx="8705850" cy="4822825"/>
            <a:chOff x="252413" y="1774825"/>
            <a:chExt cx="8705850" cy="4822825"/>
          </a:xfrm>
        </p:grpSpPr>
        <p:sp>
          <p:nvSpPr>
            <p:cNvPr id="10246" name="Rectangle 2"/>
            <p:cNvSpPr>
              <a:spLocks noChangeArrowheads="1"/>
            </p:cNvSpPr>
            <p:nvPr/>
          </p:nvSpPr>
          <p:spPr bwMode="auto">
            <a:xfrm>
              <a:off x="2519363" y="4813300"/>
              <a:ext cx="1201737" cy="977900"/>
            </a:xfrm>
            <a:prstGeom prst="rect">
              <a:avLst/>
            </a:prstGeom>
            <a:solidFill>
              <a:srgbClr val="800040"/>
            </a:solidFill>
            <a:ln w="762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0247" name="Rectangle 3"/>
            <p:cNvSpPr>
              <a:spLocks noChangeArrowheads="1"/>
            </p:cNvSpPr>
            <p:nvPr/>
          </p:nvSpPr>
          <p:spPr bwMode="auto">
            <a:xfrm>
              <a:off x="2517775" y="4811713"/>
              <a:ext cx="1201738" cy="9779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0248" name="Rectangle 4"/>
            <p:cNvSpPr>
              <a:spLocks noChangeArrowheads="1"/>
            </p:cNvSpPr>
            <p:nvPr/>
          </p:nvSpPr>
          <p:spPr bwMode="auto">
            <a:xfrm>
              <a:off x="2590800" y="4827588"/>
              <a:ext cx="1114425"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3300"/>
                </a:lnSpc>
              </a:pPr>
              <a:r>
                <a:rPr lang="en-US" altLang="en-US" sz="1400" b="1">
                  <a:latin typeface="Industria Solid"/>
                </a:rPr>
                <a:t>Signature</a:t>
              </a:r>
            </a:p>
            <a:p>
              <a:pPr algn="ctr">
                <a:lnSpc>
                  <a:spcPts val="3300"/>
                </a:lnSpc>
              </a:pPr>
              <a:r>
                <a:rPr lang="en-US" altLang="en-US" sz="1400" b="1">
                  <a:latin typeface="Industria Solid"/>
                </a:rPr>
                <a:t> algorithm</a:t>
              </a:r>
            </a:p>
          </p:txBody>
        </p:sp>
        <p:sp>
          <p:nvSpPr>
            <p:cNvPr id="10249" name="Rectangle 5"/>
            <p:cNvSpPr>
              <a:spLocks noChangeArrowheads="1"/>
            </p:cNvSpPr>
            <p:nvPr/>
          </p:nvSpPr>
          <p:spPr bwMode="auto">
            <a:xfrm>
              <a:off x="5438775" y="4813300"/>
              <a:ext cx="1201738" cy="977900"/>
            </a:xfrm>
            <a:prstGeom prst="rect">
              <a:avLst/>
            </a:prstGeom>
            <a:solidFill>
              <a:srgbClr val="800040"/>
            </a:solidFill>
            <a:ln w="762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0250" name="Rectangle 6"/>
            <p:cNvSpPr>
              <a:spLocks noChangeArrowheads="1"/>
            </p:cNvSpPr>
            <p:nvPr/>
          </p:nvSpPr>
          <p:spPr bwMode="auto">
            <a:xfrm>
              <a:off x="5435600" y="4811713"/>
              <a:ext cx="1203325" cy="977900"/>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0251" name="Rectangle 7"/>
            <p:cNvSpPr>
              <a:spLocks noChangeArrowheads="1"/>
            </p:cNvSpPr>
            <p:nvPr/>
          </p:nvSpPr>
          <p:spPr bwMode="auto">
            <a:xfrm>
              <a:off x="5486400" y="4827588"/>
              <a:ext cx="1114425" cy="954087"/>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3300"/>
                </a:lnSpc>
              </a:pPr>
              <a:r>
                <a:rPr lang="en-US" altLang="en-US" sz="1400" b="1">
                  <a:solidFill>
                    <a:schemeClr val="accent1"/>
                  </a:solidFill>
                  <a:latin typeface="Industria Solid"/>
                </a:rPr>
                <a:t>Verification</a:t>
              </a:r>
            </a:p>
            <a:p>
              <a:pPr algn="ctr">
                <a:lnSpc>
                  <a:spcPts val="3300"/>
                </a:lnSpc>
              </a:pPr>
              <a:r>
                <a:rPr lang="en-US" altLang="en-US" sz="1400" b="1">
                  <a:solidFill>
                    <a:schemeClr val="accent1"/>
                  </a:solidFill>
                  <a:latin typeface="Industria Solid"/>
                </a:rPr>
                <a:t>algorithm</a:t>
              </a:r>
            </a:p>
          </p:txBody>
        </p:sp>
        <p:sp>
          <p:nvSpPr>
            <p:cNvPr id="10252" name="Line 8"/>
            <p:cNvSpPr>
              <a:spLocks noChangeShapeType="1"/>
            </p:cNvSpPr>
            <p:nvPr/>
          </p:nvSpPr>
          <p:spPr bwMode="auto">
            <a:xfrm>
              <a:off x="1201738" y="5338763"/>
              <a:ext cx="1241425" cy="0"/>
            </a:xfrm>
            <a:prstGeom prst="line">
              <a:avLst/>
            </a:prstGeom>
            <a:noFill/>
            <a:ln w="76200">
              <a:solidFill>
                <a:srgbClr val="FFBB00"/>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3" name="Line 9"/>
            <p:cNvSpPr>
              <a:spLocks noChangeShapeType="1"/>
            </p:cNvSpPr>
            <p:nvPr/>
          </p:nvSpPr>
          <p:spPr bwMode="auto">
            <a:xfrm>
              <a:off x="3795713" y="5338763"/>
              <a:ext cx="1577975" cy="0"/>
            </a:xfrm>
            <a:prstGeom prst="line">
              <a:avLst/>
            </a:prstGeom>
            <a:noFill/>
            <a:ln w="76200">
              <a:solidFill>
                <a:srgbClr val="FFBB00"/>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4" name="Line 10"/>
            <p:cNvSpPr>
              <a:spLocks noChangeShapeType="1"/>
            </p:cNvSpPr>
            <p:nvPr/>
          </p:nvSpPr>
          <p:spPr bwMode="auto">
            <a:xfrm>
              <a:off x="3563938" y="4425950"/>
              <a:ext cx="0" cy="376238"/>
            </a:xfrm>
            <a:prstGeom prst="line">
              <a:avLst/>
            </a:prstGeom>
            <a:noFill/>
            <a:ln w="76200">
              <a:solidFill>
                <a:srgbClr val="FFBB00"/>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5" name="Rectangle 11"/>
            <p:cNvSpPr>
              <a:spLocks noChangeArrowheads="1"/>
            </p:cNvSpPr>
            <p:nvPr/>
          </p:nvSpPr>
          <p:spPr bwMode="auto">
            <a:xfrm>
              <a:off x="1066800" y="5437188"/>
              <a:ext cx="1277938"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2100"/>
                </a:lnSpc>
              </a:pPr>
              <a:r>
                <a:rPr lang="en-US" altLang="en-US">
                  <a:latin typeface="AGaramond"/>
                </a:rPr>
                <a:t>message</a:t>
              </a:r>
            </a:p>
          </p:txBody>
        </p:sp>
        <p:sp>
          <p:nvSpPr>
            <p:cNvPr id="10256" name="Rectangle 12"/>
            <p:cNvSpPr>
              <a:spLocks noChangeArrowheads="1"/>
            </p:cNvSpPr>
            <p:nvPr/>
          </p:nvSpPr>
          <p:spPr bwMode="auto">
            <a:xfrm>
              <a:off x="3784600" y="5489575"/>
              <a:ext cx="1416050"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2100"/>
                </a:lnSpc>
              </a:pPr>
              <a:r>
                <a:rPr lang="en-US" altLang="en-US">
                  <a:latin typeface="AGaramond"/>
                </a:rPr>
                <a:t>signed</a:t>
              </a:r>
            </a:p>
            <a:p>
              <a:pPr algn="ctr">
                <a:lnSpc>
                  <a:spcPts val="2100"/>
                </a:lnSpc>
              </a:pPr>
              <a:r>
                <a:rPr lang="en-US" altLang="en-US">
                  <a:latin typeface="AGaramond"/>
                </a:rPr>
                <a:t>message</a:t>
              </a:r>
            </a:p>
          </p:txBody>
        </p:sp>
        <p:sp>
          <p:nvSpPr>
            <p:cNvPr id="10257" name="Rectangle 13"/>
            <p:cNvSpPr>
              <a:spLocks noChangeArrowheads="1"/>
            </p:cNvSpPr>
            <p:nvPr/>
          </p:nvSpPr>
          <p:spPr bwMode="auto">
            <a:xfrm>
              <a:off x="252413" y="5076825"/>
              <a:ext cx="1076325" cy="66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3300"/>
                </a:lnSpc>
              </a:pPr>
              <a:r>
                <a:rPr lang="cs-CZ" altLang="en-US" sz="2000">
                  <a:latin typeface="Industria Solid"/>
                </a:rPr>
                <a:t>Alice</a:t>
              </a:r>
              <a:endParaRPr lang="en-US" altLang="en-US" sz="2000">
                <a:latin typeface="Industria Solid"/>
              </a:endParaRPr>
            </a:p>
          </p:txBody>
        </p:sp>
        <p:sp>
          <p:nvSpPr>
            <p:cNvPr id="10258" name="Arc 14"/>
            <p:cNvSpPr>
              <a:spLocks/>
            </p:cNvSpPr>
            <p:nvPr/>
          </p:nvSpPr>
          <p:spPr bwMode="auto">
            <a:xfrm rot="4999073">
              <a:off x="2805906" y="3886995"/>
              <a:ext cx="752475" cy="677862"/>
            </a:xfrm>
            <a:custGeom>
              <a:avLst/>
              <a:gdLst>
                <a:gd name="T0" fmla="*/ 0 w 21600"/>
                <a:gd name="T1" fmla="*/ 2147483646 h 21600"/>
                <a:gd name="T2" fmla="*/ 2147483646 w 21600"/>
                <a:gd name="T3" fmla="*/ 0 h 21600"/>
                <a:gd name="T4" fmla="*/ 2147483646 w 21600"/>
                <a:gd name="T5" fmla="*/ 214748364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21549"/>
                  </a:moveTo>
                  <a:cubicBezTo>
                    <a:pt x="28" y="9657"/>
                    <a:pt x="9662" y="25"/>
                    <a:pt x="21554" y="0"/>
                  </a:cubicBezTo>
                </a:path>
                <a:path w="21600" h="21600" stroke="0" extrusionOk="0">
                  <a:moveTo>
                    <a:pt x="0" y="21549"/>
                  </a:moveTo>
                  <a:cubicBezTo>
                    <a:pt x="28" y="9657"/>
                    <a:pt x="9662" y="25"/>
                    <a:pt x="21554" y="0"/>
                  </a:cubicBezTo>
                  <a:lnTo>
                    <a:pt x="21600" y="21600"/>
                  </a:lnTo>
                  <a:lnTo>
                    <a:pt x="0" y="21549"/>
                  </a:lnTo>
                  <a:close/>
                </a:path>
              </a:pathLst>
            </a:custGeom>
            <a:noFill/>
            <a:ln w="76200" cap="rnd">
              <a:solidFill>
                <a:srgbClr val="FFBB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9" name="Arc 15"/>
            <p:cNvSpPr>
              <a:spLocks/>
            </p:cNvSpPr>
            <p:nvPr/>
          </p:nvSpPr>
          <p:spPr bwMode="auto">
            <a:xfrm rot="-4910961">
              <a:off x="1162050" y="3875088"/>
              <a:ext cx="1535113" cy="1341437"/>
            </a:xfrm>
            <a:custGeom>
              <a:avLst/>
              <a:gdLst>
                <a:gd name="T0" fmla="*/ 0 w 21622"/>
                <a:gd name="T1" fmla="*/ 0 h 21600"/>
                <a:gd name="T2" fmla="*/ 2147483646 w 21622"/>
                <a:gd name="T3" fmla="*/ 2147483646 h 21600"/>
                <a:gd name="T4" fmla="*/ 2147483646 w 21622"/>
                <a:gd name="T5" fmla="*/ 2147483646 h 21600"/>
                <a:gd name="T6" fmla="*/ 0 60000 65536"/>
                <a:gd name="T7" fmla="*/ 0 60000 65536"/>
                <a:gd name="T8" fmla="*/ 0 60000 65536"/>
              </a:gdLst>
              <a:ahLst/>
              <a:cxnLst>
                <a:cxn ang="T6">
                  <a:pos x="T0" y="T1"/>
                </a:cxn>
                <a:cxn ang="T7">
                  <a:pos x="T2" y="T3"/>
                </a:cxn>
                <a:cxn ang="T8">
                  <a:pos x="T4" y="T5"/>
                </a:cxn>
              </a:cxnLst>
              <a:rect l="0" t="0" r="r" b="b"/>
              <a:pathLst>
                <a:path w="21622" h="21600" fill="none" extrusionOk="0">
                  <a:moveTo>
                    <a:pt x="0" y="0"/>
                  </a:moveTo>
                  <a:cubicBezTo>
                    <a:pt x="7" y="0"/>
                    <a:pt x="14" y="0"/>
                    <a:pt x="22" y="0"/>
                  </a:cubicBezTo>
                  <a:cubicBezTo>
                    <a:pt x="11951" y="0"/>
                    <a:pt x="21622" y="9670"/>
                    <a:pt x="21622" y="21600"/>
                  </a:cubicBezTo>
                </a:path>
                <a:path w="21622" h="21600" stroke="0" extrusionOk="0">
                  <a:moveTo>
                    <a:pt x="0" y="0"/>
                  </a:moveTo>
                  <a:cubicBezTo>
                    <a:pt x="7" y="0"/>
                    <a:pt x="14" y="0"/>
                    <a:pt x="22" y="0"/>
                  </a:cubicBezTo>
                  <a:cubicBezTo>
                    <a:pt x="11951" y="0"/>
                    <a:pt x="21622" y="9670"/>
                    <a:pt x="21622" y="21600"/>
                  </a:cubicBezTo>
                  <a:lnTo>
                    <a:pt x="22" y="21600"/>
                  </a:lnTo>
                  <a:lnTo>
                    <a:pt x="0" y="0"/>
                  </a:lnTo>
                  <a:close/>
                </a:path>
              </a:pathLst>
            </a:custGeom>
            <a:noFill/>
            <a:ln w="76200" cap="rnd">
              <a:solidFill>
                <a:srgbClr val="FFBB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0" name="Line 16"/>
            <p:cNvSpPr>
              <a:spLocks noChangeShapeType="1"/>
            </p:cNvSpPr>
            <p:nvPr/>
          </p:nvSpPr>
          <p:spPr bwMode="auto">
            <a:xfrm>
              <a:off x="6011863" y="4425950"/>
              <a:ext cx="0" cy="376238"/>
            </a:xfrm>
            <a:prstGeom prst="line">
              <a:avLst/>
            </a:prstGeom>
            <a:noFill/>
            <a:ln w="76200">
              <a:solidFill>
                <a:srgbClr val="FFBB00"/>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1" name="Arc 17"/>
            <p:cNvSpPr>
              <a:spLocks/>
            </p:cNvSpPr>
            <p:nvPr/>
          </p:nvSpPr>
          <p:spPr bwMode="auto">
            <a:xfrm rot="4303256">
              <a:off x="3586163" y="2819400"/>
              <a:ext cx="2668588" cy="1417637"/>
            </a:xfrm>
            <a:custGeom>
              <a:avLst/>
              <a:gdLst>
                <a:gd name="T0" fmla="*/ 0 w 21600"/>
                <a:gd name="T1" fmla="*/ 2147483646 h 21600"/>
                <a:gd name="T2" fmla="*/ 2147483646 w 21600"/>
                <a:gd name="T3" fmla="*/ 0 h 21600"/>
                <a:gd name="T4" fmla="*/ 2147483646 w 21600"/>
                <a:gd name="T5" fmla="*/ 214748364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21576"/>
                  </a:moveTo>
                  <a:cubicBezTo>
                    <a:pt x="13" y="9661"/>
                    <a:pt x="9672" y="7"/>
                    <a:pt x="21587" y="0"/>
                  </a:cubicBezTo>
                </a:path>
                <a:path w="21600" h="21600" stroke="0" extrusionOk="0">
                  <a:moveTo>
                    <a:pt x="0" y="21576"/>
                  </a:moveTo>
                  <a:cubicBezTo>
                    <a:pt x="13" y="9661"/>
                    <a:pt x="9672" y="7"/>
                    <a:pt x="21587" y="0"/>
                  </a:cubicBezTo>
                  <a:lnTo>
                    <a:pt x="21600" y="21600"/>
                  </a:lnTo>
                  <a:lnTo>
                    <a:pt x="0" y="21576"/>
                  </a:lnTo>
                  <a:close/>
                </a:path>
              </a:pathLst>
            </a:custGeom>
            <a:noFill/>
            <a:ln w="76200" cap="rnd">
              <a:solidFill>
                <a:srgbClr val="FFBB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2" name="Arc 18"/>
            <p:cNvSpPr>
              <a:spLocks/>
            </p:cNvSpPr>
            <p:nvPr/>
          </p:nvSpPr>
          <p:spPr bwMode="auto">
            <a:xfrm rot="-4795058">
              <a:off x="1162844" y="2578894"/>
              <a:ext cx="2708275" cy="2081213"/>
            </a:xfrm>
            <a:custGeom>
              <a:avLst/>
              <a:gdLst>
                <a:gd name="T0" fmla="*/ 0 w 21613"/>
                <a:gd name="T1" fmla="*/ 0 h 21600"/>
                <a:gd name="T2" fmla="*/ 2147483646 w 21613"/>
                <a:gd name="T3" fmla="*/ 2147483646 h 21600"/>
                <a:gd name="T4" fmla="*/ 2147483646 w 21613"/>
                <a:gd name="T5" fmla="*/ 2147483646 h 21600"/>
                <a:gd name="T6" fmla="*/ 0 60000 65536"/>
                <a:gd name="T7" fmla="*/ 0 60000 65536"/>
                <a:gd name="T8" fmla="*/ 0 60000 65536"/>
              </a:gdLst>
              <a:ahLst/>
              <a:cxnLst>
                <a:cxn ang="T6">
                  <a:pos x="T0" y="T1"/>
                </a:cxn>
                <a:cxn ang="T7">
                  <a:pos x="T2" y="T3"/>
                </a:cxn>
                <a:cxn ang="T8">
                  <a:pos x="T4" y="T5"/>
                </a:cxn>
              </a:cxnLst>
              <a:rect l="0" t="0" r="r" b="b"/>
              <a:pathLst>
                <a:path w="21613" h="21600" fill="none" extrusionOk="0">
                  <a:moveTo>
                    <a:pt x="0" y="0"/>
                  </a:moveTo>
                  <a:cubicBezTo>
                    <a:pt x="4" y="0"/>
                    <a:pt x="8" y="0"/>
                    <a:pt x="13" y="0"/>
                  </a:cubicBezTo>
                  <a:cubicBezTo>
                    <a:pt x="11942" y="0"/>
                    <a:pt x="21613" y="9670"/>
                    <a:pt x="21613" y="21600"/>
                  </a:cubicBezTo>
                </a:path>
                <a:path w="21613" h="21600" stroke="0" extrusionOk="0">
                  <a:moveTo>
                    <a:pt x="0" y="0"/>
                  </a:moveTo>
                  <a:cubicBezTo>
                    <a:pt x="4" y="0"/>
                    <a:pt x="8" y="0"/>
                    <a:pt x="13" y="0"/>
                  </a:cubicBezTo>
                  <a:cubicBezTo>
                    <a:pt x="11942" y="0"/>
                    <a:pt x="21613" y="9670"/>
                    <a:pt x="21613" y="21600"/>
                  </a:cubicBezTo>
                  <a:lnTo>
                    <a:pt x="13" y="21600"/>
                  </a:lnTo>
                  <a:lnTo>
                    <a:pt x="0" y="0"/>
                  </a:lnTo>
                  <a:close/>
                </a:path>
              </a:pathLst>
            </a:custGeom>
            <a:noFill/>
            <a:ln w="76200" cap="rnd">
              <a:solidFill>
                <a:srgbClr val="FFBB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263" name="Group 19"/>
            <p:cNvGrpSpPr>
              <a:grpSpLocks/>
            </p:cNvGrpSpPr>
            <p:nvPr/>
          </p:nvGrpSpPr>
          <p:grpSpPr bwMode="auto">
            <a:xfrm>
              <a:off x="3419475" y="2265363"/>
              <a:ext cx="676275" cy="352425"/>
              <a:chOff x="3346" y="1382"/>
              <a:chExt cx="426" cy="222"/>
            </a:xfrm>
          </p:grpSpPr>
          <p:sp>
            <p:nvSpPr>
              <p:cNvPr id="10282" name="Oval 20"/>
              <p:cNvSpPr>
                <a:spLocks noChangeArrowheads="1"/>
              </p:cNvSpPr>
              <p:nvPr/>
            </p:nvSpPr>
            <p:spPr bwMode="auto">
              <a:xfrm>
                <a:off x="3347" y="1383"/>
                <a:ext cx="196" cy="221"/>
              </a:xfrm>
              <a:prstGeom prst="ellipse">
                <a:avLst/>
              </a:prstGeom>
              <a:solidFill>
                <a:srgbClr val="FFBB00"/>
              </a:solidFill>
              <a:ln w="762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0283" name="Rectangle 21"/>
              <p:cNvSpPr>
                <a:spLocks noChangeArrowheads="1"/>
              </p:cNvSpPr>
              <p:nvPr/>
            </p:nvSpPr>
            <p:spPr bwMode="auto">
              <a:xfrm>
                <a:off x="3465" y="1462"/>
                <a:ext cx="307" cy="55"/>
              </a:xfrm>
              <a:prstGeom prst="rect">
                <a:avLst/>
              </a:prstGeom>
              <a:solidFill>
                <a:srgbClr val="FFBB00"/>
              </a:solidFill>
              <a:ln w="762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grpSp>
            <p:nvGrpSpPr>
              <p:cNvPr id="10284" name="Group 22"/>
              <p:cNvGrpSpPr>
                <a:grpSpLocks/>
              </p:cNvGrpSpPr>
              <p:nvPr/>
            </p:nvGrpSpPr>
            <p:grpSpPr bwMode="auto">
              <a:xfrm>
                <a:off x="3623" y="1478"/>
                <a:ext cx="141" cy="118"/>
                <a:chOff x="3623" y="1478"/>
                <a:chExt cx="141" cy="118"/>
              </a:xfrm>
            </p:grpSpPr>
            <p:sp>
              <p:nvSpPr>
                <p:cNvPr id="10291" name="Rectangle 23"/>
                <p:cNvSpPr>
                  <a:spLocks noChangeArrowheads="1"/>
                </p:cNvSpPr>
                <p:nvPr/>
              </p:nvSpPr>
              <p:spPr bwMode="auto">
                <a:xfrm>
                  <a:off x="3710" y="1478"/>
                  <a:ext cx="54" cy="118"/>
                </a:xfrm>
                <a:prstGeom prst="rect">
                  <a:avLst/>
                </a:prstGeom>
                <a:solidFill>
                  <a:srgbClr val="FFBB00"/>
                </a:solidFill>
                <a:ln w="762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0292" name="Rectangle 24"/>
                <p:cNvSpPr>
                  <a:spLocks noChangeArrowheads="1"/>
                </p:cNvSpPr>
                <p:nvPr/>
              </p:nvSpPr>
              <p:spPr bwMode="auto">
                <a:xfrm>
                  <a:off x="3623" y="1478"/>
                  <a:ext cx="55" cy="118"/>
                </a:xfrm>
                <a:prstGeom prst="rect">
                  <a:avLst/>
                </a:prstGeom>
                <a:solidFill>
                  <a:srgbClr val="FFBB00"/>
                </a:solidFill>
                <a:ln w="762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grpSp>
          <p:sp>
            <p:nvSpPr>
              <p:cNvPr id="10285" name="Oval 25"/>
              <p:cNvSpPr>
                <a:spLocks noChangeArrowheads="1"/>
              </p:cNvSpPr>
              <p:nvPr/>
            </p:nvSpPr>
            <p:spPr bwMode="auto">
              <a:xfrm>
                <a:off x="3346" y="1382"/>
                <a:ext cx="197" cy="221"/>
              </a:xfrm>
              <a:prstGeom prst="ellipse">
                <a:avLst/>
              </a:prstGeom>
              <a:solidFill>
                <a:srgbClr val="E3E3E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0286" name="Rectangle 26"/>
              <p:cNvSpPr>
                <a:spLocks noChangeArrowheads="1"/>
              </p:cNvSpPr>
              <p:nvPr/>
            </p:nvSpPr>
            <p:spPr bwMode="auto">
              <a:xfrm>
                <a:off x="3464" y="1461"/>
                <a:ext cx="308" cy="55"/>
              </a:xfrm>
              <a:prstGeom prst="rect">
                <a:avLst/>
              </a:prstGeom>
              <a:solidFill>
                <a:srgbClr val="E3E3E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grpSp>
            <p:nvGrpSpPr>
              <p:cNvPr id="10287" name="Group 27"/>
              <p:cNvGrpSpPr>
                <a:grpSpLocks/>
              </p:cNvGrpSpPr>
              <p:nvPr/>
            </p:nvGrpSpPr>
            <p:grpSpPr bwMode="auto">
              <a:xfrm>
                <a:off x="3622" y="1477"/>
                <a:ext cx="142" cy="118"/>
                <a:chOff x="3622" y="1477"/>
                <a:chExt cx="142" cy="118"/>
              </a:xfrm>
            </p:grpSpPr>
            <p:sp>
              <p:nvSpPr>
                <p:cNvPr id="10289" name="Rectangle 28"/>
                <p:cNvSpPr>
                  <a:spLocks noChangeArrowheads="1"/>
                </p:cNvSpPr>
                <p:nvPr/>
              </p:nvSpPr>
              <p:spPr bwMode="auto">
                <a:xfrm>
                  <a:off x="3708" y="1477"/>
                  <a:ext cx="56" cy="118"/>
                </a:xfrm>
                <a:prstGeom prst="rect">
                  <a:avLst/>
                </a:prstGeom>
                <a:solidFill>
                  <a:srgbClr val="E3E3E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0290" name="Rectangle 29"/>
                <p:cNvSpPr>
                  <a:spLocks noChangeArrowheads="1"/>
                </p:cNvSpPr>
                <p:nvPr/>
              </p:nvSpPr>
              <p:spPr bwMode="auto">
                <a:xfrm>
                  <a:off x="3622" y="1477"/>
                  <a:ext cx="55" cy="118"/>
                </a:xfrm>
                <a:prstGeom prst="rect">
                  <a:avLst/>
                </a:prstGeom>
                <a:solidFill>
                  <a:srgbClr val="E3E3E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grpSp>
          <p:sp>
            <p:nvSpPr>
              <p:cNvPr id="10288" name="Oval 30"/>
              <p:cNvSpPr>
                <a:spLocks noChangeArrowheads="1"/>
              </p:cNvSpPr>
              <p:nvPr/>
            </p:nvSpPr>
            <p:spPr bwMode="auto">
              <a:xfrm>
                <a:off x="3393" y="1461"/>
                <a:ext cx="63" cy="63"/>
              </a:xfrm>
              <a:prstGeom prst="ellipse">
                <a:avLst/>
              </a:prstGeom>
              <a:solidFill>
                <a:srgbClr val="00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grpSp>
        <p:grpSp>
          <p:nvGrpSpPr>
            <p:cNvPr id="10264" name="Group 31"/>
            <p:cNvGrpSpPr>
              <a:grpSpLocks/>
            </p:cNvGrpSpPr>
            <p:nvPr/>
          </p:nvGrpSpPr>
          <p:grpSpPr bwMode="auto">
            <a:xfrm>
              <a:off x="2195513" y="3705225"/>
              <a:ext cx="677862" cy="352425"/>
              <a:chOff x="4142" y="1856"/>
              <a:chExt cx="427" cy="222"/>
            </a:xfrm>
          </p:grpSpPr>
          <p:sp>
            <p:nvSpPr>
              <p:cNvPr id="10271" name="Oval 32"/>
              <p:cNvSpPr>
                <a:spLocks noChangeArrowheads="1"/>
              </p:cNvSpPr>
              <p:nvPr/>
            </p:nvSpPr>
            <p:spPr bwMode="auto">
              <a:xfrm>
                <a:off x="4144" y="1857"/>
                <a:ext cx="196" cy="221"/>
              </a:xfrm>
              <a:prstGeom prst="ellipse">
                <a:avLst/>
              </a:prstGeom>
              <a:solidFill>
                <a:srgbClr val="FFBB00"/>
              </a:solidFill>
              <a:ln w="762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0272" name="Rectangle 33"/>
              <p:cNvSpPr>
                <a:spLocks noChangeArrowheads="1"/>
              </p:cNvSpPr>
              <p:nvPr/>
            </p:nvSpPr>
            <p:spPr bwMode="auto">
              <a:xfrm>
                <a:off x="4254" y="1936"/>
                <a:ext cx="315" cy="55"/>
              </a:xfrm>
              <a:prstGeom prst="rect">
                <a:avLst/>
              </a:prstGeom>
              <a:solidFill>
                <a:srgbClr val="FFBB00"/>
              </a:solidFill>
              <a:ln w="762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grpSp>
            <p:nvGrpSpPr>
              <p:cNvPr id="10273" name="Group 34"/>
              <p:cNvGrpSpPr>
                <a:grpSpLocks/>
              </p:cNvGrpSpPr>
              <p:nvPr/>
            </p:nvGrpSpPr>
            <p:grpSpPr bwMode="auto">
              <a:xfrm>
                <a:off x="4420" y="1952"/>
                <a:ext cx="133" cy="118"/>
                <a:chOff x="4420" y="1952"/>
                <a:chExt cx="133" cy="118"/>
              </a:xfrm>
            </p:grpSpPr>
            <p:sp>
              <p:nvSpPr>
                <p:cNvPr id="10280" name="Rectangle 35"/>
                <p:cNvSpPr>
                  <a:spLocks noChangeArrowheads="1"/>
                </p:cNvSpPr>
                <p:nvPr/>
              </p:nvSpPr>
              <p:spPr bwMode="auto">
                <a:xfrm>
                  <a:off x="4507" y="1952"/>
                  <a:ext cx="46" cy="118"/>
                </a:xfrm>
                <a:prstGeom prst="rect">
                  <a:avLst/>
                </a:prstGeom>
                <a:solidFill>
                  <a:srgbClr val="FFBB00"/>
                </a:solidFill>
                <a:ln w="762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0281" name="Rectangle 36"/>
                <p:cNvSpPr>
                  <a:spLocks noChangeArrowheads="1"/>
                </p:cNvSpPr>
                <p:nvPr/>
              </p:nvSpPr>
              <p:spPr bwMode="auto">
                <a:xfrm>
                  <a:off x="4420" y="1952"/>
                  <a:ext cx="55" cy="118"/>
                </a:xfrm>
                <a:prstGeom prst="rect">
                  <a:avLst/>
                </a:prstGeom>
                <a:solidFill>
                  <a:srgbClr val="FFBB00"/>
                </a:solidFill>
                <a:ln w="762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grpSp>
          <p:sp>
            <p:nvSpPr>
              <p:cNvPr id="10274" name="Oval 37"/>
              <p:cNvSpPr>
                <a:spLocks noChangeArrowheads="1"/>
              </p:cNvSpPr>
              <p:nvPr/>
            </p:nvSpPr>
            <p:spPr bwMode="auto">
              <a:xfrm>
                <a:off x="4142" y="1856"/>
                <a:ext cx="198" cy="221"/>
              </a:xfrm>
              <a:prstGeom prst="ellipse">
                <a:avLst/>
              </a:prstGeom>
              <a:solidFill>
                <a:srgbClr val="80A7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0275" name="Rectangle 38"/>
              <p:cNvSpPr>
                <a:spLocks noChangeArrowheads="1"/>
              </p:cNvSpPr>
              <p:nvPr/>
            </p:nvSpPr>
            <p:spPr bwMode="auto">
              <a:xfrm>
                <a:off x="4253" y="1935"/>
                <a:ext cx="316" cy="55"/>
              </a:xfrm>
              <a:prstGeom prst="rect">
                <a:avLst/>
              </a:prstGeom>
              <a:solidFill>
                <a:srgbClr val="80A7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grpSp>
            <p:nvGrpSpPr>
              <p:cNvPr id="10276" name="Group 39"/>
              <p:cNvGrpSpPr>
                <a:grpSpLocks/>
              </p:cNvGrpSpPr>
              <p:nvPr/>
            </p:nvGrpSpPr>
            <p:grpSpPr bwMode="auto">
              <a:xfrm>
                <a:off x="4419" y="1951"/>
                <a:ext cx="134" cy="118"/>
                <a:chOff x="4419" y="1951"/>
                <a:chExt cx="134" cy="118"/>
              </a:xfrm>
            </p:grpSpPr>
            <p:sp>
              <p:nvSpPr>
                <p:cNvPr id="10278" name="Rectangle 40"/>
                <p:cNvSpPr>
                  <a:spLocks noChangeArrowheads="1"/>
                </p:cNvSpPr>
                <p:nvPr/>
              </p:nvSpPr>
              <p:spPr bwMode="auto">
                <a:xfrm>
                  <a:off x="4505" y="1951"/>
                  <a:ext cx="48" cy="118"/>
                </a:xfrm>
                <a:prstGeom prst="rect">
                  <a:avLst/>
                </a:prstGeom>
                <a:solidFill>
                  <a:srgbClr val="80A7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0279" name="Rectangle 41"/>
                <p:cNvSpPr>
                  <a:spLocks noChangeArrowheads="1"/>
                </p:cNvSpPr>
                <p:nvPr/>
              </p:nvSpPr>
              <p:spPr bwMode="auto">
                <a:xfrm>
                  <a:off x="4419" y="1951"/>
                  <a:ext cx="55" cy="118"/>
                </a:xfrm>
                <a:prstGeom prst="rect">
                  <a:avLst/>
                </a:prstGeom>
                <a:solidFill>
                  <a:srgbClr val="80A7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grpSp>
          <p:sp>
            <p:nvSpPr>
              <p:cNvPr id="10277" name="Oval 42"/>
              <p:cNvSpPr>
                <a:spLocks noChangeArrowheads="1"/>
              </p:cNvSpPr>
              <p:nvPr/>
            </p:nvSpPr>
            <p:spPr bwMode="auto">
              <a:xfrm>
                <a:off x="4190" y="1935"/>
                <a:ext cx="55" cy="63"/>
              </a:xfrm>
              <a:prstGeom prst="ellipse">
                <a:avLst/>
              </a:prstGeom>
              <a:solidFill>
                <a:srgbClr val="00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grpSp>
        <p:sp>
          <p:nvSpPr>
            <p:cNvPr id="10265" name="Rectangle 43"/>
            <p:cNvSpPr>
              <a:spLocks noChangeArrowheads="1"/>
            </p:cNvSpPr>
            <p:nvPr/>
          </p:nvSpPr>
          <p:spPr bwMode="auto">
            <a:xfrm>
              <a:off x="2916238" y="1774825"/>
              <a:ext cx="1516062"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3300"/>
                </a:lnSpc>
              </a:pPr>
              <a:r>
                <a:rPr lang="en-US" altLang="en-US" sz="2000">
                  <a:latin typeface="Industria Solid"/>
                </a:rPr>
                <a:t>Public key of Alice</a:t>
              </a:r>
            </a:p>
          </p:txBody>
        </p:sp>
        <p:sp>
          <p:nvSpPr>
            <p:cNvPr id="10266" name="Rectangle 45"/>
            <p:cNvSpPr>
              <a:spLocks noChangeArrowheads="1"/>
            </p:cNvSpPr>
            <p:nvPr/>
          </p:nvSpPr>
          <p:spPr bwMode="auto">
            <a:xfrm>
              <a:off x="7867650" y="4440238"/>
              <a:ext cx="1090613" cy="66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3300"/>
                </a:lnSpc>
              </a:pPr>
              <a:r>
                <a:rPr lang="en-US" altLang="en-US" sz="2000">
                  <a:latin typeface="Industria Solid"/>
                </a:rPr>
                <a:t>Bo</a:t>
              </a:r>
              <a:r>
                <a:rPr lang="cs-CZ" altLang="en-US" sz="2000">
                  <a:latin typeface="Industria Solid"/>
                </a:rPr>
                <a:t>b</a:t>
              </a:r>
              <a:endParaRPr lang="en-US" altLang="en-US" sz="2000">
                <a:latin typeface="Industria Solid"/>
              </a:endParaRPr>
            </a:p>
          </p:txBody>
        </p:sp>
        <p:sp>
          <p:nvSpPr>
            <p:cNvPr id="10267" name="Line 46"/>
            <p:cNvSpPr>
              <a:spLocks noChangeShapeType="1"/>
            </p:cNvSpPr>
            <p:nvPr/>
          </p:nvSpPr>
          <p:spPr bwMode="auto">
            <a:xfrm>
              <a:off x="6713538" y="5338763"/>
              <a:ext cx="1239837" cy="0"/>
            </a:xfrm>
            <a:prstGeom prst="line">
              <a:avLst/>
            </a:prstGeom>
            <a:noFill/>
            <a:ln w="76200">
              <a:solidFill>
                <a:srgbClr val="FFBB00"/>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8" name="Rectangle 47"/>
            <p:cNvSpPr>
              <a:spLocks noChangeArrowheads="1"/>
            </p:cNvSpPr>
            <p:nvPr/>
          </p:nvSpPr>
          <p:spPr bwMode="auto">
            <a:xfrm>
              <a:off x="320675" y="6146800"/>
              <a:ext cx="2379663" cy="45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1400"/>
                </a:lnSpc>
              </a:pPr>
              <a:r>
                <a:rPr lang="cs-CZ" altLang="en-US" sz="1200">
                  <a:solidFill>
                    <a:srgbClr val="000000"/>
                  </a:solidFill>
                </a:rPr>
                <a:t>Source</a:t>
              </a:r>
              <a:r>
                <a:rPr lang="en-US" altLang="en-US" sz="1200">
                  <a:solidFill>
                    <a:srgbClr val="000000"/>
                  </a:solidFill>
                </a:rPr>
                <a:t>: </a:t>
              </a:r>
              <a:r>
                <a:rPr lang="en-US" altLang="en-US" sz="1200" i="1">
                  <a:solidFill>
                    <a:srgbClr val="000000"/>
                  </a:solidFill>
                </a:rPr>
                <a:t>Network and </a:t>
              </a:r>
              <a:br>
                <a:rPr lang="en-US" altLang="en-US" sz="1200" i="1">
                  <a:solidFill>
                    <a:srgbClr val="000000"/>
                  </a:solidFill>
                </a:rPr>
              </a:br>
              <a:r>
                <a:rPr lang="en-US" altLang="en-US" sz="1200" i="1">
                  <a:solidFill>
                    <a:srgbClr val="000000"/>
                  </a:solidFill>
                </a:rPr>
                <a:t>Internetwork Security</a:t>
              </a:r>
              <a:r>
                <a:rPr lang="en-US" altLang="en-US" sz="1200">
                  <a:solidFill>
                    <a:srgbClr val="000000"/>
                  </a:solidFill>
                </a:rPr>
                <a:t> (Stallings)</a:t>
              </a:r>
            </a:p>
          </p:txBody>
        </p:sp>
        <p:sp>
          <p:nvSpPr>
            <p:cNvPr id="10269" name="Rectangle 49"/>
            <p:cNvSpPr>
              <a:spLocks noChangeArrowheads="1"/>
            </p:cNvSpPr>
            <p:nvPr/>
          </p:nvSpPr>
          <p:spPr bwMode="auto">
            <a:xfrm>
              <a:off x="6877050" y="5578475"/>
              <a:ext cx="1416050" cy="51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2100"/>
                </a:lnSpc>
              </a:pPr>
              <a:r>
                <a:rPr lang="en-US" altLang="en-US">
                  <a:latin typeface="AGaramond"/>
                </a:rPr>
                <a:t>verified</a:t>
              </a:r>
            </a:p>
            <a:p>
              <a:pPr algn="ctr">
                <a:lnSpc>
                  <a:spcPts val="2100"/>
                </a:lnSpc>
              </a:pPr>
              <a:r>
                <a:rPr lang="en-US" altLang="en-US">
                  <a:latin typeface="AGaramond"/>
                </a:rPr>
                <a:t>message</a:t>
              </a:r>
            </a:p>
          </p:txBody>
        </p:sp>
        <p:sp>
          <p:nvSpPr>
            <p:cNvPr id="10270" name="Rectangle 50"/>
            <p:cNvSpPr>
              <a:spLocks noChangeArrowheads="1"/>
            </p:cNvSpPr>
            <p:nvPr/>
          </p:nvSpPr>
          <p:spPr bwMode="auto">
            <a:xfrm>
              <a:off x="1835150" y="3201988"/>
              <a:ext cx="1516063" cy="107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050" tIns="26988" rIns="19050" bIns="26988"/>
            <a:lstStyle>
              <a:lvl1pPr defTabSz="904875">
                <a:tabLst>
                  <a:tab pos="452438" algn="l"/>
                  <a:tab pos="904875" algn="l"/>
                  <a:tab pos="1357313" algn="l"/>
                </a:tabLst>
                <a:defRPr>
                  <a:solidFill>
                    <a:schemeClr val="tx1"/>
                  </a:solidFill>
                  <a:latin typeface="Arial" panose="020B0604020202020204" pitchFamily="34" charset="0"/>
                </a:defRPr>
              </a:lvl1pPr>
              <a:lvl2pPr marL="742950" indent="-285750" defTabSz="904875">
                <a:tabLst>
                  <a:tab pos="452438" algn="l"/>
                  <a:tab pos="904875" algn="l"/>
                  <a:tab pos="1357313" algn="l"/>
                </a:tabLst>
                <a:defRPr>
                  <a:solidFill>
                    <a:schemeClr val="tx1"/>
                  </a:solidFill>
                  <a:latin typeface="Arial" panose="020B0604020202020204" pitchFamily="34" charset="0"/>
                </a:defRPr>
              </a:lvl2pPr>
              <a:lvl3pPr marL="1143000" indent="-228600" defTabSz="904875">
                <a:tabLst>
                  <a:tab pos="452438" algn="l"/>
                  <a:tab pos="904875" algn="l"/>
                  <a:tab pos="1357313" algn="l"/>
                </a:tabLst>
                <a:defRPr>
                  <a:solidFill>
                    <a:schemeClr val="tx1"/>
                  </a:solidFill>
                  <a:latin typeface="Arial" panose="020B0604020202020204" pitchFamily="34" charset="0"/>
                </a:defRPr>
              </a:lvl3pPr>
              <a:lvl4pPr marL="1600200" indent="-228600" defTabSz="904875">
                <a:tabLst>
                  <a:tab pos="452438" algn="l"/>
                  <a:tab pos="904875" algn="l"/>
                  <a:tab pos="1357313" algn="l"/>
                </a:tabLst>
                <a:defRPr>
                  <a:solidFill>
                    <a:schemeClr val="tx1"/>
                  </a:solidFill>
                  <a:latin typeface="Arial" panose="020B0604020202020204" pitchFamily="34" charset="0"/>
                </a:defRPr>
              </a:lvl4pPr>
              <a:lvl5pPr marL="2057400" indent="-228600" defTabSz="904875">
                <a:tabLst>
                  <a:tab pos="452438" algn="l"/>
                  <a:tab pos="904875" algn="l"/>
                  <a:tab pos="1357313" algn="l"/>
                </a:tabLst>
                <a:defRPr>
                  <a:solidFill>
                    <a:schemeClr val="tx1"/>
                  </a:solidFill>
                  <a:latin typeface="Arial" panose="020B0604020202020204" pitchFamily="34" charset="0"/>
                </a:defRPr>
              </a:lvl5pPr>
              <a:lvl6pPr marL="25146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6pPr>
              <a:lvl7pPr marL="29718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7pPr>
              <a:lvl8pPr marL="34290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8pPr>
              <a:lvl9pPr marL="3886200" indent="-228600" defTabSz="904875" eaLnBrk="0" fontAlgn="base" hangingPunct="0">
                <a:spcBef>
                  <a:spcPct val="0"/>
                </a:spcBef>
                <a:spcAft>
                  <a:spcPct val="0"/>
                </a:spcAft>
                <a:tabLst>
                  <a:tab pos="452438" algn="l"/>
                  <a:tab pos="904875" algn="l"/>
                  <a:tab pos="1357313" algn="l"/>
                </a:tabLst>
                <a:defRPr>
                  <a:solidFill>
                    <a:schemeClr val="tx1"/>
                  </a:solidFill>
                  <a:latin typeface="Arial" panose="020B0604020202020204" pitchFamily="34" charset="0"/>
                </a:defRPr>
              </a:lvl9pPr>
            </a:lstStyle>
            <a:p>
              <a:pPr algn="ctr">
                <a:lnSpc>
                  <a:spcPts val="3300"/>
                </a:lnSpc>
              </a:pPr>
              <a:r>
                <a:rPr lang="en-US" altLang="en-US" sz="2000">
                  <a:latin typeface="Industria Solid"/>
                </a:rPr>
                <a:t>Private key of Alice</a:t>
              </a: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r>
              <a:rPr lang="en-US" altLang="en-US" smtClean="0"/>
              <a:t>Digital signature</a:t>
            </a:r>
          </a:p>
        </p:txBody>
      </p:sp>
      <p:sp>
        <p:nvSpPr>
          <p:cNvPr id="11267" name="Zástupný objekt pre obsah 2"/>
          <p:cNvSpPr>
            <a:spLocks noGrp="1"/>
          </p:cNvSpPr>
          <p:nvPr>
            <p:ph idx="1"/>
          </p:nvPr>
        </p:nvSpPr>
        <p:spPr>
          <a:xfrm>
            <a:off x="503238" y="1943571"/>
            <a:ext cx="8229600" cy="4149725"/>
          </a:xfrm>
        </p:spPr>
        <p:txBody>
          <a:bodyPr/>
          <a:lstStyle/>
          <a:p>
            <a:r>
              <a:rPr lang="en-US" altLang="en-US" dirty="0" smtClean="0"/>
              <a:t>Alice generates key pair</a:t>
            </a:r>
          </a:p>
          <a:p>
            <a:pPr lvl="1"/>
            <a:r>
              <a:rPr lang="en-US" altLang="en-US" dirty="0" smtClean="0"/>
              <a:t>Public key is published (sent to Bob) for verification of signature</a:t>
            </a:r>
          </a:p>
          <a:p>
            <a:r>
              <a:rPr lang="en-US" altLang="en-US" dirty="0" smtClean="0"/>
              <a:t>Alice sign a document using her private key</a:t>
            </a:r>
          </a:p>
          <a:p>
            <a:r>
              <a:rPr lang="en-US" altLang="en-US" dirty="0" smtClean="0"/>
              <a:t>Bob use public key to verify the digital signature</a:t>
            </a:r>
          </a:p>
        </p:txBody>
      </p:sp>
      <p:sp>
        <p:nvSpPr>
          <p:cNvPr id="11268" name="Zástupný objekt pre číslo snímky 3"/>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D61782E-FEEC-4716-B6A5-44C5D4FE3863}" type="slidenum">
              <a:rPr lang="cs-CZ" altLang="en-US" smtClean="0">
                <a:solidFill>
                  <a:schemeClr val="bg1"/>
                </a:solidFill>
              </a:rPr>
              <a:pPr/>
              <a:t>8</a:t>
            </a:fld>
            <a:endParaRPr lang="cs-CZ" altLang="en-US" smtClean="0">
              <a:solidFill>
                <a:schemeClr val="bg1"/>
              </a:solidFill>
            </a:endParaRPr>
          </a:p>
        </p:txBody>
      </p:sp>
      <p:sp>
        <p:nvSpPr>
          <p:cNvPr id="11269" name="Zástupný objekt pre pätu 4"/>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en-US" smtClean="0">
                <a:solidFill>
                  <a:schemeClr val="bg1"/>
                </a:solidFill>
              </a:rPr>
              <a:t>|  PV181</a:t>
            </a:r>
            <a:endParaRPr lang="en-US" altLang="en-US" smtClean="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RSA: </a:t>
            </a:r>
            <a:r>
              <a:rPr lang="en-US" dirty="0" err="1" smtClean="0"/>
              <a:t>matematics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marL="514350" indent="-514350">
                  <a:buFont typeface="+mj-lt"/>
                  <a:buAutoNum type="arabicPeriod"/>
                </a:pPr>
                <a:r>
                  <a:rPr lang="en-US" sz="2400" dirty="0" smtClean="0"/>
                  <a:t>Secret </a:t>
                </a:r>
                <a:r>
                  <a:rPr lang="en-US" sz="2400" dirty="0"/>
                  <a:t>primes </a:t>
                </a:r>
                <a14:m>
                  <m:oMath xmlns:m="http://schemas.openxmlformats.org/officeDocument/2006/math">
                    <m:r>
                      <a:rPr lang="en-US" sz="2800" i="1">
                        <a:latin typeface="Cambria Math" panose="02040503050406030204" pitchFamily="18" charset="0"/>
                      </a:rPr>
                      <m:t>𝑝</m:t>
                    </m:r>
                    <m:r>
                      <a:rPr lang="en-US" sz="2800" i="1">
                        <a:latin typeface="Cambria Math" panose="02040503050406030204" pitchFamily="18" charset="0"/>
                      </a:rPr>
                      <m:t>,</m:t>
                    </m:r>
                    <m:r>
                      <a:rPr lang="en-US" sz="2800" i="1">
                        <a:latin typeface="Cambria Math" panose="02040503050406030204" pitchFamily="18" charset="0"/>
                      </a:rPr>
                      <m:t>𝑞</m:t>
                    </m:r>
                  </m:oMath>
                </a14:m>
                <a:r>
                  <a:rPr lang="en-US" sz="2400" dirty="0" smtClean="0"/>
                  <a:t>:</a:t>
                </a:r>
                <a:r>
                  <a:rPr lang="en-US" sz="2400" dirty="0"/>
                  <a:t>	</a:t>
                </a:r>
                <a14:m>
                  <m:oMath xmlns:m="http://schemas.openxmlformats.org/officeDocument/2006/math">
                    <m:r>
                      <a:rPr lang="en-US" sz="2800" i="1" dirty="0">
                        <a:latin typeface="Cambria Math" panose="02040503050406030204" pitchFamily="18" charset="0"/>
                      </a:rPr>
                      <m:t>𝑛</m:t>
                    </m:r>
                    <m:r>
                      <a:rPr lang="en-US" sz="2800" i="1" dirty="0">
                        <a:latin typeface="Cambria Math" panose="02040503050406030204" pitchFamily="18" charset="0"/>
                      </a:rPr>
                      <m:t>=</m:t>
                    </m:r>
                    <m:r>
                      <a:rPr lang="en-US" sz="2800" i="1" dirty="0">
                        <a:latin typeface="Cambria Math" panose="02040503050406030204" pitchFamily="18" charset="0"/>
                      </a:rPr>
                      <m:t>𝑝</m:t>
                    </m:r>
                    <m:r>
                      <a:rPr lang="en-US" sz="2800" i="1" dirty="0">
                        <a:latin typeface="Cambria Math" panose="02040503050406030204" pitchFamily="18" charset="0"/>
                      </a:rPr>
                      <m:t>.</m:t>
                    </m:r>
                    <m:r>
                      <a:rPr lang="en-US" sz="2800" i="1" dirty="0">
                        <a:latin typeface="Cambria Math" panose="02040503050406030204" pitchFamily="18" charset="0"/>
                      </a:rPr>
                      <m:t>𝑞</m:t>
                    </m:r>
                  </m:oMath>
                </a14:m>
                <a:endParaRPr lang="en-US" sz="2800" dirty="0"/>
              </a:p>
              <a:p>
                <a:pPr marL="514350" indent="-514350">
                  <a:buFont typeface="+mj-lt"/>
                  <a:buAutoNum type="arabicPeriod"/>
                </a:pPr>
                <a:r>
                  <a:rPr lang="en-US" sz="2400" dirty="0"/>
                  <a:t>Public exponent </a:t>
                </a:r>
                <a14:m>
                  <m:oMath xmlns:m="http://schemas.openxmlformats.org/officeDocument/2006/math">
                    <m:r>
                      <a:rPr lang="en-US" sz="2800" b="0" i="1" smtClean="0">
                        <a:latin typeface="Cambria Math" panose="02040503050406030204" pitchFamily="18" charset="0"/>
                      </a:rPr>
                      <m:t>𝑒</m:t>
                    </m:r>
                  </m:oMath>
                </a14:m>
                <a:r>
                  <a:rPr lang="en-US" sz="2400" dirty="0"/>
                  <a:t>: 	</a:t>
                </a:r>
                <a:r>
                  <a:rPr lang="en-US" sz="2400" dirty="0" smtClean="0"/>
                  <a:t/>
                </a:r>
                <a:br>
                  <a:rPr lang="en-US" sz="2400" dirty="0" smtClean="0"/>
                </a:br>
                <a14:m>
                  <m:oMath xmlns:m="http://schemas.openxmlformats.org/officeDocument/2006/math">
                    <m:func>
                      <m:funcPr>
                        <m:ctrlPr>
                          <a:rPr lang="en-US" sz="2800" i="1">
                            <a:latin typeface="Cambria Math" panose="02040503050406030204" pitchFamily="18" charset="0"/>
                          </a:rPr>
                        </m:ctrlPr>
                      </m:funcPr>
                      <m:fName>
                        <m:r>
                          <m:rPr>
                            <m:sty m:val="p"/>
                          </m:rPr>
                          <a:rPr lang="en-US" sz="2800">
                            <a:latin typeface="Cambria Math" panose="02040503050406030204" pitchFamily="18" charset="0"/>
                          </a:rPr>
                          <m:t>gcd</m:t>
                        </m:r>
                      </m:fName>
                      <m:e>
                        <m:d>
                          <m:dPr>
                            <m:ctrlPr>
                              <a:rPr lang="en-US" sz="2800" i="1">
                                <a:latin typeface="Cambria Math" panose="02040503050406030204" pitchFamily="18" charset="0"/>
                              </a:rPr>
                            </m:ctrlPr>
                          </m:dPr>
                          <m:e>
                            <m:r>
                              <a:rPr lang="en-US" sz="2800" b="0" i="1" smtClean="0">
                                <a:latin typeface="Cambria Math" panose="02040503050406030204" pitchFamily="18" charset="0"/>
                              </a:rPr>
                              <m:t>𝑒</m:t>
                            </m:r>
                            <m:r>
                              <a:rPr lang="en-US" sz="2800" i="1">
                                <a:latin typeface="Cambria Math" panose="02040503050406030204" pitchFamily="18" charset="0"/>
                              </a:rPr>
                              <m:t>,</m:t>
                            </m:r>
                            <m:r>
                              <a:rPr lang="en-US" sz="2800" b="0" i="1" smtClean="0">
                                <a:latin typeface="Cambria Math" panose="02040503050406030204" pitchFamily="18" charset="0"/>
                              </a:rPr>
                              <m:t>(</m:t>
                            </m:r>
                            <m:r>
                              <a:rPr lang="en-US" sz="2800" b="0" i="1" smtClean="0">
                                <a:latin typeface="Cambria Math" panose="02040503050406030204" pitchFamily="18" charset="0"/>
                              </a:rPr>
                              <m:t>𝑝</m:t>
                            </m:r>
                            <m:r>
                              <a:rPr lang="en-US" sz="2800" b="0" i="1" smtClean="0">
                                <a:latin typeface="Cambria Math" panose="02040503050406030204" pitchFamily="18" charset="0"/>
                              </a:rPr>
                              <m:t>−1)</m:t>
                            </m:r>
                          </m:e>
                        </m:d>
                      </m:e>
                    </m:func>
                    <m:r>
                      <a:rPr lang="en-US" sz="2800" i="1">
                        <a:latin typeface="Cambria Math" panose="02040503050406030204" pitchFamily="18" charset="0"/>
                      </a:rPr>
                      <m:t>=</m:t>
                    </m:r>
                    <m:func>
                      <m:funcPr>
                        <m:ctrlPr>
                          <a:rPr lang="en-US" sz="2800" i="1">
                            <a:latin typeface="Cambria Math" panose="02040503050406030204" pitchFamily="18" charset="0"/>
                          </a:rPr>
                        </m:ctrlPr>
                      </m:funcPr>
                      <m:fName>
                        <m:r>
                          <m:rPr>
                            <m:sty m:val="p"/>
                          </m:rPr>
                          <a:rPr lang="en-US" sz="2800">
                            <a:latin typeface="Cambria Math" panose="02040503050406030204" pitchFamily="18" charset="0"/>
                          </a:rPr>
                          <m:t>gcd</m:t>
                        </m:r>
                      </m:fName>
                      <m:e>
                        <m:d>
                          <m:dPr>
                            <m:ctrlPr>
                              <a:rPr lang="en-US" sz="2800" i="1">
                                <a:latin typeface="Cambria Math" panose="02040503050406030204" pitchFamily="18" charset="0"/>
                              </a:rPr>
                            </m:ctrlPr>
                          </m:dPr>
                          <m:e>
                            <m:r>
                              <a:rPr lang="en-US" sz="2800" i="1">
                                <a:latin typeface="Cambria Math" panose="02040503050406030204" pitchFamily="18" charset="0"/>
                              </a:rPr>
                              <m:t>𝑒</m:t>
                            </m:r>
                            <m:r>
                              <a:rPr lang="en-US" sz="2800" i="1">
                                <a:latin typeface="Cambria Math" panose="02040503050406030204" pitchFamily="18" charset="0"/>
                              </a:rPr>
                              <m:t>,(</m:t>
                            </m:r>
                            <m:r>
                              <a:rPr lang="en-US" sz="2800" b="0" i="1" smtClean="0">
                                <a:latin typeface="Cambria Math" panose="02040503050406030204" pitchFamily="18" charset="0"/>
                              </a:rPr>
                              <m:t>𝑞</m:t>
                            </m:r>
                            <m:r>
                              <a:rPr lang="en-US" sz="2800" i="1">
                                <a:latin typeface="Cambria Math" panose="02040503050406030204" pitchFamily="18" charset="0"/>
                              </a:rPr>
                              <m:t>−1)</m:t>
                            </m:r>
                          </m:e>
                        </m:d>
                      </m:e>
                    </m:func>
                    <m:r>
                      <a:rPr lang="en-US" sz="2800" b="0" i="1" smtClean="0">
                        <a:latin typeface="Cambria Math" panose="02040503050406030204" pitchFamily="18" charset="0"/>
                      </a:rPr>
                      <m:t>=</m:t>
                    </m:r>
                    <m:r>
                      <a:rPr lang="en-US" sz="2800" i="1">
                        <a:latin typeface="Cambria Math" panose="02040503050406030204" pitchFamily="18" charset="0"/>
                      </a:rPr>
                      <m:t>1</m:t>
                    </m:r>
                  </m:oMath>
                </a14:m>
                <a:endParaRPr lang="en-US" sz="2800" dirty="0"/>
              </a:p>
              <a:p>
                <a:pPr marL="514350" indent="-514350">
                  <a:buFont typeface="+mj-lt"/>
                  <a:buAutoNum type="arabicPeriod"/>
                </a:pPr>
                <a:r>
                  <a:rPr lang="en-US" sz="2400" dirty="0"/>
                  <a:t>Private exponent </a:t>
                </a:r>
                <a14:m>
                  <m:oMath xmlns:m="http://schemas.openxmlformats.org/officeDocument/2006/math">
                    <m:r>
                      <a:rPr lang="en-US" sz="2800" b="0" i="1" smtClean="0">
                        <a:latin typeface="Cambria Math" panose="02040503050406030204" pitchFamily="18" charset="0"/>
                      </a:rPr>
                      <m:t>𝑑</m:t>
                    </m:r>
                  </m:oMath>
                </a14:m>
                <a:r>
                  <a:rPr lang="en-US" sz="2400" dirty="0"/>
                  <a:t> </a:t>
                </a:r>
                <a:r>
                  <a:rPr lang="en-US" sz="2400" dirty="0" smtClean="0"/>
                  <a:t>:</a:t>
                </a:r>
                <a:r>
                  <a:rPr lang="en-US" sz="2400" dirty="0"/>
                  <a:t>	</a:t>
                </a:r>
                <a14:m>
                  <m:oMath xmlns:m="http://schemas.openxmlformats.org/officeDocument/2006/math">
                    <m:r>
                      <a:rPr lang="en-US" sz="2800" b="0" i="1" smtClean="0">
                        <a:latin typeface="Cambria Math" panose="02040503050406030204" pitchFamily="18" charset="0"/>
                      </a:rPr>
                      <m:t>𝑑𝑒</m:t>
                    </m:r>
                    <m:r>
                      <a:rPr lang="en-US" sz="2800" i="1">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1 </m:t>
                    </m:r>
                    <m:r>
                      <a:rPr lang="en-US" sz="2800" i="1">
                        <a:latin typeface="Cambria Math" panose="02040503050406030204" pitchFamily="18" charset="0"/>
                      </a:rPr>
                      <m:t>𝑚𝑜𝑑</m:t>
                    </m:r>
                    <m:r>
                      <a:rPr lang="en-US" sz="2800" i="1">
                        <a:latin typeface="Cambria Math" panose="02040503050406030204" pitchFamily="18" charset="0"/>
                      </a:rPr>
                      <m:t> </m:t>
                    </m:r>
                    <m:r>
                      <a:rPr lang="en-US" sz="2800" i="1">
                        <a:latin typeface="Cambria Math" panose="02040503050406030204" pitchFamily="18" charset="0"/>
                        <a:ea typeface="Cambria Math" panose="02040503050406030204" pitchFamily="18" charset="0"/>
                      </a:rPr>
                      <m:t>𝜑</m:t>
                    </m:r>
                    <m:d>
                      <m:dPr>
                        <m:ctrlPr>
                          <a:rPr lang="en-US" sz="2800" i="1">
                            <a:latin typeface="Cambria Math" panose="02040503050406030204" pitchFamily="18" charset="0"/>
                            <a:ea typeface="Cambria Math" panose="02040503050406030204" pitchFamily="18" charset="0"/>
                          </a:rPr>
                        </m:ctrlPr>
                      </m:dPr>
                      <m:e>
                        <m:r>
                          <a:rPr lang="en-US" sz="2800" i="1">
                            <a:latin typeface="Cambria Math" panose="02040503050406030204" pitchFamily="18" charset="0"/>
                            <a:ea typeface="Cambria Math" panose="02040503050406030204" pitchFamily="18" charset="0"/>
                          </a:rPr>
                          <m:t>𝑛</m:t>
                        </m:r>
                      </m:e>
                    </m:d>
                  </m:oMath>
                </a14:m>
                <a:endParaRPr lang="en-US" sz="2800" dirty="0"/>
              </a:p>
              <a:p>
                <a:pPr marL="0" indent="0">
                  <a:buNone/>
                </a:pPr>
                <a:r>
                  <a:rPr lang="en-US" sz="2400" dirty="0" smtClean="0"/>
                  <a:t>Encryption </a:t>
                </a:r>
                <a:r>
                  <a:rPr lang="en-US" sz="2400" dirty="0" smtClean="0"/>
                  <a:t>(public </a:t>
                </a:r>
                <a14:m>
                  <m:oMath xmlns:m="http://schemas.openxmlformats.org/officeDocument/2006/math">
                    <m:r>
                      <a:rPr lang="en-US" sz="2400" i="1" dirty="0">
                        <a:latin typeface="Cambria Math" panose="02040503050406030204" pitchFamily="18" charset="0"/>
                      </a:rPr>
                      <m:t>𝑛</m:t>
                    </m:r>
                    <m:r>
                      <a:rPr lang="en-US" sz="2400" b="0" i="1" dirty="0" smtClean="0">
                        <a:latin typeface="Cambria Math" panose="02040503050406030204" pitchFamily="18" charset="0"/>
                      </a:rPr>
                      <m:t>,</m:t>
                    </m:r>
                    <m:r>
                      <a:rPr lang="en-US" sz="2400" b="0" i="1" dirty="0" smtClean="0">
                        <a:latin typeface="Cambria Math" panose="02040503050406030204" pitchFamily="18" charset="0"/>
                      </a:rPr>
                      <m:t>𝑒</m:t>
                    </m:r>
                  </m:oMath>
                </a14:m>
                <a:r>
                  <a:rPr lang="en-US" sz="2400" dirty="0" smtClean="0"/>
                  <a:t>):</a:t>
                </a:r>
                <a:r>
                  <a:rPr lang="en-US" sz="2400" dirty="0"/>
                  <a:t>		</a:t>
                </a:r>
                <a14:m>
                  <m:oMath xmlns:m="http://schemas.openxmlformats.org/officeDocument/2006/math">
                    <m:r>
                      <a:rPr lang="en-US" sz="2400" b="0" i="1" smtClean="0">
                        <a:latin typeface="Cambria Math" panose="02040503050406030204" pitchFamily="18" charset="0"/>
                      </a:rPr>
                      <m:t>𝐸</m:t>
                    </m:r>
                    <m:d>
                      <m:dPr>
                        <m:ctrlPr>
                          <a:rPr lang="en-US" sz="2400" i="1">
                            <a:latin typeface="Cambria Math" panose="02040503050406030204" pitchFamily="18" charset="0"/>
                          </a:rPr>
                        </m:ctrlPr>
                      </m:dPr>
                      <m:e>
                        <m:r>
                          <a:rPr lang="en-US" sz="2400" i="1">
                            <a:latin typeface="Cambria Math" panose="02040503050406030204" pitchFamily="18" charset="0"/>
                          </a:rPr>
                          <m:t>𝑚</m:t>
                        </m:r>
                      </m:e>
                    </m:d>
                    <m:r>
                      <a:rPr lang="en-US" sz="2400" i="1">
                        <a:latin typeface="Cambria Math" panose="02040503050406030204" pitchFamily="18" charset="0"/>
                      </a:rPr>
                      <m:t>=</m:t>
                    </m:r>
                    <m:sSup>
                      <m:sSupPr>
                        <m:ctrlPr>
                          <a:rPr lang="en-US" sz="2400" i="1" dirty="0">
                            <a:latin typeface="Cambria Math" panose="02040503050406030204" pitchFamily="18" charset="0"/>
                          </a:rPr>
                        </m:ctrlPr>
                      </m:sSupPr>
                      <m:e>
                        <m:r>
                          <a:rPr lang="en-US" sz="2400" i="1" dirty="0">
                            <a:latin typeface="Cambria Math" panose="02040503050406030204" pitchFamily="18" charset="0"/>
                          </a:rPr>
                          <m:t>𝑚</m:t>
                        </m:r>
                      </m:e>
                      <m:sup>
                        <m:r>
                          <a:rPr lang="en-US" sz="2400" b="0" i="1" smtClean="0">
                            <a:latin typeface="Cambria Math" panose="02040503050406030204" pitchFamily="18" charset="0"/>
                          </a:rPr>
                          <m:t>𝑒</m:t>
                        </m:r>
                      </m:sup>
                    </m:sSup>
                    <m:r>
                      <a:rPr lang="en-US" sz="2400" i="1" dirty="0">
                        <a:latin typeface="Cambria Math" panose="02040503050406030204" pitchFamily="18" charset="0"/>
                      </a:rPr>
                      <m:t> </m:t>
                    </m:r>
                    <m:r>
                      <a:rPr lang="en-US" sz="2400" i="1" dirty="0">
                        <a:latin typeface="Cambria Math" panose="02040503050406030204" pitchFamily="18" charset="0"/>
                      </a:rPr>
                      <m:t>𝑚𝑜𝑑</m:t>
                    </m:r>
                    <m:r>
                      <a:rPr lang="en-US" sz="2400" i="1" dirty="0">
                        <a:latin typeface="Cambria Math" panose="02040503050406030204" pitchFamily="18" charset="0"/>
                      </a:rPr>
                      <m:t> </m:t>
                    </m:r>
                    <m:r>
                      <a:rPr lang="en-US" sz="2400" i="1" dirty="0">
                        <a:latin typeface="Cambria Math" panose="02040503050406030204" pitchFamily="18" charset="0"/>
                      </a:rPr>
                      <m:t>𝑛</m:t>
                    </m:r>
                    <m:r>
                      <a:rPr lang="en-US" sz="2400" i="1" dirty="0">
                        <a:latin typeface="Cambria Math" panose="02040503050406030204" pitchFamily="18" charset="0"/>
                      </a:rPr>
                      <m:t>=</m:t>
                    </m:r>
                    <m:r>
                      <a:rPr lang="en-US" sz="2400" i="1" dirty="0">
                        <a:latin typeface="Cambria Math" panose="02040503050406030204" pitchFamily="18" charset="0"/>
                      </a:rPr>
                      <m:t>𝑐</m:t>
                    </m:r>
                  </m:oMath>
                </a14:m>
                <a:r>
                  <a:rPr lang="en-US" sz="2400" dirty="0"/>
                  <a:t>	</a:t>
                </a:r>
              </a:p>
              <a:p>
                <a:pPr marL="0" indent="0">
                  <a:buNone/>
                </a:pPr>
                <a:r>
                  <a:rPr lang="en-US" sz="2400" dirty="0" smtClean="0"/>
                  <a:t>Decryption</a:t>
                </a:r>
                <a:r>
                  <a:rPr lang="en-US" sz="2400" dirty="0"/>
                  <a:t> (public </a:t>
                </a:r>
                <a14:m>
                  <m:oMath xmlns:m="http://schemas.openxmlformats.org/officeDocument/2006/math">
                    <m:r>
                      <a:rPr lang="en-US" sz="2400" i="1" dirty="0">
                        <a:latin typeface="Cambria Math" panose="02040503050406030204" pitchFamily="18" charset="0"/>
                      </a:rPr>
                      <m:t>𝑛</m:t>
                    </m:r>
                    <m:r>
                      <a:rPr lang="en-US" sz="2400" b="0" i="1" dirty="0" smtClean="0">
                        <a:latin typeface="Cambria Math" panose="02040503050406030204" pitchFamily="18" charset="0"/>
                      </a:rPr>
                      <m:t>,</m:t>
                    </m:r>
                    <m:r>
                      <a:rPr lang="en-US" sz="2400" b="0" i="1" dirty="0" smtClean="0">
                        <a:latin typeface="Cambria Math" panose="02040503050406030204" pitchFamily="18" charset="0"/>
                      </a:rPr>
                      <m:t>𝑑</m:t>
                    </m:r>
                  </m:oMath>
                </a14:m>
                <a:r>
                  <a:rPr lang="en-US" sz="2400" dirty="0" smtClean="0"/>
                  <a:t>):		</a:t>
                </a:r>
                <a14:m>
                  <m:oMath xmlns:m="http://schemas.openxmlformats.org/officeDocument/2006/math">
                    <m:r>
                      <a:rPr lang="en-US" sz="2400" b="0" i="1" smtClean="0">
                        <a:latin typeface="Cambria Math" panose="02040503050406030204" pitchFamily="18" charset="0"/>
                      </a:rPr>
                      <m:t>𝐷</m:t>
                    </m:r>
                    <m:d>
                      <m:dPr>
                        <m:ctrlPr>
                          <a:rPr lang="en-US" sz="2400" i="1">
                            <a:latin typeface="Cambria Math" panose="02040503050406030204" pitchFamily="18" charset="0"/>
                          </a:rPr>
                        </m:ctrlPr>
                      </m:dPr>
                      <m:e>
                        <m:r>
                          <a:rPr lang="en-US" sz="2400" i="1">
                            <a:latin typeface="Cambria Math" panose="02040503050406030204" pitchFamily="18" charset="0"/>
                          </a:rPr>
                          <m:t>𝑐</m:t>
                        </m:r>
                      </m:e>
                    </m:d>
                    <m:r>
                      <a:rPr lang="en-US" sz="2400" i="1">
                        <a:latin typeface="Cambria Math" panose="02040503050406030204" pitchFamily="18" charset="0"/>
                      </a:rPr>
                      <m:t>=</m:t>
                    </m:r>
                    <m:sSup>
                      <m:sSupPr>
                        <m:ctrlPr>
                          <a:rPr lang="en-US" sz="2400" i="1" dirty="0">
                            <a:latin typeface="Cambria Math" panose="02040503050406030204" pitchFamily="18" charset="0"/>
                          </a:rPr>
                        </m:ctrlPr>
                      </m:sSupPr>
                      <m:e>
                        <m:r>
                          <a:rPr lang="en-US" sz="2400" i="1" dirty="0">
                            <a:latin typeface="Cambria Math" panose="02040503050406030204" pitchFamily="18" charset="0"/>
                          </a:rPr>
                          <m:t>𝑐</m:t>
                        </m:r>
                      </m:e>
                      <m:sup>
                        <m:r>
                          <a:rPr lang="en-US" sz="2400" b="0" i="1" smtClean="0">
                            <a:latin typeface="Cambria Math" panose="02040503050406030204" pitchFamily="18" charset="0"/>
                          </a:rPr>
                          <m:t>𝑑</m:t>
                        </m:r>
                      </m:sup>
                    </m:sSup>
                    <m:r>
                      <a:rPr lang="en-US" sz="2400" i="1" dirty="0">
                        <a:latin typeface="Cambria Math" panose="02040503050406030204" pitchFamily="18" charset="0"/>
                      </a:rPr>
                      <m:t> </m:t>
                    </m:r>
                    <m:r>
                      <a:rPr lang="en-US" sz="2400" i="1" dirty="0">
                        <a:latin typeface="Cambria Math" panose="02040503050406030204" pitchFamily="18" charset="0"/>
                      </a:rPr>
                      <m:t>𝑚𝑜𝑑</m:t>
                    </m:r>
                    <m:r>
                      <a:rPr lang="en-US" sz="2400" i="1" dirty="0">
                        <a:latin typeface="Cambria Math" panose="02040503050406030204" pitchFamily="18" charset="0"/>
                      </a:rPr>
                      <m:t> </m:t>
                    </m:r>
                    <m:r>
                      <a:rPr lang="en-US" sz="2400" i="1" dirty="0">
                        <a:latin typeface="Cambria Math" panose="02040503050406030204" pitchFamily="18" charset="0"/>
                      </a:rPr>
                      <m:t>𝑛</m:t>
                    </m:r>
                    <m:r>
                      <a:rPr lang="en-US" sz="2400" i="1" dirty="0">
                        <a:latin typeface="Cambria Math" panose="02040503050406030204" pitchFamily="18" charset="0"/>
                      </a:rPr>
                      <m:t>=</m:t>
                    </m:r>
                    <m:r>
                      <a:rPr lang="en-US" sz="2400" i="1" dirty="0">
                        <a:latin typeface="Cambria Math" panose="02040503050406030204" pitchFamily="18" charset="0"/>
                      </a:rPr>
                      <m:t>𝑚</m:t>
                    </m:r>
                  </m:oMath>
                </a14:m>
                <a:endParaRPr lang="en-US" sz="2400" dirty="0" smtClean="0"/>
              </a:p>
              <a:p>
                <a:pPr marL="0" indent="0">
                  <a:buNone/>
                </a:pPr>
                <a:endParaRPr lang="en-US" sz="2400" dirty="0"/>
              </a:p>
              <a:p>
                <a:pPr marL="0" indent="0">
                  <a:buNone/>
                </a:pPr>
                <a:r>
                  <a:rPr lang="en-US" sz="2400" dirty="0" smtClean="0"/>
                  <a:t>RSA-1024: means </a:t>
                </a:r>
                <a14:m>
                  <m:oMath xmlns:m="http://schemas.openxmlformats.org/officeDocument/2006/math">
                    <m:r>
                      <a:rPr lang="en-US" sz="2400" i="1" dirty="0">
                        <a:latin typeface="Cambria Math" panose="02040503050406030204" pitchFamily="18" charset="0"/>
                      </a:rPr>
                      <m:t>𝑛</m:t>
                    </m:r>
                  </m:oMath>
                </a14:m>
                <a:r>
                  <a:rPr lang="en-US" sz="2400" dirty="0" smtClean="0"/>
                  <a:t> has 1024 bits and  </a:t>
                </a:r>
                <a14:m>
                  <m:oMath xmlns:m="http://schemas.openxmlformats.org/officeDocument/2006/math">
                    <m:r>
                      <a:rPr lang="en-US" sz="2400" b="0" i="1" dirty="0" smtClean="0">
                        <a:latin typeface="Cambria Math" panose="02040503050406030204" pitchFamily="18" charset="0"/>
                      </a:rPr>
                      <m:t>𝑚</m:t>
                    </m:r>
                    <m:r>
                      <a:rPr lang="en-US" sz="2400" b="0" i="1" dirty="0" smtClean="0">
                        <a:latin typeface="Cambria Math" panose="02040503050406030204" pitchFamily="18" charset="0"/>
                      </a:rPr>
                      <m:t>&lt;</m:t>
                    </m:r>
                    <m:r>
                      <a:rPr lang="en-US" sz="2400" b="0" i="1" dirty="0" smtClean="0">
                        <a:latin typeface="Cambria Math" panose="02040503050406030204" pitchFamily="18" charset="0"/>
                      </a:rPr>
                      <m:t>𝑛</m:t>
                    </m:r>
                  </m:oMath>
                </a14:m>
                <a:endParaRPr lang="en-US"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2296" t="-881"/>
                </a:stretch>
              </a:blipFill>
            </p:spPr>
            <p:txBody>
              <a:bodyPr/>
              <a:lstStyle/>
              <a:p>
                <a:r>
                  <a:rPr lang="en-US">
                    <a:noFill/>
                  </a:rPr>
                  <a:t> </a:t>
                </a:r>
              </a:p>
            </p:txBody>
          </p:sp>
        </mc:Fallback>
      </mc:AlternateContent>
      <p:sp>
        <p:nvSpPr>
          <p:cNvPr id="4" name="Slide Number Placeholder 3"/>
          <p:cNvSpPr>
            <a:spLocks noGrp="1"/>
          </p:cNvSpPr>
          <p:nvPr>
            <p:ph type="sldNum" sz="quarter" idx="10"/>
          </p:nvPr>
        </p:nvSpPr>
        <p:spPr/>
        <p:txBody>
          <a:bodyPr/>
          <a:lstStyle/>
          <a:p>
            <a:pPr>
              <a:defRPr/>
            </a:pPr>
            <a:fld id="{3CDCC3AD-6E42-4BE3-AA01-C7A26727622F}" type="slidenum">
              <a:rPr lang="cs-CZ" altLang="en-US" smtClean="0"/>
              <a:pPr>
                <a:defRPr/>
              </a:pPr>
              <a:t>9</a:t>
            </a:fld>
            <a:endParaRPr lang="cs-CZ" altLang="en-US"/>
          </a:p>
        </p:txBody>
      </p:sp>
      <p:sp>
        <p:nvSpPr>
          <p:cNvPr id="5" name="Footer Placeholder 4"/>
          <p:cNvSpPr>
            <a:spLocks noGrp="1"/>
          </p:cNvSpPr>
          <p:nvPr>
            <p:ph type="ftr" sz="quarter" idx="11"/>
          </p:nvPr>
        </p:nvSpPr>
        <p:spPr/>
        <p:txBody>
          <a:bodyPr/>
          <a:lstStyle/>
          <a:p>
            <a:pPr>
              <a:defRPr/>
            </a:pPr>
            <a:r>
              <a:rPr lang="cs-CZ" altLang="en-US" smtClean="0"/>
              <a:t>|  PV181</a:t>
            </a:r>
            <a:endParaRPr lang="en-US" altLang="en-US"/>
          </a:p>
        </p:txBody>
      </p:sp>
    </p:spTree>
    <p:extLst>
      <p:ext uri="{BB962C8B-B14F-4D97-AF65-F5344CB8AC3E}">
        <p14:creationId xmlns:p14="http://schemas.microsoft.com/office/powerpoint/2010/main" val="235056117"/>
      </p:ext>
    </p:extLst>
  </p:cSld>
  <p:clrMapOvr>
    <a:masterClrMapping/>
  </p:clrMapOvr>
</p:sld>
</file>

<file path=ppt/theme/theme1.xml><?xml version="1.0" encoding="utf-8"?>
<a:theme xmlns:a="http://schemas.openxmlformats.org/drawingml/2006/main" name="CRCS_prezenta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CRCS_prezentace</Template>
  <TotalTime>1673</TotalTime>
  <Words>2549</Words>
  <Application>Microsoft Office PowerPoint</Application>
  <PresentationFormat>On-screen Show (4:3)</PresentationFormat>
  <Paragraphs>399</Paragraphs>
  <Slides>44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44</vt:i4>
      </vt:variant>
    </vt:vector>
  </HeadingPairs>
  <TitlesOfParts>
    <vt:vector size="52" baseType="lpstr">
      <vt:lpstr>AGaramond</vt:lpstr>
      <vt:lpstr>Arial</vt:lpstr>
      <vt:lpstr>Calibri</vt:lpstr>
      <vt:lpstr>Cambria Math</vt:lpstr>
      <vt:lpstr>Industria Solid</vt:lpstr>
      <vt:lpstr>Symbol</vt:lpstr>
      <vt:lpstr>Wingdings</vt:lpstr>
      <vt:lpstr>CRCS_prezentace</vt:lpstr>
      <vt:lpstr>PV181 Laboratory of security and applied cryptography</vt:lpstr>
      <vt:lpstr>Public vs private key cryptography</vt:lpstr>
      <vt:lpstr>Asymmetric cryptography</vt:lpstr>
      <vt:lpstr>Asymmetric cryptosystem</vt:lpstr>
      <vt:lpstr>Asymmetric cryptosystem</vt:lpstr>
      <vt:lpstr>Digital signature</vt:lpstr>
      <vt:lpstr>Digital signature scheme</vt:lpstr>
      <vt:lpstr>Digital signature</vt:lpstr>
      <vt:lpstr>RSA: matematics</vt:lpstr>
      <vt:lpstr>RSA example</vt:lpstr>
      <vt:lpstr>RSA Padding example (PKCS#1 v1.5)</vt:lpstr>
      <vt:lpstr>RSA in practice: Padding</vt:lpstr>
      <vt:lpstr>Hard problems </vt:lpstr>
      <vt:lpstr>DLP for integers</vt:lpstr>
      <vt:lpstr> Digital Signature Standard (DSS)</vt:lpstr>
      <vt:lpstr>Digital Signature Standard (DSS)</vt:lpstr>
      <vt:lpstr>Digital Signature Algorithm (DSA)</vt:lpstr>
      <vt:lpstr>DSS</vt:lpstr>
      <vt:lpstr>DSA: mathematics</vt:lpstr>
      <vt:lpstr>DSA: mathematics II</vt:lpstr>
      <vt:lpstr>DSA: mathematics III</vt:lpstr>
      <vt:lpstr>DSA: Padding</vt:lpstr>
      <vt:lpstr>Elliptic curve DSA (ECDSA)</vt:lpstr>
      <vt:lpstr>ECDSA: Elliptic curve domain parameters</vt:lpstr>
      <vt:lpstr>ECDSA: Keys</vt:lpstr>
      <vt:lpstr>ECDSA: Signatures</vt:lpstr>
      <vt:lpstr>ECDSA: Padding</vt:lpstr>
      <vt:lpstr>Digital certificate</vt:lpstr>
      <vt:lpstr>Digital certificate</vt:lpstr>
      <vt:lpstr>Trust models</vt:lpstr>
      <vt:lpstr>Public key Infrastructure  (PKI)</vt:lpstr>
      <vt:lpstr>X.509 PKI certificate</vt:lpstr>
      <vt:lpstr>X.509 PKI certificate content </vt:lpstr>
      <vt:lpstr>Certificate issuing</vt:lpstr>
      <vt:lpstr>Certificate issuing</vt:lpstr>
      <vt:lpstr>Certificate verification</vt:lpstr>
      <vt:lpstr>Certificates hierarchy </vt:lpstr>
      <vt:lpstr>Certificates hierarchy</vt:lpstr>
      <vt:lpstr>Chain of trust</vt:lpstr>
      <vt:lpstr>Chain of trust</vt:lpstr>
      <vt:lpstr>Chain of trust - text</vt:lpstr>
      <vt:lpstr>Certificate path validation</vt:lpstr>
      <vt:lpstr>Revocation</vt:lpstr>
      <vt:lpstr>CRL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Jmeno uzivatele</dc:creator>
  <cp:lastModifiedBy>sysox</cp:lastModifiedBy>
  <cp:revision>161</cp:revision>
  <cp:lastPrinted>2012-09-10T13:56:59Z</cp:lastPrinted>
  <dcterms:created xsi:type="dcterms:W3CDTF">2013-08-19T12:15:33Z</dcterms:created>
  <dcterms:modified xsi:type="dcterms:W3CDTF">2020-10-11T09:58:12Z</dcterms:modified>
</cp:coreProperties>
</file>