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handoutMasterIdLst>
    <p:handoutMasterId r:id="rId13"/>
  </p:handoutMasterIdLst>
  <p:sldIdLst>
    <p:sldId id="256" r:id="rId2"/>
    <p:sldId id="265" r:id="rId3"/>
    <p:sldId id="266" r:id="rId4"/>
    <p:sldId id="267" r:id="rId5"/>
    <p:sldId id="268" r:id="rId6"/>
    <p:sldId id="271" r:id="rId7"/>
    <p:sldId id="272" r:id="rId8"/>
    <p:sldId id="269" r:id="rId9"/>
    <p:sldId id="270" r:id="rId10"/>
    <p:sldId id="273" r:id="rId11"/>
    <p:sldId id="274" r:id="rId12"/>
  </p:sldIdLst>
  <p:sldSz cx="9144000" cy="6858000" type="screen4x3"/>
  <p:notesSz cx="6781800" cy="99187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59016" tIns="79508" rIns="159016" bIns="79508" numCol="1" anchor="t" anchorCtr="0" compatLnSpc="1">
            <a:prstTxWarp prst="textNoShape">
              <a:avLst/>
            </a:prstTxWarp>
          </a:bodyPr>
          <a:lstStyle>
            <a:lvl1pPr defTabSz="1590675"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3338" y="0"/>
            <a:ext cx="2935287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59016" tIns="79508" rIns="159016" bIns="79508" numCol="1" anchor="t" anchorCtr="0" compatLnSpc="1">
            <a:prstTxWarp prst="textNoShape">
              <a:avLst/>
            </a:prstTxWarp>
          </a:bodyPr>
          <a:lstStyle>
            <a:lvl1pPr algn="r" defTabSz="1590675"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1813"/>
            <a:ext cx="293846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59016" tIns="79508" rIns="159016" bIns="79508" numCol="1" anchor="b" anchorCtr="0" compatLnSpc="1">
            <a:prstTxWarp prst="textNoShape">
              <a:avLst/>
            </a:prstTxWarp>
          </a:bodyPr>
          <a:lstStyle>
            <a:lvl1pPr defTabSz="1590675"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3338" y="9421813"/>
            <a:ext cx="2935287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59016" tIns="79508" rIns="159016" bIns="79508" numCol="1" anchor="b" anchorCtr="0" compatLnSpc="1">
            <a:prstTxWarp prst="textNoShape">
              <a:avLst/>
            </a:prstTxWarp>
          </a:bodyPr>
          <a:lstStyle>
            <a:lvl1pPr algn="r" defTabSz="1590675" eaLnBrk="1" hangingPunct="1">
              <a:defRPr sz="2100"/>
            </a:lvl1pPr>
          </a:lstStyle>
          <a:p>
            <a:pPr>
              <a:defRPr/>
            </a:pPr>
            <a:fld id="{FE4712A7-C8F5-489A-A7DF-EAF7A319A8F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cs-CZ" altLang="en-US"/>
              <a:t>Klepnutím lze upravit styl předlohy nadpisů.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r>
              <a:rPr lang="cs-CZ" altLang="en-US"/>
              <a:t>Klepnutím lze upravit styl předlohy podnadpisů.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57290-FB76-4F2B-BC83-04221E4EA32B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162785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9C4FA-2F43-4E10-ADF4-3995D57C46B1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511677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15D5F-F530-47CF-9B46-3645E06C83D9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565269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F5B49-2285-48B4-B74C-E22915147EB4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620356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AD6C4-6A32-40B7-B3F1-52FB709FFB75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333294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5D70D-49B3-4F77-B6E4-A43920AA434A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905653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B81A0-D7C0-43B4-A2FB-84E9CC3ABB1A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396447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7D166-8D18-4D13-980B-B0AA8E5B4AE5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283709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A255B-2F46-4BC3-9E23-803B316E3726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7175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14ED9-024C-4991-BA38-00F70CEB0464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08755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5B248-5382-48DF-9331-D3057F5B4EC6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796612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 předlohy nadpisů.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styly předlohy textu.</a:t>
            </a:r>
          </a:p>
          <a:p>
            <a:pPr lvl="1"/>
            <a:r>
              <a:rPr lang="cs-CZ" altLang="en-US" smtClean="0"/>
              <a:t>Druhá úroveň</a:t>
            </a:r>
          </a:p>
          <a:p>
            <a:pPr lvl="2"/>
            <a:r>
              <a:rPr lang="cs-CZ" altLang="en-US" smtClean="0"/>
              <a:t>Třetí úroveň</a:t>
            </a:r>
          </a:p>
          <a:p>
            <a:pPr lvl="3"/>
            <a:r>
              <a:rPr lang="cs-CZ" altLang="en-US" smtClean="0"/>
              <a:t>Čtvrtá úroveň</a:t>
            </a:r>
          </a:p>
          <a:p>
            <a:pPr lvl="4"/>
            <a:r>
              <a:rPr lang="cs-CZ" altLang="en-US" smtClean="0"/>
              <a:t>Pátá úroveň</a:t>
            </a:r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83874DDC-E16D-4F33-AB42-D209CDE2A0BD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1033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34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35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6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36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37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38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6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39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3" cy="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40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41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42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6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43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3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44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45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46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47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6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48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49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50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51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6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52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53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54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55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56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6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57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3" cy="79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58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59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60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6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61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3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62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  <p:sp>
          <p:nvSpPr>
            <p:cNvPr id="1063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3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cs-CZ" smtClean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466725"/>
            <a:ext cx="6918201" cy="2133600"/>
          </a:xfrm>
        </p:spPr>
        <p:txBody>
          <a:bodyPr/>
          <a:lstStyle/>
          <a:p>
            <a:pPr eaLnBrk="1" hangingPunct="1"/>
            <a:r>
              <a:rPr lang="en-US" altLang="cs-CZ" dirty="0" smtClean="0"/>
              <a:t>Assignment - feedback</a:t>
            </a:r>
            <a:endParaRPr lang="cs-CZ" altLang="cs-CZ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Zdeněk Říha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21"/>
    </mc:Choice>
    <mc:Fallback>
      <p:transition spd="slow" advTm="10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code in C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37" y="1556792"/>
            <a:ext cx="7707387" cy="3993358"/>
          </a:xfrm>
          <a:prstGeom prst="rect">
            <a:avLst/>
          </a:prstGeom>
        </p:spPr>
      </p:pic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220072" y="5583715"/>
            <a:ext cx="3570451" cy="427186"/>
          </a:xfrm>
        </p:spPr>
        <p:txBody>
          <a:bodyPr/>
          <a:lstStyle/>
          <a:p>
            <a:pPr marL="0" indent="0">
              <a:buNone/>
            </a:pPr>
            <a:r>
              <a:rPr lang="en-US" sz="1050" dirty="0" smtClean="0"/>
              <a:t>Based on submission of Roman </a:t>
            </a:r>
            <a:r>
              <a:rPr lang="en-US" sz="1050" dirty="0" err="1" smtClean="0"/>
              <a:t>Chrenst</a:t>
            </a:r>
            <a:endParaRPr lang="cs-CZ" sz="1050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57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015"/>
    </mc:Choice>
    <mc:Fallback>
      <p:transition spd="slow" advTm="71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Viewing the result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66215" y="2060848"/>
            <a:ext cx="8382249" cy="3888432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885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55"/>
    </mc:Choice>
    <mc:Fallback>
      <p:transition spd="slow" advTm="24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Assignments</a:t>
            </a:r>
            <a:endParaRPr lang="cs-CZ" altLang="cs-CZ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sz="2000" dirty="0" smtClean="0"/>
          </a:p>
          <a:p>
            <a:pPr marL="514350" indent="-514350">
              <a:buSzPct val="105000"/>
              <a:buFont typeface="+mj-lt"/>
              <a:buAutoNum type="arabicPeriod"/>
              <a:defRPr/>
            </a:pPr>
            <a:r>
              <a:rPr lang="en-US" sz="2000" dirty="0" smtClean="0"/>
              <a:t>Write a program (in any programming language) that will prepare a padded block for RSA signature with PKCS#1 v1.5 padding. Input is a file and RSA key size; output is the padded octet string (print it in hex). Use SHA-256 as the hash function. Do not use crypto library for the padding itself [5 points].</a:t>
            </a:r>
            <a:br>
              <a:rPr lang="en-US" sz="2000" dirty="0" smtClean="0"/>
            </a:br>
            <a:endParaRPr lang="en-US" sz="2000" dirty="0" smtClean="0"/>
          </a:p>
          <a:p>
            <a:pPr marL="514350" indent="-514350">
              <a:buSzPct val="105000"/>
              <a:buFont typeface="+mj-lt"/>
              <a:buAutoNum type="arabicPeriod"/>
              <a:defRPr/>
            </a:pPr>
            <a:r>
              <a:rPr lang="en-US" sz="2000" dirty="0" smtClean="0"/>
              <a:t>Write a program that will generate 2048 bit DH parameters in DER format. Use any </a:t>
            </a:r>
            <a:r>
              <a:rPr lang="en-US" sz="2000" dirty="0" err="1" smtClean="0"/>
              <a:t>cryptolibrary</a:t>
            </a:r>
            <a:r>
              <a:rPr lang="en-US" sz="2000" dirty="0" smtClean="0"/>
              <a:t> and any programming language. Recommendation: </a:t>
            </a:r>
            <a:r>
              <a:rPr lang="en-US" sz="2000" dirty="0" err="1" smtClean="0"/>
              <a:t>Openssl</a:t>
            </a:r>
            <a:r>
              <a:rPr lang="en-US" sz="2000" dirty="0" smtClean="0"/>
              <a:t> &amp; C &amp; functions </a:t>
            </a:r>
            <a:r>
              <a:rPr lang="en-US" sz="2000" dirty="0" err="1" smtClean="0"/>
              <a:t>DH_new</a:t>
            </a:r>
            <a:r>
              <a:rPr lang="en-US" sz="2000" dirty="0" smtClean="0"/>
              <a:t>, </a:t>
            </a:r>
            <a:r>
              <a:rPr lang="en-US" sz="2000" dirty="0" err="1" smtClean="0"/>
              <a:t>DH_generate_parameters_ex</a:t>
            </a:r>
            <a:r>
              <a:rPr lang="en-US" sz="2000" dirty="0" smtClean="0"/>
              <a:t>, i2d_DHparams_bio. [5 points].</a:t>
            </a:r>
          </a:p>
          <a:p>
            <a:pPr>
              <a:defRPr/>
            </a:pPr>
            <a:endParaRPr lang="cs-CZ" sz="20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160"/>
    </mc:Choice>
    <mc:Fallback>
      <p:transition spd="slow" advTm="54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Assignment 1</a:t>
            </a:r>
            <a:endParaRPr lang="cs-CZ" altLang="cs-CZ" smtClean="0"/>
          </a:p>
        </p:txBody>
      </p:sp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>
          <a:xfrm>
            <a:off x="457200" y="1719263"/>
            <a:ext cx="8435975" cy="4411662"/>
          </a:xfrm>
        </p:spPr>
        <p:txBody>
          <a:bodyPr/>
          <a:lstStyle/>
          <a:p>
            <a:r>
              <a:rPr lang="en-US" altLang="cs-CZ" smtClean="0"/>
              <a:t>PKCS#1 v1.5 padding</a:t>
            </a:r>
          </a:p>
          <a:p>
            <a:r>
              <a:rPr lang="en-US" altLang="cs-CZ" smtClean="0"/>
              <a:t>We open the PKCS#1 v2.2 document :-)</a:t>
            </a:r>
          </a:p>
          <a:p>
            <a:pPr lvl="1"/>
            <a:r>
              <a:rPr lang="en-US" altLang="cs-CZ" smtClean="0"/>
              <a:t>Also available as RFC 8017</a:t>
            </a:r>
          </a:p>
          <a:p>
            <a:r>
              <a:rPr lang="en-US" altLang="cs-CZ" smtClean="0"/>
              <a:t>We find the relevant section</a:t>
            </a:r>
          </a:p>
          <a:p>
            <a:pPr lvl="1"/>
            <a:r>
              <a:rPr lang="en-US" altLang="cs-CZ" smtClean="0"/>
              <a:t>9.2 EMSA-PKCS1-v1_5</a:t>
            </a:r>
          </a:p>
          <a:p>
            <a:r>
              <a:rPr lang="cs-CZ" altLang="cs-CZ" smtClean="0"/>
              <a:t>EMSA-PKCS1-v1_5-ENCODE (M, emLen)</a:t>
            </a:r>
            <a:endParaRPr lang="en-US" altLang="cs-CZ" smtClean="0"/>
          </a:p>
          <a:p>
            <a:pPr lvl="1"/>
            <a:r>
              <a:rPr lang="en-US" altLang="cs-CZ" smtClean="0"/>
              <a:t>Input: Message + length of padded result (key size)</a:t>
            </a:r>
          </a:p>
          <a:p>
            <a:pPr lvl="1"/>
            <a:r>
              <a:rPr lang="en-US" altLang="cs-CZ" smtClean="0"/>
              <a:t>Output: EM (the padded results) to be signed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858"/>
    </mc:Choice>
    <mc:Fallback>
      <p:transition spd="slow" advTm="53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Assignment 1</a:t>
            </a:r>
            <a:endParaRPr lang="cs-CZ" altLang="cs-CZ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As we can see in step 5 the result is:</a:t>
            </a:r>
          </a:p>
          <a:p>
            <a:pPr marL="344487" lvl="1" indent="0">
              <a:buFont typeface="Wingdings" panose="05000000000000000000" pitchFamily="2" charset="2"/>
              <a:buNone/>
              <a:defRPr/>
            </a:pPr>
            <a:endParaRPr lang="en-US" dirty="0" smtClean="0"/>
          </a:p>
          <a:p>
            <a:pPr marL="344487" lvl="1" indent="0">
              <a:buFont typeface="Wingdings" panose="05000000000000000000" pitchFamily="2" charset="2"/>
              <a:buNone/>
              <a:defRPr/>
            </a:pPr>
            <a:endParaRPr lang="en-US" dirty="0" smtClean="0"/>
          </a:p>
          <a:p>
            <a:pPr lvl="1">
              <a:defRPr/>
            </a:pPr>
            <a:r>
              <a:rPr lang="en-US" dirty="0" smtClean="0"/>
              <a:t>where PS is composed of 0xff bytes to fit the size</a:t>
            </a:r>
          </a:p>
          <a:p>
            <a:pPr lvl="1">
              <a:defRPr/>
            </a:pPr>
            <a:r>
              <a:rPr lang="en-US" dirty="0"/>
              <a:t>a</a:t>
            </a:r>
            <a:r>
              <a:rPr lang="en-US" dirty="0" smtClean="0"/>
              <a:t>nd T is DER encoded structure containing the hash algorithm and hash itself:</a:t>
            </a:r>
            <a:endParaRPr lang="cs-CZ" dirty="0"/>
          </a:p>
        </p:txBody>
      </p:sp>
      <p:pic>
        <p:nvPicPr>
          <p:cNvPr id="1536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349500"/>
            <a:ext cx="42767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4868863"/>
            <a:ext cx="63627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975"/>
    </mc:Choice>
    <mc:Fallback>
      <p:transition spd="slow" advTm="46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Assignment 1</a:t>
            </a:r>
            <a:endParaRPr lang="cs-CZ" altLang="cs-CZ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authors of PKCS#1 are very nice and provide a help for common hash algorithms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 lvl="1">
              <a:defRPr/>
            </a:pPr>
            <a:r>
              <a:rPr lang="en-US" dirty="0"/>
              <a:t>w</a:t>
            </a:r>
            <a:r>
              <a:rPr lang="en-US" dirty="0" smtClean="0"/>
              <a:t>here H is the hash (32 bytes for SHA-256)</a:t>
            </a:r>
          </a:p>
          <a:p>
            <a:pPr>
              <a:defRPr/>
            </a:pPr>
            <a:r>
              <a:rPr lang="en-US" dirty="0" smtClean="0"/>
              <a:t>Print the EM in hex</a:t>
            </a:r>
            <a:endParaRPr lang="cs-CZ" dirty="0"/>
          </a:p>
        </p:txBody>
      </p:sp>
      <p:pic>
        <p:nvPicPr>
          <p:cNvPr id="16388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2852738"/>
            <a:ext cx="858202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79388" y="3716338"/>
            <a:ext cx="8785225" cy="20955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13"/>
    </mc:Choice>
    <mc:Fallback>
      <p:transition spd="slow" advTm="31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- result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smtClean="0">
                <a:solidFill>
                  <a:srgbClr val="C00000"/>
                </a:solidFill>
              </a:rPr>
              <a:t>0001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cs-CZ" sz="2400" dirty="0" smtClean="0">
                <a:solidFill>
                  <a:srgbClr val="002060"/>
                </a:solidFill>
              </a:rPr>
              <a:t>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f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cs-CZ" sz="2400" dirty="0" smtClean="0">
                <a:solidFill>
                  <a:srgbClr val="00B050"/>
                </a:solidFill>
              </a:rPr>
              <a:t>00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cs-CZ" sz="2400" dirty="0" smtClean="0">
                <a:solidFill>
                  <a:srgbClr val="7030A0"/>
                </a:solidFill>
              </a:rPr>
              <a:t>3031300d060960864801650304020105000420</a:t>
            </a:r>
            <a:r>
              <a:rPr lang="en-US" sz="2400" dirty="0" smtClean="0">
                <a:solidFill>
                  <a:srgbClr val="7030A0"/>
                </a:solidFill>
              </a:rPr>
              <a:t/>
            </a:r>
            <a:br>
              <a:rPr lang="en-US" sz="2400" dirty="0" smtClean="0">
                <a:solidFill>
                  <a:srgbClr val="7030A0"/>
                </a:solidFill>
              </a:rPr>
            </a:br>
            <a:r>
              <a:rPr lang="cs-CZ" sz="2400" dirty="0" smtClean="0">
                <a:solidFill>
                  <a:srgbClr val="FFC000"/>
                </a:solidFill>
              </a:rPr>
              <a:t>7f5effba4da0fc825aa799e9bb3e4c50aec930e34f26e37f75a58fd3e26b0a38</a:t>
            </a:r>
            <a:endParaRPr lang="cs-CZ" sz="2400" dirty="0">
              <a:solidFill>
                <a:srgbClr val="FFC000"/>
              </a:solidFill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05"/>
    </mc:Choice>
    <mc:Fallback>
      <p:transition spd="slow" advTm="45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- python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544949" y="3984038"/>
            <a:ext cx="3570451" cy="427186"/>
          </a:xfrm>
        </p:spPr>
        <p:txBody>
          <a:bodyPr/>
          <a:lstStyle/>
          <a:p>
            <a:pPr marL="0" indent="0">
              <a:buNone/>
            </a:pPr>
            <a:r>
              <a:rPr lang="en-US" sz="1050" dirty="0" smtClean="0"/>
              <a:t>Submitted by </a:t>
            </a:r>
            <a:r>
              <a:rPr lang="en-US" sz="1050" dirty="0" err="1" smtClean="0"/>
              <a:t>Oldrich</a:t>
            </a:r>
            <a:r>
              <a:rPr lang="en-US" sz="1050" dirty="0" smtClean="0"/>
              <a:t> Florian</a:t>
            </a:r>
            <a:endParaRPr lang="cs-CZ" sz="105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2060848"/>
            <a:ext cx="8931533" cy="1872208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48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632"/>
    </mc:Choice>
    <mc:Fallback>
      <p:transition spd="slow" advTm="77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Assignment 2</a:t>
            </a:r>
            <a:endParaRPr lang="cs-CZ" altLang="cs-CZ" smtClean="0"/>
          </a:p>
        </p:txBody>
      </p:sp>
      <p:sp>
        <p:nvSpPr>
          <p:cNvPr id="1741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smtClean="0"/>
              <a:t>Read all PKCS#3 standard</a:t>
            </a:r>
          </a:p>
          <a:p>
            <a:r>
              <a:rPr lang="en-US" altLang="cs-CZ" smtClean="0"/>
              <a:t>8 pages including introduction, history, …</a:t>
            </a:r>
          </a:p>
          <a:p>
            <a:r>
              <a:rPr lang="en-US" altLang="cs-CZ" sz="3200" smtClean="0"/>
              <a:t>Assignment:</a:t>
            </a:r>
          </a:p>
          <a:p>
            <a:pPr lvl="1"/>
            <a:r>
              <a:rPr lang="en-US" altLang="cs-CZ" sz="2800" smtClean="0"/>
              <a:t>Write a program that will generate 2048 bit DH parameters in DER format.</a:t>
            </a:r>
            <a:endParaRPr lang="en-US" altLang="cs-CZ" smtClean="0"/>
          </a:p>
          <a:p>
            <a:endParaRPr lang="cs-CZ" altLang="cs-CZ" smtClean="0"/>
          </a:p>
        </p:txBody>
      </p:sp>
      <p:pic>
        <p:nvPicPr>
          <p:cNvPr id="17412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581525"/>
            <a:ext cx="49276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506"/>
    </mc:Choice>
    <mc:Fallback>
      <p:transition spd="slow" advTm="91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mtClean="0"/>
              <a:t>Assignment 2</a:t>
            </a:r>
            <a:endParaRPr lang="cs-CZ" altLang="cs-CZ" smtClean="0"/>
          </a:p>
        </p:txBody>
      </p:sp>
      <p:sp>
        <p:nvSpPr>
          <p:cNvPr id="1843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sz="3200" dirty="0" smtClean="0"/>
              <a:t>Programming language</a:t>
            </a:r>
          </a:p>
          <a:p>
            <a:pPr lvl="2"/>
            <a:r>
              <a:rPr lang="en-US" altLang="cs-CZ" sz="2500" dirty="0" smtClean="0"/>
              <a:t>Use any </a:t>
            </a:r>
            <a:r>
              <a:rPr lang="en-US" altLang="cs-CZ" sz="2500" dirty="0" err="1" smtClean="0"/>
              <a:t>cryptolibrary</a:t>
            </a:r>
            <a:r>
              <a:rPr lang="en-US" altLang="cs-CZ" sz="2500" dirty="0" smtClean="0"/>
              <a:t> and any programming language. </a:t>
            </a:r>
          </a:p>
          <a:p>
            <a:pPr lvl="2"/>
            <a:r>
              <a:rPr lang="en-US" altLang="cs-CZ" sz="2500" dirty="0" smtClean="0"/>
              <a:t>Recommendation: </a:t>
            </a:r>
            <a:r>
              <a:rPr lang="en-US" altLang="cs-CZ" sz="2500" dirty="0" err="1" smtClean="0"/>
              <a:t>Openssl</a:t>
            </a:r>
            <a:r>
              <a:rPr lang="en-US" altLang="cs-CZ" sz="2500" dirty="0" smtClean="0"/>
              <a:t> &amp; C &amp; functions </a:t>
            </a:r>
            <a:r>
              <a:rPr lang="en-US" altLang="cs-CZ" sz="2500" dirty="0" err="1" smtClean="0"/>
              <a:t>DH_new</a:t>
            </a:r>
            <a:r>
              <a:rPr lang="en-US" altLang="cs-CZ" sz="2500" dirty="0" smtClean="0"/>
              <a:t>, </a:t>
            </a:r>
            <a:r>
              <a:rPr lang="en-US" altLang="cs-CZ" sz="2500" dirty="0" err="1" smtClean="0"/>
              <a:t>DH_generate_parameters_ex</a:t>
            </a:r>
            <a:r>
              <a:rPr lang="en-US" altLang="cs-CZ" sz="2500" dirty="0" smtClean="0"/>
              <a:t>, i2d_DHparams_bio</a:t>
            </a:r>
          </a:p>
          <a:p>
            <a:pPr lvl="2"/>
            <a:r>
              <a:rPr lang="en-US" altLang="cs-CZ" sz="2500" dirty="0" smtClean="0"/>
              <a:t>Try “man dh”</a:t>
            </a:r>
          </a:p>
          <a:p>
            <a:r>
              <a:rPr lang="en-US" altLang="cs-CZ" dirty="0" smtClean="0"/>
              <a:t>Verify results:</a:t>
            </a:r>
          </a:p>
          <a:p>
            <a:pPr lvl="1"/>
            <a:r>
              <a:rPr lang="en-US" altLang="cs-CZ" sz="1600" dirty="0" smtClean="0">
                <a:latin typeface="Consolas" panose="020B0609020204030204" pitchFamily="49" charset="0"/>
              </a:rPr>
              <a:t>“</a:t>
            </a:r>
            <a:r>
              <a:rPr lang="de-DE" altLang="cs-CZ" sz="1600" dirty="0" err="1" smtClean="0">
                <a:latin typeface="Consolas" panose="020B0609020204030204" pitchFamily="49" charset="0"/>
              </a:rPr>
              <a:t>openssl</a:t>
            </a:r>
            <a:r>
              <a:rPr lang="de-DE" altLang="cs-CZ" sz="1600" dirty="0" smtClean="0">
                <a:latin typeface="Consolas" panose="020B0609020204030204" pitchFamily="49" charset="0"/>
              </a:rPr>
              <a:t> asn1parse -</a:t>
            </a:r>
            <a:r>
              <a:rPr lang="de-DE" altLang="cs-CZ" sz="1600" dirty="0" err="1" smtClean="0">
                <a:latin typeface="Consolas" panose="020B0609020204030204" pitchFamily="49" charset="0"/>
              </a:rPr>
              <a:t>inform</a:t>
            </a:r>
            <a:r>
              <a:rPr lang="de-DE" altLang="cs-CZ" sz="1600" dirty="0" smtClean="0">
                <a:latin typeface="Consolas" panose="020B0609020204030204" pitchFamily="49" charset="0"/>
              </a:rPr>
              <a:t> DER -in </a:t>
            </a:r>
            <a:r>
              <a:rPr lang="de-DE" altLang="cs-CZ" sz="1600" dirty="0" err="1" smtClean="0">
                <a:latin typeface="Consolas" panose="020B0609020204030204" pitchFamily="49" charset="0"/>
              </a:rPr>
              <a:t>yourfile.der</a:t>
            </a:r>
            <a:r>
              <a:rPr lang="en-US" altLang="cs-CZ" sz="1600" dirty="0" smtClean="0">
                <a:latin typeface="Consolas" panose="020B0609020204030204" pitchFamily="49" charset="0"/>
              </a:rPr>
              <a:t>”</a:t>
            </a:r>
          </a:p>
          <a:p>
            <a:pPr lvl="1"/>
            <a:r>
              <a:rPr lang="en-US" altLang="cs-CZ" sz="1600" dirty="0" smtClean="0">
                <a:latin typeface="Consolas" panose="020B0609020204030204" pitchFamily="49" charset="0"/>
              </a:rPr>
              <a:t>“</a:t>
            </a:r>
            <a:r>
              <a:rPr lang="de-DE" altLang="cs-CZ" sz="1600" dirty="0" err="1" smtClean="0">
                <a:latin typeface="Consolas" panose="020B0609020204030204" pitchFamily="49" charset="0"/>
              </a:rPr>
              <a:t>openssl</a:t>
            </a:r>
            <a:r>
              <a:rPr lang="de-DE" altLang="cs-CZ" sz="1600" dirty="0" smtClean="0">
                <a:latin typeface="Consolas" panose="020B0609020204030204" pitchFamily="49" charset="0"/>
              </a:rPr>
              <a:t> </a:t>
            </a:r>
            <a:r>
              <a:rPr lang="de-DE" altLang="cs-CZ" sz="1600" dirty="0" err="1" smtClean="0">
                <a:latin typeface="Consolas" panose="020B0609020204030204" pitchFamily="49" charset="0"/>
              </a:rPr>
              <a:t>dhparam</a:t>
            </a:r>
            <a:r>
              <a:rPr lang="de-DE" altLang="cs-CZ" sz="1600" dirty="0" smtClean="0">
                <a:latin typeface="Consolas" panose="020B0609020204030204" pitchFamily="49" charset="0"/>
              </a:rPr>
              <a:t> -</a:t>
            </a:r>
            <a:r>
              <a:rPr lang="de-DE" altLang="cs-CZ" sz="1600" dirty="0" err="1" smtClean="0">
                <a:latin typeface="Consolas" panose="020B0609020204030204" pitchFamily="49" charset="0"/>
              </a:rPr>
              <a:t>inform</a:t>
            </a:r>
            <a:r>
              <a:rPr lang="de-DE" altLang="cs-CZ" sz="1600" dirty="0" smtClean="0">
                <a:latin typeface="Consolas" panose="020B0609020204030204" pitchFamily="49" charset="0"/>
              </a:rPr>
              <a:t> DER -in </a:t>
            </a:r>
            <a:r>
              <a:rPr lang="de-DE" altLang="cs-CZ" sz="1600" dirty="0" err="1" smtClean="0">
                <a:latin typeface="Consolas" panose="020B0609020204030204" pitchFamily="49" charset="0"/>
              </a:rPr>
              <a:t>yourfile.der</a:t>
            </a:r>
            <a:r>
              <a:rPr lang="de-DE" altLang="cs-CZ" sz="1600" dirty="0" smtClean="0">
                <a:latin typeface="Consolas" panose="020B0609020204030204" pitchFamily="49" charset="0"/>
              </a:rPr>
              <a:t> -</a:t>
            </a:r>
            <a:r>
              <a:rPr lang="de-DE" altLang="cs-CZ" sz="1600" dirty="0" err="1" smtClean="0">
                <a:latin typeface="Consolas" panose="020B0609020204030204" pitchFamily="49" charset="0"/>
              </a:rPr>
              <a:t>noout</a:t>
            </a:r>
            <a:r>
              <a:rPr lang="de-DE" altLang="cs-CZ" sz="1600" dirty="0" smtClean="0">
                <a:latin typeface="Consolas" panose="020B0609020204030204" pitchFamily="49" charset="0"/>
              </a:rPr>
              <a:t> -text</a:t>
            </a:r>
            <a:r>
              <a:rPr lang="en-US" altLang="cs-CZ" sz="1600" dirty="0" smtClean="0">
                <a:latin typeface="Consolas" panose="020B0609020204030204" pitchFamily="49" charset="0"/>
              </a:rPr>
              <a:t>”</a:t>
            </a:r>
            <a:endParaRPr lang="cs-CZ" altLang="cs-CZ" sz="1600" dirty="0" smtClean="0">
              <a:latin typeface="Consolas" panose="020B0609020204030204" pitchFamily="49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62"/>
    </mc:Choice>
    <mc:Fallback>
      <p:transition spd="slow" advTm="25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íť">
  <a:themeElements>
    <a:clrScheme name="Síť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Síť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íť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íť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íť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íť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íť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íť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íť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íť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íť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íť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Network</Template>
  <TotalTime>2911</TotalTime>
  <Words>352</Words>
  <Application>Microsoft Office PowerPoint</Application>
  <PresentationFormat>Předvádění na obrazovce (4:3)</PresentationFormat>
  <Paragraphs>49</Paragraphs>
  <Slides>11</Slides>
  <Notes>0</Notes>
  <HiddenSlides>0</HiddenSlides>
  <MMClips>11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5" baseType="lpstr">
      <vt:lpstr>Arial</vt:lpstr>
      <vt:lpstr>Consolas</vt:lpstr>
      <vt:lpstr>Wingdings</vt:lpstr>
      <vt:lpstr>Síť</vt:lpstr>
      <vt:lpstr>Assignment - feedback</vt:lpstr>
      <vt:lpstr>Assignments</vt:lpstr>
      <vt:lpstr>Assignment 1</vt:lpstr>
      <vt:lpstr>Assignment 1</vt:lpstr>
      <vt:lpstr>Assignment 1</vt:lpstr>
      <vt:lpstr>Example - result</vt:lpstr>
      <vt:lpstr>Example - python</vt:lpstr>
      <vt:lpstr>Assignment 2</vt:lpstr>
      <vt:lpstr>Assignment 2</vt:lpstr>
      <vt:lpstr>Sample code in C</vt:lpstr>
      <vt:lpstr>Viewing the result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Length of cryptographic keys</dc:title>
  <dc:creator>Jmeno uzivatele</dc:creator>
  <cp:lastModifiedBy>zriha</cp:lastModifiedBy>
  <cp:revision>71</cp:revision>
  <dcterms:created xsi:type="dcterms:W3CDTF">2010-09-27T07:24:58Z</dcterms:created>
  <dcterms:modified xsi:type="dcterms:W3CDTF">2021-01-08T13:29:25Z</dcterms:modified>
</cp:coreProperties>
</file>