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2" r:id="rId3"/>
    <p:sldId id="267" r:id="rId4"/>
    <p:sldId id="266" r:id="rId5"/>
    <p:sldId id="263" r:id="rId6"/>
    <p:sldId id="273" r:id="rId7"/>
    <p:sldId id="269" r:id="rId8"/>
    <p:sldId id="270" r:id="rId9"/>
    <p:sldId id="268" r:id="rId10"/>
    <p:sldId id="271" r:id="rId11"/>
    <p:sldId id="272" r:id="rId12"/>
    <p:sldId id="274" r:id="rId13"/>
    <p:sldId id="264" r:id="rId14"/>
  </p:sldIdLst>
  <p:sldSz cx="9144000" cy="6858000" type="screen4x3"/>
  <p:notesSz cx="6623050" cy="981075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70" autoAdjust="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006" y="-108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5D7A8E3-1DCF-42A9-B047-6FF48E1E78F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0E543C-9874-41EE-8C7E-175858B7F6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F62FF272-2010-4BFB-ACEA-9EFF82759903}" type="datetimeFigureOut">
              <a:rPr lang="cs-CZ" altLang="en-US"/>
              <a:pPr>
                <a:defRPr/>
              </a:pPr>
              <a:t>03.01.2021</a:t>
            </a:fld>
            <a:endParaRPr lang="cs-CZ" alt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2F89A7-852F-4E06-900B-1FC3C546CE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21DEC6E2-7B52-41F4-91F5-7C7A10CF6C5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3D6DB0D-5CB0-4D64-BF61-F896C74174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8BB1C4F-AD70-4CB9-99B2-BF5DE788DEB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2C52EB-C864-4B62-A99E-A473AA9C8E2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F2D864E-02E3-42F1-AA8B-8DCB03E31D7E}" type="datetimeFigureOut">
              <a:rPr lang="cs-CZ" altLang="en-US"/>
              <a:pPr>
                <a:defRPr/>
              </a:pPr>
              <a:t>03.01.2021</a:t>
            </a:fld>
            <a:endParaRPr lang="cs-CZ" altLang="en-US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5CA3F9A-FA79-418F-898C-3749D3DEA0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5A3AEB4-9E68-45B8-A71A-044790AD3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FC7D85-AE6B-41A6-802D-ACA34B15E0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7FE8CF-1AA2-4D94-9833-26D641C6D8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61ADD4E-8A52-4CBE-B3A8-818C1BCC137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12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1B5E54-0F87-4B8E-AC81-9CC37C1A8A04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6CFE8-1CF1-46BB-9476-B7A7D7349C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34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E916-5C68-4300-A1E6-B926C8AE013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50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B5A39-B984-4FCF-A19D-1033C485AAE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82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9E547-A78B-4699-8E9B-21AFE587BC5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5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2616A-490A-4CA0-983B-FD73D969180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10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7F4D-6D4C-428B-AE29-A6E4437C617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16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D5752-3B60-4B52-96C2-9126CD628FC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16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0B822-7693-4040-B9D3-DAF8528967F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70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88F-50D2-41A0-8638-2BA7FFABB58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32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F50CC-9318-40ED-9484-F404BC32A7E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27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1D0A73-4E74-451A-99EF-E24EC9E19B6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windows/win32/seccrypto/example-c-program-enumerating-csp-providers-and-provider-types" TargetMode="External"/><Relationship Id="rId2" Type="http://schemas.openxmlformats.org/officeDocument/2006/relationships/hyperlink" Target="https://www.sysadmins.lv/blog-en/certutil-tips-and-tricks-query-cryptographic-service-providers-csp-and-ksp.asp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s.microsoft.com/en-us/windows/win32/seccng/using-the-cryptography-configuration-features-of-cng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sadmins.lv/blog-en/certutil-tips-and-tricks-query-cryptographic-service-providers-csp-and-ksp.asp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PV181 Laboratory of security and applied cryptography</a:t>
            </a:r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4100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dirty="0">
                <a:solidFill>
                  <a:srgbClr val="1E4485"/>
                </a:solidFill>
              </a:rPr>
              <a:t>CryptoAPI</a:t>
            </a:r>
            <a:br>
              <a:rPr lang="en-US" altLang="en-US" sz="1800" b="1" dirty="0">
                <a:solidFill>
                  <a:srgbClr val="1E4485"/>
                </a:solidFill>
              </a:rPr>
            </a:br>
            <a:endParaRPr lang="en-US" altLang="en-US" sz="1800" b="1" dirty="0">
              <a:solidFill>
                <a:srgbClr val="1E4485"/>
              </a:solidFill>
            </a:endParaRPr>
          </a:p>
        </p:txBody>
      </p:sp>
      <p:sp>
        <p:nvSpPr>
          <p:cNvPr id="4101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err="1">
                <a:solidFill>
                  <a:srgbClr val="1E4485"/>
                </a:solidFill>
              </a:rPr>
              <a:t>Danil</a:t>
            </a:r>
            <a:r>
              <a:rPr lang="en-US" altLang="en-US" sz="1800" dirty="0">
                <a:solidFill>
                  <a:srgbClr val="1E4485"/>
                </a:solidFill>
              </a:rPr>
              <a:t> </a:t>
            </a:r>
            <a:r>
              <a:rPr lang="en-US" altLang="en-US" sz="1800" dirty="0" err="1">
                <a:solidFill>
                  <a:srgbClr val="1E4485"/>
                </a:solidFill>
              </a:rPr>
              <a:t>Leksin</a:t>
            </a:r>
            <a:r>
              <a:rPr lang="en-US" altLang="en-US" sz="1800" dirty="0">
                <a:solidFill>
                  <a:srgbClr val="1E4485"/>
                </a:solidFill>
              </a:rPr>
              <a:t>, Marek</a:t>
            </a:r>
            <a:r>
              <a:rPr lang="cs-CZ" altLang="en-US" sz="1800" dirty="0">
                <a:solidFill>
                  <a:srgbClr val="1E4485"/>
                </a:solidFill>
              </a:rPr>
              <a:t> </a:t>
            </a:r>
            <a:r>
              <a:rPr lang="en-US" altLang="en-US" sz="1800" dirty="0">
                <a:solidFill>
                  <a:srgbClr val="1E4485"/>
                </a:solidFill>
              </a:rPr>
              <a:t>S</a:t>
            </a:r>
            <a:r>
              <a:rPr lang="sk-SK" altLang="en-US" sz="1800" dirty="0">
                <a:solidFill>
                  <a:srgbClr val="1E4485"/>
                </a:solidFill>
              </a:rPr>
              <a:t>ýs</a:t>
            </a:r>
            <a:r>
              <a:rPr lang="en-US" altLang="en-US" sz="1800" dirty="0">
                <a:solidFill>
                  <a:srgbClr val="1E4485"/>
                </a:solidFill>
              </a:rPr>
              <a:t>, </a:t>
            </a:r>
            <a:r>
              <a:rPr lang="en-US" altLang="en-US" sz="1800" dirty="0" err="1">
                <a:solidFill>
                  <a:srgbClr val="1E4485"/>
                </a:solidFill>
              </a:rPr>
              <a:t>Zde</a:t>
            </a:r>
            <a:r>
              <a:rPr lang="sk-SK" altLang="en-US" sz="1800" dirty="0">
                <a:solidFill>
                  <a:srgbClr val="1E4485"/>
                </a:solidFill>
              </a:rPr>
              <a:t>něk Říha</a:t>
            </a:r>
            <a:endParaRPr lang="cs-CZ" altLang="en-US" sz="1800" dirty="0">
              <a:solidFill>
                <a:srgbClr val="1E4485"/>
              </a:solidFill>
            </a:endParaRPr>
          </a:p>
        </p:txBody>
      </p:sp>
      <p:sp>
        <p:nvSpPr>
          <p:cNvPr id="410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|  PV181</a:t>
            </a:r>
          </a:p>
        </p:txBody>
      </p:sp>
      <p:sp>
        <p:nvSpPr>
          <p:cNvPr id="4103" name="Slide Number Placeholder 2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50A4F0-5E2C-4520-829D-7DEC0B684652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C06E-22C6-4065-A43B-8C64EE326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CNG programming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FA2BD-B91E-4F15-92E0-75B3FA75A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of the CNG APIs require a provider or an object</a:t>
            </a:r>
          </a:p>
          <a:p>
            <a:pPr marL="0" indent="0">
              <a:buNone/>
            </a:pPr>
            <a:r>
              <a:rPr lang="en-US" dirty="0"/>
              <a:t>Created by a provider.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Opening the Algorithm Provider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Getting or Setting Algorithm Properties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Creating or Importing a Key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Performing Cryptographic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Closing the Algorithm Provider</a:t>
            </a:r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DF389-D316-4FFC-998D-9685DAA829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10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1BF6F-51C1-4D2D-99B2-A23DBC9E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528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B1E3-A0A0-48AA-84AE-AA7A0A75E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CNG example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44A9-7189-42B9-813E-70CB3B04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/>
              <a:t>BCryptOpenAlgorithmProvider</a:t>
            </a:r>
            <a:r>
              <a:rPr lang="en-US" sz="1800" dirty="0"/>
              <a:t>(&amp;</a:t>
            </a:r>
            <a:r>
              <a:rPr lang="en-US" sz="1800" dirty="0" err="1"/>
              <a:t>hAlg</a:t>
            </a:r>
            <a:r>
              <a:rPr lang="en-US" sz="1800" dirty="0"/>
              <a:t>...)</a:t>
            </a:r>
          </a:p>
          <a:p>
            <a:pPr marL="0" indent="0">
              <a:buNone/>
            </a:pPr>
            <a:r>
              <a:rPr lang="en-US" sz="1800" dirty="0" err="1"/>
              <a:t>BCryptGetProperty</a:t>
            </a:r>
            <a:r>
              <a:rPr lang="en-US" sz="1800" dirty="0"/>
              <a:t>(</a:t>
            </a:r>
            <a:r>
              <a:rPr lang="en-US" sz="1800" dirty="0" err="1"/>
              <a:t>hAlg</a:t>
            </a:r>
            <a:r>
              <a:rPr lang="en-US" sz="1800" dirty="0"/>
              <a:t>, BCRYPT_BLOCK_LENGTH, &amp;</a:t>
            </a:r>
            <a:r>
              <a:rPr lang="en-US" sz="1800" dirty="0" err="1"/>
              <a:t>dwBlockSize</a:t>
            </a:r>
            <a:r>
              <a:rPr lang="en-US" sz="1800" dirty="0"/>
              <a:t>...)</a:t>
            </a:r>
          </a:p>
          <a:p>
            <a:pPr marL="0" indent="0">
              <a:buNone/>
            </a:pPr>
            <a:r>
              <a:rPr lang="en-US" sz="1800" dirty="0"/>
              <a:t>//allocate buffer, rounding up to next block size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BCryptGetProperty</a:t>
            </a:r>
            <a:r>
              <a:rPr lang="en-US" sz="1800" dirty="0"/>
              <a:t>(</a:t>
            </a:r>
            <a:r>
              <a:rPr lang="en-US" sz="1800" dirty="0" err="1"/>
              <a:t>hAlg</a:t>
            </a:r>
            <a:r>
              <a:rPr lang="en-US" sz="1800" dirty="0"/>
              <a:t>, BCRYPT_OBJECT_LENGTH, &amp;</a:t>
            </a:r>
            <a:r>
              <a:rPr lang="en-US" sz="1800" dirty="0" err="1"/>
              <a:t>cbKeyObjectLen</a:t>
            </a:r>
            <a:r>
              <a:rPr lang="en-US" sz="1800" dirty="0"/>
              <a:t>...)</a:t>
            </a:r>
          </a:p>
          <a:p>
            <a:pPr marL="0" indent="0">
              <a:buNone/>
            </a:pPr>
            <a:r>
              <a:rPr lang="en-US" sz="1800" dirty="0"/>
              <a:t>//allocate buffer for key object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BCryptGenerateSymmetricKey</a:t>
            </a:r>
            <a:r>
              <a:rPr lang="en-US" sz="1800" dirty="0"/>
              <a:t>(</a:t>
            </a:r>
            <a:r>
              <a:rPr lang="en-US" sz="1800" dirty="0" err="1"/>
              <a:t>hAlg</a:t>
            </a:r>
            <a:r>
              <a:rPr lang="en-US" sz="1800" dirty="0"/>
              <a:t>, &amp;</a:t>
            </a:r>
            <a:r>
              <a:rPr lang="en-US" sz="1800" dirty="0" err="1"/>
              <a:t>hKey</a:t>
            </a:r>
            <a:r>
              <a:rPr lang="en-US" sz="1800" dirty="0"/>
              <a:t>...)</a:t>
            </a:r>
          </a:p>
          <a:p>
            <a:pPr marL="0" indent="0">
              <a:buNone/>
            </a:pPr>
            <a:r>
              <a:rPr lang="en-US" sz="1800" dirty="0" err="1"/>
              <a:t>BCryptEncrypt</a:t>
            </a:r>
            <a:r>
              <a:rPr lang="en-US" sz="1800" dirty="0"/>
              <a:t>(</a:t>
            </a:r>
            <a:r>
              <a:rPr lang="en-US" sz="1800" dirty="0" err="1"/>
              <a:t>hKey</a:t>
            </a:r>
            <a:r>
              <a:rPr lang="en-US" sz="1800" dirty="0"/>
              <a:t>,...)			//data is now encrypted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BCryptDestroyKey</a:t>
            </a:r>
            <a:r>
              <a:rPr lang="en-US" sz="1800" dirty="0"/>
              <a:t>(</a:t>
            </a:r>
            <a:r>
              <a:rPr lang="en-US" sz="1800" dirty="0" err="1"/>
              <a:t>hKey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 err="1"/>
              <a:t>BCryptCloseAlgorithmProvider</a:t>
            </a:r>
            <a:r>
              <a:rPr lang="en-US" sz="1800" dirty="0"/>
              <a:t>(</a:t>
            </a:r>
            <a:r>
              <a:rPr lang="en-US" sz="1800" dirty="0" err="1"/>
              <a:t>hAlg</a:t>
            </a:r>
            <a:r>
              <a:rPr lang="en-US" sz="1800" dirty="0"/>
              <a:t>, 0) 	//deallocate buffers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7B9CC-5184-42C3-816F-76AE8DE443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11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645C3-C4DE-4DBA-855A-2F880EC9D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752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AD778-4C04-4054-AB2E-5F686CEC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 CSPs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7CA2A-5A19-4A4E-8643-0A4C44E8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cmd</a:t>
            </a:r>
            <a:r>
              <a:rPr lang="en-US" b="1" dirty="0"/>
              <a:t> (</a:t>
            </a:r>
            <a:r>
              <a:rPr lang="en-US" b="1" dirty="0">
                <a:hlinkClick r:id="rId2"/>
              </a:rPr>
              <a:t>source</a:t>
            </a:r>
            <a:r>
              <a:rPr lang="en-US" b="1" dirty="0"/>
              <a:t>):</a:t>
            </a:r>
            <a:endParaRPr lang="en-US" dirty="0"/>
          </a:p>
          <a:p>
            <a:pPr lvl="1"/>
            <a:r>
              <a:rPr lang="en-US" dirty="0" err="1"/>
              <a:t>certutil</a:t>
            </a:r>
            <a:r>
              <a:rPr lang="en-US" dirty="0"/>
              <a:t> -</a:t>
            </a:r>
            <a:r>
              <a:rPr lang="en-US" dirty="0" err="1"/>
              <a:t>csplist</a:t>
            </a:r>
            <a:endParaRPr lang="en-US" dirty="0"/>
          </a:p>
          <a:p>
            <a:pPr lvl="1"/>
            <a:r>
              <a:rPr lang="en-US" dirty="0" err="1"/>
              <a:t>certutil</a:t>
            </a:r>
            <a:r>
              <a:rPr lang="en-US" dirty="0"/>
              <a:t> -</a:t>
            </a:r>
            <a:r>
              <a:rPr lang="en-US" dirty="0" err="1"/>
              <a:t>csptest</a:t>
            </a:r>
            <a:endParaRPr lang="en-US" dirty="0"/>
          </a:p>
          <a:p>
            <a:r>
              <a:rPr lang="en-US" b="1" dirty="0"/>
              <a:t>Registry Editor:</a:t>
            </a:r>
          </a:p>
          <a:p>
            <a:pPr lvl="1"/>
            <a:r>
              <a:rPr lang="en-US" dirty="0"/>
              <a:t>Computer\HKEY_LOCAL_MACHINE\SOFTWARE\Microsoft\Cryptography\Defaults\Provider</a:t>
            </a:r>
          </a:p>
          <a:p>
            <a:r>
              <a:rPr lang="en-US" b="1" dirty="0"/>
              <a:t>C++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hlinkClick r:id="rId3"/>
              </a:rPr>
              <a:t>CAPI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CNG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0" i="0" dirty="0">
                <a:solidFill>
                  <a:srgbClr val="DD1144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976CB-A0A7-4B19-9283-850A138EE0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12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9D246-A8AB-4652-BBD0-7CFF0709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885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C06E-22C6-4065-A43B-8C64EE326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CSP on current machine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FA2BD-B91E-4F15-92E0-75B3FA75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pPr marL="0" indent="0">
              <a:buNone/>
            </a:pPr>
            <a:r>
              <a:rPr lang="sk-SK" sz="1800" dirty="0"/>
              <a:t>HKEY_LOCAL_MACHINE\SOFTWARE\Microsoft\Cryptography\Defaults\Provider\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DF389-D316-4FFC-998D-9685DAA829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13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1BF6F-51C1-4D2D-99B2-A23DBC9E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6698FB-3086-4094-B255-827EF2DD5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00" y="2348638"/>
            <a:ext cx="8637141" cy="394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5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92050-3FC8-4172-BFF7-6F35C9BF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826BD-604B-410B-9091-09A8E1213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>
                <a:solidFill>
                  <a:srgbClr val="0070C0"/>
                </a:solidFill>
              </a:rPr>
              <a:t>CryptoAPI (Cryptographic Application Programming Interface, Microsoft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70C0"/>
                </a:solidFill>
              </a:rPr>
              <a:t>Cryptography API, MS-CAPI or simply CAPI) </a:t>
            </a:r>
            <a:r>
              <a:rPr lang="en-US" sz="1600" dirty="0"/>
              <a:t>is an application programming interface</a:t>
            </a:r>
          </a:p>
          <a:p>
            <a:pPr marL="0" indent="0">
              <a:buNone/>
            </a:pPr>
            <a:r>
              <a:rPr lang="en-US" sz="1600" dirty="0"/>
              <a:t>included with Microsoft Windows operating systems that provides services to enable</a:t>
            </a:r>
          </a:p>
          <a:p>
            <a:pPr marL="0" indent="0">
              <a:buNone/>
            </a:pPr>
            <a:r>
              <a:rPr lang="en-US" sz="1600" dirty="0"/>
              <a:t>developers to secure Windows-based applications using cryptography. It is a set of</a:t>
            </a:r>
          </a:p>
          <a:p>
            <a:pPr marL="0" indent="0">
              <a:buNone/>
            </a:pPr>
            <a:r>
              <a:rPr lang="en-US" sz="1600" dirty="0"/>
              <a:t>dynamically linked libraries that provides an abstraction layer which isolates programmers</a:t>
            </a:r>
          </a:p>
          <a:p>
            <a:pPr marL="0" indent="0">
              <a:buNone/>
            </a:pPr>
            <a:r>
              <a:rPr lang="en-US" sz="1600" dirty="0"/>
              <a:t>from the code used to encrypt the data. (CryptoAPI supports both public-key and</a:t>
            </a:r>
          </a:p>
          <a:p>
            <a:pPr marL="0" indent="0">
              <a:buNone/>
            </a:pPr>
            <a:r>
              <a:rPr lang="en-US" sz="1600" dirty="0"/>
              <a:t>Symmetric key cryptography)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84DCB-ADD1-495D-9786-7D8DFCE95F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2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FB697-BC9C-434C-A1A5-711BFEA8E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A265B1-EA91-494E-8880-6B3FBF962D8C}"/>
              </a:ext>
            </a:extLst>
          </p:cNvPr>
          <p:cNvSpPr txBox="1"/>
          <p:nvPr/>
        </p:nvSpPr>
        <p:spPr>
          <a:xfrm>
            <a:off x="411162" y="4017705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CAPI provides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1. Secure data storing</a:t>
            </a:r>
          </a:p>
          <a:p>
            <a:pPr marL="0" indent="0">
              <a:buNone/>
            </a:pPr>
            <a:r>
              <a:rPr lang="en-US" sz="1800" dirty="0"/>
              <a:t>2. Ability to transfer data</a:t>
            </a:r>
          </a:p>
          <a:p>
            <a:pPr marL="0" indent="0">
              <a:buNone/>
            </a:pPr>
            <a:r>
              <a:rPr lang="en-US" sz="1800" dirty="0"/>
              <a:t>3. Validation from 3rd party users</a:t>
            </a:r>
          </a:p>
          <a:p>
            <a:pPr marL="0" indent="0">
              <a:buNone/>
            </a:pPr>
            <a:r>
              <a:rPr lang="en-US" sz="1800" dirty="0"/>
              <a:t>4. Work with cryptographic standards</a:t>
            </a:r>
          </a:p>
          <a:p>
            <a:pPr marL="0" indent="0">
              <a:buNone/>
            </a:pPr>
            <a:r>
              <a:rPr lang="en-US" sz="1800" dirty="0"/>
              <a:t>5. Extension</a:t>
            </a:r>
            <a:endParaRPr lang="sk-SK" sz="1800" dirty="0"/>
          </a:p>
          <a:p>
            <a:endParaRPr lang="sk-S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FD812-4CC0-46B8-A320-00484C508160}"/>
              </a:ext>
            </a:extLst>
          </p:cNvPr>
          <p:cNvSpPr txBox="1"/>
          <p:nvPr/>
        </p:nvSpPr>
        <p:spPr>
          <a:xfrm>
            <a:off x="4722096" y="4017705"/>
            <a:ext cx="50969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CAPI functionality groups</a:t>
            </a:r>
            <a:r>
              <a:rPr lang="en-US" sz="1600" dirty="0"/>
              <a:t>:</a:t>
            </a:r>
          </a:p>
          <a:p>
            <a:pPr marL="342900" indent="-342900">
              <a:buAutoNum type="arabicPeriod"/>
            </a:pPr>
            <a:r>
              <a:rPr lang="en-US" sz="1600" dirty="0"/>
              <a:t>Basic cryptographic functions:</a:t>
            </a:r>
          </a:p>
          <a:p>
            <a:pPr marL="800100" lvl="1" indent="-342900">
              <a:buAutoNum type="arabicPeriod"/>
            </a:pPr>
            <a:r>
              <a:rPr lang="en-US" sz="1600" dirty="0"/>
              <a:t>encoding / decoding</a:t>
            </a:r>
          </a:p>
          <a:p>
            <a:pPr marL="800100" lvl="1" indent="-342900">
              <a:buAutoNum type="arabicPeriod"/>
            </a:pPr>
            <a:r>
              <a:rPr lang="en-US" sz="1600" dirty="0"/>
              <a:t>hash function</a:t>
            </a:r>
          </a:p>
          <a:p>
            <a:pPr marL="800100" lvl="1" indent="-342900">
              <a:buAutoNum type="arabicPeriod"/>
            </a:pPr>
            <a:r>
              <a:rPr lang="en-US" sz="1600" dirty="0"/>
              <a:t>initializing CSP, working with context</a:t>
            </a:r>
          </a:p>
          <a:p>
            <a:pPr marL="800100" lvl="1" indent="-342900">
              <a:buAutoNum type="arabicPeriod"/>
            </a:pPr>
            <a:r>
              <a:rPr lang="en-US" sz="1600" dirty="0"/>
              <a:t>key generation</a:t>
            </a:r>
          </a:p>
          <a:p>
            <a:pPr marL="800100" lvl="1" indent="-342900">
              <a:buAutoNum type="arabicPeriod"/>
            </a:pPr>
            <a:r>
              <a:rPr lang="en-US" sz="1600" dirty="0"/>
              <a:t>key exchanging</a:t>
            </a:r>
          </a:p>
          <a:p>
            <a:pPr marL="342900" indent="-342900">
              <a:buAutoNum type="arabicPeriod"/>
            </a:pPr>
            <a:r>
              <a:rPr lang="en-US" sz="1600" dirty="0"/>
              <a:t>Functions for working with certificates</a:t>
            </a:r>
          </a:p>
          <a:p>
            <a:pPr marL="342900" indent="-342900">
              <a:buAutoNum type="arabicPeriod"/>
            </a:pPr>
            <a:r>
              <a:rPr lang="en-US" sz="1600" dirty="0"/>
              <a:t>High-level functions</a:t>
            </a:r>
          </a:p>
          <a:p>
            <a:pPr marL="342900" indent="-342900">
              <a:buAutoNum type="arabicPeriod"/>
            </a:pPr>
            <a:r>
              <a:rPr lang="en-US" sz="1600" dirty="0"/>
              <a:t>Low-level functions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416392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76A7-FCDB-4180-A140-1C516F69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 and terminology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90C8E-02A3-4D37-BFBD-AD5B1CAF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Work with: CSPs + keys</a:t>
            </a:r>
          </a:p>
          <a:p>
            <a:r>
              <a:rPr lang="en-US" dirty="0"/>
              <a:t> Key containers</a:t>
            </a:r>
          </a:p>
          <a:p>
            <a:pPr lvl="1"/>
            <a:r>
              <a:rPr lang="en-US" dirty="0"/>
              <a:t>store keys (symmetric, private or public)</a:t>
            </a:r>
          </a:p>
          <a:p>
            <a:pPr lvl="1"/>
            <a:r>
              <a:rPr lang="en-US" dirty="0"/>
              <a:t>associated to CSP</a:t>
            </a:r>
          </a:p>
          <a:p>
            <a:endParaRPr lang="en-US" dirty="0"/>
          </a:p>
          <a:p>
            <a:r>
              <a:rPr lang="en-US" dirty="0"/>
              <a:t>Context - session between CAPI and client App</a:t>
            </a:r>
          </a:p>
          <a:p>
            <a:r>
              <a:rPr lang="en-US" dirty="0"/>
              <a:t>Session key – volatile objects </a:t>
            </a:r>
            <a:r>
              <a:rPr lang="en-US" b="1" dirty="0"/>
              <a:t>never</a:t>
            </a:r>
            <a:r>
              <a:rPr lang="en-US" dirty="0"/>
              <a:t> leave CSP</a:t>
            </a:r>
          </a:p>
          <a:p>
            <a:pPr lvl="1"/>
            <a:r>
              <a:rPr lang="en-US" dirty="0"/>
              <a:t>import, export functions</a:t>
            </a:r>
          </a:p>
          <a:p>
            <a:r>
              <a:rPr lang="en-US" dirty="0"/>
              <a:t>Key BLOB - contain an encrypted private key</a:t>
            </a:r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AA465-E6E8-41D2-A14E-9C89E5F0A4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3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561F0-E476-4C33-A983-D7CBBAFF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B1E3-A0A0-48AA-84AE-AA7A0A75E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CAPI, CSP and APS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44A9-7189-42B9-813E-70CB3B04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7B9CC-5184-42C3-816F-76AE8DE443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4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645C3-C4DE-4DBA-855A-2F880EC9D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13B726-9D02-4954-9278-6099EF405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71" y="2112870"/>
            <a:ext cx="6883257" cy="366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0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76A7-FCDB-4180-A140-1C516F69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CSP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90C8E-02A3-4D37-BFBD-AD5B1CAF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CSP (Cryptography Service Provider) - is a software library that implements</a:t>
            </a:r>
          </a:p>
          <a:p>
            <a:pPr marL="0" indent="0">
              <a:buNone/>
            </a:pPr>
            <a:r>
              <a:rPr lang="en-US" sz="1800" dirty="0"/>
              <a:t>the Microsoft CryptoAPI (CAPI). CSPs implement </a:t>
            </a:r>
            <a:r>
              <a:rPr lang="en-US" sz="1800" b="1" dirty="0"/>
              <a:t>encoding</a:t>
            </a:r>
            <a:r>
              <a:rPr lang="en-US" sz="1800" dirty="0"/>
              <a:t> and </a:t>
            </a:r>
            <a:r>
              <a:rPr lang="en-US" sz="1800" b="1" dirty="0"/>
              <a:t>decoding</a:t>
            </a:r>
          </a:p>
          <a:p>
            <a:pPr marL="0" indent="0">
              <a:buNone/>
            </a:pPr>
            <a:r>
              <a:rPr lang="en-US" sz="1800" dirty="0"/>
              <a:t>functions, which computer application programs may use.</a:t>
            </a:r>
          </a:p>
          <a:p>
            <a:r>
              <a:rPr lang="en-US" sz="1800" dirty="0"/>
              <a:t>CSP provides:</a:t>
            </a:r>
          </a:p>
          <a:p>
            <a:pPr marL="0" indent="0">
              <a:buNone/>
            </a:pPr>
            <a:r>
              <a:rPr lang="en-US" sz="1800" dirty="0"/>
              <a:t>– implementation of the standard interface</a:t>
            </a:r>
          </a:p>
          <a:p>
            <a:pPr marL="0" indent="0">
              <a:buNone/>
            </a:pPr>
            <a:r>
              <a:rPr lang="en-US" sz="1800" dirty="0"/>
              <a:t>– work with encode / decode keys</a:t>
            </a:r>
          </a:p>
          <a:p>
            <a:pPr marL="0" indent="0">
              <a:buNone/>
            </a:pPr>
            <a:r>
              <a:rPr lang="en-US" sz="1800" dirty="0"/>
              <a:t>– inability to interference from third parties</a:t>
            </a:r>
          </a:p>
          <a:p>
            <a:r>
              <a:rPr lang="en-US" sz="1800" dirty="0"/>
              <a:t>2 function groups for working with CSP:</a:t>
            </a:r>
          </a:p>
          <a:p>
            <a:pPr marL="0" indent="0">
              <a:buNone/>
            </a:pPr>
            <a:r>
              <a:rPr lang="en-US" sz="1800" dirty="0"/>
              <a:t>– initialization of the context and getting CSP parameters</a:t>
            </a:r>
          </a:p>
          <a:p>
            <a:pPr marL="0" indent="0">
              <a:buNone/>
            </a:pPr>
            <a:r>
              <a:rPr lang="en-US" sz="1800" dirty="0"/>
              <a:t>– Key generation and function for work with them</a:t>
            </a:r>
          </a:p>
          <a:p>
            <a:pPr marL="0" indent="0">
              <a:buNone/>
            </a:pPr>
            <a:r>
              <a:rPr lang="en-US" sz="1800" dirty="0"/>
              <a:t>– encode / decode functions</a:t>
            </a:r>
          </a:p>
          <a:p>
            <a:pPr marL="0" indent="0">
              <a:buNone/>
            </a:pPr>
            <a:r>
              <a:rPr lang="en-US" sz="1800" dirty="0"/>
              <a:t>– Hash functions</a:t>
            </a: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AA465-E6E8-41D2-A14E-9C89E5F0A4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5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561F0-E476-4C33-A983-D7CBBAFF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895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E8E9-5632-4D43-B550-B1E6B308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 and CSP</a:t>
            </a:r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57C30-84E3-4AFB-811A-24A5B47D1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6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2B6C0-3B05-4BDE-BF0A-AF678EAB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EA6BA628-BB71-4123-AAA8-9461E28EFB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79801"/>
            <a:ext cx="6523797" cy="506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FA6301-2326-4DA7-9FD4-53E6A3EA1F3C}"/>
              </a:ext>
            </a:extLst>
          </p:cNvPr>
          <p:cNvSpPr txBox="1"/>
          <p:nvPr/>
        </p:nvSpPr>
        <p:spPr>
          <a:xfrm>
            <a:off x="8102231" y="6081380"/>
            <a:ext cx="1217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Source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932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B1E3-A0A0-48AA-84AE-AA7A0A75E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CNG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44A9-7189-42B9-813E-70CB3B04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Cryptography API: Next Generation(CNG)</a:t>
            </a:r>
            <a:endParaRPr lang="en-US" dirty="0"/>
          </a:p>
          <a:p>
            <a:pPr lvl="1"/>
            <a:r>
              <a:rPr lang="sk-SK" dirty="0"/>
              <a:t>since Vista</a:t>
            </a:r>
          </a:p>
          <a:p>
            <a:r>
              <a:rPr lang="sk-SK" dirty="0"/>
              <a:t>Two modes: kernel, user (same API)</a:t>
            </a:r>
            <a:endParaRPr lang="en-US" dirty="0"/>
          </a:p>
          <a:p>
            <a:pPr lvl="1"/>
            <a:r>
              <a:rPr lang="sk-SK" dirty="0"/>
              <a:t>user mode – CNG provide</a:t>
            </a:r>
            <a:r>
              <a:rPr lang="en-US" dirty="0"/>
              <a:t>d</a:t>
            </a:r>
            <a:r>
              <a:rPr lang="sk-SK" dirty="0"/>
              <a:t> in Bcrypt.dll</a:t>
            </a:r>
            <a:endParaRPr lang="en-US" dirty="0"/>
          </a:p>
          <a:p>
            <a:pPr lvl="1"/>
            <a:r>
              <a:rPr lang="sk-SK" dirty="0"/>
              <a:t>kernel mode - Ksecdd.sys</a:t>
            </a:r>
          </a:p>
          <a:p>
            <a:r>
              <a:rPr lang="sk-SK" dirty="0"/>
              <a:t>Functions: key funcs, crypto primitives</a:t>
            </a:r>
          </a:p>
          <a:p>
            <a:r>
              <a:rPr lang="sk-SK" dirty="0"/>
              <a:t>Crypto agility:</a:t>
            </a:r>
            <a:endParaRPr lang="en-US" dirty="0"/>
          </a:p>
          <a:p>
            <a:pPr lvl="1"/>
            <a:r>
              <a:rPr lang="sk-SK" dirty="0"/>
              <a:t>easy to add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7B9CC-5184-42C3-816F-76AE8DE443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7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645C3-C4DE-4DBA-855A-2F880EC9D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095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76A7-FCDB-4180-A140-1C516F69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 vs CNG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90C8E-02A3-4D37-BFBD-AD5B1CAF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CAPI</a:t>
            </a:r>
          </a:p>
          <a:p>
            <a:pPr lvl="1"/>
            <a:r>
              <a:rPr lang="en-US" dirty="0" err="1"/>
              <a:t>algs</a:t>
            </a:r>
            <a:r>
              <a:rPr lang="en-US" dirty="0"/>
              <a:t> (</a:t>
            </a:r>
            <a:r>
              <a:rPr lang="en-US" b="1" dirty="0"/>
              <a:t>numeric</a:t>
            </a:r>
            <a:r>
              <a:rPr lang="en-US" dirty="0"/>
              <a:t> </a:t>
            </a:r>
            <a:r>
              <a:rPr lang="en-US" b="1" dirty="0"/>
              <a:t>constants</a:t>
            </a:r>
            <a:r>
              <a:rPr lang="en-US" dirty="0"/>
              <a:t>) defined in </a:t>
            </a:r>
            <a:r>
              <a:rPr lang="en-US" dirty="0" err="1"/>
              <a:t>wincrypt.h</a:t>
            </a:r>
            <a:endParaRPr lang="en-US" dirty="0"/>
          </a:p>
          <a:p>
            <a:pPr lvl="1"/>
            <a:r>
              <a:rPr lang="en-US" dirty="0"/>
              <a:t>hard to add new algorithm</a:t>
            </a:r>
          </a:p>
          <a:p>
            <a:endParaRPr lang="en-US" dirty="0"/>
          </a:p>
          <a:p>
            <a:r>
              <a:rPr lang="en-US" dirty="0"/>
              <a:t>CNG</a:t>
            </a:r>
          </a:p>
          <a:p>
            <a:pPr lvl="1"/>
            <a:r>
              <a:rPr lang="en-US" dirty="0"/>
              <a:t>Key storage containers</a:t>
            </a:r>
          </a:p>
          <a:p>
            <a:pPr lvl="1"/>
            <a:r>
              <a:rPr lang="en-US" dirty="0" err="1"/>
              <a:t>algs</a:t>
            </a:r>
            <a:r>
              <a:rPr lang="en-US" dirty="0"/>
              <a:t> are </a:t>
            </a:r>
            <a:r>
              <a:rPr lang="en-US" b="1" dirty="0"/>
              <a:t>strings</a:t>
            </a:r>
          </a:p>
          <a:p>
            <a:pPr lvl="1"/>
            <a:r>
              <a:rPr lang="en-US" dirty="0"/>
              <a:t>new CSP can be created – no need to sign it by MS</a:t>
            </a:r>
          </a:p>
          <a:p>
            <a:pPr lvl="1"/>
            <a:r>
              <a:rPr lang="en-US" dirty="0"/>
              <a:t>possible to query CNG for supported </a:t>
            </a:r>
            <a:r>
              <a:rPr lang="en-US" dirty="0" err="1"/>
              <a:t>algs</a:t>
            </a:r>
            <a:endParaRPr lang="en-US" dirty="0"/>
          </a:p>
          <a:p>
            <a:pPr lvl="1"/>
            <a:r>
              <a:rPr lang="en-US" dirty="0"/>
              <a:t>Newer </a:t>
            </a:r>
            <a:r>
              <a:rPr lang="en-US" dirty="0" err="1"/>
              <a:t>algs</a:t>
            </a:r>
            <a:r>
              <a:rPr lang="en-US" dirty="0"/>
              <a:t> – NSA Suite B and several others</a:t>
            </a:r>
          </a:p>
          <a:p>
            <a:pPr lvl="1"/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AA465-E6E8-41D2-A14E-9C89E5F0A4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8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561F0-E476-4C33-A983-D7CBBAFF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84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C06E-22C6-4065-A43B-8C64EE326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 programming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FA2BD-B91E-4F15-92E0-75B3FA75A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Call </a:t>
            </a:r>
            <a:r>
              <a:rPr lang="en-US" sz="2000" b="1" dirty="0" err="1"/>
              <a:t>CryptAcquireContext</a:t>
            </a:r>
            <a:r>
              <a:rPr lang="en-US" sz="2000" dirty="0"/>
              <a:t> function (returns handle)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work with handle – potentially other objects should be created (e.g. hash objects)</a:t>
            </a:r>
          </a:p>
          <a:p>
            <a:pPr marL="0" indent="0">
              <a:buNone/>
            </a:pPr>
            <a:r>
              <a:rPr lang="sk-SK" sz="2000" dirty="0"/>
              <a:t>BOOL CryptAcquireContext(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sk-SK" sz="2000" dirty="0"/>
              <a:t>HCRYPTPROV *phProv,</a:t>
            </a:r>
            <a:r>
              <a:rPr lang="en-US" sz="2000" dirty="0"/>
              <a:t> 	</a:t>
            </a:r>
            <a:r>
              <a:rPr lang="sk-SK" sz="2000" dirty="0"/>
              <a:t>// pointer to a handle of a CSP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sk-SK" sz="2000" dirty="0"/>
              <a:t>LPCSTR szContainer,</a:t>
            </a:r>
            <a:r>
              <a:rPr lang="en-US" sz="2000" dirty="0"/>
              <a:t> 		</a:t>
            </a:r>
            <a:r>
              <a:rPr lang="sk-SK" sz="2000" dirty="0"/>
              <a:t>// key container name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sk-SK" sz="2000" dirty="0"/>
              <a:t>LPCSTR szProvider,</a:t>
            </a:r>
            <a:r>
              <a:rPr lang="en-US" sz="2000" dirty="0"/>
              <a:t> 		</a:t>
            </a:r>
            <a:r>
              <a:rPr lang="sk-SK" sz="2000" dirty="0"/>
              <a:t>// name of the CSP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sk-SK" sz="2000" dirty="0"/>
              <a:t>DWORD dwProvType,</a:t>
            </a:r>
            <a:r>
              <a:rPr lang="en-US" sz="2000" dirty="0"/>
              <a:t> 		</a:t>
            </a:r>
            <a:r>
              <a:rPr lang="sk-SK" sz="2000" dirty="0"/>
              <a:t>// type of provider to acquire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sk-SK" sz="2000" dirty="0"/>
              <a:t>DWORD dwFlags</a:t>
            </a:r>
            <a:r>
              <a:rPr lang="en-US" sz="2000" dirty="0"/>
              <a:t> 		</a:t>
            </a:r>
            <a:r>
              <a:rPr lang="sk-SK" sz="2000" dirty="0"/>
              <a:t>// Flags)</a:t>
            </a:r>
            <a:endParaRPr lang="en-US" sz="20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sk-SK" sz="1800" dirty="0"/>
              <a:t>See manual with examples:</a:t>
            </a:r>
            <a:endParaRPr lang="en-US" sz="1800" dirty="0"/>
          </a:p>
          <a:p>
            <a:pPr marL="0" indent="0">
              <a:buNone/>
            </a:pPr>
            <a:r>
              <a:rPr lang="sk-SK" sz="1800" dirty="0"/>
              <a:t>https://docs.microsoft.com/en-us/windows/win32/seccrypto/cryptography-portal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DF389-D316-4FFC-998D-9685DAA829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9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1BF6F-51C1-4D2D-99B2-A23DBC9E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1952222"/>
      </p:ext>
    </p:extLst>
  </p:cSld>
  <p:clrMapOvr>
    <a:masterClrMapping/>
  </p:clrMapOvr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1642</TotalTime>
  <Words>740</Words>
  <Application>Microsoft Office PowerPoint</Application>
  <PresentationFormat>On-screen Show (4:3)</PresentationFormat>
  <Paragraphs>151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Consolas</vt:lpstr>
      <vt:lpstr>CRCS_prezentace</vt:lpstr>
      <vt:lpstr>PV181 Laboratory of security and applied cryptography</vt:lpstr>
      <vt:lpstr>CAPI</vt:lpstr>
      <vt:lpstr>CAPI and terminology</vt:lpstr>
      <vt:lpstr>CAPI, CSP and APS</vt:lpstr>
      <vt:lpstr>CSP</vt:lpstr>
      <vt:lpstr>App and CSP</vt:lpstr>
      <vt:lpstr>CNG</vt:lpstr>
      <vt:lpstr>CAPI vs CNG</vt:lpstr>
      <vt:lpstr>CAPI programming</vt:lpstr>
      <vt:lpstr>CNG programming</vt:lpstr>
      <vt:lpstr>CNG example</vt:lpstr>
      <vt:lpstr>Enumerate CSPs</vt:lpstr>
      <vt:lpstr>CSP on current machine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Jmeno uzivatele</dc:creator>
  <cp:lastModifiedBy>Marek</cp:lastModifiedBy>
  <cp:revision>177</cp:revision>
  <cp:lastPrinted>2012-09-10T13:56:59Z</cp:lastPrinted>
  <dcterms:created xsi:type="dcterms:W3CDTF">2013-08-19T12:15:33Z</dcterms:created>
  <dcterms:modified xsi:type="dcterms:W3CDTF">2021-01-03T15:19:17Z</dcterms:modified>
</cp:coreProperties>
</file>