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62" r:id="rId12"/>
    <p:sldId id="25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83DpBJQsE" TargetMode="External"/><Relationship Id="rId2" Type="http://schemas.openxmlformats.org/officeDocument/2006/relationships/hyperlink" Target="http://cs.brown.edu/research/vis/docs/pdf/Laidlaw-2001-Q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ference.wolfram.com/language/howto/PlotAVectorField.html" TargetMode="External"/><Relationship Id="rId5" Type="http://schemas.openxmlformats.org/officeDocument/2006/relationships/hyperlink" Target="https://www.researchgate.net/publication/272946997_Visual_exploration_of_2D_autonomous_dynamical_systems" TargetMode="External"/><Relationship Id="rId4" Type="http://schemas.openxmlformats.org/officeDocument/2006/relationships/hyperlink" Target="https://www.geogebra.org/m/QPE4PaD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AA149-9636-4D9F-A006-E2EA1AE9C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Způsoby vizualizace vektorového pole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AE3589-988A-4988-A690-59B852D9D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1595"/>
            <a:ext cx="9448800" cy="685800"/>
          </a:xfrm>
        </p:spPr>
        <p:txBody>
          <a:bodyPr/>
          <a:lstStyle/>
          <a:p>
            <a:r>
              <a:rPr lang="cs-CZ" dirty="0"/>
              <a:t>Vojtěch Janků</a:t>
            </a:r>
          </a:p>
        </p:txBody>
      </p:sp>
    </p:spTree>
    <p:extLst>
      <p:ext uri="{BB962C8B-B14F-4D97-AF65-F5344CB8AC3E}">
        <p14:creationId xmlns:p14="http://schemas.microsoft.com/office/powerpoint/2010/main" val="18044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35F474-2E4A-4CBF-BE95-A36BA1B8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ástupný obsah 12" descr="Obsah obrázku text, příčesek&#10;&#10;Popis byl vytvořen automaticky">
            <a:extLst>
              <a:ext uri="{FF2B5EF4-FFF2-40B4-BE49-F238E27FC236}">
                <a16:creationId xmlns:a16="http://schemas.microsoft.com/office/drawing/2014/main" id="{1AEAD9FD-3A7F-4BAE-B782-C0A94FA8D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887"/>
            <a:ext cx="12162154" cy="5265498"/>
          </a:xfrm>
        </p:spPr>
      </p:pic>
    </p:spTree>
    <p:extLst>
      <p:ext uri="{BB962C8B-B14F-4D97-AF65-F5344CB8AC3E}">
        <p14:creationId xmlns:p14="http://schemas.microsoft.com/office/powerpoint/2010/main" val="45870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9EA9D-FBCD-463F-823F-32E13EEF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DA7BA2-34D0-4C34-B221-1B26C8966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624351" cy="4024125"/>
          </a:xfrm>
        </p:spPr>
        <p:txBody>
          <a:bodyPr/>
          <a:lstStyle/>
          <a:p>
            <a:r>
              <a:rPr lang="cs-CZ" dirty="0"/>
              <a:t>Každý způsob vizualizace má své výhody i nevýhody, je potřeba zvolit podle situace, klidně i kombinovat</a:t>
            </a:r>
          </a:p>
          <a:p>
            <a:r>
              <a:rPr lang="cs-CZ" dirty="0"/>
              <a:t>Obecně – je dobré aby byl dobře viditelný směr a velikost vektorů a rovnovážné body</a:t>
            </a:r>
          </a:p>
        </p:txBody>
      </p:sp>
    </p:spTree>
    <p:extLst>
      <p:ext uri="{BB962C8B-B14F-4D97-AF65-F5344CB8AC3E}">
        <p14:creationId xmlns:p14="http://schemas.microsoft.com/office/powerpoint/2010/main" val="228845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C97FA-B43F-4905-9EA1-1CF37033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2DD0CE-374F-43FA-AF33-191C437D9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http://cs.brown.edu/research/vis/docs/pdf/Laidlaw-2001-QCE.pdf</a:t>
            </a:r>
            <a:endParaRPr lang="cs-CZ" dirty="0"/>
          </a:p>
          <a:p>
            <a:r>
              <a:rPr lang="en-US" dirty="0">
                <a:hlinkClick r:id="rId3"/>
              </a:rPr>
              <a:t>Divergence and curl: The language of Maxwell's equations, fluid flow, and more – YouTube</a:t>
            </a:r>
            <a:endParaRPr lang="cs-CZ" dirty="0"/>
          </a:p>
          <a:p>
            <a:r>
              <a:rPr lang="cs-CZ" dirty="0">
                <a:hlinkClick r:id="rId4"/>
              </a:rPr>
              <a:t>https://www.geogebra.org/m/QPE4PaDZ</a:t>
            </a:r>
            <a:endParaRPr lang="cs-CZ" dirty="0"/>
          </a:p>
          <a:p>
            <a:r>
              <a:rPr lang="cs-CZ" dirty="0">
                <a:hlinkClick r:id="rId5"/>
              </a:rPr>
              <a:t>https://www.researchgate.net/publication/272946997_Visual_exploration_of_2D_autonomous_dynamical_systems</a:t>
            </a:r>
            <a:endParaRPr lang="cs-CZ" dirty="0"/>
          </a:p>
          <a:p>
            <a:r>
              <a:rPr lang="cs-CZ" dirty="0">
                <a:hlinkClick r:id="rId6"/>
              </a:rPr>
              <a:t>https://reference.wolfram.com/language/howto/PlotAVectorField.html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78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AD6C0D-132D-437A-815C-AE2617C8F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641" y="199387"/>
            <a:ext cx="4839782" cy="474903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7356FD-82C7-4E0B-9494-355CAE397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 flipH="1" flipV="1">
            <a:off x="8887991" y="3553991"/>
            <a:ext cx="4517571" cy="2090448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C642C1-3D9A-4BE7-9372-1E4D4040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11" y="5147810"/>
            <a:ext cx="9845190" cy="129302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55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76921-9E97-4BEC-9F5A-D276DA65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Vektorové pole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772F32-B779-45CD-B5F4-5014367B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737360"/>
            <a:ext cx="11097827" cy="40241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Definice –  (spojitá) funkce, která každému bodu v prostoru přiřazuje vektor</a:t>
            </a:r>
          </a:p>
          <a:p>
            <a:pPr>
              <a:lnSpc>
                <a:spcPct val="150000"/>
              </a:lnSpc>
            </a:pPr>
            <a:r>
              <a:rPr lang="cs-CZ" dirty="0"/>
              <a:t>Může zobrazovat např. gravitační pole, rychlost toku kapaliny, fázový prostor…</a:t>
            </a:r>
          </a:p>
          <a:p>
            <a:pPr>
              <a:lnSpc>
                <a:spcPct val="150000"/>
              </a:lnSpc>
            </a:pPr>
            <a:r>
              <a:rPr lang="cs-CZ" dirty="0"/>
              <a:t>Vizualizace – potřeba zachytit: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Směr vektorů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Velikost vektorů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Rovnovážné body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Trajektorie</a:t>
            </a:r>
          </a:p>
        </p:txBody>
      </p:sp>
      <p:pic>
        <p:nvPicPr>
          <p:cNvPr id="5" name="Obrázek 4" descr="Obsah obrázku ryba, ostnoploutvé ryby&#10;&#10;Popis byl vytvořen automaticky">
            <a:extLst>
              <a:ext uri="{FF2B5EF4-FFF2-40B4-BE49-F238E27FC236}">
                <a16:creationId xmlns:a16="http://schemas.microsoft.com/office/drawing/2014/main" id="{5FD48EDF-AF0E-463B-8ECD-98768BC4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952" y="3177183"/>
            <a:ext cx="6543675" cy="36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6CF7E6-673C-4C45-AD38-124FEF9C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150" y="-173788"/>
            <a:ext cx="7434070" cy="1474330"/>
          </a:xfrm>
        </p:spPr>
        <p:txBody>
          <a:bodyPr>
            <a:normAutofit/>
          </a:bodyPr>
          <a:lstStyle/>
          <a:p>
            <a:r>
              <a:rPr lang="cs-CZ" dirty="0"/>
              <a:t>Velikost vektorů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92C86-1FDA-43EE-9538-EF1CCEE7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25" y="904419"/>
            <a:ext cx="7454077" cy="3589785"/>
          </a:xfrm>
        </p:spPr>
        <p:txBody>
          <a:bodyPr>
            <a:normAutofit/>
          </a:bodyPr>
          <a:lstStyle/>
          <a:p>
            <a:r>
              <a:rPr lang="cs-CZ" sz="2000" dirty="0"/>
              <a:t>Problém – vektory se mohou překrývat -&gt; nepřehledné</a:t>
            </a:r>
          </a:p>
          <a:p>
            <a:r>
              <a:rPr lang="cs-CZ" sz="2000" dirty="0"/>
              <a:t>Možná řešení:</a:t>
            </a:r>
          </a:p>
          <a:p>
            <a:pPr lvl="1"/>
            <a:r>
              <a:rPr lang="cs-CZ" sz="1800" dirty="0"/>
              <a:t>Škálování</a:t>
            </a:r>
          </a:p>
          <a:p>
            <a:pPr lvl="1"/>
            <a:r>
              <a:rPr lang="cs-CZ" sz="1800" dirty="0"/>
              <a:t>Barvy</a:t>
            </a:r>
          </a:p>
          <a:p>
            <a:pPr lvl="1"/>
            <a:r>
              <a:rPr lang="cs-CZ" sz="1800" dirty="0" err="1"/>
              <a:t>Glyphs</a:t>
            </a:r>
            <a:endParaRPr lang="cs-CZ" sz="1800" dirty="0"/>
          </a:p>
        </p:txBody>
      </p:sp>
      <p:pic>
        <p:nvPicPr>
          <p:cNvPr id="5" name="Obrázek 4" descr="Obsah obrázku sníh, pavučina, objekt v exteriéru&#10;&#10;Popis byl vytvořen automaticky">
            <a:extLst>
              <a:ext uri="{FF2B5EF4-FFF2-40B4-BE49-F238E27FC236}">
                <a16:creationId xmlns:a16="http://schemas.microsoft.com/office/drawing/2014/main" id="{DDFBC70E-493F-4F76-A5BD-9DB9B3AC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904" y="2601083"/>
            <a:ext cx="4691780" cy="42427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D07488-3225-4B80-9BB0-506DD9B7A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93" y="2601083"/>
            <a:ext cx="4259795" cy="42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1CC1D-E3B8-492E-9FBE-D1DD76E5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3305BB-267B-44FD-936D-F5BD916E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738" y="0"/>
            <a:ext cx="9432524" cy="6858000"/>
          </a:xfrm>
        </p:spPr>
      </p:pic>
    </p:spTree>
    <p:extLst>
      <p:ext uri="{BB962C8B-B14F-4D97-AF65-F5344CB8AC3E}">
        <p14:creationId xmlns:p14="http://schemas.microsoft.com/office/powerpoint/2010/main" val="416237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078ADE-4F03-40B9-BBD8-94A7CD40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561" y="78573"/>
            <a:ext cx="7434070" cy="147433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Trajektorie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DAA6A5-5D6F-4EC3-9721-AD059535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22" y="1049675"/>
            <a:ext cx="7454077" cy="3589785"/>
          </a:xfrm>
        </p:spPr>
        <p:txBody>
          <a:bodyPr>
            <a:normAutofit/>
          </a:bodyPr>
          <a:lstStyle/>
          <a:p>
            <a:r>
              <a:rPr lang="cs-CZ" sz="2000" dirty="0"/>
              <a:t>Zvlášť u statických (neměnných) a komplexních vektorových polí pomáhají trajektorie v lepší orientaci</a:t>
            </a:r>
          </a:p>
          <a:p>
            <a:r>
              <a:rPr lang="cs-CZ" sz="2000" dirty="0"/>
              <a:t>Lépe jsou vidět i rovnovážné body</a:t>
            </a:r>
          </a:p>
          <a:p>
            <a:r>
              <a:rPr lang="cs-CZ" sz="2000" dirty="0"/>
              <a:t>Line </a:t>
            </a:r>
            <a:r>
              <a:rPr lang="cs-CZ" sz="2000" dirty="0" err="1"/>
              <a:t>Integral</a:t>
            </a:r>
            <a:r>
              <a:rPr lang="cs-CZ" sz="2000" dirty="0"/>
              <a:t> </a:t>
            </a:r>
            <a:r>
              <a:rPr lang="cs-CZ" sz="2000" dirty="0" err="1"/>
              <a:t>Convolution</a:t>
            </a:r>
            <a:r>
              <a:rPr lang="cs-CZ" sz="2000" dirty="0"/>
              <a:t> (LIC) – rozhodí (náhodnou) síť bodů a pak vykreslí jejich (částečné) trajektorie</a:t>
            </a:r>
          </a:p>
          <a:p>
            <a:r>
              <a:rPr lang="cs-CZ" sz="2000" dirty="0"/>
              <a:t>Problém – není na první pohled vidět směr ani velikost vektorů</a:t>
            </a:r>
          </a:p>
        </p:txBody>
      </p:sp>
      <p:pic>
        <p:nvPicPr>
          <p:cNvPr id="5" name="Obrázek 4" descr="Obsah obrázku pták, hrabaví&#10;&#10;Popis byl vytvořen automaticky">
            <a:extLst>
              <a:ext uri="{FF2B5EF4-FFF2-40B4-BE49-F238E27FC236}">
                <a16:creationId xmlns:a16="http://schemas.microsoft.com/office/drawing/2014/main" id="{42CBAD81-4CA7-4AAE-8BEC-70B4F4424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326598"/>
            <a:ext cx="7048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E297C-345F-4181-B46D-A0AB5547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7C2BB-30D5-480C-8530-5FBF37232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Dynamika (proudění) kapalin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Aerodynamika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Počasí</a:t>
            </a:r>
          </a:p>
          <a:p>
            <a:pPr>
              <a:lnSpc>
                <a:spcPct val="100000"/>
              </a:lnSpc>
            </a:pPr>
            <a:r>
              <a:rPr lang="cs-CZ" dirty="0"/>
              <a:t>Elektromagnetické pole</a:t>
            </a:r>
          </a:p>
          <a:p>
            <a:pPr>
              <a:lnSpc>
                <a:spcPct val="100000"/>
              </a:lnSpc>
            </a:pPr>
            <a:r>
              <a:rPr lang="cs-CZ" dirty="0"/>
              <a:t>Gravitační pole</a:t>
            </a:r>
          </a:p>
          <a:p>
            <a:pPr>
              <a:lnSpc>
                <a:spcPct val="100000"/>
              </a:lnSpc>
            </a:pPr>
            <a:r>
              <a:rPr lang="cs-CZ" dirty="0"/>
              <a:t>Fázový prostor</a:t>
            </a:r>
          </a:p>
          <a:p>
            <a:pPr>
              <a:lnSpc>
                <a:spcPct val="100000"/>
              </a:lnSpc>
            </a:pPr>
            <a:r>
              <a:rPr lang="cs-CZ" dirty="0"/>
              <a:t>Počítačová grafika</a:t>
            </a:r>
          </a:p>
          <a:p>
            <a:pPr>
              <a:lnSpc>
                <a:spcPct val="100000"/>
              </a:lnSpc>
            </a:pP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057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AA83F8-8B15-42A8-AAB8-2232B029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4F92FD-AAB9-4484-B433-4DA07E958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4" y="81236"/>
            <a:ext cx="5741361" cy="6605314"/>
          </a:xfrm>
        </p:spPr>
      </p:pic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8EF2DF1D-AD3F-4A27-9C1E-2CE2A844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2" y="1057275"/>
            <a:ext cx="6096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35F474-2E4A-4CBF-BE95-A36BA1B8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02B155A-5254-4996-AB58-927A2D9B2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21" y="118362"/>
            <a:ext cx="11771158" cy="6621276"/>
          </a:xfrm>
        </p:spPr>
      </p:pic>
    </p:spTree>
    <p:extLst>
      <p:ext uri="{BB962C8B-B14F-4D97-AF65-F5344CB8AC3E}">
        <p14:creationId xmlns:p14="http://schemas.microsoft.com/office/powerpoint/2010/main" val="254761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35F474-2E4A-4CBF-BE95-A36BA1B8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16FB2F-3031-4077-9945-C23A6CC7F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530" y="66873"/>
            <a:ext cx="8965670" cy="6724253"/>
          </a:xfrm>
        </p:spPr>
      </p:pic>
    </p:spTree>
    <p:extLst>
      <p:ext uri="{BB962C8B-B14F-4D97-AF65-F5344CB8AC3E}">
        <p14:creationId xmlns:p14="http://schemas.microsoft.com/office/powerpoint/2010/main" val="3125547190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181</TotalTime>
  <Words>261</Words>
  <Application>Microsoft Office PowerPoint</Application>
  <PresentationFormat>Širokoúhlá obrazovka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Kondenzační stopa</vt:lpstr>
      <vt:lpstr>Způsoby vizualizace vektorového pole</vt:lpstr>
      <vt:lpstr>Vektorové pole</vt:lpstr>
      <vt:lpstr>Velikost vektorů</vt:lpstr>
      <vt:lpstr>Prezentace aplikace PowerPoint</vt:lpstr>
      <vt:lpstr>Trajektorie</vt:lpstr>
      <vt:lpstr>Aplikace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Zdroje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Způsoby vizualizace vektorového pole</dc:title>
  <dc:creator>Vojtěch Janků</dc:creator>
  <cp:lastModifiedBy>Vojtěch Janků</cp:lastModifiedBy>
  <cp:revision>2</cp:revision>
  <dcterms:created xsi:type="dcterms:W3CDTF">2021-10-25T21:23:42Z</dcterms:created>
  <dcterms:modified xsi:type="dcterms:W3CDTF">2021-10-26T00:25:21Z</dcterms:modified>
</cp:coreProperties>
</file>