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12.jpeg" ContentType="image/jpeg"/>
  <Override PartName="/ppt/media/image9.png" ContentType="image/png"/>
  <Override PartName="/ppt/media/image7.png" ContentType="image/png"/>
  <Override PartName="/ppt/media/image1.jpeg" ContentType="image/jpeg"/>
  <Override PartName="/ppt/media/image11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0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4140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7787880" y="25570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454140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7787880" y="4290480"/>
            <a:ext cx="309132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" name="Picture 7" descr="HD-PanelContent-V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3" name="Picture 9" descr="HDRibbonContent-UniformTrim.png"/>
            <p:cNvPicPr/>
            <p:nvPr/>
          </p:nvPicPr>
          <p:blipFill>
            <a:blip r:embed="rId4"/>
            <a:srcRect l="0" t="0" r="5102" b="0"/>
            <a:stretch/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10" descr="HDRibbonContent-UniformTrim.png"/>
            <p:cNvPicPr/>
            <p:nvPr/>
          </p:nvPicPr>
          <p:blipFill>
            <a:blip r:embed="rId5"/>
            <a:srcRect l="0" t="0" r="5102" b="0"/>
            <a:stretch/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" name="Group 3"/>
          <p:cNvGrpSpPr/>
          <p:nvPr/>
        </p:nvGrpSpPr>
        <p:grpSpPr>
          <a:xfrm>
            <a:off x="0" y="0"/>
            <a:ext cx="12188520" cy="6872040"/>
            <a:chOff x="0" y="0"/>
            <a:chExt cx="12188520" cy="6872040"/>
          </a:xfrm>
        </p:grpSpPr>
        <p:pic>
          <p:nvPicPr>
            <p:cNvPr id="6" name="Picture 8" descr="HD-PanelTitle-V.png"/>
            <p:cNvPicPr/>
            <p:nvPr/>
          </p:nvPicPr>
          <p:blipFill>
            <a:blip r:embed="rId6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stomShape 4"/>
            <p:cNvSpPr/>
            <p:nvPr/>
          </p:nvSpPr>
          <p:spPr>
            <a:xfrm>
              <a:off x="2328480" y="1540800"/>
              <a:ext cx="7543440" cy="383508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8" name="Picture 16" descr="HDRibbonTitle-UniformTrim.png"/>
            <p:cNvPicPr/>
            <p:nvPr/>
          </p:nvPicPr>
          <p:blipFill>
            <a:blip r:embed="rId7"/>
            <a:srcRect l="0" t="0" r="47669" b="0"/>
            <a:stretch/>
          </p:blipFill>
          <p:spPr>
            <a:xfrm rot="5400000">
              <a:off x="5245560" y="529920"/>
              <a:ext cx="1672920" cy="612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17" descr="HDRibbonTitle-UniformTrim.png"/>
            <p:cNvPicPr/>
            <p:nvPr/>
          </p:nvPicPr>
          <p:blipFill>
            <a:blip r:embed="rId8"/>
            <a:srcRect l="0" t="0" r="48814" b="0"/>
            <a:stretch/>
          </p:blipFill>
          <p:spPr>
            <a:xfrm rot="5400000">
              <a:off x="5263560" y="5747400"/>
              <a:ext cx="1636560" cy="61236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262626"/>
                </a:solidFill>
                <a:latin typeface="Garamond"/>
              </a:rPr>
              <a:t>Kliknutím upravte štýl predlohy nadpisu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EAEAF81-9ECA-45DE-B191-25088F1DF417}" type="datetime">
              <a:rPr b="0" lang="en-US" sz="1000" spc="-1" strike="noStrike">
                <a:solidFill>
                  <a:srgbClr val="000000"/>
                </a:solidFill>
                <a:latin typeface="Garamond"/>
              </a:rPr>
              <a:t>10/26/21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2" name="PlaceHolder 7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3" name="PlaceHolder 8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9CCCF54-1399-4CF1-9A90-6C3F3C3AEDD5}" type="slidenum">
              <a:rPr b="0" lang="en-US" sz="1000" spc="-1" strike="noStrike">
                <a:solidFill>
                  <a:srgbClr val="000000"/>
                </a:solidFill>
                <a:latin typeface="Garamond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4" name="Line 9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Click to edit the outline text format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Second Outline Level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Third Outline Level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Fourth Outline Level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Fifth Outline Level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Sixth Outline Level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Seventh Outline Level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53" name="Picture 7" descr="HD-PanelContent-V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55" name="Picture 9" descr="HDRibbonContent-UniformTrim.png"/>
            <p:cNvPicPr/>
            <p:nvPr/>
          </p:nvPicPr>
          <p:blipFill>
            <a:blip r:embed="rId4"/>
            <a:srcRect l="0" t="0" r="5102" b="0"/>
            <a:stretch/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0" descr="HDRibbonContent-UniformTrim.png"/>
            <p:cNvPicPr/>
            <p:nvPr/>
          </p:nvPicPr>
          <p:blipFill>
            <a:blip r:embed="rId5"/>
            <a:srcRect l="0" t="0" r="5102" b="0"/>
            <a:stretch/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" name="Line 3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262626"/>
                </a:solidFill>
                <a:latin typeface="Garamond"/>
              </a:rPr>
              <a:t>Kliknutím upravte štýl predlohy nadpisu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2400" spc="-1" strike="noStrike">
                <a:solidFill>
                  <a:srgbClr val="262626"/>
                </a:solidFill>
                <a:latin typeface="Garamond"/>
              </a:rPr>
              <a:t>Kliknite sem a upravte štýly predlohy textu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2000" spc="-1" strike="noStrike">
                <a:solidFill>
                  <a:srgbClr val="262626"/>
                </a:solidFill>
                <a:latin typeface="Garamond"/>
              </a:rPr>
              <a:t>Druhá úroveň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2" marL="1200240" indent="-28548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1800" spc="-1" strike="noStrike">
                <a:solidFill>
                  <a:srgbClr val="262626"/>
                </a:solidFill>
                <a:latin typeface="Garamond"/>
              </a:rPr>
              <a:t>Tretia úroveň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3" marL="1542960" indent="-17100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1600" spc="-1" strike="noStrike">
                <a:solidFill>
                  <a:srgbClr val="262626"/>
                </a:solidFill>
                <a:latin typeface="Garamond"/>
              </a:rPr>
              <a:t>Štvrtá úroveň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4" marL="2000160" indent="-1710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1400" spc="-1" strike="noStrike">
                <a:solidFill>
                  <a:srgbClr val="262626"/>
                </a:solidFill>
                <a:latin typeface="Garamond"/>
              </a:rPr>
              <a:t>Piata úroveň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D173C02-5217-4F0C-8EC4-AC5AAF3E5D8B}" type="datetime">
              <a:rPr b="0" lang="en-US" sz="1000" spc="-1" strike="noStrike">
                <a:solidFill>
                  <a:srgbClr val="000000"/>
                </a:solidFill>
                <a:latin typeface="Garamond"/>
              </a:rPr>
              <a:t>10/26/21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62" name="PlaceHolder 8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1916D59-EDF0-4DAB-BA16-82B19B26E70A}" type="slidenum">
              <a:rPr b="0" lang="en-US" sz="1000" spc="-1" strike="noStrike">
                <a:solidFill>
                  <a:srgbClr val="000000"/>
                </a:solidFill>
                <a:latin typeface="Garamond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"/>
          <p:cNvGrpSpPr/>
          <p:nvPr/>
        </p:nvGrpSpPr>
        <p:grpSpPr>
          <a:xfrm>
            <a:off x="0" y="0"/>
            <a:ext cx="12188520" cy="6855840"/>
            <a:chOff x="0" y="0"/>
            <a:chExt cx="12188520" cy="6855840"/>
          </a:xfrm>
        </p:grpSpPr>
        <p:pic>
          <p:nvPicPr>
            <p:cNvPr id="100" name="Picture 7" descr="HD-PanelContent-V.png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1" name="CustomShape 2"/>
            <p:cNvSpPr/>
            <p:nvPr/>
          </p:nvSpPr>
          <p:spPr>
            <a:xfrm>
              <a:off x="608040" y="609480"/>
              <a:ext cx="10972440" cy="5638320"/>
            </a:xfrm>
            <a:prstGeom prst="rect">
              <a:avLst/>
            </a:prstGeom>
            <a:noFill/>
            <a:ln w="15840">
              <a:miter/>
            </a:ln>
            <a:effectLst>
              <a:innerShdw blurRad="25400" dir="13500000" dist="12700">
                <a:srgbClr val="000000">
                  <a:alpha val="45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pic>
          <p:nvPicPr>
            <p:cNvPr id="102" name="Picture 9" descr="HDRibbonContent-UniformTrim.png"/>
            <p:cNvPicPr/>
            <p:nvPr/>
          </p:nvPicPr>
          <p:blipFill>
            <a:blip r:embed="rId4"/>
            <a:srcRect l="0" t="0" r="5102" b="0"/>
            <a:stretch/>
          </p:blipFill>
          <p:spPr>
            <a:xfrm rot="5400000">
              <a:off x="5706720" y="75960"/>
              <a:ext cx="758520" cy="606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" descr="HDRibbonContent-UniformTrim.png"/>
            <p:cNvPicPr/>
            <p:nvPr/>
          </p:nvPicPr>
          <p:blipFill>
            <a:blip r:embed="rId5"/>
            <a:srcRect l="0" t="0" r="5102" b="0"/>
            <a:stretch/>
          </p:blipFill>
          <p:spPr>
            <a:xfrm rot="5400000">
              <a:off x="5706720" y="6173280"/>
              <a:ext cx="758520" cy="6062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4" name="PlaceHolder 3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C9FCE18-7557-482C-8D78-CF395EF3DF16}" type="datetime">
              <a:rPr b="0" lang="en-US" sz="1000" spc="-1" strike="noStrike">
                <a:solidFill>
                  <a:srgbClr val="000000"/>
                </a:solidFill>
                <a:latin typeface="Garamond"/>
              </a:rPr>
              <a:t>10/26/21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3C4D386-C84A-4EEA-8A43-AA2D1EF6B637}" type="slidenum">
              <a:rPr b="0" lang="en-US" sz="1000" spc="-1" strike="noStrike">
                <a:solidFill>
                  <a:srgbClr val="000000"/>
                </a:solidFill>
                <a:latin typeface="Garamond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Garamond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262626"/>
                </a:solidFill>
                <a:latin typeface="Garamond"/>
              </a:rPr>
              <a:t>Click to edit the outline text format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62626"/>
                </a:solidFill>
                <a:latin typeface="Garamond"/>
              </a:rPr>
              <a:t>Second Outline Level</a:t>
            </a:r>
            <a:endParaRPr b="0" lang="en-US" sz="1800" spc="-1" strike="noStrike">
              <a:solidFill>
                <a:srgbClr val="262626"/>
              </a:solidFill>
              <a:latin typeface="Garamo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62626"/>
                </a:solidFill>
                <a:latin typeface="Garamond"/>
              </a:rPr>
              <a:t>Third Outline Level</a:t>
            </a:r>
            <a:endParaRPr b="0" lang="en-US" sz="1600" spc="-1" strike="noStrike">
              <a:solidFill>
                <a:srgbClr val="262626"/>
              </a:solidFill>
              <a:latin typeface="Garamo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62626"/>
                </a:solidFill>
                <a:latin typeface="Garamond"/>
              </a:rPr>
              <a:t>Fourth Outline Level</a:t>
            </a:r>
            <a:endParaRPr b="0" lang="en-US" sz="1400" spc="-1" strike="noStrike">
              <a:solidFill>
                <a:srgbClr val="262626"/>
              </a:solidFill>
              <a:latin typeface="Garamo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Fifth Outline Level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Sixth Outline Level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2626"/>
                </a:solidFill>
                <a:latin typeface="Garamond"/>
              </a:rPr>
              <a:t>Seventh Outline Level</a:t>
            </a:r>
            <a:endParaRPr b="0" lang="en-US" sz="2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data.europa.eu/data/datasets/erasmus-mobility-statistics-2014-2019-v2?locale=en" TargetMode="External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sk-SK" sz="5400" spc="-1" strike="noStrike">
                <a:solidFill>
                  <a:srgbClr val="262626"/>
                </a:solidFill>
                <a:latin typeface="Garamond"/>
              </a:rPr>
              <a:t>Vizualizácie mobilít Erazmus</a:t>
            </a:r>
            <a:endParaRPr b="0" lang="en-US" sz="5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sk-SK" sz="2100" spc="-1" strike="noStrike">
                <a:solidFill>
                  <a:srgbClr val="000000"/>
                </a:solidFill>
                <a:latin typeface="Garamond"/>
              </a:rPr>
              <a:t>Radoslava Kacová</a:t>
            </a:r>
            <a:endParaRPr b="0" lang="en-US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  <a:tabLst>
                <a:tab algn="l" pos="0"/>
              </a:tabLst>
            </a:pPr>
            <a:r>
              <a:rPr b="0" lang="sk-SK" sz="2100" spc="-1" strike="noStrike">
                <a:solidFill>
                  <a:srgbClr val="000000"/>
                </a:solidFill>
                <a:latin typeface="Garamond"/>
              </a:rPr>
              <a:t>465089</a:t>
            </a:r>
            <a:endParaRPr b="0" lang="en-US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262626"/>
                </a:solidFill>
                <a:latin typeface="Garamond"/>
              </a:rPr>
              <a:t>Na aké otázky hľadám odpoveď?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6000"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2400" spc="-1" strike="noStrike">
                <a:solidFill>
                  <a:srgbClr val="262626"/>
                </a:solidFill>
                <a:latin typeface="Garamond"/>
              </a:rPr>
              <a:t>Študenti ktorých krajín/fakúlt/vekovej kategórie najčastejšie cestujú na Erazmus?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2400" spc="-1" strike="noStrike">
                <a:solidFill>
                  <a:srgbClr val="262626"/>
                </a:solidFill>
                <a:latin typeface="Garamond"/>
              </a:rPr>
              <a:t>Ktoré krajiny sú pre študentov najlákavejšie pre Erazmus pobyt?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2400" spc="-1" strike="noStrike">
                <a:solidFill>
                  <a:srgbClr val="262626"/>
                </a:solidFill>
                <a:latin typeface="Garamond"/>
              </a:rPr>
              <a:t>Krátkodobé vs. dlhodobé pobyty?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2400" spc="-1" strike="noStrike">
                <a:solidFill>
                  <a:srgbClr val="262626"/>
                </a:solidFill>
                <a:latin typeface="Garamond"/>
              </a:rPr>
              <a:t>Aký je vzťah medzi záujmom o Erazmus z perspektívy študentov vs. zamestnancov?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2400" spc="-1" strike="noStrike">
                <a:solidFill>
                  <a:srgbClr val="262626"/>
                </a:solidFill>
                <a:latin typeface="Garamond"/>
              </a:rPr>
              <a:t>Aký vysoký budget študenti dostávajú pre konkrétne krajiny? 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262626"/>
                </a:solidFill>
                <a:latin typeface="Garamond"/>
              </a:rPr>
              <a:t>Zdroj dát? 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599"/>
              </a:spcBef>
              <a:spcAft>
                <a:spcPts val="601"/>
              </a:spcAft>
              <a:tabLst>
                <a:tab algn="l" pos="0"/>
              </a:tabLst>
            </a:pPr>
            <a:r>
              <a:rPr b="1" lang="sk-SK" sz="8000" spc="-1" strike="noStrike" u="sng">
                <a:solidFill>
                  <a:srgbClr val="e08e3b"/>
                </a:solidFill>
                <a:uFillTx/>
                <a:latin typeface="Garamond"/>
                <a:hlinkClick r:id="rId1"/>
              </a:rPr>
              <a:t>data.europa.eu</a:t>
            </a:r>
            <a:endParaRPr b="0" lang="en-US" sz="80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rázok 3" descr=""/>
          <p:cNvPicPr/>
          <p:nvPr/>
        </p:nvPicPr>
        <p:blipFill>
          <a:blip r:embed="rId1"/>
          <a:stretch/>
        </p:blipFill>
        <p:spPr>
          <a:xfrm>
            <a:off x="0" y="0"/>
            <a:ext cx="133117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5461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Obrázok 2" descr=""/>
          <p:cNvPicPr/>
          <p:nvPr/>
        </p:nvPicPr>
        <p:blipFill>
          <a:blip r:embed="rId1"/>
          <a:stretch/>
        </p:blipFill>
        <p:spPr>
          <a:xfrm>
            <a:off x="0" y="1085760"/>
            <a:ext cx="12191760" cy="4259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Obrázok 2" descr=""/>
          <p:cNvPicPr/>
          <p:nvPr/>
        </p:nvPicPr>
        <p:blipFill>
          <a:blip r:embed="rId1"/>
          <a:stretch/>
        </p:blipFill>
        <p:spPr>
          <a:xfrm>
            <a:off x="0" y="1063800"/>
            <a:ext cx="12191760" cy="473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Obrázok 2" descr=""/>
          <p:cNvPicPr/>
          <p:nvPr/>
        </p:nvPicPr>
        <p:blipFill>
          <a:blip r:embed="rId1"/>
          <a:stretch/>
        </p:blipFill>
        <p:spPr>
          <a:xfrm>
            <a:off x="366840" y="1452600"/>
            <a:ext cx="11458080" cy="395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k-SK" sz="4400" spc="-1" strike="noStrike">
                <a:solidFill>
                  <a:srgbClr val="262626"/>
                </a:solidFill>
                <a:latin typeface="Garamond"/>
              </a:rPr>
              <a:t>Nástroje? </a:t>
            </a:r>
            <a:endParaRPr b="0" lang="en-US" sz="44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2400" spc="-1" strike="noStrike">
                <a:solidFill>
                  <a:srgbClr val="262626"/>
                </a:solidFill>
                <a:latin typeface="Garamond"/>
              </a:rPr>
              <a:t>Python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2400" spc="-1" strike="noStrike">
                <a:solidFill>
                  <a:srgbClr val="262626"/>
                </a:solidFill>
                <a:latin typeface="Garamond"/>
              </a:rPr>
              <a:t>R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  <a:p>
            <a:pPr marL="285840" indent="-28548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b="0" lang="sk-SK" sz="2400" spc="-1" strike="noStrike">
                <a:solidFill>
                  <a:srgbClr val="262626"/>
                </a:solidFill>
                <a:latin typeface="Garamond"/>
              </a:rPr>
              <a:t>Processing</a:t>
            </a:r>
            <a:endParaRPr b="0" lang="en-US" sz="2400" spc="-1" strike="noStrike">
              <a:solidFill>
                <a:srgbClr val="262626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Application>LibreOffice/6.4.7.2$Linux_X86_64 LibreOffice_project/40$Build-2</Application>
  <Words>77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2021-10-24T17:02:07Z</dcterms:created>
  <dc:creator>Radka Kacová</dc:creator>
  <dc:description/>
  <dc:language>en-US</dc:language>
  <cp:lastModifiedBy>Radka Kacová</cp:lastModifiedBy>
  <dcterms:modified xsi:type="dcterms:W3CDTF">2021-10-26T05:07:06Z</dcterms:modified>
  <cp:revision>1</cp:revision>
  <dc:subject/>
  <dc:title>Vizualizácia mobilít Erazmus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Širokouhlá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