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6623050" cy="9810750"/>
  <p:embeddedFontLst>
    <p:embeddedFont>
      <p:font typeface="Open Sans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3090">
          <p15:clr>
            <a:srgbClr val="A4A3A4"/>
          </p15:clr>
        </p15:guide>
        <p15:guide id="2" pos="2086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24" roundtripDataSignature="AMtx7mjq13BaMDeJUThSKISJs6Mbks3N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090" orient="horz"/>
        <p:guide pos="2086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regular.fntdata"/><Relationship Id="rId11" Type="http://schemas.openxmlformats.org/officeDocument/2006/relationships/slide" Target="slides/slide6.xml"/><Relationship Id="rId22" Type="http://schemas.openxmlformats.org/officeDocument/2006/relationships/font" Target="fonts/OpenSans-italic.fntdata"/><Relationship Id="rId10" Type="http://schemas.openxmlformats.org/officeDocument/2006/relationships/slide" Target="slides/slide5.xml"/><Relationship Id="rId21" Type="http://schemas.openxmlformats.org/officeDocument/2006/relationships/font" Target="fonts/OpenSans-bold.fntdata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font" Target="fonts/OpenSans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90525" spcFirstLastPara="1" rIns="90525" wrap="square" tIns="452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90525" spcFirstLastPara="1" rIns="90525" wrap="square" tIns="4525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860425" y="736600"/>
            <a:ext cx="4903788" cy="36782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61988" y="4659313"/>
            <a:ext cx="5299075" cy="4414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90525" spcFirstLastPara="1" rIns="90525" wrap="square" tIns="4525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250" lIns="90525" spcFirstLastPara="1" rIns="90525" wrap="square" tIns="452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751263" y="9318625"/>
            <a:ext cx="2870200" cy="490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:notes"/>
          <p:cNvSpPr/>
          <p:nvPr>
            <p:ph idx="2" type="sldImg"/>
          </p:nvPr>
        </p:nvSpPr>
        <p:spPr>
          <a:xfrm>
            <a:off x="860425" y="736600"/>
            <a:ext cx="4903788" cy="36782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0" name="Google Shape;70;p1:notes"/>
          <p:cNvSpPr txBox="1"/>
          <p:nvPr>
            <p:ph idx="1" type="body"/>
          </p:nvPr>
        </p:nvSpPr>
        <p:spPr>
          <a:xfrm>
            <a:off x="661988" y="4659313"/>
            <a:ext cx="5299075" cy="4414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1" name="Google Shape;71;p1:notes"/>
          <p:cNvSpPr txBox="1"/>
          <p:nvPr>
            <p:ph idx="3" type="hdr"/>
          </p:nvPr>
        </p:nvSpPr>
        <p:spPr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:notes"/>
          <p:cNvSpPr txBox="1"/>
          <p:nvPr>
            <p:ph idx="11" type="ftr"/>
          </p:nvPr>
        </p:nvSpPr>
        <p:spPr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:notes"/>
          <p:cNvSpPr txBox="1"/>
          <p:nvPr>
            <p:ph idx="12" type="sldNum"/>
          </p:nvPr>
        </p:nvSpPr>
        <p:spPr>
          <a:xfrm>
            <a:off x="3751263" y="9318625"/>
            <a:ext cx="2870200" cy="490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eeaa750406_0_1:notes"/>
          <p:cNvSpPr/>
          <p:nvPr>
            <p:ph idx="2" type="sldImg"/>
          </p:nvPr>
        </p:nvSpPr>
        <p:spPr>
          <a:xfrm>
            <a:off x="860425" y="736600"/>
            <a:ext cx="4903800" cy="3678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eeaa750406_0_1:notes"/>
          <p:cNvSpPr txBox="1"/>
          <p:nvPr>
            <p:ph idx="1" type="body"/>
          </p:nvPr>
        </p:nvSpPr>
        <p:spPr>
          <a:xfrm>
            <a:off x="661988" y="4659313"/>
            <a:ext cx="5299200" cy="4414800"/>
          </a:xfrm>
          <a:prstGeom prst="rect">
            <a:avLst/>
          </a:prstGeom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eeaa750406_0_1:notes"/>
          <p:cNvSpPr txBox="1"/>
          <p:nvPr>
            <p:ph idx="12" type="sldNum"/>
          </p:nvPr>
        </p:nvSpPr>
        <p:spPr>
          <a:xfrm>
            <a:off x="3751263" y="9318625"/>
            <a:ext cx="2870100" cy="490500"/>
          </a:xfrm>
          <a:prstGeom prst="rect">
            <a:avLst/>
          </a:prstGeom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eeaa750406_0_32:notes"/>
          <p:cNvSpPr/>
          <p:nvPr>
            <p:ph idx="2" type="sldImg"/>
          </p:nvPr>
        </p:nvSpPr>
        <p:spPr>
          <a:xfrm>
            <a:off x="860425" y="736600"/>
            <a:ext cx="4903800" cy="3678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eeaa750406_0_32:notes"/>
          <p:cNvSpPr txBox="1"/>
          <p:nvPr>
            <p:ph idx="1" type="body"/>
          </p:nvPr>
        </p:nvSpPr>
        <p:spPr>
          <a:xfrm>
            <a:off x="661988" y="4659313"/>
            <a:ext cx="5299200" cy="4414800"/>
          </a:xfrm>
          <a:prstGeom prst="rect">
            <a:avLst/>
          </a:prstGeom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eeaa750406_0_32:notes"/>
          <p:cNvSpPr txBox="1"/>
          <p:nvPr>
            <p:ph idx="12" type="sldNum"/>
          </p:nvPr>
        </p:nvSpPr>
        <p:spPr>
          <a:xfrm>
            <a:off x="3751263" y="9318625"/>
            <a:ext cx="2870100" cy="490500"/>
          </a:xfrm>
          <a:prstGeom prst="rect">
            <a:avLst/>
          </a:prstGeom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eeaa750406_0_40:notes"/>
          <p:cNvSpPr/>
          <p:nvPr>
            <p:ph idx="2" type="sldImg"/>
          </p:nvPr>
        </p:nvSpPr>
        <p:spPr>
          <a:xfrm>
            <a:off x="860425" y="736600"/>
            <a:ext cx="4903800" cy="3678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eeaa750406_0_40:notes"/>
          <p:cNvSpPr txBox="1"/>
          <p:nvPr>
            <p:ph idx="1" type="body"/>
          </p:nvPr>
        </p:nvSpPr>
        <p:spPr>
          <a:xfrm>
            <a:off x="661988" y="4659313"/>
            <a:ext cx="5299200" cy="4414800"/>
          </a:xfrm>
          <a:prstGeom prst="rect">
            <a:avLst/>
          </a:prstGeom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geeaa750406_0_40:notes"/>
          <p:cNvSpPr txBox="1"/>
          <p:nvPr>
            <p:ph idx="12" type="sldNum"/>
          </p:nvPr>
        </p:nvSpPr>
        <p:spPr>
          <a:xfrm>
            <a:off x="3751263" y="9318625"/>
            <a:ext cx="2870100" cy="490500"/>
          </a:xfrm>
          <a:prstGeom prst="rect">
            <a:avLst/>
          </a:prstGeom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eba11b6c89_1_0:notes"/>
          <p:cNvSpPr/>
          <p:nvPr>
            <p:ph idx="2" type="sldImg"/>
          </p:nvPr>
        </p:nvSpPr>
        <p:spPr>
          <a:xfrm>
            <a:off x="860425" y="736600"/>
            <a:ext cx="4903800" cy="3678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eba11b6c89_1_0:notes"/>
          <p:cNvSpPr txBox="1"/>
          <p:nvPr>
            <p:ph idx="1" type="body"/>
          </p:nvPr>
        </p:nvSpPr>
        <p:spPr>
          <a:xfrm>
            <a:off x="661988" y="4659313"/>
            <a:ext cx="5299200" cy="4414800"/>
          </a:xfrm>
          <a:prstGeom prst="rect">
            <a:avLst/>
          </a:prstGeom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geba11b6c89_1_0:notes"/>
          <p:cNvSpPr txBox="1"/>
          <p:nvPr>
            <p:ph idx="12" type="sldNum"/>
          </p:nvPr>
        </p:nvSpPr>
        <p:spPr>
          <a:xfrm>
            <a:off x="3751263" y="9318625"/>
            <a:ext cx="2870100" cy="490500"/>
          </a:xfrm>
          <a:prstGeom prst="rect">
            <a:avLst/>
          </a:prstGeom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ebfe08ff05_0_0:notes"/>
          <p:cNvSpPr/>
          <p:nvPr>
            <p:ph idx="2" type="sldImg"/>
          </p:nvPr>
        </p:nvSpPr>
        <p:spPr>
          <a:xfrm>
            <a:off x="860425" y="736600"/>
            <a:ext cx="4903800" cy="3678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ebfe08ff05_0_0:notes"/>
          <p:cNvSpPr txBox="1"/>
          <p:nvPr>
            <p:ph idx="1" type="body"/>
          </p:nvPr>
        </p:nvSpPr>
        <p:spPr>
          <a:xfrm>
            <a:off x="661988" y="4659313"/>
            <a:ext cx="5299200" cy="4414800"/>
          </a:xfrm>
          <a:prstGeom prst="rect">
            <a:avLst/>
          </a:prstGeom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gebfe08ff05_0_0:notes"/>
          <p:cNvSpPr txBox="1"/>
          <p:nvPr>
            <p:ph idx="12" type="sldNum"/>
          </p:nvPr>
        </p:nvSpPr>
        <p:spPr>
          <a:xfrm>
            <a:off x="3751263" y="9318625"/>
            <a:ext cx="2870100" cy="490500"/>
          </a:xfrm>
          <a:prstGeom prst="rect">
            <a:avLst/>
          </a:prstGeom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 txBox="1"/>
          <p:nvPr>
            <p:ph idx="1" type="body"/>
          </p:nvPr>
        </p:nvSpPr>
        <p:spPr>
          <a:xfrm>
            <a:off x="661988" y="4659313"/>
            <a:ext cx="5299075" cy="4414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1" name="Google Shape;81;p2:notes"/>
          <p:cNvSpPr/>
          <p:nvPr>
            <p:ph idx="2" type="sldImg"/>
          </p:nvPr>
        </p:nvSpPr>
        <p:spPr>
          <a:xfrm>
            <a:off x="860425" y="736600"/>
            <a:ext cx="4903788" cy="36782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ee3d7219e8_0_0:notes"/>
          <p:cNvSpPr/>
          <p:nvPr>
            <p:ph idx="2" type="sldImg"/>
          </p:nvPr>
        </p:nvSpPr>
        <p:spPr>
          <a:xfrm>
            <a:off x="860425" y="736600"/>
            <a:ext cx="4903800" cy="3678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gee3d7219e8_0_0:notes"/>
          <p:cNvSpPr txBox="1"/>
          <p:nvPr>
            <p:ph idx="1" type="body"/>
          </p:nvPr>
        </p:nvSpPr>
        <p:spPr>
          <a:xfrm>
            <a:off x="661988" y="4659313"/>
            <a:ext cx="5299200" cy="44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gee3d7219e8_0_0:notes"/>
          <p:cNvSpPr txBox="1"/>
          <p:nvPr>
            <p:ph idx="12" type="sldNum"/>
          </p:nvPr>
        </p:nvSpPr>
        <p:spPr>
          <a:xfrm>
            <a:off x="3751263" y="9318625"/>
            <a:ext cx="28701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ca00c117f_0_28:notes"/>
          <p:cNvSpPr/>
          <p:nvPr>
            <p:ph idx="2" type="sldImg"/>
          </p:nvPr>
        </p:nvSpPr>
        <p:spPr>
          <a:xfrm>
            <a:off x="860425" y="736600"/>
            <a:ext cx="4903800" cy="3678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eca00c117f_0_28:notes"/>
          <p:cNvSpPr txBox="1"/>
          <p:nvPr>
            <p:ph idx="1" type="body"/>
          </p:nvPr>
        </p:nvSpPr>
        <p:spPr>
          <a:xfrm>
            <a:off x="661988" y="4659313"/>
            <a:ext cx="5299200" cy="4414800"/>
          </a:xfrm>
          <a:prstGeom prst="rect">
            <a:avLst/>
          </a:prstGeom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geca00c117f_0_28:notes"/>
          <p:cNvSpPr txBox="1"/>
          <p:nvPr>
            <p:ph idx="12" type="sldNum"/>
          </p:nvPr>
        </p:nvSpPr>
        <p:spPr>
          <a:xfrm>
            <a:off x="3751263" y="9318625"/>
            <a:ext cx="2870100" cy="490500"/>
          </a:xfrm>
          <a:prstGeom prst="rect">
            <a:avLst/>
          </a:prstGeom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eca00c117f_0_10:notes"/>
          <p:cNvSpPr/>
          <p:nvPr>
            <p:ph idx="2" type="sldImg"/>
          </p:nvPr>
        </p:nvSpPr>
        <p:spPr>
          <a:xfrm>
            <a:off x="860425" y="736600"/>
            <a:ext cx="4903800" cy="3678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eca00c117f_0_10:notes"/>
          <p:cNvSpPr txBox="1"/>
          <p:nvPr>
            <p:ph idx="1" type="body"/>
          </p:nvPr>
        </p:nvSpPr>
        <p:spPr>
          <a:xfrm>
            <a:off x="661988" y="4659313"/>
            <a:ext cx="5299200" cy="4414800"/>
          </a:xfrm>
          <a:prstGeom prst="rect">
            <a:avLst/>
          </a:prstGeom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geca00c117f_0_10:notes"/>
          <p:cNvSpPr txBox="1"/>
          <p:nvPr>
            <p:ph idx="12" type="sldNum"/>
          </p:nvPr>
        </p:nvSpPr>
        <p:spPr>
          <a:xfrm>
            <a:off x="3751263" y="9318625"/>
            <a:ext cx="2870100" cy="490500"/>
          </a:xfrm>
          <a:prstGeom prst="rect">
            <a:avLst/>
          </a:prstGeom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eca00c117f_0_19:notes"/>
          <p:cNvSpPr/>
          <p:nvPr>
            <p:ph idx="2" type="sldImg"/>
          </p:nvPr>
        </p:nvSpPr>
        <p:spPr>
          <a:xfrm>
            <a:off x="860425" y="736600"/>
            <a:ext cx="4903800" cy="3678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eca00c117f_0_19:notes"/>
          <p:cNvSpPr txBox="1"/>
          <p:nvPr>
            <p:ph idx="1" type="body"/>
          </p:nvPr>
        </p:nvSpPr>
        <p:spPr>
          <a:xfrm>
            <a:off x="661988" y="4659313"/>
            <a:ext cx="5299200" cy="4414800"/>
          </a:xfrm>
          <a:prstGeom prst="rect">
            <a:avLst/>
          </a:prstGeom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eca00c117f_0_19:notes"/>
          <p:cNvSpPr txBox="1"/>
          <p:nvPr>
            <p:ph idx="12" type="sldNum"/>
          </p:nvPr>
        </p:nvSpPr>
        <p:spPr>
          <a:xfrm>
            <a:off x="3751263" y="9318625"/>
            <a:ext cx="2870100" cy="490500"/>
          </a:xfrm>
          <a:prstGeom prst="rect">
            <a:avLst/>
          </a:prstGeom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eca00c117f_0_38:notes"/>
          <p:cNvSpPr/>
          <p:nvPr>
            <p:ph idx="2" type="sldImg"/>
          </p:nvPr>
        </p:nvSpPr>
        <p:spPr>
          <a:xfrm>
            <a:off x="860425" y="736600"/>
            <a:ext cx="4903800" cy="3678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eca00c117f_0_38:notes"/>
          <p:cNvSpPr txBox="1"/>
          <p:nvPr>
            <p:ph idx="1" type="body"/>
          </p:nvPr>
        </p:nvSpPr>
        <p:spPr>
          <a:xfrm>
            <a:off x="661988" y="4659313"/>
            <a:ext cx="5299200" cy="4414800"/>
          </a:xfrm>
          <a:prstGeom prst="rect">
            <a:avLst/>
          </a:prstGeom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geca00c117f_0_38:notes"/>
          <p:cNvSpPr txBox="1"/>
          <p:nvPr>
            <p:ph idx="12" type="sldNum"/>
          </p:nvPr>
        </p:nvSpPr>
        <p:spPr>
          <a:xfrm>
            <a:off x="3751263" y="9318625"/>
            <a:ext cx="2870100" cy="490500"/>
          </a:xfrm>
          <a:prstGeom prst="rect">
            <a:avLst/>
          </a:prstGeom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eca00c117f_0_52:notes"/>
          <p:cNvSpPr/>
          <p:nvPr>
            <p:ph idx="2" type="sldImg"/>
          </p:nvPr>
        </p:nvSpPr>
        <p:spPr>
          <a:xfrm>
            <a:off x="860425" y="736600"/>
            <a:ext cx="4903800" cy="3678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eca00c117f_0_52:notes"/>
          <p:cNvSpPr txBox="1"/>
          <p:nvPr>
            <p:ph idx="1" type="body"/>
          </p:nvPr>
        </p:nvSpPr>
        <p:spPr>
          <a:xfrm>
            <a:off x="661988" y="4659313"/>
            <a:ext cx="5299200" cy="4414800"/>
          </a:xfrm>
          <a:prstGeom prst="rect">
            <a:avLst/>
          </a:prstGeom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geca00c117f_0_52:notes"/>
          <p:cNvSpPr txBox="1"/>
          <p:nvPr>
            <p:ph idx="12" type="sldNum"/>
          </p:nvPr>
        </p:nvSpPr>
        <p:spPr>
          <a:xfrm>
            <a:off x="3751263" y="9318625"/>
            <a:ext cx="2870100" cy="490500"/>
          </a:xfrm>
          <a:prstGeom prst="rect">
            <a:avLst/>
          </a:prstGeom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ea71326700_0_8:notes"/>
          <p:cNvSpPr/>
          <p:nvPr>
            <p:ph idx="2" type="sldImg"/>
          </p:nvPr>
        </p:nvSpPr>
        <p:spPr>
          <a:xfrm>
            <a:off x="860425" y="736600"/>
            <a:ext cx="4903800" cy="3678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ea71326700_0_8:notes"/>
          <p:cNvSpPr txBox="1"/>
          <p:nvPr>
            <p:ph idx="1" type="body"/>
          </p:nvPr>
        </p:nvSpPr>
        <p:spPr>
          <a:xfrm>
            <a:off x="661988" y="4659313"/>
            <a:ext cx="5299200" cy="4414800"/>
          </a:xfrm>
          <a:prstGeom prst="rect">
            <a:avLst/>
          </a:prstGeom>
        </p:spPr>
        <p:txBody>
          <a:bodyPr anchorCtr="0" anchor="t" bIns="45250" lIns="90525" spcFirstLastPara="1" rIns="90525" wrap="square" tIns="452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gea71326700_0_8:notes"/>
          <p:cNvSpPr txBox="1"/>
          <p:nvPr>
            <p:ph idx="12" type="sldNum"/>
          </p:nvPr>
        </p:nvSpPr>
        <p:spPr>
          <a:xfrm>
            <a:off x="3751263" y="9318625"/>
            <a:ext cx="2870100" cy="490500"/>
          </a:xfrm>
          <a:prstGeom prst="rect">
            <a:avLst/>
          </a:prstGeom>
        </p:spPr>
        <p:txBody>
          <a:bodyPr anchorCtr="0" anchor="b" bIns="45250" lIns="90525" spcFirstLastPara="1" rIns="90525" wrap="square" tIns="452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" name="Google Shape;17;p7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6"/>
          <p:cNvSpPr txBox="1"/>
          <p:nvPr>
            <p:ph idx="1" type="body"/>
          </p:nvPr>
        </p:nvSpPr>
        <p:spPr>
          <a:xfrm rot="5400000">
            <a:off x="2543176" y="-168275"/>
            <a:ext cx="4149725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0050" lvl="0" marL="4572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700"/>
              <a:buChar char="•"/>
              <a:defRPr sz="2700"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" name="Google Shape;67;p16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" type="body"/>
          </p:nvPr>
        </p:nvSpPr>
        <p:spPr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p8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>
  <p:cSld name="Nadpis a obsah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0050" lvl="0" marL="4572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700"/>
              <a:buFont typeface="Arial"/>
              <a:buChar char="•"/>
              <a:defRPr sz="2700"/>
            </a:lvl1pPr>
            <a:lvl2pPr indent="-374650" lvl="1" marL="9144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sz="2300"/>
            </a:lvl2pPr>
            <a:lvl3pPr indent="-374650" lvl="2" marL="13716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3pPr>
            <a:lvl4pPr indent="-374650" lvl="3" marL="18288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4pPr>
            <a:lvl5pPr indent="-374650" lvl="4" marL="22860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části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1" type="body"/>
          </p:nvPr>
        </p:nvSpPr>
        <p:spPr>
          <a:xfrm>
            <a:off x="722313" y="2636912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10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" name="Google Shape;32;p10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504000" y="1844824"/>
            <a:ext cx="3956248" cy="4281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0050" lvl="0" marL="4572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700"/>
              <a:buChar char="•"/>
              <a:defRPr sz="2700"/>
            </a:lvl1pPr>
            <a:lvl2pPr indent="-374650" lvl="1" marL="9144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2pPr>
            <a:lvl3pPr indent="-374650" lvl="2" marL="13716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3pPr>
            <a:lvl4pPr indent="-374650" lvl="3" marL="18288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4pPr>
            <a:lvl5pPr indent="-374650" lvl="4" marL="22860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4648200" y="1844824"/>
            <a:ext cx="4038600" cy="4281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0050" lvl="0" marL="4572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700"/>
              <a:buChar char="•"/>
              <a:defRPr sz="2700"/>
            </a:lvl1pPr>
            <a:lvl2pPr indent="-374650" lvl="1" marL="9144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2pPr>
            <a:lvl3pPr indent="-374650" lvl="2" marL="13716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3pPr>
            <a:lvl4pPr indent="-374650" lvl="3" marL="18288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4pPr>
            <a:lvl5pPr indent="-374650" lvl="4" marL="22860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1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2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2"/>
          <p:cNvSpPr txBox="1"/>
          <p:nvPr>
            <p:ph idx="1" type="body"/>
          </p:nvPr>
        </p:nvSpPr>
        <p:spPr>
          <a:xfrm>
            <a:off x="518864" y="1916832"/>
            <a:ext cx="4040188" cy="59595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700"/>
              <a:buNone/>
              <a:defRPr b="1" sz="27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12"/>
          <p:cNvSpPr txBox="1"/>
          <p:nvPr>
            <p:ph idx="2" type="body"/>
          </p:nvPr>
        </p:nvSpPr>
        <p:spPr>
          <a:xfrm>
            <a:off x="518864" y="2556594"/>
            <a:ext cx="4040188" cy="36807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0050" lvl="0" marL="4572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700"/>
              <a:buChar char="•"/>
              <a:defRPr sz="2700"/>
            </a:lvl1pPr>
            <a:lvl2pPr indent="-374650" lvl="1" marL="9144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2pPr>
            <a:lvl3pPr indent="-374650" lvl="2" marL="13716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3pPr>
            <a:lvl4pPr indent="-374650" lvl="3" marL="18288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4pPr>
            <a:lvl5pPr indent="-374650" lvl="4" marL="22860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3" name="Google Shape;43;p12"/>
          <p:cNvSpPr txBox="1"/>
          <p:nvPr>
            <p:ph idx="3" type="body"/>
          </p:nvPr>
        </p:nvSpPr>
        <p:spPr>
          <a:xfrm>
            <a:off x="4706689" y="1916832"/>
            <a:ext cx="4041775" cy="59595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700"/>
              <a:buNone/>
              <a:defRPr b="1" sz="27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12"/>
          <p:cNvSpPr txBox="1"/>
          <p:nvPr>
            <p:ph idx="4" type="body"/>
          </p:nvPr>
        </p:nvSpPr>
        <p:spPr>
          <a:xfrm>
            <a:off x="4706689" y="2556594"/>
            <a:ext cx="4041775" cy="36807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0050" lvl="0" marL="4572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700"/>
              <a:buChar char="•"/>
              <a:defRPr sz="2700"/>
            </a:lvl1pPr>
            <a:lvl2pPr indent="-374650" lvl="1" marL="9144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2pPr>
            <a:lvl3pPr indent="-374650" lvl="2" marL="13716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3pPr>
            <a:lvl4pPr indent="-374650" lvl="3" marL="18288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4pPr>
            <a:lvl5pPr indent="-374650" lvl="4" marL="22860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5" name="Google Shape;45;p12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6" name="Google Shape;46;p12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3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0" name="Google Shape;50;p13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/>
          <p:nvPr>
            <p:ph type="title"/>
          </p:nvPr>
        </p:nvSpPr>
        <p:spPr>
          <a:xfrm>
            <a:off x="457200" y="764704"/>
            <a:ext cx="3008313" cy="9845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" type="body"/>
          </p:nvPr>
        </p:nvSpPr>
        <p:spPr>
          <a:xfrm>
            <a:off x="3575050" y="764704"/>
            <a:ext cx="5111750" cy="54006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0050" lvl="0" marL="45720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700"/>
              <a:buChar char="•"/>
              <a:defRPr sz="2700"/>
            </a:lvl1pPr>
            <a:lvl2pPr indent="-374650" lvl="1" marL="9144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2pPr>
            <a:lvl3pPr indent="-374650" lvl="2" marL="13716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3pPr>
            <a:lvl4pPr indent="-374650" lvl="3" marL="18288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4pPr>
            <a:lvl5pPr indent="-374650" lvl="4" marL="228600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4" name="Google Shape;54;p14"/>
          <p:cNvSpPr txBox="1"/>
          <p:nvPr>
            <p:ph idx="2" type="body"/>
          </p:nvPr>
        </p:nvSpPr>
        <p:spPr>
          <a:xfrm>
            <a:off x="457200" y="1916831"/>
            <a:ext cx="3008313" cy="42484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5" name="Google Shape;55;p14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/>
          <p:nvPr>
            <p:ph idx="2" type="pic"/>
          </p:nvPr>
        </p:nvSpPr>
        <p:spPr>
          <a:xfrm>
            <a:off x="1792288" y="1052735"/>
            <a:ext cx="5486400" cy="3674839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2" name="Google Shape;62;p15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:\CRCS\2012_0178_Redesign_loga_a_JVS\PPT_prezentace\sablona\pracovni\normalni.jpg" id="10" name="Google Shape;10;p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6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8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8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8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800" u="none" cap="none" strike="noStrike">
                <a:solidFill>
                  <a:srgbClr val="1E448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" type="body"/>
          </p:nvPr>
        </p:nvSpPr>
        <p:spPr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0050" lvl="0" marL="457200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1E4485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74650" lvl="1" marL="914400" marR="0" rtl="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74650" lvl="2" marL="1371600" marR="0" rtl="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74650" lvl="3" marL="1828800" marR="0" rtl="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74650" lvl="4" marL="2286000" marR="0" rtl="0" algn="l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2" type="sldNum"/>
          </p:nvPr>
        </p:nvSpPr>
        <p:spPr>
          <a:xfrm>
            <a:off x="503238" y="6573838"/>
            <a:ext cx="396875" cy="28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" name="Google Shape;14;p6"/>
          <p:cNvSpPr txBox="1"/>
          <p:nvPr>
            <p:ph idx="11" type="ftr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hyperlink" Target="mailto:sysox@mail.muni.cz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2uo.de/myths-about-urandom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blog.amossys.fr/author/guillaume-gauvrit.html" TargetMode="External"/><Relationship Id="rId4" Type="http://schemas.openxmlformats.org/officeDocument/2006/relationships/hyperlink" Target="https://blog.amossys.fr/linux-csprng-architecture.html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man7.org/linux/man-pages/man2/getrandom.2.html" TargetMode="External"/><Relationship Id="rId4" Type="http://schemas.openxmlformats.org/officeDocument/2006/relationships/hyperlink" Target="https://docs.python.org/3/library/os.html" TargetMode="External"/><Relationship Id="rId5" Type="http://schemas.openxmlformats.org/officeDocument/2006/relationships/hyperlink" Target="http://os.getrandom" TargetMode="External"/><Relationship Id="rId6" Type="http://schemas.openxmlformats.org/officeDocument/2006/relationships/hyperlink" Target="https://docs.python.org/3/library/secrets.html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mybinder.org" TargetMode="External"/><Relationship Id="rId4" Type="http://schemas.openxmlformats.org/officeDocument/2006/relationships/hyperlink" Target="https://github.com/sysox/PV181_RNG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en.wikipedia.org/wiki/Linear_congruential_generator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en.wikipedia.org/wiki/Keyboard_(computing)" TargetMode="External"/><Relationship Id="rId4" Type="http://schemas.openxmlformats.org/officeDocument/2006/relationships/hyperlink" Target="https://en.wikipedia.org/wiki/Mouse_(computing)" TargetMode="External"/><Relationship Id="rId5" Type="http://schemas.openxmlformats.org/officeDocument/2006/relationships/hyperlink" Target="https://en.wikipedia.org/wiki/Interrupt" TargetMode="External"/><Relationship Id="rId6" Type="http://schemas.openxmlformats.org/officeDocument/2006/relationships/hyperlink" Target="https://linux.die.net/man/8/haveged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docs.python.org/3.6/library/random.html" TargetMode="External"/><Relationship Id="rId4" Type="http://schemas.openxmlformats.org/officeDocument/2006/relationships/hyperlink" Target="https://en.wikipedia.org/wiki/Linear_congruential_generator" TargetMode="External"/><Relationship Id="rId9" Type="http://schemas.openxmlformats.org/officeDocument/2006/relationships/hyperlink" Target="https://en.cppreference.com/w/cpp/numeric/random" TargetMode="External"/><Relationship Id="rId5" Type="http://schemas.openxmlformats.org/officeDocument/2006/relationships/hyperlink" Target="https://en.wikipedia.org/wiki/Glibc" TargetMode="External"/><Relationship Id="rId6" Type="http://schemas.openxmlformats.org/officeDocument/2006/relationships/hyperlink" Target="https://en.wikipedia.org/wiki/GNU_Compiler_Collection" TargetMode="External"/><Relationship Id="rId7" Type="http://schemas.openxmlformats.org/officeDocument/2006/relationships/hyperlink" Target="https://www.mscs.dal.ca/~selinger/random/" TargetMode="External"/><Relationship Id="rId8" Type="http://schemas.openxmlformats.org/officeDocument/2006/relationships/hyperlink" Target="https://en.cppreference.com/w/cpp/numeric/rand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ulka" id="75" name="Google Shape;7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75" y="3175"/>
            <a:ext cx="9140825" cy="685482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"/>
          <p:cNvSpPr txBox="1"/>
          <p:nvPr>
            <p:ph idx="4294967295" type="ctrTitle"/>
          </p:nvPr>
        </p:nvSpPr>
        <p:spPr>
          <a:xfrm>
            <a:off x="503238" y="476250"/>
            <a:ext cx="5754687" cy="1873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PV181 Laboratory of security and applied cryptography</a:t>
            </a:r>
            <a:endParaRPr b="1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"/>
          <p:cNvSpPr txBox="1"/>
          <p:nvPr>
            <p:ph idx="4294967295" type="subTitle"/>
          </p:nvPr>
        </p:nvSpPr>
        <p:spPr>
          <a:xfrm>
            <a:off x="503238" y="3428988"/>
            <a:ext cx="5724600" cy="10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4485"/>
              </a:buClr>
              <a:buSzPts val="1800"/>
              <a:buFont typeface="Arial"/>
              <a:buNone/>
            </a:pPr>
            <a:r>
              <a:rPr b="1" lang="en-US">
                <a:solidFill>
                  <a:srgbClr val="1E4485"/>
                </a:solidFill>
              </a:rPr>
              <a:t>Random values and </a:t>
            </a:r>
            <a:r>
              <a:rPr b="1" lang="en-US">
                <a:solidFill>
                  <a:srgbClr val="1E4485"/>
                </a:solidFill>
              </a:rPr>
              <a:t>Random Number Generators</a:t>
            </a:r>
            <a:endParaRPr b="1" i="0" sz="2700" u="none" cap="none" strike="noStrike">
              <a:solidFill>
                <a:srgbClr val="1E448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"/>
          <p:cNvSpPr txBox="1"/>
          <p:nvPr>
            <p:ph idx="4294967295" type="body"/>
          </p:nvPr>
        </p:nvSpPr>
        <p:spPr>
          <a:xfrm>
            <a:off x="503238" y="5254625"/>
            <a:ext cx="5724525" cy="86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 sz="1800">
                <a:solidFill>
                  <a:srgbClr val="1E4485"/>
                </a:solidFill>
              </a:rPr>
              <a:t>Marek Sýs</a:t>
            </a:r>
            <a:endParaRPr sz="1800">
              <a:solidFill>
                <a:srgbClr val="1E4485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 sz="1800" u="sng">
                <a:solidFill>
                  <a:schemeClr val="hlink"/>
                </a:solidFill>
                <a:hlinkClick r:id="rId4"/>
              </a:rPr>
              <a:t>sysox@mail.muni.cz</a:t>
            </a:r>
            <a:r>
              <a:rPr lang="en-US" sz="1800">
                <a:solidFill>
                  <a:srgbClr val="1E4485"/>
                </a:solidFill>
              </a:rPr>
              <a:t>, A405</a:t>
            </a:r>
            <a:endParaRPr sz="1800">
              <a:solidFill>
                <a:srgbClr val="1E4485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eeaa750406_0_1"/>
          <p:cNvSpPr txBox="1"/>
          <p:nvPr>
            <p:ph type="title"/>
          </p:nvPr>
        </p:nvSpPr>
        <p:spPr>
          <a:xfrm>
            <a:off x="503238" y="908050"/>
            <a:ext cx="8229600" cy="792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Unix infrastructure</a:t>
            </a:r>
            <a:endParaRPr/>
          </a:p>
        </p:txBody>
      </p:sp>
      <p:sp>
        <p:nvSpPr>
          <p:cNvPr id="151" name="Google Shape;151;geeaa750406_0_1"/>
          <p:cNvSpPr txBox="1"/>
          <p:nvPr>
            <p:ph idx="1" type="body"/>
          </p:nvPr>
        </p:nvSpPr>
        <p:spPr>
          <a:xfrm>
            <a:off x="503238" y="1871663"/>
            <a:ext cx="8229600" cy="414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Special files</a:t>
            </a:r>
            <a:r>
              <a:rPr lang="en-US"/>
              <a:t> - </a:t>
            </a:r>
            <a:r>
              <a:rPr lang="en-US"/>
              <a:t>reading files provides random data </a:t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/dev/random 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always produces entropy but,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blocking - can block the caller until entropy available </a:t>
            </a:r>
            <a:br>
              <a:rPr lang="en-US"/>
            </a:br>
            <a:r>
              <a:rPr lang="en-US"/>
              <a:t>(</a:t>
            </a:r>
            <a:r>
              <a:rPr lang="en-US"/>
              <a:t>entropy estimation)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/dev/urandom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amount of entropy not quaranteed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always returns quickly (non blocking)</a:t>
            </a:r>
            <a:endParaRPr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444444"/>
                </a:solidFill>
                <a:highlight>
                  <a:srgbClr val="FFFFFF"/>
                </a:highlight>
              </a:rPr>
              <a:t>Usage:</a:t>
            </a:r>
            <a:endParaRPr sz="230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indent="-317500" lvl="0" marL="457200" rtl="0" algn="l">
              <a:spcBef>
                <a:spcPts val="360"/>
              </a:spcBef>
              <a:spcAft>
                <a:spcPts val="0"/>
              </a:spcAft>
              <a:buSzPts val="1400"/>
              <a:buChar char="•"/>
            </a:pPr>
            <a:r>
              <a:rPr lang="en-US"/>
              <a:t>/dev/urandom preferred, only shortly after boot use /dev/random  (see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Myths about dev/urandom</a:t>
            </a:r>
            <a:r>
              <a:rPr lang="en-US"/>
              <a:t>)</a:t>
            </a:r>
            <a:endParaRPr b="1" sz="230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geeaa750406_0_1"/>
          <p:cNvSpPr txBox="1"/>
          <p:nvPr>
            <p:ph idx="12" type="sldNum"/>
          </p:nvPr>
        </p:nvSpPr>
        <p:spPr>
          <a:xfrm>
            <a:off x="503238" y="6573838"/>
            <a:ext cx="396900" cy="2841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eeaa750406_0_32"/>
          <p:cNvSpPr txBox="1"/>
          <p:nvPr>
            <p:ph type="title"/>
          </p:nvPr>
        </p:nvSpPr>
        <p:spPr>
          <a:xfrm>
            <a:off x="503238" y="908050"/>
            <a:ext cx="8229600" cy="792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Linux RNG design</a:t>
            </a:r>
            <a:endParaRPr/>
          </a:p>
        </p:txBody>
      </p:sp>
      <p:sp>
        <p:nvSpPr>
          <p:cNvPr id="159" name="Google Shape;159;geeaa750406_0_32"/>
          <p:cNvSpPr txBox="1"/>
          <p:nvPr>
            <p:ph idx="1" type="body"/>
          </p:nvPr>
        </p:nvSpPr>
        <p:spPr>
          <a:xfrm>
            <a:off x="503238" y="1871663"/>
            <a:ext cx="8229600" cy="414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3</a:t>
            </a:r>
            <a:r>
              <a:rPr lang="en-US"/>
              <a:t> entropy pools (</a:t>
            </a:r>
            <a:r>
              <a:rPr lang="en-US"/>
              <a:t>store random data)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can be viewed as PRNG - “Init” func </a:t>
            </a:r>
            <a:r>
              <a:rPr b="1" lang="en-US"/>
              <a:t>mixes</a:t>
            </a:r>
            <a:r>
              <a:rPr lang="en-US"/>
              <a:t> (using SHA1) input rnd data to the state ⇒ state </a:t>
            </a:r>
            <a:r>
              <a:rPr lang="en-US"/>
              <a:t>depends input data and</a:t>
            </a:r>
            <a:r>
              <a:rPr lang="en-US"/>
              <a:t> </a:t>
            </a:r>
            <a:r>
              <a:rPr b="1" lang="en-US"/>
              <a:t>all</a:t>
            </a:r>
            <a:r>
              <a:rPr lang="en-US"/>
              <a:t> previous states!!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in</a:t>
            </a:r>
            <a:r>
              <a:rPr lang="en-US"/>
              <a:t>put_pool (state of 4096 bits)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600"/>
              <a:t>accumulate (collects, compress) the entropy from hardware events to the state</a:t>
            </a:r>
            <a:endParaRPr sz="2600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feeds exclusively (no access to this pool)</a:t>
            </a:r>
            <a:endParaRPr/>
          </a:p>
          <a:p>
            <a:pPr indent="-342900" lvl="1" marL="13716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blocking_pool (state of 1024 bytes)</a:t>
            </a:r>
            <a:endParaRPr/>
          </a:p>
          <a:p>
            <a:pPr indent="-342900" lvl="1" marL="13716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non-blocking_pool (ChaCha20 stream cipher)</a:t>
            </a:r>
            <a:endParaRPr/>
          </a:p>
          <a:p>
            <a:pPr indent="-342900" lvl="2" marL="18288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only key (256) is fed by true rnd values </a:t>
            </a:r>
            <a:endParaRPr/>
          </a:p>
          <a:p>
            <a:pPr indent="-342900" lvl="1" marL="13716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state (“seed” for other pools) is saved at shutdown  </a:t>
            </a:r>
            <a:endParaRPr/>
          </a:p>
        </p:txBody>
      </p:sp>
      <p:sp>
        <p:nvSpPr>
          <p:cNvPr id="160" name="Google Shape;160;geeaa750406_0_32"/>
          <p:cNvSpPr txBox="1"/>
          <p:nvPr>
            <p:ph idx="12" type="sldNum"/>
          </p:nvPr>
        </p:nvSpPr>
        <p:spPr>
          <a:xfrm>
            <a:off x="503238" y="6573838"/>
            <a:ext cx="396900" cy="2841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1" name="Google Shape;161;geeaa750406_0_32"/>
          <p:cNvSpPr txBox="1"/>
          <p:nvPr/>
        </p:nvSpPr>
        <p:spPr>
          <a:xfrm rot="-5400000">
            <a:off x="-1965600" y="3715650"/>
            <a:ext cx="44238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See </a:t>
            </a:r>
            <a:r>
              <a:rPr lang="en-US" sz="2000" u="sng">
                <a:solidFill>
                  <a:srgbClr val="23527C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Gauvrit</a:t>
            </a:r>
            <a:r>
              <a:rPr lang="en-US" sz="2000"/>
              <a:t>’s</a:t>
            </a:r>
            <a:r>
              <a:rPr lang="en-US" sz="2000"/>
              <a:t> </a:t>
            </a:r>
            <a:r>
              <a:rPr lang="en-US" sz="2000" u="sng">
                <a:solidFill>
                  <a:schemeClr val="hlink"/>
                </a:solidFill>
                <a:hlinkClick r:id="rId4"/>
              </a:rPr>
              <a:t>blog</a:t>
            </a:r>
            <a:r>
              <a:rPr lang="en-US" sz="2000"/>
              <a:t> with nice scheme</a:t>
            </a:r>
            <a:endParaRPr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eeaa750406_0_40"/>
          <p:cNvSpPr txBox="1"/>
          <p:nvPr>
            <p:ph type="title"/>
          </p:nvPr>
        </p:nvSpPr>
        <p:spPr>
          <a:xfrm>
            <a:off x="503238" y="908050"/>
            <a:ext cx="8229600" cy="792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Unix infrastructure</a:t>
            </a:r>
            <a:endParaRPr/>
          </a:p>
        </p:txBody>
      </p:sp>
      <p:sp>
        <p:nvSpPr>
          <p:cNvPr id="168" name="Google Shape;168;geeaa750406_0_40"/>
          <p:cNvSpPr txBox="1"/>
          <p:nvPr>
            <p:ph idx="1" type="body"/>
          </p:nvPr>
        </p:nvSpPr>
        <p:spPr>
          <a:xfrm>
            <a:off x="503238" y="1871663"/>
            <a:ext cx="8229600" cy="414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114300" rtl="0" algn="l">
              <a:lnSpc>
                <a:spcPct val="13076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Operations on files: </a:t>
            </a:r>
            <a:endParaRPr/>
          </a:p>
          <a:p>
            <a:pPr indent="-342900" lvl="0" marL="457200" marR="114300" rtl="0" algn="l">
              <a:lnSpc>
                <a:spcPct val="130769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to get entropy just open and read from the file</a:t>
            </a:r>
            <a:endParaRPr/>
          </a:p>
          <a:p>
            <a:pPr indent="-342900" lvl="1" marL="914400" marR="114300" rtl="0" algn="l">
              <a:lnSpc>
                <a:spcPct val="130769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use read(2) but </a:t>
            </a:r>
            <a:r>
              <a:rPr lang="en-US"/>
              <a:t>always</a:t>
            </a:r>
            <a:r>
              <a:rPr lang="en-US"/>
              <a:t> check if returned value == </a:t>
            </a:r>
            <a:r>
              <a:rPr lang="en-US"/>
              <a:t>requested number of bytes </a:t>
            </a:r>
            <a:r>
              <a:rPr lang="en-US"/>
              <a:t>(reading can be </a:t>
            </a:r>
            <a:r>
              <a:rPr lang="en-US"/>
              <a:t>interrupted!!!)</a:t>
            </a:r>
            <a:endParaRPr/>
          </a:p>
          <a:p>
            <a:pPr indent="-342900" lvl="0" marL="457200" marR="114300" rtl="0" algn="l">
              <a:lnSpc>
                <a:spcPct val="130769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It is also possible to write to </a:t>
            </a:r>
            <a:r>
              <a:rPr b="1" lang="en-US"/>
              <a:t>/dev/random</a:t>
            </a:r>
            <a:endParaRPr b="1"/>
          </a:p>
          <a:p>
            <a:pPr indent="-342900" lvl="1" marL="914400" marR="114300" rtl="0" algn="l">
              <a:lnSpc>
                <a:spcPct val="130769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privileged (harmless) user can mix random data into the pool - entropy is increased (but not entropy counter)</a:t>
            </a:r>
            <a:endParaRPr/>
          </a:p>
          <a:p>
            <a:pPr indent="-342900" lvl="0" marL="457200" marR="114300" rtl="0" algn="l">
              <a:lnSpc>
                <a:spcPct val="130769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information about the pool: </a:t>
            </a:r>
            <a:r>
              <a:rPr b="1" lang="en-US" sz="2700"/>
              <a:t>proc/sys/random/*</a:t>
            </a:r>
            <a:endParaRPr b="1"/>
          </a:p>
          <a:p>
            <a:pPr indent="0" lvl="0" marL="0" marR="114300" rtl="0" algn="l">
              <a:lnSpc>
                <a:spcPct val="13076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14300" marR="114300" rtl="0" algn="l">
              <a:lnSpc>
                <a:spcPct val="13076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14300" marR="114300" rtl="0" algn="l">
              <a:lnSpc>
                <a:spcPct val="13076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	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76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181818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geeaa750406_0_40"/>
          <p:cNvSpPr txBox="1"/>
          <p:nvPr>
            <p:ph idx="12" type="sldNum"/>
          </p:nvPr>
        </p:nvSpPr>
        <p:spPr>
          <a:xfrm>
            <a:off x="503238" y="6573838"/>
            <a:ext cx="396900" cy="2841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eba11b6c89_1_0"/>
          <p:cNvSpPr txBox="1"/>
          <p:nvPr>
            <p:ph type="title"/>
          </p:nvPr>
        </p:nvSpPr>
        <p:spPr>
          <a:xfrm>
            <a:off x="503238" y="908050"/>
            <a:ext cx="8229600" cy="792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Unix: methods and quality</a:t>
            </a:r>
            <a:endParaRPr/>
          </a:p>
        </p:txBody>
      </p:sp>
      <p:sp>
        <p:nvSpPr>
          <p:cNvPr id="176" name="Google Shape;176;geba11b6c89_1_0"/>
          <p:cNvSpPr txBox="1"/>
          <p:nvPr>
            <p:ph idx="1" type="body"/>
          </p:nvPr>
        </p:nvSpPr>
        <p:spPr>
          <a:xfrm>
            <a:off x="503238" y="1871663"/>
            <a:ext cx="8229600" cy="414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Good sources(C):</a:t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direct read from </a:t>
            </a:r>
            <a:r>
              <a:rPr lang="en-US"/>
              <a:t>initialized random/urandom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getrandom</a:t>
            </a:r>
            <a:r>
              <a:rPr lang="en-US"/>
              <a:t>() + flags: 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source: random or urandom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blocking or non-blocking (also </a:t>
            </a:r>
            <a:r>
              <a:rPr lang="en-US"/>
              <a:t>blocks until initialised)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get_random_bytes() - kernel space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similar in Python: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os.urandom()</a:t>
            </a:r>
            <a:r>
              <a:rPr lang="en-US"/>
              <a:t>,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os.getrandom()</a:t>
            </a:r>
            <a:r>
              <a:rPr lang="en-US"/>
              <a:t>,</a:t>
            </a:r>
            <a:r>
              <a:rPr lang="en-US"/>
              <a:t> </a:t>
            </a:r>
            <a:r>
              <a:rPr lang="en-US" u="sng">
                <a:solidFill>
                  <a:schemeClr val="hlink"/>
                </a:solidFill>
                <a:hlinkClick r:id="rId6"/>
              </a:rPr>
              <a:t>secrets.token_bytes()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Weak sources:</a:t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rand, time(rdtsc </a:t>
            </a:r>
            <a:r>
              <a:rPr lang="en-US"/>
              <a:t>instruction, clock func,...</a:t>
            </a:r>
            <a:r>
              <a:rPr lang="en-US"/>
              <a:t>), </a:t>
            </a:r>
            <a:r>
              <a:rPr lang="en-US"/>
              <a:t>uninitialized</a:t>
            </a:r>
            <a:r>
              <a:rPr lang="en-US"/>
              <a:t> urandom 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	</a:t>
            </a:r>
            <a:endParaRPr/>
          </a:p>
        </p:txBody>
      </p:sp>
      <p:sp>
        <p:nvSpPr>
          <p:cNvPr id="177" name="Google Shape;177;geba11b6c89_1_0"/>
          <p:cNvSpPr txBox="1"/>
          <p:nvPr>
            <p:ph idx="12" type="sldNum"/>
          </p:nvPr>
        </p:nvSpPr>
        <p:spPr>
          <a:xfrm>
            <a:off x="503238" y="6573838"/>
            <a:ext cx="396900" cy="2841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ebfe08ff05_0_0"/>
          <p:cNvSpPr txBox="1"/>
          <p:nvPr>
            <p:ph type="title"/>
          </p:nvPr>
        </p:nvSpPr>
        <p:spPr>
          <a:xfrm>
            <a:off x="503238" y="908050"/>
            <a:ext cx="8229600" cy="792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</a:t>
            </a:r>
            <a:endParaRPr/>
          </a:p>
        </p:txBody>
      </p:sp>
      <p:sp>
        <p:nvSpPr>
          <p:cNvPr id="184" name="Google Shape;184;gebfe08ff05_0_0"/>
          <p:cNvSpPr txBox="1"/>
          <p:nvPr>
            <p:ph idx="1" type="body"/>
          </p:nvPr>
        </p:nvSpPr>
        <p:spPr>
          <a:xfrm>
            <a:off x="503238" y="1871663"/>
            <a:ext cx="8229600" cy="414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Go to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https://mybinder.org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Copy link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https://github.com/sysox/PV181_RNG/</a:t>
            </a:r>
            <a:r>
              <a:rPr lang="en-US"/>
              <a:t> to Github field, press launch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Start with </a:t>
            </a:r>
            <a:r>
              <a:rPr lang="en-US"/>
              <a:t>PV181_RNG_python</a:t>
            </a:r>
            <a:r>
              <a:rPr lang="en-US"/>
              <a:t>.ipynb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Then </a:t>
            </a:r>
            <a:r>
              <a:rPr lang="en-US"/>
              <a:t>PV181_RNG_C</a:t>
            </a:r>
            <a:r>
              <a:rPr lang="en-US"/>
              <a:t>.ipynb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Write down the answers to Questions - they will be discussed at the end of seminar. </a:t>
            </a:r>
            <a:endParaRPr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gebfe08ff05_0_0"/>
          <p:cNvSpPr txBox="1"/>
          <p:nvPr>
            <p:ph idx="12" type="sldNum"/>
          </p:nvPr>
        </p:nvSpPr>
        <p:spPr>
          <a:xfrm>
            <a:off x="503238" y="6573838"/>
            <a:ext cx="396900" cy="2841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/>
          <p:nvPr>
            <p:ph type="title"/>
          </p:nvPr>
        </p:nvSpPr>
        <p:spPr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You will learn</a:t>
            </a:r>
            <a:endParaRPr/>
          </a:p>
        </p:txBody>
      </p:sp>
      <p:sp>
        <p:nvSpPr>
          <p:cNvPr id="84" name="Google Shape;84;p2"/>
          <p:cNvSpPr txBox="1"/>
          <p:nvPr>
            <p:ph idx="1" type="body"/>
          </p:nvPr>
        </p:nvSpPr>
        <p:spPr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What types of RNG you can find in libraries. 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What RNGs are (in)apropriate for crypto.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bitwise operations (heavily used in crypto).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How to </a:t>
            </a:r>
            <a:r>
              <a:rPr lang="en-US"/>
              <a:t>improve</a:t>
            </a:r>
            <a:r>
              <a:rPr lang="en-US"/>
              <a:t> randomness of RNG output. 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using hash function and </a:t>
            </a:r>
            <a:r>
              <a:rPr lang="en-US"/>
              <a:t>bitwise</a:t>
            </a:r>
            <a:r>
              <a:rPr lang="en-US"/>
              <a:t> XOR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How to generate secure random values: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in </a:t>
            </a:r>
            <a:r>
              <a:rPr b="1" i="1" lang="en-US"/>
              <a:t>python</a:t>
            </a:r>
            <a:r>
              <a:rPr i="1" lang="en-US"/>
              <a:t>, C, C++</a:t>
            </a:r>
            <a:endParaRPr i="1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Why standard </a:t>
            </a:r>
            <a:r>
              <a:rPr b="1" lang="en-US"/>
              <a:t>rand()</a:t>
            </a:r>
            <a:r>
              <a:rPr lang="en-US"/>
              <a:t> and others (e.g. Mersenne Twister) are insecure.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ee3d7219e8_0_0"/>
          <p:cNvSpPr txBox="1"/>
          <p:nvPr>
            <p:ph type="title"/>
          </p:nvPr>
        </p:nvSpPr>
        <p:spPr>
          <a:xfrm>
            <a:off x="503238" y="908050"/>
            <a:ext cx="8229600" cy="79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RNG types </a:t>
            </a:r>
            <a:endParaRPr/>
          </a:p>
        </p:txBody>
      </p:sp>
      <p:sp>
        <p:nvSpPr>
          <p:cNvPr id="91" name="Google Shape;91;gee3d7219e8_0_0"/>
          <p:cNvSpPr txBox="1"/>
          <p:nvPr>
            <p:ph idx="1" type="body"/>
          </p:nvPr>
        </p:nvSpPr>
        <p:spPr>
          <a:xfrm>
            <a:off x="503238" y="1871663"/>
            <a:ext cx="8229600" cy="414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True random (TRNG)</a:t>
            </a:r>
            <a:endParaRPr/>
          </a:p>
          <a:p>
            <a:pPr indent="-3746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Source: physical device (noise)</a:t>
            </a:r>
            <a:br>
              <a:rPr lang="en-US"/>
            </a:br>
            <a:r>
              <a:rPr lang="en-US"/>
              <a:t>radio decay, thermal noise, …</a:t>
            </a:r>
            <a:endParaRPr/>
          </a:p>
          <a:p>
            <a:pPr indent="-3746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non-deterministic, aperiodic, slow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Pseudo random (PRNG)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Source: software function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deterministic</a:t>
            </a:r>
            <a:r>
              <a:rPr lang="en-US"/>
              <a:t>, periodic, very fast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gee3d7219e8_0_0"/>
          <p:cNvSpPr txBox="1"/>
          <p:nvPr>
            <p:ph idx="12" type="sldNum"/>
          </p:nvPr>
        </p:nvSpPr>
        <p:spPr>
          <a:xfrm>
            <a:off x="503238" y="6573838"/>
            <a:ext cx="3969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3" name="Google Shape;93;gee3d7219e8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1275" y="933450"/>
            <a:ext cx="1790700" cy="499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eca00c117f_0_28"/>
          <p:cNvSpPr txBox="1"/>
          <p:nvPr>
            <p:ph type="title"/>
          </p:nvPr>
        </p:nvSpPr>
        <p:spPr>
          <a:xfrm>
            <a:off x="503238" y="908050"/>
            <a:ext cx="8229600" cy="792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PRNG </a:t>
            </a:r>
            <a:endParaRPr/>
          </a:p>
        </p:txBody>
      </p:sp>
      <p:sp>
        <p:nvSpPr>
          <p:cNvPr id="100" name="Google Shape;100;geca00c117f_0_28"/>
          <p:cNvSpPr txBox="1"/>
          <p:nvPr>
            <p:ph idx="1" type="body"/>
          </p:nvPr>
        </p:nvSpPr>
        <p:spPr>
          <a:xfrm>
            <a:off x="503238" y="1871663"/>
            <a:ext cx="8229600" cy="414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defined by 3 functions: Init, Transform, Output </a:t>
            </a:r>
            <a:br>
              <a:rPr lang="en-US"/>
            </a:br>
            <a:br>
              <a:rPr lang="en-US"/>
            </a:br>
            <a:r>
              <a:rPr lang="en-US"/>
              <a:t>State = Init(Seed)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State = </a:t>
            </a:r>
            <a:r>
              <a:rPr lang="en-US"/>
              <a:t>Trans(State)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rnd = O</a:t>
            </a:r>
            <a:r>
              <a:rPr lang="en-US"/>
              <a:t>ut</a:t>
            </a:r>
            <a:r>
              <a:rPr lang="en-US"/>
              <a:t>(State) 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Cryptographically secure (CSPRNG) -  generated rnd values give no information about </a:t>
            </a:r>
            <a:r>
              <a:rPr b="1" lang="en-US"/>
              <a:t>next</a:t>
            </a:r>
            <a:r>
              <a:rPr lang="en-US"/>
              <a:t> or </a:t>
            </a:r>
            <a:r>
              <a:rPr b="1" lang="en-US"/>
              <a:t>previous</a:t>
            </a:r>
            <a:r>
              <a:rPr lang="en-US"/>
              <a:t> rnd values </a:t>
            </a:r>
            <a:r>
              <a:rPr b="1" lang="en-US"/>
              <a:t>⇒</a:t>
            </a:r>
            <a:r>
              <a:rPr lang="en-US"/>
              <a:t> no info about Seed, State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101" name="Google Shape;101;geca00c117f_0_28"/>
          <p:cNvSpPr txBox="1"/>
          <p:nvPr>
            <p:ph idx="12" type="sldNum"/>
          </p:nvPr>
        </p:nvSpPr>
        <p:spPr>
          <a:xfrm>
            <a:off x="503238" y="6573838"/>
            <a:ext cx="396900" cy="2841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02" name="Google Shape;102;geca00c117f_0_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675" y="2351100"/>
            <a:ext cx="5230375" cy="177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eca00c117f_0_10"/>
          <p:cNvSpPr txBox="1"/>
          <p:nvPr>
            <p:ph type="title"/>
          </p:nvPr>
        </p:nvSpPr>
        <p:spPr>
          <a:xfrm>
            <a:off x="457188" y="908050"/>
            <a:ext cx="8229600" cy="792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Standard </a:t>
            </a:r>
            <a:r>
              <a:rPr lang="en-US"/>
              <a:t>library</a:t>
            </a:r>
            <a:r>
              <a:rPr lang="en-US"/>
              <a:t> functions</a:t>
            </a:r>
            <a:endParaRPr/>
          </a:p>
        </p:txBody>
      </p:sp>
      <p:sp>
        <p:nvSpPr>
          <p:cNvPr id="109" name="Google Shape;109;geca00c117f_0_10"/>
          <p:cNvSpPr txBox="1"/>
          <p:nvPr>
            <p:ph idx="1" type="body"/>
          </p:nvPr>
        </p:nvSpPr>
        <p:spPr>
          <a:xfrm>
            <a:off x="503238" y="1871663"/>
            <a:ext cx="8229600" cy="414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ANSI C(rand), Java(java.util.random),...</a:t>
            </a:r>
            <a:r>
              <a:rPr lang="en-US"/>
              <a:t> - uses </a:t>
            </a:r>
            <a:r>
              <a:rPr lang="en-US"/>
              <a:t>fast but </a:t>
            </a:r>
            <a:r>
              <a:rPr b="1" lang="en-US"/>
              <a:t>very insecure</a:t>
            </a:r>
            <a:r>
              <a:rPr lang="en-US"/>
              <a:t> LCG generator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br>
              <a:rPr lang="en-US"/>
            </a:br>
            <a:r>
              <a:rPr lang="en-US"/>
              <a:t>Linear Congruential Generator(LCG)</a:t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s</a:t>
            </a:r>
            <a:r>
              <a:rPr baseline="-25000" lang="en-US"/>
              <a:t>n</a:t>
            </a:r>
            <a:r>
              <a:rPr baseline="-25000" lang="en-US"/>
              <a:t>+1</a:t>
            </a:r>
            <a:r>
              <a:rPr lang="en-US"/>
              <a:t>=a*s</a:t>
            </a:r>
            <a:r>
              <a:rPr baseline="-25000" lang="en-US"/>
              <a:t>n</a:t>
            </a:r>
            <a:r>
              <a:rPr lang="en-US"/>
              <a:t>+b mod m (fixed constants a,b,c)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br>
              <a:rPr lang="en-US"/>
            </a:br>
            <a:r>
              <a:rPr lang="en-US"/>
              <a:t>Out is identity (</a:t>
            </a:r>
            <a:r>
              <a:rPr b="1" lang="en-US"/>
              <a:t>id</a:t>
            </a:r>
            <a:r>
              <a:rPr lang="en-US"/>
              <a:t>)  func. i.e., generated </a:t>
            </a:r>
            <a:r>
              <a:rPr i="1" lang="en-US"/>
              <a:t>rnd=State</a:t>
            </a:r>
            <a:endParaRPr i="1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	⇒ next rnd values easily computed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Trans is linear: </a:t>
            </a:r>
            <a:r>
              <a:rPr i="1" lang="en-US"/>
              <a:t>f(x) = ax+b mod m</a:t>
            </a:r>
            <a:endParaRPr i="1"/>
          </a:p>
          <a:p>
            <a:pPr indent="45720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⇒ previous rnd values can be computed easily  </a:t>
            </a:r>
            <a:br>
              <a:rPr lang="en-US"/>
            </a:br>
            <a:r>
              <a:rPr lang="en-US"/>
              <a:t>   </a:t>
            </a:r>
            <a:endParaRPr i="1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	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geca00c117f_0_10"/>
          <p:cNvSpPr txBox="1"/>
          <p:nvPr>
            <p:ph idx="12" type="sldNum"/>
          </p:nvPr>
        </p:nvSpPr>
        <p:spPr>
          <a:xfrm>
            <a:off x="503238" y="6573838"/>
            <a:ext cx="396900" cy="2841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eca00c117f_0_19"/>
          <p:cNvSpPr txBox="1"/>
          <p:nvPr>
            <p:ph type="title"/>
          </p:nvPr>
        </p:nvSpPr>
        <p:spPr>
          <a:xfrm>
            <a:off x="503238" y="908050"/>
            <a:ext cx="8229600" cy="792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Example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ANSI C </a:t>
            </a:r>
            <a:r>
              <a:rPr lang="en-US"/>
              <a:t>portable functions</a:t>
            </a:r>
            <a:endParaRPr/>
          </a:p>
        </p:txBody>
      </p:sp>
      <p:sp>
        <p:nvSpPr>
          <p:cNvPr id="117" name="Google Shape;117;geca00c117f_0_19"/>
          <p:cNvSpPr txBox="1"/>
          <p:nvPr>
            <p:ph idx="1" type="body"/>
          </p:nvPr>
        </p:nvSpPr>
        <p:spPr>
          <a:xfrm>
            <a:off x="503238" y="1871663"/>
            <a:ext cx="8229600" cy="414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geca00c117f_0_19"/>
          <p:cNvSpPr txBox="1"/>
          <p:nvPr>
            <p:ph idx="12" type="sldNum"/>
          </p:nvPr>
        </p:nvSpPr>
        <p:spPr>
          <a:xfrm>
            <a:off x="503238" y="6573838"/>
            <a:ext cx="396900" cy="2841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9" name="Google Shape;119;geca00c117f_0_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3238" y="2100275"/>
            <a:ext cx="6410325" cy="3714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eca00c117f_0_38"/>
          <p:cNvSpPr txBox="1"/>
          <p:nvPr>
            <p:ph type="title"/>
          </p:nvPr>
        </p:nvSpPr>
        <p:spPr>
          <a:xfrm>
            <a:off x="503238" y="908050"/>
            <a:ext cx="8229600" cy="792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Practice</a:t>
            </a:r>
            <a:endParaRPr/>
          </a:p>
        </p:txBody>
      </p:sp>
      <p:sp>
        <p:nvSpPr>
          <p:cNvPr id="126" name="Google Shape;126;geca00c117f_0_38"/>
          <p:cNvSpPr txBox="1"/>
          <p:nvPr>
            <p:ph idx="1" type="body"/>
          </p:nvPr>
        </p:nvSpPr>
        <p:spPr>
          <a:xfrm>
            <a:off x="503238" y="1871663"/>
            <a:ext cx="8229600" cy="414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PRNG values:</a:t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CSPRNG seeded by TRNG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TRNG (entropy source)</a:t>
            </a:r>
            <a:r>
              <a:rPr lang="en-US"/>
              <a:t>:</a:t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typically combined internally </a:t>
            </a:r>
            <a:br>
              <a:rPr lang="en-US"/>
            </a:br>
            <a:r>
              <a:rPr lang="en-US"/>
              <a:t>with PRNG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output stored in “entropy pool”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2300"/>
              <a:t>depends on all previous generated</a:t>
            </a:r>
            <a:br>
              <a:rPr lang="en-US" sz="2300"/>
            </a:br>
            <a:r>
              <a:rPr lang="en-US" sz="2300"/>
              <a:t>rnd values (</a:t>
            </a:r>
            <a:r>
              <a:rPr lang="en-US"/>
              <a:t>chaining of values, </a:t>
            </a:r>
            <a:br>
              <a:rPr lang="en-US"/>
            </a:br>
            <a:r>
              <a:rPr lang="en-US"/>
              <a:t>not replacement</a:t>
            </a:r>
            <a:r>
              <a:rPr lang="en-US" sz="2300"/>
              <a:t>)</a:t>
            </a:r>
            <a:endParaRPr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geca00c117f_0_38"/>
          <p:cNvSpPr txBox="1"/>
          <p:nvPr>
            <p:ph idx="12" type="sldNum"/>
          </p:nvPr>
        </p:nvSpPr>
        <p:spPr>
          <a:xfrm>
            <a:off x="503238" y="6573838"/>
            <a:ext cx="396900" cy="2841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28" name="Google Shape;128;geca00c117f_0_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76500" y="1404150"/>
            <a:ext cx="3267500" cy="476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eca00c117f_0_52"/>
          <p:cNvSpPr txBox="1"/>
          <p:nvPr>
            <p:ph type="title"/>
          </p:nvPr>
        </p:nvSpPr>
        <p:spPr>
          <a:xfrm>
            <a:off x="503238" y="908050"/>
            <a:ext cx="8229600" cy="792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TRNG</a:t>
            </a:r>
            <a:endParaRPr/>
          </a:p>
        </p:txBody>
      </p:sp>
      <p:sp>
        <p:nvSpPr>
          <p:cNvPr id="135" name="Google Shape;135;geca00c117f_0_52"/>
          <p:cNvSpPr txBox="1"/>
          <p:nvPr>
            <p:ph idx="1" type="body"/>
          </p:nvPr>
        </p:nvSpPr>
        <p:spPr>
          <a:xfrm>
            <a:off x="503238" y="1871663"/>
            <a:ext cx="8229600" cy="414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300"/>
              <a:t>L</a:t>
            </a:r>
            <a:r>
              <a:rPr lang="en-US"/>
              <a:t>inux: two entropy pools (files) </a:t>
            </a:r>
            <a:r>
              <a:rPr i="1" lang="en-US"/>
              <a:t>dev/(u)random</a:t>
            </a:r>
            <a:endParaRPr i="1"/>
          </a:p>
          <a:p>
            <a:pPr indent="-42545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</a:pPr>
            <a:r>
              <a:rPr lang="en-US">
                <a:solidFill>
                  <a:srgbClr val="0645AD"/>
                </a:solidFill>
                <a:highlight>
                  <a:srgbClr val="FFFFFF"/>
                </a:highlight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keyboard</a:t>
            </a:r>
            <a:r>
              <a:rPr lang="en-US">
                <a:solidFill>
                  <a:srgbClr val="202122"/>
                </a:solidFill>
                <a:highlight>
                  <a:srgbClr val="FFFFFF"/>
                </a:highlight>
              </a:rPr>
              <a:t> timings, </a:t>
            </a:r>
            <a:r>
              <a:rPr lang="en-US">
                <a:solidFill>
                  <a:srgbClr val="0645AD"/>
                </a:solidFill>
                <a:highlight>
                  <a:srgbClr val="FFFFFF"/>
                </a:highlight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mouse</a:t>
            </a:r>
            <a:r>
              <a:rPr lang="en-US">
                <a:solidFill>
                  <a:srgbClr val="202122"/>
                </a:solidFill>
                <a:highlight>
                  <a:srgbClr val="FFFFFF"/>
                </a:highlight>
              </a:rPr>
              <a:t> movements, IDE timings</a:t>
            </a:r>
            <a:endParaRPr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300"/>
              <a:t> </a:t>
            </a:r>
            <a:endParaRPr i="1" sz="23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Windows: similar to Linux</a:t>
            </a:r>
            <a:endParaRPr i="1"/>
          </a:p>
          <a:p>
            <a:pPr indent="-400050" lvl="0" marL="457200" rtl="0" algn="l">
              <a:spcBef>
                <a:spcPts val="360"/>
              </a:spcBef>
              <a:spcAft>
                <a:spcPts val="0"/>
              </a:spcAft>
              <a:buSzPts val="2700"/>
              <a:buChar char="•"/>
            </a:pPr>
            <a:r>
              <a:rPr lang="en-US">
                <a:solidFill>
                  <a:srgbClr val="202122"/>
                </a:solidFill>
                <a:highlight>
                  <a:srgbClr val="FFFFFF"/>
                </a:highlight>
              </a:rPr>
              <a:t>binary register </a:t>
            </a:r>
            <a:r>
              <a:rPr i="1" lang="en-US" sz="2000">
                <a:solidFill>
                  <a:srgbClr val="202122"/>
                </a:solidFill>
                <a:highlight>
                  <a:srgbClr val="FFFFFF"/>
                </a:highlight>
              </a:rPr>
              <a:t>HKEY_LOCAL_MACHINE\SYSTEM\RNG\Seed</a:t>
            </a:r>
            <a:endParaRPr i="1" sz="2000"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br>
              <a:rPr lang="en-US">
                <a:solidFill>
                  <a:srgbClr val="202122"/>
                </a:solidFill>
                <a:highlight>
                  <a:srgbClr val="FFFFFF"/>
                </a:highlight>
              </a:rPr>
            </a:br>
            <a:r>
              <a:rPr lang="en-US">
                <a:solidFill>
                  <a:srgbClr val="202122"/>
                </a:solidFill>
                <a:highlight>
                  <a:srgbClr val="FFFFFF"/>
                </a:highlight>
              </a:rPr>
              <a:t>Additional entropy sources (if available): </a:t>
            </a:r>
            <a:endParaRPr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-400050" lvl="0" marL="457200" rtl="0" algn="l">
              <a:spcBef>
                <a:spcPts val="360"/>
              </a:spcBef>
              <a:spcAft>
                <a:spcPts val="0"/>
              </a:spcAft>
              <a:buClr>
                <a:srgbClr val="202122"/>
              </a:buClr>
              <a:buSzPts val="2700"/>
              <a:buChar char="•"/>
            </a:pPr>
            <a:r>
              <a:rPr lang="en-US">
                <a:solidFill>
                  <a:srgbClr val="202122"/>
                </a:solidFill>
                <a:highlight>
                  <a:srgbClr val="FFFFFF"/>
                </a:highlight>
              </a:rPr>
              <a:t>TPM, RNRAND instruction, hardware system clock (RTC), </a:t>
            </a:r>
            <a:r>
              <a:rPr lang="en-US">
                <a:solidFill>
                  <a:srgbClr val="0645AD"/>
                </a:solidFill>
                <a:highlight>
                  <a:srgbClr val="FFFFFF"/>
                </a:highlight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Interrupt</a:t>
            </a:r>
            <a:r>
              <a:rPr lang="en-US">
                <a:solidFill>
                  <a:srgbClr val="202122"/>
                </a:solidFill>
                <a:highlight>
                  <a:srgbClr val="FFFFFF"/>
                </a:highlight>
              </a:rPr>
              <a:t> timings, </a:t>
            </a:r>
            <a:r>
              <a:rPr lang="en-US" u="sng">
                <a:solidFill>
                  <a:schemeClr val="hlink"/>
                </a:solidFill>
                <a:highlight>
                  <a:srgbClr val="FFFFFF"/>
                </a:highlight>
                <a:hlinkClick r:id="rId6"/>
              </a:rPr>
              <a:t>havege</a:t>
            </a:r>
            <a:r>
              <a:rPr lang="en-US">
                <a:solidFill>
                  <a:srgbClr val="202122"/>
                </a:solidFill>
                <a:highlight>
                  <a:srgbClr val="FFFFFF"/>
                </a:highlight>
              </a:rPr>
              <a:t> </a:t>
            </a:r>
            <a:r>
              <a:rPr lang="en-US">
                <a:solidFill>
                  <a:srgbClr val="202122"/>
                </a:solidFill>
                <a:highlight>
                  <a:schemeClr val="lt1"/>
                </a:highlight>
              </a:rPr>
              <a:t>daemon</a:t>
            </a:r>
            <a:endParaRPr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0" lvl="0" marL="9144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geca00c117f_0_52"/>
          <p:cNvSpPr txBox="1"/>
          <p:nvPr>
            <p:ph idx="12" type="sldNum"/>
          </p:nvPr>
        </p:nvSpPr>
        <p:spPr>
          <a:xfrm>
            <a:off x="503238" y="6573838"/>
            <a:ext cx="396900" cy="2841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ea71326700_0_8"/>
          <p:cNvSpPr txBox="1"/>
          <p:nvPr>
            <p:ph type="title"/>
          </p:nvPr>
        </p:nvSpPr>
        <p:spPr>
          <a:xfrm>
            <a:off x="503238" y="908050"/>
            <a:ext cx="8229600" cy="792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Weak generators</a:t>
            </a:r>
            <a:endParaRPr/>
          </a:p>
        </p:txBody>
      </p:sp>
      <p:sp>
        <p:nvSpPr>
          <p:cNvPr id="143" name="Google Shape;143;gea71326700_0_8"/>
          <p:cNvSpPr txBox="1"/>
          <p:nvPr>
            <p:ph idx="1" type="body"/>
          </p:nvPr>
        </p:nvSpPr>
        <p:spPr>
          <a:xfrm>
            <a:off x="503238" y="1947863"/>
            <a:ext cx="8229600" cy="414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-US"/>
              <a:t>Python</a:t>
            </a:r>
            <a:r>
              <a:rPr lang="en-US"/>
              <a:t>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random</a:t>
            </a:r>
            <a:r>
              <a:rPr lang="en-US"/>
              <a:t>() - “</a:t>
            </a:r>
            <a:r>
              <a:rPr lang="en-US">
                <a:solidFill>
                  <a:srgbClr val="222222"/>
                </a:solidFill>
                <a:highlight>
                  <a:srgbClr val="FFFFFF"/>
                </a:highlight>
              </a:rPr>
              <a:t>Mersenne Twister(MT) as the core generator. It produces 53-bit precision floats and has a period of 2**19937-1</a:t>
            </a:r>
            <a:r>
              <a:rPr lang="en-US"/>
              <a:t>”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br>
              <a:rPr b="1" lang="en-US"/>
            </a:br>
            <a:r>
              <a:rPr b="1" lang="en-US"/>
              <a:t>C </a:t>
            </a:r>
            <a:r>
              <a:rPr lang="en-US"/>
              <a:t>rand()</a:t>
            </a:r>
            <a:r>
              <a:rPr lang="en-US"/>
              <a:t>: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LCG</a:t>
            </a:r>
            <a:r>
              <a:rPr lang="en-US"/>
              <a:t> generators (+ some tweaks)</a:t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>
                <a:solidFill>
                  <a:srgbClr val="0645AD"/>
                </a:solidFill>
                <a:highlight>
                  <a:srgbClr val="F8F9FA"/>
                </a:highlight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glibc</a:t>
            </a:r>
            <a:r>
              <a:rPr lang="en-US">
                <a:solidFill>
                  <a:srgbClr val="202122"/>
                </a:solidFill>
                <a:highlight>
                  <a:srgbClr val="F8F9FA"/>
                </a:highlight>
              </a:rPr>
              <a:t> (used by </a:t>
            </a:r>
            <a:r>
              <a:rPr lang="en-US">
                <a:solidFill>
                  <a:srgbClr val="0645AD"/>
                </a:solidFill>
                <a:highlight>
                  <a:srgbClr val="F8F9FA"/>
                </a:highlight>
                <a:uFill>
                  <a:noFill/>
                </a:u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GCC</a:t>
            </a:r>
            <a:r>
              <a:rPr lang="en-US">
                <a:solidFill>
                  <a:srgbClr val="202122"/>
                </a:solidFill>
                <a:highlight>
                  <a:srgbClr val="F8F9FA"/>
                </a:highlight>
              </a:rPr>
              <a:t>)</a:t>
            </a:r>
            <a:r>
              <a:rPr lang="en-US"/>
              <a:t> </a:t>
            </a:r>
            <a:r>
              <a:rPr lang="en-US" u="sng">
                <a:solidFill>
                  <a:schemeClr val="hlink"/>
                </a:solidFill>
                <a:hlinkClick r:id="rId7"/>
              </a:rPr>
              <a:t>rand</a:t>
            </a:r>
            <a:r>
              <a:rPr lang="en-US"/>
              <a:t>() - LCG and “</a:t>
            </a:r>
            <a:r>
              <a:rPr lang="en-US">
                <a:highlight>
                  <a:srgbClr val="FFFFFF"/>
                </a:highlight>
              </a:rPr>
              <a:t>linear additive feedback</a:t>
            </a:r>
            <a:r>
              <a:rPr lang="en-US"/>
              <a:t>” (</a:t>
            </a:r>
            <a:r>
              <a:rPr lang="en-US"/>
              <a:t>r[i] = r[i-31] + r[i-3]</a:t>
            </a:r>
            <a:r>
              <a:rPr lang="en-US"/>
              <a:t>)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-US"/>
              <a:t>C++</a:t>
            </a:r>
            <a:r>
              <a:rPr lang="en-US"/>
              <a:t>: </a:t>
            </a:r>
            <a:r>
              <a:rPr lang="en-US" u="sng">
                <a:solidFill>
                  <a:schemeClr val="hlink"/>
                </a:solidFill>
                <a:highlight>
                  <a:srgbClr val="FFFFFF"/>
                </a:highlight>
                <a:hlinkClick r:id="rId8"/>
              </a:rPr>
              <a:t>LCG or MT or Lagged </a:t>
            </a:r>
            <a:r>
              <a:rPr lang="en-US" u="sng">
                <a:solidFill>
                  <a:schemeClr val="hlink"/>
                </a:solidFill>
                <a:highlight>
                  <a:srgbClr val="FFFFFF"/>
                </a:highlight>
                <a:hlinkClick r:id="rId9"/>
              </a:rPr>
              <a:t>fibonacci</a:t>
            </a:r>
            <a:endParaRPr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>
                <a:highlight>
                  <a:srgbClr val="FFFFFF"/>
                </a:highlight>
              </a:rPr>
              <a:t>minstd_rand(0 or 1), mt19937(_64), 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ea71326700_0_8"/>
          <p:cNvSpPr txBox="1"/>
          <p:nvPr>
            <p:ph idx="12" type="sldNum"/>
          </p:nvPr>
        </p:nvSpPr>
        <p:spPr>
          <a:xfrm>
            <a:off x="503238" y="6573838"/>
            <a:ext cx="396900" cy="2841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RCS_prezenta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2013-08-19T12:15:33Z</dcterms:created>
  <dc:creator>Jmeno uzivatele</dc:creator>
</cp:coreProperties>
</file>