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63" r:id="rId4"/>
    <p:sldId id="464" r:id="rId5"/>
    <p:sldId id="444" r:id="rId6"/>
    <p:sldId id="465" r:id="rId7"/>
    <p:sldId id="445" r:id="rId8"/>
    <p:sldId id="467" r:id="rId9"/>
    <p:sldId id="466" r:id="rId10"/>
    <p:sldId id="468" r:id="rId11"/>
    <p:sldId id="446" r:id="rId12"/>
    <p:sldId id="469" r:id="rId13"/>
    <p:sldId id="470" r:id="rId14"/>
    <p:sldId id="447" r:id="rId15"/>
    <p:sldId id="471" r:id="rId16"/>
    <p:sldId id="472" r:id="rId17"/>
    <p:sldId id="473" r:id="rId18"/>
    <p:sldId id="474" r:id="rId19"/>
    <p:sldId id="448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90" r:id="rId35"/>
    <p:sldId id="489" r:id="rId36"/>
    <p:sldId id="492" r:id="rId37"/>
    <p:sldId id="493" r:id="rId38"/>
    <p:sldId id="494" r:id="rId39"/>
    <p:sldId id="495" r:id="rId4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lhopolcek" initials="DD" lastIdx="1" clrIdx="0">
    <p:extLst>
      <p:ext uri="{19B8F6BF-5375-455C-9EA6-DF929625EA0E}">
        <p15:presenceInfo xmlns:p15="http://schemas.microsoft.com/office/powerpoint/2012/main" userId="144a5563a8907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514"/>
    <a:srgbClr val="E7BA00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07" autoAdjust="0"/>
  </p:normalViewPr>
  <p:slideViewPr>
    <p:cSldViewPr snapToGrid="0">
      <p:cViewPr varScale="1">
        <p:scale>
          <a:sx n="97" d="100"/>
          <a:sy n="97" d="100"/>
        </p:scale>
        <p:origin x="90" y="3234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45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2 185,'0'0,"-1"-1,1 1,0-1,0 1,0-1,0 1,0-1,0 1,0-1,0 1,0-1,0 1,0-1,0 1,0-1,0 1,1-1,-1 1,0-1,0 1,0-1,1 1,-1 0,0-1,1 1,-1-1,0 1,1 0,-1-1,0 1,1 0,-1-1,1 1,-1 0,1 0,-1-1,1 1,19-19,16-6,2 1,0 3,1 1,53-18,-81 33,6 0,0 1,0 1,1 1,-1 0,1 1,0 1,32 4,13-1,-37-3,-3-1,-1 1,1 1,0 1,-1 1,0 0,42 14,-12-1,-42-14,1 1,-1 0,1 1,-1 0,0 1,-1 0,1 1,9 7,-6-5,0 1,1-2,0 0,0 0,0-2,1 0,18 4,-19-5,-1-1,1 2,-1 0,0 0,0 1,-1 1,0 0,22 17,-14-9,-10-11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47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0,'6'1,"0"0,0 0,0 1,0 0,0 0,0 0,-1 0,1 1,-1 0,1 0,-1 1,0-1,0 1,-1 0,1 1,-1-1,6 8,7 10,0 1,18 35,-31-51,3 4,-1 0,-1 1,0 0,0 0,-2 0,1 1,1 13,-4-19,0 1,-1-1,0 1,-1-1,1 1,-2-1,1 1,-1-1,0 0,0 0,-1 0,0 0,-6 10,2-4,5-7,-1-1,0 1,0 0,-1-1,0 0,1 0,-2 0,1 0,-1 0,1-1,-1 0,0 0,-1 0,1-1,-1 0,0 0,1 0,-12 3,-79 10,44-9,37-5,1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50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1 255,'0'-8,"0"-1,1 0,-1 0,2 1,0-1,0 0,0 1,1 0,0 0,1 0,0 0,0 0,0 0,7-7,-3 7,0-1,1 2,0-1,0 1,0 1,1 0,0 0,0 1,1 0,14-4,13-3,0 2,1 2,1 1,-1 2,1 2,-1 2,79 7,-104-4,0 1,0 0,-1 1,1 0,-1 1,0 1,13 8,86 57,-85-52,-21-15,1 1,-1-1,-1 1,1 0,-1 0,0 0,0 1,-1 0,1 0,-1 0,0 0,-1 1,0 0,0-1,3 11,-4-3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52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223 0,'2'7,"-1"0,2-1,-1 1,1 0,0-1,0 0,1 0,-1 0,2 0,-1-1,0 1,8 5,12 20,-18-20,0 1,-1 0,0 0,-1 0,-1 1,0-1,0 1,-1 0,-1 0,0 0,-1 0,-1 0,1 0,-5 15,5-26,0 1,-1-1,1 1,-1-1,1 1,-1-1,0 0,0 0,-1 1,1-1,0 0,-1 0,1 0,-1 0,1 0,-1 0,0-1,0 1,0-1,0 1,0-1,0 0,-1 1,1-1,0 0,-1-1,1 1,0 0,-5 0,-7 1,-1-1,1 0,-1-1,-19-2,23 1,-1 1,1-1,-23 4,20 1,1 0,0 1,0 0,0 1,0 1,-17 12,21-12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55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0 269,'2'-5,"0"0,0 0,1 1,0-1,-1 0,2 1,-1 0,5-5,5-9,-3 0,-1-1,11-28,13-28,-31 72,1-1,0 1,-1 0,1 1,0-1,1 1,-1-1,0 1,1 0,-1 0,1 0,0 1,-1-1,1 1,0 0,0 0,6-1,10-1,-1 2,26 0,-36 1,78-2,124 5,-196 1,0 1,0 0,0 1,-1 0,0 1,0 1,25 18,-3-3,-20-12,0 1,25 24,5 4,-1-1,-38-31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56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0,'3'0,"-1"1,0-1,1 0,-1 1,1 0,-1-1,0 1,0 0,1 0,-1 1,0-1,0 0,0 1,0-1,0 1,-1-1,1 1,0 0,-1 0,1 0,-1 0,0 0,1 0,-1 0,0 1,-1-1,1 0,0 0,0 1,-1-1,0 1,1 3,1 12,-1-1,0 1,-3 28,0-21,2-18,-1-1,1 1,-2 0,1-1,-1 1,0-1,0 0,-1 1,0-1,0 0,0-1,-1 1,0-1,0 1,-1-1,1 0,-1-1,0 1,0-1,0 0,-1 0,0 0,-6 2,2-1,0 0,0-1,0-1,-1 0,1 0,-1-1,0 0,1-1,-1 0,0-1,0 0,-14-3,13 3,-3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7:59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0 221,'1'-3,"0"0,0 0,0 1,0-1,0 0,0 1,1-1,-1 1,1 0,0-1,0 1,0 0,3-2,33-30,-32 29,24-17,1 2,1 2,1 0,68-24,-92 38,6-1,-1 1,1 1,1 0,-1 0,0 2,19 0,92 8,-121-6,1 0,-1 0,-1 1,1 0,0 0,0 0,-1 0,1 1,-1 0,6 4,43 42,-27-24,-17-15,0 1,0 0,-1 0,0 1,-1 0,6 14,3 4,-9-19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3:38:00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404 0,'1'22,"1"0,1 0,8 27,-5-27,-2-1,0 1,0 30,-3-24,0-15,-1 1,0-1,-1 1,0-1,-4 16,4-26,0-1,0 1,0 0,0 0,-1 0,1-1,-1 1,0-1,0 1,0-1,0 0,0 1,0-1,0 0,-1 0,1-1,-1 1,1-1,-1 1,0-1,0 0,1 0,-1 0,0 0,0 0,0-1,0 1,-4-1,-192 2,91-5,66 0,24-1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0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US" altLang="cs-CZ" noProof="0"/>
              <a:t>Click to edit Master title style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844154"/>
            <a:ext cx="1703387" cy="3755231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4"/>
            <a:ext cx="6037861" cy="3755231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8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5"/>
            <a:ext cx="3876944" cy="308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5"/>
            <a:ext cx="3876944" cy="308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8" y="1514475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6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8" y="1514475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2" y="2204050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7" y="1514475"/>
            <a:ext cx="8091487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7" y="850900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14475"/>
            <a:ext cx="5026025" cy="30801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899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4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check-mark/" TargetMode="External"/><Relationship Id="rId2" Type="http://schemas.openxmlformats.org/officeDocument/2006/relationships/hyperlink" Target="https://emojipedia.org/cross-mar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customXml" Target="../ink/ink6.xml"/><Relationship Id="rId17" Type="http://schemas.openxmlformats.org/officeDocument/2006/relationships/image" Target="../media/image2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3.png"/><Relationship Id="rId14" Type="http://schemas.openxmlformats.org/officeDocument/2006/relationships/customXml" Target="../ink/ink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4686300"/>
            <a:ext cx="6314536" cy="342900"/>
          </a:xfrm>
        </p:spPr>
        <p:txBody>
          <a:bodyPr/>
          <a:lstStyle/>
          <a:p>
            <a:r>
              <a:rPr lang="en-US" altLang="cs-CZ" dirty="0"/>
              <a:t>PV198 – One-chip Controllers, </a:t>
            </a:r>
            <a:r>
              <a:rPr lang="sk-SK" altLang="cs-CZ" dirty="0" err="1"/>
              <a:t>Introduction</a:t>
            </a:r>
            <a:r>
              <a:rPr lang="en-US" altLang="cs-CZ" dirty="0"/>
              <a:t> / Daniel </a:t>
            </a:r>
            <a:r>
              <a:rPr lang="en-US" altLang="cs-CZ" dirty="0" err="1"/>
              <a:t>Dlhopol</a:t>
            </a:r>
            <a:r>
              <a:rPr lang="sk-SK" altLang="cs-CZ" dirty="0"/>
              <a:t>č</a:t>
            </a:r>
            <a:r>
              <a:rPr lang="en-US" altLang="cs-CZ" dirty="0" err="1"/>
              <a:t>ek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7999" y="4686300"/>
            <a:ext cx="1833113" cy="3429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cs-CZ" dirty="0"/>
              <a:t>PV198 – One-chip Controllers</a:t>
            </a:r>
            <a:br>
              <a:rPr lang="en-GB" altLang="cs-CZ" dirty="0"/>
            </a:br>
            <a:br>
              <a:rPr lang="en-GB" altLang="cs-CZ" dirty="0"/>
            </a:br>
            <a:r>
              <a:rPr lang="en-GB" altLang="cs-CZ" dirty="0"/>
              <a:t>GPIO – LED &amp; Button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980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Steps required to create an application:</a:t>
            </a:r>
          </a:p>
          <a:p>
            <a:r>
              <a:rPr lang="en-US" dirty="0"/>
              <a:t>Initialize( </a:t>
            </a:r>
            <a:r>
              <a:rPr lang="en-US" dirty="0" err="1"/>
              <a:t>MCUXpresso</a:t>
            </a:r>
            <a:r>
              <a:rPr lang="en-US" dirty="0"/>
              <a:t> Configuration Tools help here)</a:t>
            </a:r>
          </a:p>
          <a:p>
            <a:pPr lvl="1"/>
            <a:r>
              <a:rPr lang="en-US" dirty="0"/>
              <a:t>Pin</a:t>
            </a:r>
          </a:p>
          <a:p>
            <a:pPr lvl="1"/>
            <a:r>
              <a:rPr lang="en-US" dirty="0"/>
              <a:t>Clocks</a:t>
            </a:r>
          </a:p>
          <a:p>
            <a:pPr lvl="1"/>
            <a:r>
              <a:rPr lang="en-US" dirty="0"/>
              <a:t>Peripherals</a:t>
            </a:r>
          </a:p>
          <a:p>
            <a:r>
              <a:rPr lang="en-US" dirty="0"/>
              <a:t>Write application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8786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Write everything from scratch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1600" b="0" i="0" u="none" strike="noStrike" dirty="0">
                <a:solidFill>
                  <a:srgbClr val="1A0DAB"/>
                </a:solidFill>
                <a:effectLst/>
                <a:latin typeface="Google Sans Text"/>
                <a:hlinkClick r:id="rId2"/>
              </a:rPr>
              <a:t>❌</a:t>
            </a:r>
            <a:r>
              <a:rPr lang="en-US" sz="2000" dirty="0"/>
              <a:t>Error-prone , time demanding, tedious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USE SDK example</a:t>
            </a:r>
          </a:p>
          <a:p>
            <a:pPr marL="400050" lvl="1" indent="0">
              <a:buNone/>
            </a:pPr>
            <a:r>
              <a:rPr lang="en-US" sz="2000" b="1" dirty="0"/>
              <a:t>	</a:t>
            </a:r>
            <a:r>
              <a:rPr lang="en-US" sz="1600" b="0" i="0" u="none" strike="noStrike" dirty="0">
                <a:solidFill>
                  <a:srgbClr val="1A0DAB"/>
                </a:solidFill>
                <a:effectLst/>
                <a:latin typeface="Google Sans Text"/>
                <a:hlinkClick r:id="rId3"/>
              </a:rPr>
              <a:t>✔️</a:t>
            </a:r>
            <a:r>
              <a:rPr lang="en-US" sz="2000" dirty="0"/>
              <a:t>Works out-of-box</a:t>
            </a:r>
          </a:p>
          <a:p>
            <a:pPr marL="400050" lvl="1" indent="0">
              <a:buNone/>
            </a:pPr>
            <a:r>
              <a:rPr lang="en-US" sz="2000" b="1" dirty="0"/>
              <a:t>	</a:t>
            </a:r>
            <a:r>
              <a:rPr lang="en-US" sz="1600" dirty="0">
                <a:solidFill>
                  <a:srgbClr val="1A0DAB"/>
                </a:solidFill>
                <a:latin typeface="Google Sans Text"/>
              </a:rPr>
              <a:t>❌</a:t>
            </a:r>
            <a:r>
              <a:rPr lang="en-US" sz="2000" dirty="0"/>
              <a:t>More difficult to modify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USE Config Tools</a:t>
            </a:r>
          </a:p>
          <a:p>
            <a:pPr marL="400050" lvl="1" indent="0">
              <a:buNone/>
            </a:pPr>
            <a:r>
              <a:rPr lang="en-US" b="1" dirty="0"/>
              <a:t>	</a:t>
            </a:r>
            <a:r>
              <a:rPr lang="en-US" sz="1600" b="0" i="0" u="none" strike="noStrike" dirty="0">
                <a:solidFill>
                  <a:srgbClr val="1A0DAB"/>
                </a:solidFill>
                <a:effectLst/>
                <a:latin typeface="Google Sans Text"/>
                <a:hlinkClick r:id="rId3"/>
              </a:rPr>
              <a:t>✔️</a:t>
            </a:r>
            <a:r>
              <a:rPr lang="en-US" sz="2000" dirty="0"/>
              <a:t>Easy to use and modify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144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b="1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255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D823-A81E-4615-B1A2-D40E2CC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LED using SDK example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8681-0F42-47DE-863A-14DF27C54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EB54-7624-4B00-97F2-0A24397E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4BC-4263-45CB-B0EE-95F6A5A5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 SDK example “</a:t>
            </a:r>
            <a:r>
              <a:rPr lang="en-US" dirty="0" err="1"/>
              <a:t>gpio_led_output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Select import SDK examples(s)…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CE324E-3D94-4589-B858-C4B8B2DF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21" y="2231135"/>
            <a:ext cx="3736279" cy="25516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C8CAB95-F6EA-44AF-AF7B-2164A63887C7}"/>
              </a:ext>
            </a:extLst>
          </p:cNvPr>
          <p:cNvSpPr/>
          <p:nvPr/>
        </p:nvSpPr>
        <p:spPr bwMode="auto">
          <a:xfrm>
            <a:off x="3736280" y="3207282"/>
            <a:ext cx="203358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D823-A81E-4615-B1A2-D40E2CC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LED using SDK example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8681-0F42-47DE-863A-14DF27C54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EB54-7624-4B00-97F2-0A24397E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4BC-4263-45CB-B0EE-95F6A5A5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SDK wizard unfold the K6x, select the MK66FN2… and click on the board image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DB4AB-EA92-4938-9D1C-6E94CDB0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63" y="2111377"/>
            <a:ext cx="3764277" cy="24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D823-A81E-4615-B1A2-D40E2CC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LED using SDK example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8681-0F42-47DE-863A-14DF27C54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EB54-7624-4B00-97F2-0A24397E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4BC-4263-45CB-B0EE-95F6A5A5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Unfold </a:t>
            </a:r>
            <a:r>
              <a:rPr lang="en-US" i="1" dirty="0" err="1"/>
              <a:t>driver_examples</a:t>
            </a:r>
            <a:r>
              <a:rPr lang="en-US" i="1" dirty="0"/>
              <a:t> -&gt;</a:t>
            </a:r>
            <a:r>
              <a:rPr lang="en-US" dirty="0"/>
              <a:t> </a:t>
            </a:r>
            <a:r>
              <a:rPr lang="en-US" i="1" dirty="0" err="1"/>
              <a:t>gpio</a:t>
            </a:r>
            <a:endParaRPr lang="en-US" i="1" dirty="0"/>
          </a:p>
          <a:p>
            <a:r>
              <a:rPr lang="en-US" dirty="0"/>
              <a:t>Select </a:t>
            </a:r>
            <a:r>
              <a:rPr lang="en-US" i="1" dirty="0"/>
              <a:t>“</a:t>
            </a:r>
            <a:r>
              <a:rPr lang="en-US" i="1" dirty="0" err="1"/>
              <a:t>gpio_led_output</a:t>
            </a:r>
            <a:r>
              <a:rPr lang="en-US" i="1" dirty="0"/>
              <a:t>” </a:t>
            </a:r>
            <a:r>
              <a:rPr lang="en-US" dirty="0"/>
              <a:t>example</a:t>
            </a:r>
          </a:p>
          <a:p>
            <a:r>
              <a:rPr lang="en-US" dirty="0"/>
              <a:t>Click Finish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8C5F86-FAE1-4640-A3CE-8AE60BB7C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544115"/>
            <a:ext cx="2806806" cy="42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D823-A81E-4615-B1A2-D40E2CC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LED using SDK example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8681-0F42-47DE-863A-14DF27C54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EB54-7624-4B00-97F2-0A24397E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4BC-4263-45CB-B0EE-95F6A5A5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through code together in detail</a:t>
            </a:r>
          </a:p>
          <a:p>
            <a:pPr lvl="1"/>
            <a:r>
              <a:rPr lang="en-US" dirty="0"/>
              <a:t>Pins, clocks are already configured</a:t>
            </a:r>
          </a:p>
          <a:p>
            <a:pPr lvl="1"/>
            <a:r>
              <a:rPr lang="en-US" dirty="0" err="1"/>
              <a:t>GPIO_PinInit</a:t>
            </a:r>
            <a:endParaRPr lang="en-US" dirty="0"/>
          </a:p>
          <a:p>
            <a:pPr lvl="1"/>
            <a:r>
              <a:rPr lang="en-US" dirty="0" err="1"/>
              <a:t>GPIO_PortToggle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b="1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370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Goal:</a:t>
            </a:r>
          </a:p>
          <a:p>
            <a:r>
              <a:rPr lang="en-US" dirty="0"/>
              <a:t>Press SW2 button to print text into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65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758284"/>
            <a:ext cx="8086635" cy="447105"/>
          </a:xfrm>
        </p:spPr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project</a:t>
            </a:r>
          </a:p>
          <a:p>
            <a:r>
              <a:rPr lang="en-US" dirty="0"/>
              <a:t>Open Config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43E8EA2-32D3-49A6-866E-FFBE468F6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80" y="1151853"/>
            <a:ext cx="2848040" cy="38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2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see Pin tool now: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9B58EB4-F478-49B5-A881-C74A5C307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26" y="1884714"/>
            <a:ext cx="4761222" cy="28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Initialization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configuration tools can help us:</a:t>
            </a:r>
          </a:p>
          <a:p>
            <a:r>
              <a:rPr lang="en-US" dirty="0"/>
              <a:t>Modify settings easily</a:t>
            </a:r>
          </a:p>
          <a:p>
            <a:r>
              <a:rPr lang="en-US" dirty="0"/>
              <a:t>Visual representation of a configuration</a:t>
            </a:r>
          </a:p>
          <a:p>
            <a:r>
              <a:rPr lang="en-US" dirty="0"/>
              <a:t>Great for custom boards (our board already has a lot of useful DEFINEs, which is not a case when new board is created)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704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Pins tool contains predefined configurations</a:t>
            </a:r>
          </a:p>
          <a:p>
            <a:r>
              <a:rPr lang="en-US" dirty="0"/>
              <a:t>Open dialog with functional groups by clicking on the 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907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7" name="Content Placeholder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AFBF9A1-B24B-4385-9D0C-07D877CB6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84" y="404522"/>
            <a:ext cx="7121156" cy="43344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84197DB-9381-4EC6-BAB2-B4B4FA1BF362}"/>
              </a:ext>
            </a:extLst>
          </p:cNvPr>
          <p:cNvSpPr/>
          <p:nvPr/>
        </p:nvSpPr>
        <p:spPr bwMode="auto">
          <a:xfrm>
            <a:off x="4348976" y="114300"/>
            <a:ext cx="275063" cy="42839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5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 with predefined functional group appears</a:t>
            </a:r>
          </a:p>
          <a:p>
            <a:r>
              <a:rPr lang="en-US" dirty="0"/>
              <a:t>Set checkbox at the bottom of the dialog for functional group: “</a:t>
            </a:r>
            <a:r>
              <a:rPr lang="en-US" dirty="0" err="1"/>
              <a:t>BOARD_InitButtonsPins</a:t>
            </a:r>
            <a:r>
              <a:rPr lang="en-US" dirty="0"/>
              <a:t>” to call initialization code for the group in default initialization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01967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714DF4-667A-430C-8112-A9CC05810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" y="812964"/>
            <a:ext cx="6191997" cy="3773904"/>
          </a:xfr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1966608-CE50-43F2-B409-DA63C930AEEC}"/>
              </a:ext>
            </a:extLst>
          </p:cNvPr>
          <p:cNvSpPr/>
          <p:nvPr/>
        </p:nvSpPr>
        <p:spPr bwMode="auto">
          <a:xfrm>
            <a:off x="7233424" y="1329929"/>
            <a:ext cx="1278674" cy="788803"/>
          </a:xfrm>
          <a:prstGeom prst="wedgeRoundRectCallout">
            <a:avLst>
              <a:gd name="adj1" fmla="val -328391"/>
              <a:gd name="adj2" fmla="val -242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Prefix used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latin typeface="Tahoma" pitchFamily="34" charset="0"/>
              </a:rPr>
              <a:t>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 generated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3505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preview is updated</a:t>
            </a:r>
          </a:p>
          <a:p>
            <a:r>
              <a:rPr lang="en-US" dirty="0"/>
              <a:t>Initialization function now calls 1 more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013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2" y="857730"/>
            <a:ext cx="8086635" cy="485775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B0AF77-67D3-4589-AE9E-F546CCBA8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" y="1432570"/>
            <a:ext cx="4139742" cy="2682229"/>
          </a:xfr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269BE3-3139-4AFD-98B3-07455CC71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32570"/>
            <a:ext cx="4251080" cy="268222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C9FB4A-999F-467B-AE34-BAD33BF004A5}"/>
              </a:ext>
            </a:extLst>
          </p:cNvPr>
          <p:cNvSpPr/>
          <p:nvPr/>
        </p:nvSpPr>
        <p:spPr bwMode="auto">
          <a:xfrm>
            <a:off x="4219778" y="2847278"/>
            <a:ext cx="456300" cy="342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</a:t>
            </a:r>
            <a:r>
              <a:rPr lang="en-US" dirty="0" err="1"/>
              <a:t>BOARD_InitBUTTONsPins</a:t>
            </a:r>
            <a:r>
              <a:rPr lang="en-US" dirty="0"/>
              <a:t>” functional group</a:t>
            </a:r>
            <a:br>
              <a:rPr lang="en-US" dirty="0"/>
            </a:br>
            <a:r>
              <a:rPr lang="en-US" dirty="0"/>
              <a:t>from a combo-box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76C0B0-1EFC-4A86-B9B4-3F48B957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7" y="2804151"/>
            <a:ext cx="8482361" cy="154982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875960D-12F7-45B3-ADD0-00B0C39915B1}"/>
              </a:ext>
            </a:extLst>
          </p:cNvPr>
          <p:cNvSpPr/>
          <p:nvPr/>
        </p:nvSpPr>
        <p:spPr bwMode="auto">
          <a:xfrm>
            <a:off x="5828371" y="2416098"/>
            <a:ext cx="394009" cy="7062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844154"/>
            <a:ext cx="8086635" cy="485775"/>
          </a:xfrm>
        </p:spPr>
        <p:txBody>
          <a:bodyPr/>
          <a:lstStyle/>
          <a:p>
            <a:r>
              <a:rPr lang="en-US" altLang="cs-CZ" sz="2400" dirty="0"/>
              <a:t>What is GPIO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513285"/>
            <a:ext cx="8082321" cy="3086100"/>
          </a:xfrm>
        </p:spPr>
        <p:txBody>
          <a:bodyPr/>
          <a:lstStyle/>
          <a:p>
            <a:r>
              <a:rPr lang="en-US" b="1" dirty="0"/>
              <a:t>GPIO </a:t>
            </a:r>
            <a:r>
              <a:rPr lang="en-US" dirty="0"/>
              <a:t>– </a:t>
            </a:r>
            <a:r>
              <a:rPr lang="en-US" b="1" dirty="0"/>
              <a:t>G</a:t>
            </a:r>
            <a:r>
              <a:rPr lang="en-US" dirty="0"/>
              <a:t>eneral </a:t>
            </a:r>
            <a:r>
              <a:rPr lang="en-US" b="1" dirty="0"/>
              <a:t>P</a:t>
            </a:r>
            <a:r>
              <a:rPr lang="en-US" dirty="0"/>
              <a:t>urpose </a:t>
            </a:r>
            <a:r>
              <a:rPr lang="en-US" b="1" dirty="0"/>
              <a:t>I</a:t>
            </a:r>
            <a:r>
              <a:rPr lang="en-US" dirty="0"/>
              <a:t>nput </a:t>
            </a:r>
            <a:r>
              <a:rPr lang="en-US" b="1" dirty="0"/>
              <a:t>O</a:t>
            </a:r>
            <a:r>
              <a:rPr lang="en-US" dirty="0"/>
              <a:t>utput</a:t>
            </a:r>
          </a:p>
          <a:p>
            <a:r>
              <a:rPr lang="en-US" dirty="0"/>
              <a:t>Direct control of pins of the MCU</a:t>
            </a:r>
          </a:p>
          <a:p>
            <a:r>
              <a:rPr lang="en-US" dirty="0"/>
              <a:t>Basic interaction with external world</a:t>
            </a:r>
          </a:p>
          <a:p>
            <a:r>
              <a:rPr lang="en-US" dirty="0"/>
              <a:t>Can be programmed as Input or Output</a:t>
            </a:r>
          </a:p>
          <a:p>
            <a:r>
              <a:rPr lang="en-US" dirty="0"/>
              <a:t>Has only 2 states (logic 0, logic 1)</a:t>
            </a:r>
          </a:p>
          <a:p>
            <a:pPr marL="0" indent="0">
              <a:buNone/>
            </a:pPr>
            <a:endParaRPr lang="en-US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0495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2" y="857730"/>
            <a:ext cx="8086635" cy="485775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8" name="Content Placeholder 7" descr="Application, table&#10;&#10;Description automatically generated">
            <a:extLst>
              <a:ext uri="{FF2B5EF4-FFF2-40B4-BE49-F238E27FC236}">
                <a16:creationId xmlns:a16="http://schemas.microsoft.com/office/drawing/2014/main" id="{6DCF7AD1-5D0E-4C96-9F24-1B6C939B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" y="2248901"/>
            <a:ext cx="3821151" cy="1269069"/>
          </a:xfr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0A66D8-AB2F-4001-8924-0E04C5C08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32331"/>
            <a:ext cx="5146310" cy="4796869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4C34A57-5B52-4F52-B062-D44F2979D0DD}"/>
              </a:ext>
            </a:extLst>
          </p:cNvPr>
          <p:cNvSpPr/>
          <p:nvPr/>
        </p:nvSpPr>
        <p:spPr bwMode="auto">
          <a:xfrm>
            <a:off x="602166" y="3746810"/>
            <a:ext cx="1806497" cy="710650"/>
          </a:xfrm>
          <a:prstGeom prst="wedgeRoundRectCallout">
            <a:avLst>
              <a:gd name="adj1" fmla="val 24023"/>
              <a:gd name="adj2" fmla="val -12566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GPIO signal is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routed to “PTD11”</a:t>
            </a:r>
          </a:p>
        </p:txBody>
      </p:sp>
    </p:spTree>
    <p:extLst>
      <p:ext uri="{BB962C8B-B14F-4D97-AF65-F5344CB8AC3E}">
        <p14:creationId xmlns:p14="http://schemas.microsoft.com/office/powerpoint/2010/main" val="3339426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82" y="857730"/>
            <a:ext cx="8086635" cy="485775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8" name="Content Placeholder 7" descr="Application, table&#10;&#10;Description automatically generated">
            <a:extLst>
              <a:ext uri="{FF2B5EF4-FFF2-40B4-BE49-F238E27FC236}">
                <a16:creationId xmlns:a16="http://schemas.microsoft.com/office/drawing/2014/main" id="{6DCF7AD1-5D0E-4C96-9F24-1B6C939B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" y="2248901"/>
            <a:ext cx="3821151" cy="1269069"/>
          </a:xfr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8AE4CEE-9970-49D0-B76F-57BCD343A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28" y="2096790"/>
            <a:ext cx="4913971" cy="152186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E176972-4D07-41AE-93FF-FEFA480E7019}"/>
              </a:ext>
            </a:extLst>
          </p:cNvPr>
          <p:cNvSpPr/>
          <p:nvPr/>
        </p:nvSpPr>
        <p:spPr bwMode="auto">
          <a:xfrm>
            <a:off x="3947531" y="2676293"/>
            <a:ext cx="401445" cy="6988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B0ED68-0503-4AE4-8362-70077E347B0B}"/>
              </a:ext>
            </a:extLst>
          </p:cNvPr>
          <p:cNvSpPr/>
          <p:nvPr/>
        </p:nvSpPr>
        <p:spPr bwMode="auto">
          <a:xfrm>
            <a:off x="422694" y="3783980"/>
            <a:ext cx="1543112" cy="959666"/>
          </a:xfrm>
          <a:prstGeom prst="wedgeRoundRectCallout">
            <a:avLst>
              <a:gd name="adj1" fmla="val 66305"/>
              <a:gd name="adj2" fmla="val -1074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User-friendly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Tahoma" pitchFamily="34" charset="0"/>
              </a:rPr>
              <a:t>Label – specific </a:t>
            </a:r>
            <a:br>
              <a:rPr lang="en-US" sz="160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Tahoma" pitchFamily="34" charset="0"/>
              </a:rPr>
              <a:t>for our board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20ACB9C-90A3-43C9-B6EE-C808D5265F6D}"/>
              </a:ext>
            </a:extLst>
          </p:cNvPr>
          <p:cNvSpPr/>
          <p:nvPr/>
        </p:nvSpPr>
        <p:spPr bwMode="auto">
          <a:xfrm>
            <a:off x="2095202" y="3863432"/>
            <a:ext cx="1748252" cy="743415"/>
          </a:xfrm>
          <a:prstGeom prst="wedgeRoundRectCallout">
            <a:avLst>
              <a:gd name="adj1" fmla="val 5230"/>
              <a:gd name="adj2" fmla="val -1425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Identifier used in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generated code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F951AC9-7370-4D11-A24D-EEF6A71D6371}"/>
              </a:ext>
            </a:extLst>
          </p:cNvPr>
          <p:cNvSpPr/>
          <p:nvPr/>
        </p:nvSpPr>
        <p:spPr bwMode="auto">
          <a:xfrm>
            <a:off x="5630313" y="4000231"/>
            <a:ext cx="1841740" cy="743415"/>
          </a:xfrm>
          <a:prstGeom prst="wedgeRoundRectCallout">
            <a:avLst>
              <a:gd name="adj1" fmla="val -42426"/>
              <a:gd name="adj2" fmla="val -1385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Identifier used in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generated code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64AE452-D393-4059-B8EB-85C9DFD3F9D0}"/>
              </a:ext>
            </a:extLst>
          </p:cNvPr>
          <p:cNvSpPr/>
          <p:nvPr/>
        </p:nvSpPr>
        <p:spPr bwMode="auto">
          <a:xfrm>
            <a:off x="4196047" y="1165225"/>
            <a:ext cx="1632324" cy="743415"/>
          </a:xfrm>
          <a:prstGeom prst="wedgeRoundRectCallout">
            <a:avLst>
              <a:gd name="adj1" fmla="val 25108"/>
              <a:gd name="adj2" fmla="val 1865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Prefix used in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generated code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A2F9326-C9D6-49FE-B91D-19CA992B1436}"/>
              </a:ext>
            </a:extLst>
          </p:cNvPr>
          <p:cNvSpPr/>
          <p:nvPr/>
        </p:nvSpPr>
        <p:spPr bwMode="auto">
          <a:xfrm>
            <a:off x="6887210" y="973874"/>
            <a:ext cx="1480447" cy="947560"/>
          </a:xfrm>
          <a:prstGeom prst="wedgeRoundRectCallout">
            <a:avLst>
              <a:gd name="adj1" fmla="val -51465"/>
              <a:gd name="adj2" fmla="val 1307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User friendly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Label – specific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for our board</a:t>
            </a:r>
          </a:p>
        </p:txBody>
      </p:sp>
    </p:spTree>
    <p:extLst>
      <p:ext uri="{BB962C8B-B14F-4D97-AF65-F5344CB8AC3E}">
        <p14:creationId xmlns:p14="http://schemas.microsoft.com/office/powerpoint/2010/main" val="2018837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project needs to be updated by newly generated code now – this action is done automatically</a:t>
            </a:r>
          </a:p>
          <a:p>
            <a:r>
              <a:rPr lang="en-US" dirty="0"/>
              <a:t>Whenever generated code does not match the code is your project, it is displayed by changed color of the icon in the toolbar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ECFE502-814B-42AD-99F9-DC6B10F6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0" y="3478630"/>
            <a:ext cx="8433732" cy="12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Project Files dialog should appear</a:t>
            </a:r>
          </a:p>
          <a:p>
            <a:r>
              <a:rPr lang="en-US" dirty="0"/>
              <a:t>You can view changes to each file by clicking on the “change” text in the “Status” column</a:t>
            </a:r>
          </a:p>
          <a:p>
            <a:r>
              <a:rPr lang="en-US" dirty="0"/>
              <a:t>Press “OK” to update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4424DB-F3FE-48C2-9795-AA887F64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18" y="2496741"/>
            <a:ext cx="25291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6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Clocks tool – preconfigured, you can view clock settings</a:t>
            </a:r>
          </a:p>
          <a:p>
            <a:r>
              <a:rPr lang="en-US" dirty="0"/>
              <a:t>Peripherals tool – no need for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100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application code</a:t>
            </a:r>
          </a:p>
          <a:p>
            <a:pPr lvl="1"/>
            <a:r>
              <a:rPr lang="en-US" dirty="0"/>
              <a:t>Read current state of the GPIO(button)</a:t>
            </a:r>
          </a:p>
          <a:p>
            <a:pPr lvl="1"/>
            <a:r>
              <a:rPr lang="en-US" dirty="0"/>
              <a:t>Detect button press</a:t>
            </a:r>
          </a:p>
          <a:p>
            <a:pPr lvl="2"/>
            <a:r>
              <a:rPr lang="en-US" dirty="0"/>
              <a:t>Print text into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8861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Button using Config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press the button, text is printed more than once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r>
              <a:rPr lang="en-US" dirty="0"/>
              <a:t>How to resolve this issue?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572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Progress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applications that toggles </a:t>
            </a:r>
            <a:r>
              <a:rPr lang="en-US" b="1" dirty="0"/>
              <a:t>GREEN</a:t>
            </a:r>
            <a:r>
              <a:rPr lang="en-US" dirty="0"/>
              <a:t> LED when </a:t>
            </a:r>
            <a:r>
              <a:rPr lang="en-US" b="1" dirty="0"/>
              <a:t>SW3</a:t>
            </a:r>
            <a:r>
              <a:rPr lang="en-US" dirty="0"/>
              <a:t> button is pressed</a:t>
            </a:r>
          </a:p>
          <a:p>
            <a:r>
              <a:rPr lang="en-US" dirty="0"/>
              <a:t>Fix the issue with button press being registered more than once</a:t>
            </a:r>
          </a:p>
          <a:p>
            <a:endParaRPr lang="en-US" dirty="0"/>
          </a:p>
          <a:p>
            <a:r>
              <a:rPr lang="en-US" dirty="0"/>
              <a:t>Make LED change color every time it is turned on (there are 3 LEDs on the board: Red, Green, Blue)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8741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applications that reacts to both buttons</a:t>
            </a:r>
          </a:p>
          <a:p>
            <a:r>
              <a:rPr lang="en-US" dirty="0"/>
              <a:t>SW3 turns on/off selected color</a:t>
            </a:r>
          </a:p>
          <a:p>
            <a:r>
              <a:rPr lang="en-US" dirty="0"/>
              <a:t>SW2 changes selected color (R -&gt; G -&gt; B -&gt; R …)</a:t>
            </a:r>
          </a:p>
          <a:p>
            <a:r>
              <a:rPr lang="en-US" dirty="0"/>
              <a:t>At start all colors are turned off, and RED is selected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dirty="0"/>
              <a:t>PV198 – One-chip Controllers, Introduction / Daniel </a:t>
            </a:r>
            <a:r>
              <a:rPr lang="en-US" altLang="cs-CZ" dirty="0" err="1"/>
              <a:t>Dlhopolček</a:t>
            </a:r>
            <a:endParaRPr lang="cs-CZ" altLang="cs-C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6CC12C-1FCC-410A-B1AD-4B25B7273122}"/>
              </a:ext>
            </a:extLst>
          </p:cNvPr>
          <p:cNvSpPr/>
          <p:nvPr/>
        </p:nvSpPr>
        <p:spPr bwMode="auto">
          <a:xfrm>
            <a:off x="837667" y="3606445"/>
            <a:ext cx="920795" cy="8312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All colors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are off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830EB4-63DF-4050-A2BB-AA881BE305E4}"/>
              </a:ext>
            </a:extLst>
          </p:cNvPr>
          <p:cNvSpPr/>
          <p:nvPr/>
        </p:nvSpPr>
        <p:spPr bwMode="auto">
          <a:xfrm>
            <a:off x="2086542" y="3606445"/>
            <a:ext cx="920794" cy="8312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Red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turned 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50E2A9-5435-4AB1-818D-719A740D97E2}"/>
              </a:ext>
            </a:extLst>
          </p:cNvPr>
          <p:cNvSpPr/>
          <p:nvPr/>
        </p:nvSpPr>
        <p:spPr bwMode="auto">
          <a:xfrm>
            <a:off x="3249258" y="3606445"/>
            <a:ext cx="920794" cy="8312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Red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stays 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28D64C-045D-490A-B605-30938F62E42F}"/>
              </a:ext>
            </a:extLst>
          </p:cNvPr>
          <p:cNvSpPr/>
          <p:nvPr/>
        </p:nvSpPr>
        <p:spPr bwMode="auto">
          <a:xfrm>
            <a:off x="4411974" y="3606445"/>
            <a:ext cx="914400" cy="83127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Green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/>
              <a:t>Turned on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0317A6-B66F-402F-B56D-F7AF1C171EFF}"/>
              </a:ext>
            </a:extLst>
          </p:cNvPr>
          <p:cNvSpPr/>
          <p:nvPr/>
        </p:nvSpPr>
        <p:spPr bwMode="auto">
          <a:xfrm>
            <a:off x="5492629" y="3606445"/>
            <a:ext cx="920794" cy="8312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Green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/>
              <a:t>Turned off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1906E7-70D8-4892-8369-B9D79FD9807E}"/>
              </a:ext>
            </a:extLst>
          </p:cNvPr>
          <p:cNvGrpSpPr/>
          <p:nvPr/>
        </p:nvGrpSpPr>
        <p:grpSpPr>
          <a:xfrm>
            <a:off x="1680870" y="3631866"/>
            <a:ext cx="456120" cy="185760"/>
            <a:chOff x="1680870" y="3631866"/>
            <a:chExt cx="4561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1D6E56-0263-4AE4-BFEF-2523267040EF}"/>
                    </a:ext>
                  </a:extLst>
                </p14:cNvPr>
                <p14:cNvContentPartPr/>
                <p14:nvPr/>
              </p14:nvContentPartPr>
              <p14:xfrm>
                <a:off x="1680870" y="3667866"/>
                <a:ext cx="429840" cy="84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1D6E56-0263-4AE4-BFEF-2523267040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2230" y="3658866"/>
                  <a:ext cx="44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43C1FA-92AC-4DE9-A947-211DF9DBFDB0}"/>
                    </a:ext>
                  </a:extLst>
                </p14:cNvPr>
                <p14:cNvContentPartPr/>
                <p14:nvPr/>
              </p14:nvContentPartPr>
              <p14:xfrm>
                <a:off x="2027190" y="3631866"/>
                <a:ext cx="109800" cy="185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43C1FA-92AC-4DE9-A947-211DF9DBFD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8550" y="3622866"/>
                  <a:ext cx="1274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02A40-7790-45B4-B445-F94176015DBD}"/>
              </a:ext>
            </a:extLst>
          </p:cNvPr>
          <p:cNvGrpSpPr/>
          <p:nvPr/>
        </p:nvGrpSpPr>
        <p:grpSpPr>
          <a:xfrm>
            <a:off x="2928270" y="3651306"/>
            <a:ext cx="372960" cy="156240"/>
            <a:chOff x="2928270" y="3651306"/>
            <a:chExt cx="3729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1EAC36-E510-45EB-8D6C-E71790FF590F}"/>
                    </a:ext>
                  </a:extLst>
                </p14:cNvPr>
                <p14:cNvContentPartPr/>
                <p14:nvPr/>
              </p14:nvContentPartPr>
              <p14:xfrm>
                <a:off x="2928270" y="3687306"/>
                <a:ext cx="320760" cy="9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1EAC36-E510-45EB-8D6C-E71790FF59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9630" y="3678666"/>
                  <a:ext cx="338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BD3D28-293E-4743-815C-866E1E7B50C3}"/>
                    </a:ext>
                  </a:extLst>
                </p14:cNvPr>
                <p14:cNvContentPartPr/>
                <p14:nvPr/>
              </p14:nvContentPartPr>
              <p14:xfrm>
                <a:off x="3180630" y="3651306"/>
                <a:ext cx="120600" cy="156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BD3D28-293E-4743-815C-866E1E7B50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71990" y="3642306"/>
                  <a:ext cx="1382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A022A5-D177-4D1C-9F84-3E617D9FDA15}"/>
              </a:ext>
            </a:extLst>
          </p:cNvPr>
          <p:cNvGrpSpPr/>
          <p:nvPr/>
        </p:nvGrpSpPr>
        <p:grpSpPr>
          <a:xfrm>
            <a:off x="4124190" y="3689466"/>
            <a:ext cx="340920" cy="123480"/>
            <a:chOff x="4124190" y="3689466"/>
            <a:chExt cx="34092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5B141D-BF22-47C0-9E21-6122CA2A34C2}"/>
                    </a:ext>
                  </a:extLst>
                </p14:cNvPr>
                <p14:cNvContentPartPr/>
                <p14:nvPr/>
              </p14:nvContentPartPr>
              <p14:xfrm>
                <a:off x="4124190" y="3701346"/>
                <a:ext cx="331200" cy="97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5B141D-BF22-47C0-9E21-6122CA2A34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15190" y="3692346"/>
                  <a:ext cx="348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6876DB-0E32-4C78-ADBB-70767CFACDA8}"/>
                    </a:ext>
                  </a:extLst>
                </p14:cNvPr>
                <p14:cNvContentPartPr/>
                <p14:nvPr/>
              </p14:nvContentPartPr>
              <p14:xfrm>
                <a:off x="4367910" y="3689466"/>
                <a:ext cx="97200" cy="123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6876DB-0E32-4C78-ADBB-70767CFACD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58910" y="3680466"/>
                  <a:ext cx="1148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F3D17D-4A8E-41C2-B7C4-5AAD71E44942}"/>
              </a:ext>
            </a:extLst>
          </p:cNvPr>
          <p:cNvGrpSpPr/>
          <p:nvPr/>
        </p:nvGrpSpPr>
        <p:grpSpPr>
          <a:xfrm>
            <a:off x="5249550" y="3651306"/>
            <a:ext cx="314640" cy="147960"/>
            <a:chOff x="5249550" y="3651306"/>
            <a:chExt cx="3146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DB2138-C8C8-4384-B1AD-23F2CC699D7A}"/>
                    </a:ext>
                  </a:extLst>
                </p14:cNvPr>
                <p14:cNvContentPartPr/>
                <p14:nvPr/>
              </p14:nvContentPartPr>
              <p14:xfrm>
                <a:off x="5249550" y="3667866"/>
                <a:ext cx="279360" cy="87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DB2138-C8C8-4384-B1AD-23F2CC699D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40550" y="3659226"/>
                  <a:ext cx="29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4E6FC6-2FA2-4091-BC12-D1C78027ED7C}"/>
                    </a:ext>
                  </a:extLst>
                </p14:cNvPr>
                <p14:cNvContentPartPr/>
                <p14:nvPr/>
              </p14:nvContentPartPr>
              <p14:xfrm>
                <a:off x="5405070" y="3651306"/>
                <a:ext cx="159120" cy="147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4E6FC6-2FA2-4091-BC12-D1C78027ED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96070" y="3642306"/>
                  <a:ext cx="176760" cy="165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93831-B1B2-4E26-9B25-3F107C1557F7}"/>
              </a:ext>
            </a:extLst>
          </p:cNvPr>
          <p:cNvSpPr/>
          <p:nvPr/>
        </p:nvSpPr>
        <p:spPr bwMode="auto">
          <a:xfrm>
            <a:off x="1680870" y="3357063"/>
            <a:ext cx="405672" cy="223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SW3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8725B-8185-46D2-8F07-C89B5D9A461B}"/>
              </a:ext>
            </a:extLst>
          </p:cNvPr>
          <p:cNvSpPr/>
          <p:nvPr/>
        </p:nvSpPr>
        <p:spPr bwMode="auto">
          <a:xfrm>
            <a:off x="4049718" y="3340234"/>
            <a:ext cx="405672" cy="223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SW3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FE58D7-3E7C-4891-A361-AA94721CE84A}"/>
              </a:ext>
            </a:extLst>
          </p:cNvPr>
          <p:cNvSpPr/>
          <p:nvPr/>
        </p:nvSpPr>
        <p:spPr bwMode="auto">
          <a:xfrm>
            <a:off x="5186394" y="3338637"/>
            <a:ext cx="405672" cy="223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SW3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8E387-05CB-411F-AEB3-EE8D437A3B7B}"/>
              </a:ext>
            </a:extLst>
          </p:cNvPr>
          <p:cNvSpPr/>
          <p:nvPr/>
        </p:nvSpPr>
        <p:spPr bwMode="auto">
          <a:xfrm>
            <a:off x="2853703" y="3332833"/>
            <a:ext cx="405672" cy="223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SW2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62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7AD8-9138-4721-9AB5-531FB87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-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8D1C-B18E-44ED-BE3F-4AE123DA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Branch- “Week_02”</a:t>
            </a:r>
          </a:p>
          <a:p>
            <a:r>
              <a:rPr lang="en-US" dirty="0"/>
              <a:t>Git tag – “Submission_02_x”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FD7E3-3D45-413A-8FF5-1A8A3F29F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0559-90F2-45E7-8C7E-2E973D1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035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362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63E4-22BC-4D3E-AB71-2B70E6F7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used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4CBE-E5A7-483F-A2DC-AAEA3D6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1519679"/>
            <a:ext cx="8082321" cy="3086100"/>
          </a:xfrm>
        </p:spPr>
        <p:txBody>
          <a:bodyPr/>
          <a:lstStyle/>
          <a:p>
            <a:r>
              <a:rPr lang="en-US" dirty="0"/>
              <a:t>Anything that works with 2 states – on/off</a:t>
            </a:r>
          </a:p>
          <a:p>
            <a:endParaRPr lang="en-US" dirty="0"/>
          </a:p>
          <a:p>
            <a:r>
              <a:rPr lang="en-US" dirty="0"/>
              <a:t>LED</a:t>
            </a:r>
          </a:p>
          <a:p>
            <a:r>
              <a:rPr lang="en-US" dirty="0"/>
              <a:t>Buttons</a:t>
            </a:r>
          </a:p>
          <a:p>
            <a:r>
              <a:rPr lang="en-US" dirty="0"/>
              <a:t>Sensors</a:t>
            </a:r>
          </a:p>
          <a:p>
            <a:r>
              <a:rPr lang="en-US" dirty="0"/>
              <a:t>And used by more sophisticated peripherals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5BD5F-BBCC-4296-90EA-DEB82DE30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4679906"/>
            <a:ext cx="1841740" cy="3429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4E6F-D68F-45EB-B3BB-B039ADEB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42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22694" y="4686300"/>
            <a:ext cx="6305910" cy="34290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Content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GPIO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What is it used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b="1" dirty="0"/>
              <a:t>How does it work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Switch debouncing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000" dirty="0"/>
              <a:t>Application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Output – LED using SDK example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cs-CZ" sz="2000" dirty="0"/>
              <a:t>Input – Button using Config Tools</a:t>
            </a:r>
          </a:p>
          <a:p>
            <a:pPr marL="0" indent="0">
              <a:buNone/>
            </a:pPr>
            <a:endParaRPr lang="en-US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220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6DD7-268E-447F-8EEC-BE91860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buttons on the board 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685-B00F-499C-8D72-D30B2733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Connects pit to ground (logic 0) or to voltage (logic 1)</a:t>
            </a:r>
          </a:p>
          <a:p>
            <a:pPr lvl="1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9D625-91C8-4FC7-80BE-4DE8C676F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D963-57DD-485B-AC03-6E7106DDC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CAB8B82-C601-4C8F-8519-30590865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1995791"/>
            <a:ext cx="7543330" cy="20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6DD7-268E-447F-8EEC-BE91860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– Switch debouncing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685-B00F-499C-8D72-D30B2733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Bouncing</a:t>
            </a:r>
          </a:p>
          <a:p>
            <a:pPr lvl="1"/>
            <a:r>
              <a:rPr lang="en-US" sz="2000" dirty="0"/>
              <a:t>Looks like button is pressed multiple </a:t>
            </a:r>
            <a:br>
              <a:rPr lang="en-US" sz="2000" dirty="0"/>
            </a:br>
            <a:r>
              <a:rPr lang="en-US" sz="2000" dirty="0"/>
              <a:t>times</a:t>
            </a:r>
          </a:p>
          <a:p>
            <a:pPr lvl="1"/>
            <a:r>
              <a:rPr lang="en-US" sz="2000" dirty="0"/>
              <a:t>Cause by mechanical contact</a:t>
            </a:r>
            <a:br>
              <a:rPr lang="en-US" sz="2000" dirty="0"/>
            </a:br>
            <a:r>
              <a:rPr lang="en-US" sz="2000" dirty="0"/>
              <a:t>of the switch</a:t>
            </a:r>
          </a:p>
          <a:p>
            <a:pPr lvl="1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9D625-91C8-4FC7-80BE-4DE8C676F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D963-57DD-485B-AC03-6E7106DDC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291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6DD7-268E-447F-8EEC-BE91860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doeas</a:t>
            </a:r>
            <a:r>
              <a:rPr lang="en-US" dirty="0"/>
              <a:t> it work – Switch debouncing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685-B00F-499C-8D72-D30B2733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Bouncing</a:t>
            </a:r>
          </a:p>
          <a:p>
            <a:pPr lvl="1"/>
            <a:r>
              <a:rPr lang="en-US" sz="2000" dirty="0"/>
              <a:t>Looks like button is pressed multiple </a:t>
            </a:r>
            <a:br>
              <a:rPr lang="en-US" sz="2000" dirty="0"/>
            </a:br>
            <a:r>
              <a:rPr lang="en-US" sz="2000" dirty="0"/>
              <a:t>times</a:t>
            </a:r>
          </a:p>
          <a:p>
            <a:pPr lvl="1"/>
            <a:r>
              <a:rPr lang="en-US" sz="2000" dirty="0"/>
              <a:t>Cause by mechanical contact</a:t>
            </a:r>
            <a:br>
              <a:rPr lang="en-US" sz="2000" dirty="0"/>
            </a:br>
            <a:r>
              <a:rPr lang="en-US" sz="2000" dirty="0"/>
              <a:t>of the switch</a:t>
            </a:r>
          </a:p>
          <a:p>
            <a:r>
              <a:rPr lang="en-US" sz="2000" dirty="0"/>
              <a:t>Solution</a:t>
            </a:r>
          </a:p>
          <a:p>
            <a:pPr lvl="1"/>
            <a:r>
              <a:rPr lang="en-US" sz="2000" dirty="0"/>
              <a:t>HW debounce(add capacitor)</a:t>
            </a:r>
          </a:p>
          <a:p>
            <a:pPr lvl="1"/>
            <a:r>
              <a:rPr lang="en-US" sz="2000" dirty="0"/>
              <a:t>SW debounce(wait few </a:t>
            </a:r>
            <a:r>
              <a:rPr lang="en-US" sz="2000" dirty="0" err="1"/>
              <a:t>miliseconds</a:t>
            </a:r>
            <a:r>
              <a:rPr lang="en-US" sz="2000" dirty="0"/>
              <a:t>)</a:t>
            </a:r>
          </a:p>
          <a:p>
            <a:pPr lvl="1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9D625-91C8-4FC7-80BE-4DE8C676F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D963-57DD-485B-AC03-6E7106DDC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PV198 – One-chip Controllers, Introduction / Daniel Dlhopolček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70297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mu_sablona_16_9_en</Template>
  <TotalTime>397</TotalTime>
  <Words>1425</Words>
  <Application>Microsoft Office PowerPoint</Application>
  <PresentationFormat>On-screen Show (16:9)</PresentationFormat>
  <Paragraphs>269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Google Sans Text</vt:lpstr>
      <vt:lpstr>Tahoma</vt:lpstr>
      <vt:lpstr>Wingdings</vt:lpstr>
      <vt:lpstr>Prezentace_MU_CZ</vt:lpstr>
      <vt:lpstr>PV198 – One-chip Controllers  GPIO – LED &amp; Button</vt:lpstr>
      <vt:lpstr>Content</vt:lpstr>
      <vt:lpstr>What is GPIO </vt:lpstr>
      <vt:lpstr>Content</vt:lpstr>
      <vt:lpstr>What is it used for</vt:lpstr>
      <vt:lpstr>Content</vt:lpstr>
      <vt:lpstr>How buttons on the board work </vt:lpstr>
      <vt:lpstr>How does it work – Switch debouncing </vt:lpstr>
      <vt:lpstr>How doeas it work – Switch debouncing </vt:lpstr>
      <vt:lpstr>Content</vt:lpstr>
      <vt:lpstr>Application </vt:lpstr>
      <vt:lpstr>Application </vt:lpstr>
      <vt:lpstr>Content</vt:lpstr>
      <vt:lpstr>Application – LED using SDK example </vt:lpstr>
      <vt:lpstr>Application – LED using SDK example </vt:lpstr>
      <vt:lpstr>Application – LED using SDK example </vt:lpstr>
      <vt:lpstr>Application – LED using SDK example </vt:lpstr>
      <vt:lpstr>Content</vt:lpstr>
      <vt:lpstr>Application – Button using Config Tools </vt:lpstr>
      <vt:lpstr>Application – Button using Config Tools </vt:lpstr>
      <vt:lpstr>Application – Button using Config Tools </vt:lpstr>
      <vt:lpstr>Application – Initialization </vt:lpstr>
      <vt:lpstr>Application – Button using Config Tools </vt:lpstr>
      <vt:lpstr> </vt:lpstr>
      <vt:lpstr>Application – Button using Config Tools </vt:lpstr>
      <vt:lpstr> </vt:lpstr>
      <vt:lpstr>Application – Button using Config Tools </vt:lpstr>
      <vt:lpstr> </vt:lpstr>
      <vt:lpstr>Application – Button using Config Tools </vt:lpstr>
      <vt:lpstr> </vt:lpstr>
      <vt:lpstr> </vt:lpstr>
      <vt:lpstr>Application – Button using Config Tools </vt:lpstr>
      <vt:lpstr>Application – Button using Config Tools </vt:lpstr>
      <vt:lpstr>Application – Button using Config Tools </vt:lpstr>
      <vt:lpstr>Application – Button using Config Tools </vt:lpstr>
      <vt:lpstr>Application – Button using Config Tools </vt:lpstr>
      <vt:lpstr>Work Progress </vt:lpstr>
      <vt:lpstr>Homework </vt:lpstr>
      <vt:lpstr>Homework - git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Danaj</dc:creator>
  <cp:lastModifiedBy>Daniel Dlhopolcek</cp:lastModifiedBy>
  <cp:revision>51</cp:revision>
  <cp:lastPrinted>1601-01-01T00:00:00Z</cp:lastPrinted>
  <dcterms:created xsi:type="dcterms:W3CDTF">2019-10-03T16:01:06Z</dcterms:created>
  <dcterms:modified xsi:type="dcterms:W3CDTF">2021-09-17T14:34:06Z</dcterms:modified>
</cp:coreProperties>
</file>