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9760" y="312516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5120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4216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97492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976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4216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597492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9760" y="1513440"/>
            <a:ext cx="8082000" cy="3085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80820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9760" y="844200"/>
            <a:ext cx="8086320" cy="225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9760" y="1513440"/>
            <a:ext cx="8082000" cy="3085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5120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9760" y="312516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5120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4216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974920" y="151344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976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4216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5974920" y="3125160"/>
            <a:ext cx="260208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80820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9760" y="844200"/>
            <a:ext cx="8086320" cy="225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308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51200" y="312516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51200" y="1513440"/>
            <a:ext cx="39438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9760" y="3125160"/>
            <a:ext cx="8082000" cy="1471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7880" cy="199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0287d"/>
                </a:solidFill>
                <a:latin typeface="Arial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6858000" y="4686480"/>
            <a:ext cx="1841400" cy="3427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443C0AA-1BA1-4EF6-8BD5-C33589AA5DBC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9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22640" y="4686480"/>
            <a:ext cx="6305400" cy="342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6320" cy="485280"/>
          </a:xfrm>
          <a:prstGeom prst="rect">
            <a:avLst/>
          </a:prstGeom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Click to edit Master title style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9760" y="1513440"/>
            <a:ext cx="8082000" cy="308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Edit Master text styles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sldNum"/>
          </p:nvPr>
        </p:nvSpPr>
        <p:spPr>
          <a:xfrm>
            <a:off x="6858000" y="4686480"/>
            <a:ext cx="1841400" cy="3427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D34AAD1-1B8B-4123-8710-49528B31D136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422640" y="4686480"/>
            <a:ext cx="6305400" cy="342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hyperlink" Target="https://en.wikipedia.org/wiki/Pulse-width_modulation#/media/File:Duty_Cycle_Examples.png" TargetMode="External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14000" y="4686480"/>
            <a:ext cx="631404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6858000" y="4686480"/>
            <a:ext cx="183276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A3AD447-9AAD-4C46-8D7C-C3A54748E19B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TextShape 3"/>
          <p:cNvSpPr txBox="1"/>
          <p:nvPr/>
        </p:nvSpPr>
        <p:spPr>
          <a:xfrm>
            <a:off x="1082520" y="1924200"/>
            <a:ext cx="7517880" cy="1997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– One-chip Controllers</a:t>
            </a:r>
            <a:br/>
            <a:br/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PWM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Edge-Aligned PW</a:t>
            </a:r>
            <a:r>
              <a:rPr b="1" lang="en-US" sz="2400" spc="-1" strike="noStrike">
                <a:solidFill>
                  <a:srgbClr val="00287d"/>
                </a:solidFill>
                <a:latin typeface="Tahoma"/>
              </a:rPr>
              <a:t>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Leading edge is aligned with the beginning of the period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2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061637C-60E2-4B2D-8546-CFD35AA00330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822960" y="2205000"/>
            <a:ext cx="6472440" cy="2001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Center-Aligned PWM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Counts up until it reaches MOD and then counts down until it reaches zero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The pulse width center is when the TPM counter = 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7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D72A8F7-B299-4FBF-AE1F-4090D5E850F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Center-Aligned PWM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0" name="TextShape 3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B54A7EC-FD69-40D4-9B23-51344CC6E74B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659880" y="1920240"/>
            <a:ext cx="7203960" cy="2227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Combine PWM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Even channel (n) and adjacent odd channel (n+1) are combined to generate a PWM signal in the channel (n) output.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5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E78141E-D479-4E27-B539-1663EFC3EBA7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Combine PWM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9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1E38FFF-5110-4133-90DC-18274977997F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40" name="Picture 5" descr=""/>
          <p:cNvPicPr/>
          <p:nvPr/>
        </p:nvPicPr>
        <p:blipFill>
          <a:blip r:embed="rId1"/>
          <a:stretch/>
        </p:blipFill>
        <p:spPr>
          <a:xfrm>
            <a:off x="1362240" y="1536480"/>
            <a:ext cx="6419520" cy="2943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287d"/>
                </a:solidFill>
                <a:latin typeface="Tahoma"/>
              </a:rPr>
              <a:t>Combine Input Capture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Measure a pulse width of the signal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4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E3ECB25-E679-4E20-A4A3-D387E3C65806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Tahoma"/>
              </a:rPr>
              <a:t>Application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Create an application that turns on Blue LED with 20% intensity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 TPM or FTM peripheral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Update your application to turn on Green and Red LED with 20% intensity (use FTM, because TPM is not available)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8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405AE6A-3DB7-499B-BDA7-B24E1CA364E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Code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509760" y="1465200"/>
            <a:ext cx="848376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1" lang="en-US" sz="1100" spc="-1" strike="noStrike">
                <a:solidFill>
                  <a:srgbClr val="7f0055"/>
                </a:solidFill>
                <a:latin typeface="Consolas"/>
              </a:rPr>
              <a:t>const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 </a:t>
            </a:r>
            <a:r>
              <a:rPr b="1" lang="en-US" sz="1100" spc="-1" strike="noStrike">
                <a:solidFill>
                  <a:srgbClr val="005032"/>
                </a:solidFill>
                <a:latin typeface="Consolas"/>
              </a:rPr>
              <a:t>tpm_chnl_pwm_signal_param_t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 TPM_edge_pwmSignalParams[] = { 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{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.chnlNumber = </a:t>
            </a:r>
            <a:r>
              <a:rPr b="0" i="1" lang="en-US" sz="1100" spc="-1" strike="noStrike">
                <a:solidFill>
                  <a:srgbClr val="0000c0"/>
                </a:solidFill>
                <a:latin typeface="Consolas"/>
              </a:rPr>
              <a:t>kTPM_Chnl_1</a:t>
            </a:r>
            <a:r>
              <a:rPr b="0" i="1" lang="en-US" sz="1100" spc="-1" strike="noStrike">
                <a:solidFill>
                  <a:srgbClr val="000000"/>
                </a:solidFill>
                <a:latin typeface="Consolas"/>
              </a:rPr>
              <a:t>,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.level = </a:t>
            </a:r>
            <a:r>
              <a:rPr b="0" i="1" lang="en-US" sz="1100" spc="-1" strike="noStrike">
                <a:solidFill>
                  <a:srgbClr val="0000c0"/>
                </a:solidFill>
                <a:latin typeface="Consolas"/>
              </a:rPr>
              <a:t>kTPM_LowTrue</a:t>
            </a:r>
            <a:r>
              <a:rPr b="0" i="1" lang="en-US" sz="1100" spc="-1" strike="noStrike">
                <a:solidFill>
                  <a:srgbClr val="000000"/>
                </a:solidFill>
                <a:latin typeface="Consolas"/>
              </a:rPr>
              <a:t>,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.dutyCyclePercent = 20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}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};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1" lang="en-US" sz="1100" spc="-1" strike="noStrike">
                <a:solidFill>
                  <a:srgbClr val="7f0055"/>
                </a:solidFill>
                <a:latin typeface="Consolas"/>
              </a:rPr>
              <a:t>void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 TPM_edge_init(</a:t>
            </a:r>
            <a:r>
              <a:rPr b="1" lang="en-US" sz="1100" spc="-1" strike="noStrike">
                <a:solidFill>
                  <a:srgbClr val="7f0055"/>
                </a:solidFill>
                <a:latin typeface="Consolas"/>
              </a:rPr>
              <a:t>void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) {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TPM_Init(TPM_EDGE_PERIPHERAL, &amp;TPM_edge_config);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TPM_SetupPwm(TPM_EDGE_PERIPHERAL, TPM_edge_pwmSignalParams, </a:t>
            </a:r>
            <a:r>
              <a:rPr b="1" lang="en-US" sz="1100" spc="-1" strike="noStrike">
                <a:solidFill>
                  <a:srgbClr val="7f0055"/>
                </a:solidFill>
                <a:latin typeface="Consolas"/>
              </a:rPr>
              <a:t>sizeof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(TPM_edge_pwmSignalParams) / </a:t>
            </a:r>
            <a:r>
              <a:rPr b="1" lang="en-US" sz="1100" spc="-1" strike="noStrike">
                <a:solidFill>
                  <a:srgbClr val="7f0055"/>
                </a:solidFill>
                <a:latin typeface="Consolas"/>
              </a:rPr>
              <a:t>sizeof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(</a:t>
            </a:r>
            <a:r>
              <a:rPr b="1" lang="en-US" sz="1100" spc="-1" strike="noStrike">
                <a:solidFill>
                  <a:srgbClr val="005032"/>
                </a:solidFill>
                <a:latin typeface="Consolas"/>
              </a:rPr>
              <a:t>tpm_chnl_pwm_signal_param_t</a:t>
            </a:r>
            <a:r>
              <a:rPr b="1" lang="en-US" sz="1100" spc="-1" strike="noStrike">
                <a:solidFill>
                  <a:srgbClr val="000000"/>
                </a:solidFill>
                <a:latin typeface="Consolas"/>
              </a:rPr>
              <a:t>), </a:t>
            </a:r>
            <a:r>
              <a:rPr b="1" i="1" lang="en-US" sz="1100" spc="-1" strike="noStrike">
                <a:solidFill>
                  <a:srgbClr val="0000c0"/>
                </a:solidFill>
                <a:latin typeface="Consolas"/>
              </a:rPr>
              <a:t>kTPM_EdgeAlignedPwm</a:t>
            </a:r>
            <a:r>
              <a:rPr b="1" i="1" lang="en-US" sz="1100" spc="-1" strike="noStrike">
                <a:solidFill>
                  <a:srgbClr val="000000"/>
                </a:solidFill>
                <a:latin typeface="Consolas"/>
              </a:rPr>
              <a:t>, 24000U, TPM_EDGE_CLOCK_SOURCE);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  </a:t>
            </a: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TPM_StartTimer(TPM_EDGE_PERIPHERAL, </a:t>
            </a:r>
            <a:r>
              <a:rPr b="0" i="1" lang="en-US" sz="1100" spc="-1" strike="noStrike">
                <a:solidFill>
                  <a:srgbClr val="0000c0"/>
                </a:solidFill>
                <a:latin typeface="Consolas"/>
              </a:rPr>
              <a:t>kTPM_SystemClock</a:t>
            </a:r>
            <a:r>
              <a:rPr b="0" i="1" lang="en-US" sz="1100" spc="-1" strike="noStrike">
                <a:solidFill>
                  <a:srgbClr val="000000"/>
                </a:solidFill>
                <a:latin typeface="Consolas"/>
              </a:rPr>
              <a:t>);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  <a:tabLst>
                <a:tab algn="l" pos="0"/>
              </a:tabLst>
            </a:pPr>
            <a:r>
              <a:rPr b="0" lang="en-US" sz="1100" spc="-1" strike="noStrike">
                <a:solidFill>
                  <a:srgbClr val="000000"/>
                </a:solidFill>
                <a:latin typeface="Consolas"/>
              </a:rPr>
              <a:t>}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Shape 3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E4CA53D-0112-401B-8A8E-53F8F8E9881F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2" name="TextShape 4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Stepper motor demo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Which mode can we use to get 4 signals as shown in the picture?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TextShape 3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DF3FF2D-AEA8-471E-A0B1-C4888E18FD3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6" name="TextShape 4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57" name="Picture 6" descr=""/>
          <p:cNvPicPr/>
          <p:nvPr/>
        </p:nvPicPr>
        <p:blipFill>
          <a:blip r:embed="rId1"/>
          <a:stretch/>
        </p:blipFill>
        <p:spPr>
          <a:xfrm>
            <a:off x="724320" y="2311200"/>
            <a:ext cx="7694640" cy="2059200"/>
          </a:xfrm>
          <a:prstGeom prst="rect">
            <a:avLst/>
          </a:prstGeom>
          <a:ln>
            <a:noFill/>
          </a:ln>
        </p:spPr>
      </p:pic>
      <p:sp>
        <p:nvSpPr>
          <p:cNvPr id="158" name="CustomShape 5"/>
          <p:cNvSpPr/>
          <p:nvPr/>
        </p:nvSpPr>
        <p:spPr>
          <a:xfrm>
            <a:off x="1639800" y="2346840"/>
            <a:ext cx="255600" cy="1951920"/>
          </a:xfrm>
          <a:prstGeom prst="rect">
            <a:avLst/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Tahoma"/>
              </a:rPr>
              <a:t>Homework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509760" y="1513440"/>
            <a:ext cx="831708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Write 3 functions, that sets intensity for each color.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Download HSV_RGB.h from study_materials/software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All you have to do is periodically iterate over all colors by updating ‘H = (H + 1) % 360’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2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3587676-E1B4-4962-9B31-7FAC4C458BFD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E5BAA15-490A-4E33-AE62-ECB3A60A2B68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5" name="TextShape 3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6" name="TextShape 4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PWM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it used for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How does it work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PWM on FRDM-K66F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5716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Timer/PWM Module (TPM)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ED5CD66-0087-4DA0-96EA-ABC0FCC82A1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PWM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TextShape 4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PWM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–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P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ulse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W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idth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odulation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 method of reducing the average power delivered by an electrical signal, by effectively chopping it up into discrete parts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FA79E82-2023-4F5E-99F7-036CF8CE0565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it used for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4" name="TextShape 4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Motor control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Audio amplifiers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Digital lighting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CA424CA-5069-46AE-9DA3-565965B3518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7" name="TextShape 3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8" name="TextShape 4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Switching fast enough for 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the application (low period)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Changing duty cycle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9" name="Group 5"/>
          <p:cNvGrpSpPr/>
          <p:nvPr/>
        </p:nvGrpSpPr>
        <p:grpSpPr>
          <a:xfrm>
            <a:off x="4561200" y="1537200"/>
            <a:ext cx="4911840" cy="2936880"/>
            <a:chOff x="4561200" y="1537200"/>
            <a:chExt cx="4911840" cy="2936880"/>
          </a:xfrm>
        </p:grpSpPr>
        <p:pic>
          <p:nvPicPr>
            <p:cNvPr id="100" name="Picture 10" descr="A close up of a sign&#10;&#10;Description generated with high confidence"/>
            <p:cNvPicPr/>
            <p:nvPr/>
          </p:nvPicPr>
          <p:blipFill>
            <a:blip r:embed="rId1"/>
            <a:stretch/>
          </p:blipFill>
          <p:spPr>
            <a:xfrm>
              <a:off x="4804920" y="1537200"/>
              <a:ext cx="4129920" cy="26060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1" name="CustomShape 6"/>
            <p:cNvSpPr/>
            <p:nvPr/>
          </p:nvSpPr>
          <p:spPr>
            <a:xfrm>
              <a:off x="4561200" y="4140360"/>
              <a:ext cx="4911840" cy="3337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0" lang="en-US" sz="800" spc="-1" strike="noStrike" u="sng">
                  <a:solidFill>
                    <a:srgbClr val="ff0000"/>
                  </a:solidFill>
                  <a:uFillTx/>
                  <a:latin typeface="Tahoma"/>
                  <a:hlinkClick r:id="rId2"/>
                </a:rPr>
                <a:t>https://en.wikipedia.org/wiki/Pulse-width_modulation#/media/File:Duty_Cycle_Examples.png</a:t>
              </a:r>
              <a:endParaRPr b="0" lang="en-US" sz="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en-US" sz="800" spc="-1" strike="noStrike">
                  <a:solidFill>
                    <a:srgbClr val="000000"/>
                  </a:solidFill>
                  <a:latin typeface="Tahoma"/>
                </a:rPr>
                <a:t>CC BY-SA 4.0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PWM on FRDM-K66F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FlexTimer Module (FTM)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4 instances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2 - 8 channels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Timer/PWM Module (TPM)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2 instances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2 channels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5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5982316-6FCE-488A-A67F-17E6DDE9B17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Timer/PWM Module (TPM)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Modes of operation: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Input capture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Output compare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Edge-Aligned PW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Center-Aligned PWM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Combine PWM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Combine Input Capture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9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F2007D7-068C-474E-9169-5617C4FF603F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Tahoma"/>
              </a:rPr>
              <a:t>Input capture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Detects edge in the input signal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Configurable rising/falling edge detection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Edge sets interrupt flag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Read precise time from counter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Example: ultrasonic distance sensor demo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PWM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13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ECD7C61-B982-49BB-BB43-0D2E1F00EFB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287d"/>
                </a:solidFill>
                <a:latin typeface="Tahoma"/>
              </a:rPr>
              <a:t>Output compare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509760" y="1513440"/>
            <a:ext cx="8082000" cy="308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Generate timed pulses with programmable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position, polarity, duration, and frequency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Controllers, PWM /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9367021-B24D-434D-B805-4FC5BCCBF1A5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822960" y="2445840"/>
            <a:ext cx="6583680" cy="2035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76</TotalTime>
  <Application>LibreOffice/6.4.7.2$Linux_X86_64 LibreOffice_project/40$Build-2</Application>
  <Words>745</Words>
  <Paragraphs>123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2019-09-30T14:40:55Z</dcterms:created>
  <dc:creator>David Danaj</dc:creator>
  <dc:description/>
  <dc:language>en-US</dc:language>
  <cp:lastModifiedBy/>
  <cp:lastPrinted>1601-01-01T00:00:00Z</cp:lastPrinted>
  <dcterms:modified xsi:type="dcterms:W3CDTF">2021-10-06T15:19:30Z</dcterms:modified>
  <cp:revision>25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