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3" r:id="rId4"/>
    <p:sldId id="264" r:id="rId5"/>
    <p:sldId id="268" r:id="rId6"/>
    <p:sldId id="267" r:id="rId7"/>
    <p:sldId id="275" r:id="rId8"/>
    <p:sldId id="265" r:id="rId9"/>
    <p:sldId id="258" r:id="rId10"/>
    <p:sldId id="439" r:id="rId11"/>
    <p:sldId id="444" r:id="rId12"/>
    <p:sldId id="445" r:id="rId13"/>
    <p:sldId id="446" r:id="rId14"/>
    <p:sldId id="437" r:id="rId15"/>
    <p:sldId id="436" r:id="rId16"/>
    <p:sldId id="276" r:id="rId17"/>
    <p:sldId id="442" r:id="rId18"/>
    <p:sldId id="443" r:id="rId19"/>
    <p:sldId id="435" r:id="rId2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11" autoAdjust="0"/>
  </p:normalViewPr>
  <p:slideViewPr>
    <p:cSldViewPr snapToGrid="0">
      <p:cViewPr varScale="1">
        <p:scale>
          <a:sx n="95" d="100"/>
          <a:sy n="95" d="100"/>
        </p:scale>
        <p:origin x="690" y="84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log.com/en/analog-dialogue/articles/introduction-to-spi-interface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dn-shop.adafruit.com/datasheets/BST-BMP280-DS001-1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SPI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1960A85-6CE5-474C-967F-888689CE2635}"/>
              </a:ext>
            </a:extLst>
          </p:cNvPr>
          <p:cNvSpPr/>
          <p:nvPr/>
        </p:nvSpPr>
        <p:spPr bwMode="auto">
          <a:xfrm>
            <a:off x="872232" y="3794123"/>
            <a:ext cx="6442968" cy="680389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0000"/>
              </a:highlight>
              <a:latin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BMP 280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98C2C8-2156-4B05-BB3B-24FB34FED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877" y="333857"/>
            <a:ext cx="5363323" cy="32484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FC0E83-D574-472A-B07D-994EE3DD2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896" y="3841334"/>
            <a:ext cx="6258798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42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BMP 280 SPI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BB3BAD-2B09-444C-8C27-30934EA6C1CF}"/>
              </a:ext>
            </a:extLst>
          </p:cNvPr>
          <p:cNvGrpSpPr/>
          <p:nvPr/>
        </p:nvGrpSpPr>
        <p:grpSpPr>
          <a:xfrm>
            <a:off x="2030258" y="1498059"/>
            <a:ext cx="6390622" cy="2917317"/>
            <a:chOff x="2309118" y="1530484"/>
            <a:chExt cx="6390622" cy="291731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8EDE565-F065-459E-8919-93E110270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9118" y="1530484"/>
              <a:ext cx="6390622" cy="270187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B4CCCF8-143A-4843-8FE3-459EE447EE9E}"/>
                </a:ext>
              </a:extLst>
            </p:cNvPr>
            <p:cNvSpPr txBox="1"/>
            <p:nvPr/>
          </p:nvSpPr>
          <p:spPr>
            <a:xfrm>
              <a:off x="2309118" y="4232357"/>
              <a:ext cx="20313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 BST-BMP280-DS001-11 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685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287D"/>
                </a:solidFill>
                <a:latin typeface="Arial"/>
              </a:rPr>
              <a:t>BMP 280 SPI – Write</a:t>
            </a:r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128" name="TextShape 3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A095117-7788-4CC8-A949-FFB832441189}" type="slidenum">
              <a:rPr lang="cs-CZ" sz="1200" b="0" strike="noStrike" spc="-1">
                <a:solidFill>
                  <a:srgbClr val="969696"/>
                </a:solidFill>
                <a:latin typeface="Arial"/>
              </a:rPr>
              <a:t>12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29" name="Picture 128"/>
          <p:cNvPicPr/>
          <p:nvPr/>
        </p:nvPicPr>
        <p:blipFill>
          <a:blip r:embed="rId2"/>
          <a:stretch/>
        </p:blipFill>
        <p:spPr>
          <a:xfrm>
            <a:off x="457200" y="2468880"/>
            <a:ext cx="8229600" cy="651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09760" y="844200"/>
            <a:ext cx="8086320" cy="485280"/>
          </a:xfrm>
          <a:prstGeom prst="rect">
            <a:avLst/>
          </a:prstGeom>
          <a:noFill/>
          <a:ln>
            <a:noFill/>
          </a:ln>
        </p:spPr>
        <p:txBody>
          <a:bodyPr lIns="0" r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287D"/>
                </a:solidFill>
                <a:latin typeface="Arial"/>
              </a:rPr>
              <a:t>BMP 280 SPI – Read</a:t>
            </a:r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22640" y="4686480"/>
            <a:ext cx="6305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6858000" y="4686480"/>
            <a:ext cx="1841400" cy="342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1412809-8BC6-4B9F-A7F4-EFCDD451BD6C}" type="slidenum">
              <a:rPr lang="cs-CZ" sz="1200" b="0" strike="noStrike" spc="-1">
                <a:solidFill>
                  <a:srgbClr val="969696"/>
                </a:solidFill>
                <a:latin typeface="Arial"/>
              </a:rPr>
              <a:t>13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33" name="Picture 132"/>
          <p:cNvPicPr/>
          <p:nvPr/>
        </p:nvPicPr>
        <p:blipFill>
          <a:blip r:embed="rId2"/>
          <a:stretch/>
        </p:blipFill>
        <p:spPr>
          <a:xfrm>
            <a:off x="457200" y="2366280"/>
            <a:ext cx="8229600" cy="651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application that reads temperature from BMP280 sensor</a:t>
            </a:r>
          </a:p>
          <a:p>
            <a:r>
              <a:rPr lang="en-US" dirty="0"/>
              <a:t>Print temperature into console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2242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Accelerometer &amp; Magnetometer</a:t>
            </a:r>
            <a:endParaRPr lang="cs-CZ" dirty="0"/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EDD822C6-3EC2-48C3-97E2-F34AB8B414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9581" y="1329928"/>
            <a:ext cx="2609448" cy="3457811"/>
          </a:xfrm>
          <a:prstGeom prst="rect">
            <a:avLst/>
          </a:prstGeom>
        </p:spPr>
      </p:pic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CCC2866-91E1-4DB6-8064-579216F39A3F}"/>
              </a:ext>
            </a:extLst>
          </p:cNvPr>
          <p:cNvGrpSpPr/>
          <p:nvPr/>
        </p:nvGrpSpPr>
        <p:grpSpPr>
          <a:xfrm>
            <a:off x="1304460" y="1702395"/>
            <a:ext cx="5774854" cy="2528557"/>
            <a:chOff x="-3124671" y="1690112"/>
            <a:chExt cx="5774854" cy="252855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A8D49AE-56A7-4FEA-B2A9-1B1B7306417E}"/>
                </a:ext>
              </a:extLst>
            </p:cNvPr>
            <p:cNvGrpSpPr/>
            <p:nvPr/>
          </p:nvGrpSpPr>
          <p:grpSpPr>
            <a:xfrm>
              <a:off x="-968524" y="2078916"/>
              <a:ext cx="1999342" cy="389829"/>
              <a:chOff x="-1378427" y="1982667"/>
              <a:chExt cx="1999342" cy="389829"/>
            </a:xfrm>
          </p:grpSpPr>
          <p:cxnSp>
            <p:nvCxnSpPr>
              <p:cNvPr id="11" name="Connector: Elbow 10">
                <a:extLst>
                  <a:ext uri="{FF2B5EF4-FFF2-40B4-BE49-F238E27FC236}">
                    <a16:creationId xmlns:a16="http://schemas.microsoft.com/office/drawing/2014/main" id="{92B765C3-29F6-47BB-A333-5B58D63A52CB}"/>
                  </a:ext>
                </a:extLst>
              </p:cNvPr>
              <p:cNvCxnSpPr/>
              <p:nvPr/>
            </p:nvCxnSpPr>
            <p:spPr bwMode="auto">
              <a:xfrm rot="10800000" flipV="1">
                <a:off x="-1378427" y="2288890"/>
                <a:ext cx="1999342" cy="83606"/>
              </a:xfrm>
              <a:prstGeom prst="bent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1311713-0887-4DE3-9AB3-25B140C73A52}"/>
                  </a:ext>
                </a:extLst>
              </p:cNvPr>
              <p:cNvSpPr txBox="1"/>
              <p:nvPr/>
            </p:nvSpPr>
            <p:spPr>
              <a:xfrm>
                <a:off x="-61837" y="1982667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/>
                  <a:t>GND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E2218CC-FB85-4D19-8CF7-6B22EEFCE051}"/>
                </a:ext>
              </a:extLst>
            </p:cNvPr>
            <p:cNvGrpSpPr/>
            <p:nvPr/>
          </p:nvGrpSpPr>
          <p:grpSpPr>
            <a:xfrm>
              <a:off x="-3124671" y="1690112"/>
              <a:ext cx="4159417" cy="802229"/>
              <a:chOff x="-3534574" y="1593863"/>
              <a:chExt cx="4159417" cy="802229"/>
            </a:xfrm>
          </p:grpSpPr>
          <p:cxnSp>
            <p:nvCxnSpPr>
              <p:cNvPr id="14" name="Connector: Elbow 13">
                <a:extLst>
                  <a:ext uri="{FF2B5EF4-FFF2-40B4-BE49-F238E27FC236}">
                    <a16:creationId xmlns:a16="http://schemas.microsoft.com/office/drawing/2014/main" id="{19ADBBBF-067A-40D4-8109-E770B06F92B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 flipV="1">
                <a:off x="-3534574" y="1957384"/>
                <a:ext cx="4159417" cy="438708"/>
              </a:xfrm>
              <a:prstGeom prst="bentConnector3">
                <a:avLst>
                  <a:gd name="adj1" fmla="val 100117"/>
                </a:avLst>
              </a:prstGeom>
              <a:ln w="28575">
                <a:headEnd type="none" w="med" len="med"/>
                <a:tailEnd type="triangle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929AD5-1136-4971-8CD4-E1B2AB4F136B}"/>
                  </a:ext>
                </a:extLst>
              </p:cNvPr>
              <p:cNvSpPr txBox="1"/>
              <p:nvPr/>
            </p:nvSpPr>
            <p:spPr>
              <a:xfrm>
                <a:off x="-68248" y="1593863"/>
                <a:ext cx="6447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E7BA00"/>
                    </a:solidFill>
                  </a:rPr>
                  <a:t>VCC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1E373BA-1B18-47C8-952E-5A5E03F3A23C}"/>
                </a:ext>
              </a:extLst>
            </p:cNvPr>
            <p:cNvGrpSpPr/>
            <p:nvPr/>
          </p:nvGrpSpPr>
          <p:grpSpPr>
            <a:xfrm>
              <a:off x="-912207" y="2507604"/>
              <a:ext cx="1946951" cy="758107"/>
              <a:chOff x="-1322110" y="2411355"/>
              <a:chExt cx="1946951" cy="758107"/>
            </a:xfrm>
          </p:grpSpPr>
          <p:cxnSp>
            <p:nvCxnSpPr>
              <p:cNvPr id="17" name="Connector: Elbow 16">
                <a:extLst>
                  <a:ext uri="{FF2B5EF4-FFF2-40B4-BE49-F238E27FC236}">
                    <a16:creationId xmlns:a16="http://schemas.microsoft.com/office/drawing/2014/main" id="{CD4E11F3-40FC-4335-A467-052084E3B5C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 flipV="1">
                <a:off x="-1322110" y="2770019"/>
                <a:ext cx="1946951" cy="399443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914B8B-7B96-4EDB-ACAD-44F0B3BE490E}"/>
                  </a:ext>
                </a:extLst>
              </p:cNvPr>
              <p:cNvSpPr txBox="1"/>
              <p:nvPr/>
            </p:nvSpPr>
            <p:spPr>
              <a:xfrm>
                <a:off x="-31244" y="2411355"/>
                <a:ext cx="6094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SCL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15CEF3B-3D24-4E4C-B64B-8C7FF4417FD9}"/>
                </a:ext>
              </a:extLst>
            </p:cNvPr>
            <p:cNvGrpSpPr/>
            <p:nvPr/>
          </p:nvGrpSpPr>
          <p:grpSpPr>
            <a:xfrm>
              <a:off x="-1442944" y="2922976"/>
              <a:ext cx="2477688" cy="516489"/>
              <a:chOff x="-1852847" y="2826727"/>
              <a:chExt cx="2477688" cy="516489"/>
            </a:xfrm>
          </p:grpSpPr>
          <p:cxnSp>
            <p:nvCxnSpPr>
              <p:cNvPr id="20" name="Connector: Elbow 19">
                <a:extLst>
                  <a:ext uri="{FF2B5EF4-FFF2-40B4-BE49-F238E27FC236}">
                    <a16:creationId xmlns:a16="http://schemas.microsoft.com/office/drawing/2014/main" id="{4B764B1B-0CF8-43E1-95D6-B1B92D13E60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 flipV="1">
                <a:off x="-1852847" y="3169464"/>
                <a:ext cx="2477688" cy="173752"/>
              </a:xfrm>
              <a:prstGeom prst="bentConnector3">
                <a:avLst>
                  <a:gd name="adj1" fmla="val 35031"/>
                </a:avLst>
              </a:prstGeom>
              <a:solidFill>
                <a:schemeClr val="accent1"/>
              </a:solidFill>
              <a:ln w="28575" cap="flat" cmpd="sng" algn="ctr">
                <a:solidFill>
                  <a:schemeClr val="accent6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966BD23-44A6-4B7F-9562-ECADAE9EE147}"/>
                  </a:ext>
                </a:extLst>
              </p:cNvPr>
              <p:cNvSpPr txBox="1"/>
              <p:nvPr/>
            </p:nvSpPr>
            <p:spPr>
              <a:xfrm>
                <a:off x="-55289" y="2826727"/>
                <a:ext cx="65594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SDA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62527DA-4AF9-46EF-8B61-9E8178124D49}"/>
                </a:ext>
              </a:extLst>
            </p:cNvPr>
            <p:cNvGrpSpPr/>
            <p:nvPr/>
          </p:nvGrpSpPr>
          <p:grpSpPr>
            <a:xfrm>
              <a:off x="-968523" y="3280974"/>
              <a:ext cx="1979089" cy="400110"/>
              <a:chOff x="-1378426" y="3184725"/>
              <a:chExt cx="1979089" cy="400110"/>
            </a:xfrm>
          </p:grpSpPr>
          <p:cxnSp>
            <p:nvCxnSpPr>
              <p:cNvPr id="23" name="Connector: Elbow 22">
                <a:extLst>
                  <a:ext uri="{FF2B5EF4-FFF2-40B4-BE49-F238E27FC236}">
                    <a16:creationId xmlns:a16="http://schemas.microsoft.com/office/drawing/2014/main" id="{DA170964-2ADC-4F30-984F-25B1CD42153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>
                <a:off x="-1378426" y="3506004"/>
                <a:ext cx="1979089" cy="1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1FD679F-5786-4D8E-A3EC-E2007BAB9359}"/>
                  </a:ext>
                </a:extLst>
              </p:cNvPr>
              <p:cNvSpPr txBox="1"/>
              <p:nvPr/>
            </p:nvSpPr>
            <p:spPr>
              <a:xfrm>
                <a:off x="-53021" y="3184725"/>
                <a:ext cx="6319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CSB</a:t>
                </a: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472B6E6-25FD-4938-9AFB-C76F8054DC42}"/>
                </a:ext>
              </a:extLst>
            </p:cNvPr>
            <p:cNvSpPr/>
            <p:nvPr/>
          </p:nvSpPr>
          <p:spPr bwMode="auto">
            <a:xfrm>
              <a:off x="1034743" y="1795509"/>
              <a:ext cx="1615440" cy="242316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Temp &amp;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Pressure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Sensor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BMP 280</a:t>
              </a:r>
            </a:p>
          </p:txBody>
        </p:sp>
      </p:grp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928BD6AA-1D3E-4A1C-889C-2DAA553374B9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2730587" y="3334706"/>
            <a:ext cx="2733286" cy="742167"/>
          </a:xfrm>
          <a:prstGeom prst="bentConnector3">
            <a:avLst>
              <a:gd name="adj1" fmla="val 99835"/>
            </a:avLst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56606BE-EEA1-4429-86AE-A9F583618F1E}"/>
              </a:ext>
            </a:extLst>
          </p:cNvPr>
          <p:cNvSpPr txBox="1"/>
          <p:nvPr/>
        </p:nvSpPr>
        <p:spPr>
          <a:xfrm>
            <a:off x="4798100" y="3715623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SDO</a:t>
            </a:r>
          </a:p>
        </p:txBody>
      </p:sp>
    </p:spTree>
    <p:extLst>
      <p:ext uri="{BB962C8B-B14F-4D97-AF65-F5344CB8AC3E}">
        <p14:creationId xmlns:p14="http://schemas.microsoft.com/office/powerpoint/2010/main" val="4103665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Step-by-step guide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Study BMP280 Datasheet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Study Serial Peripheral Interface (SPI) chapter in MCU Reference manual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Setup pin routing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Setup DSPI peripheral driver (speed, timing, etc.)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Download BMP280_driver and temperature example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Import driver to the project, use example code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b="1" dirty="0"/>
              <a:t>Implement HW specific functions – your main task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Repeat steps 1-7 if necessary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211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Template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Study BMP280 Datasheet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Study Serial Peripheral Interface (SPI) chapter in MCU Reference manual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Setup pin routing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Setup DSPI peripheral driver (speed, timing, etc.)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Download BMP280_driver and temperature example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Import driver to the project, use example code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b="1" dirty="0"/>
              <a:t>Implement HW specific functions – your main task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Repeat steps 1, 2 and 7 if necessary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 dirty="0"/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064230E7-091F-4546-BCAD-60CB48AF32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094" y="2571750"/>
            <a:ext cx="228600" cy="228600"/>
          </a:xfrm>
          <a:prstGeom prst="rect">
            <a:avLst/>
          </a:prstGeom>
        </p:spPr>
      </p:pic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4E92107C-0E0B-4416-A32C-6824F4D4AC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094" y="2942035"/>
            <a:ext cx="228600" cy="228600"/>
          </a:xfrm>
          <a:prstGeom prst="rect">
            <a:avLst/>
          </a:prstGeom>
        </p:spPr>
      </p:pic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id="{904EFBB6-F495-4BAD-ACAF-E75EEA65D5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094" y="3312320"/>
            <a:ext cx="228600" cy="228600"/>
          </a:xfrm>
          <a:prstGeom prst="rect">
            <a:avLst/>
          </a:prstGeom>
        </p:spPr>
      </p:pic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CBF00DFD-957D-4926-9482-3E63F9A4B8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094" y="3682605"/>
            <a:ext cx="2286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9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Template</a:t>
            </a:r>
            <a:endParaRPr lang="cs-CZ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035008D-F2B0-4D68-A8B2-D2F5C10DF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1889" y="1416845"/>
            <a:ext cx="2687620" cy="3086100"/>
          </a:xfrm>
          <a:prstGeom prst="rect">
            <a:avLst/>
          </a:prstGeom>
        </p:spPr>
      </p:pic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18</a:t>
            </a:fld>
            <a:endParaRPr lang="cs-CZ" altLang="cs-CZ" dirty="0"/>
          </a:p>
        </p:txBody>
      </p:sp>
      <p:sp>
        <p:nvSpPr>
          <p:cNvPr id="11" name="Zástupný symbol pro obsah 4">
            <a:extLst>
              <a:ext uri="{FF2B5EF4-FFF2-40B4-BE49-F238E27FC236}">
                <a16:creationId xmlns:a16="http://schemas.microsoft.com/office/drawing/2014/main" id="{A7B7C972-FA73-466A-BC50-5BF19B6B1A4D}"/>
              </a:ext>
            </a:extLst>
          </p:cNvPr>
          <p:cNvSpPr txBox="1">
            <a:spLocks/>
          </p:cNvSpPr>
          <p:nvPr/>
        </p:nvSpPr>
        <p:spPr bwMode="auto">
          <a:xfrm>
            <a:off x="509588" y="1513284"/>
            <a:ext cx="8082321" cy="323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Check pin routing</a:t>
            </a:r>
          </a:p>
          <a:p>
            <a:r>
              <a:rPr lang="en-US" kern="0" dirty="0"/>
              <a:t>Check DSPI configuration</a:t>
            </a:r>
          </a:p>
          <a:p>
            <a:pPr lvl="1"/>
            <a:r>
              <a:rPr lang="en-US" kern="0" dirty="0"/>
              <a:t>Check timing</a:t>
            </a:r>
          </a:p>
          <a:p>
            <a:r>
              <a:rPr lang="en-US" kern="0" dirty="0"/>
              <a:t>Check </a:t>
            </a:r>
            <a:r>
              <a:rPr lang="en-US" kern="0" dirty="0" err="1"/>
              <a:t>sensor.c</a:t>
            </a:r>
            <a:r>
              <a:rPr lang="en-US" kern="0" dirty="0"/>
              <a:t>/.h files</a:t>
            </a:r>
          </a:p>
        </p:txBody>
      </p:sp>
    </p:spTree>
    <p:extLst>
      <p:ext uri="{BB962C8B-B14F-4D97-AF65-F5344CB8AC3E}">
        <p14:creationId xmlns:p14="http://schemas.microsoft.com/office/powerpoint/2010/main" val="3156852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/>
              <a:t>Update the application to print pressure as well as temperature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46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</a:t>
            </a:r>
            <a:r>
              <a:rPr lang="en-GB" altLang="cs-CZ" dirty="0"/>
              <a:t>SPI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How does it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</a:t>
            </a:r>
            <a:r>
              <a:rPr lang="en-GB" altLang="cs-CZ" dirty="0"/>
              <a:t>SPI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Sensor – BMP 280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</a:t>
            </a:r>
            <a:r>
              <a:rPr lang="en-GB" altLang="cs-CZ" dirty="0"/>
              <a:t>SPI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SPI </a:t>
            </a:r>
            <a:r>
              <a:rPr lang="en-US" dirty="0"/>
              <a:t>– </a:t>
            </a:r>
            <a:r>
              <a:rPr lang="en-US" b="1" dirty="0"/>
              <a:t>S</a:t>
            </a:r>
            <a:r>
              <a:rPr lang="en-US" dirty="0"/>
              <a:t>erial </a:t>
            </a:r>
            <a:r>
              <a:rPr lang="en-US" b="1" dirty="0"/>
              <a:t>P</a:t>
            </a:r>
            <a:r>
              <a:rPr lang="en-US" dirty="0"/>
              <a:t>eripheral </a:t>
            </a:r>
            <a:r>
              <a:rPr lang="en-US" b="1" dirty="0"/>
              <a:t>I</a:t>
            </a:r>
            <a:r>
              <a:rPr lang="en-US" dirty="0"/>
              <a:t>nterface</a:t>
            </a:r>
          </a:p>
          <a:p>
            <a:endParaRPr lang="en-US" dirty="0"/>
          </a:p>
          <a:p>
            <a:r>
              <a:rPr lang="en-US" altLang="cs-CZ" dirty="0"/>
              <a:t>Serial interface bus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Intra-board communication</a:t>
            </a:r>
          </a:p>
          <a:p>
            <a:endParaRPr lang="en-US" dirty="0"/>
          </a:p>
          <a:p>
            <a:r>
              <a:rPr lang="en-US" dirty="0"/>
              <a:t>Peripherals</a:t>
            </a:r>
          </a:p>
          <a:p>
            <a:r>
              <a:rPr lang="en-US" dirty="0"/>
              <a:t>Sensors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84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Scheme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9376EE6-5889-4DF5-84C4-CDAB80906F3E}"/>
              </a:ext>
            </a:extLst>
          </p:cNvPr>
          <p:cNvGrpSpPr/>
          <p:nvPr/>
        </p:nvGrpSpPr>
        <p:grpSpPr>
          <a:xfrm>
            <a:off x="999279" y="1399147"/>
            <a:ext cx="7145442" cy="3203321"/>
            <a:chOff x="999279" y="1399147"/>
            <a:chExt cx="7145442" cy="3203321"/>
          </a:xfrm>
        </p:grpSpPr>
        <p:pic>
          <p:nvPicPr>
            <p:cNvPr id="6" name="Picture 5" descr="A close up of a sign&#10;&#10;Description automatically generated">
              <a:extLst>
                <a:ext uri="{FF2B5EF4-FFF2-40B4-BE49-F238E27FC236}">
                  <a16:creationId xmlns:a16="http://schemas.microsoft.com/office/drawing/2014/main" id="{27DE6E99-4805-41BC-B56F-4A631516AA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279" y="1399147"/>
              <a:ext cx="7145442" cy="286716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5B50598-5E80-4643-AA74-19EBDD46E17E}"/>
                </a:ext>
              </a:extLst>
            </p:cNvPr>
            <p:cNvSpPr txBox="1"/>
            <p:nvPr/>
          </p:nvSpPr>
          <p:spPr>
            <a:xfrm>
              <a:off x="999279" y="4263914"/>
              <a:ext cx="41200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i="1" dirty="0"/>
                <a:t>Figure 1. SPI configuration with master and a slave</a:t>
              </a:r>
              <a:endParaRPr lang="en-US" sz="800" dirty="0">
                <a:hlinkClick r:id="rId3"/>
              </a:endParaRPr>
            </a:p>
            <a:p>
              <a:r>
                <a:rPr lang="en-US" sz="800" dirty="0">
                  <a:hlinkClick r:id="rId3"/>
                </a:rPr>
                <a:t>https://www.analog.com/en/analog-dialogue/articles/introduction-to-spi-interface.html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348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5BE00-497A-4597-95F9-A0D7BC16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dirty="0"/>
              <a:t>4 wires (Clock, Chip Select, Master In Slave Out, Master Out Slave In)</a:t>
            </a:r>
          </a:p>
          <a:p>
            <a:r>
              <a:rPr lang="en-US" dirty="0"/>
              <a:t>Single-master &amp; multi-slave</a:t>
            </a:r>
          </a:p>
          <a:p>
            <a:r>
              <a:rPr lang="en-US" dirty="0"/>
              <a:t>Chip Select selects slave for communication</a:t>
            </a:r>
          </a:p>
          <a:p>
            <a:r>
              <a:rPr lang="en-US" dirty="0"/>
              <a:t>Synchronous</a:t>
            </a:r>
          </a:p>
          <a:p>
            <a:r>
              <a:rPr lang="en-US" dirty="0"/>
              <a:t>Full-duplex</a:t>
            </a:r>
          </a:p>
          <a:p>
            <a:r>
              <a:rPr lang="en-US" dirty="0"/>
              <a:t>Possibility to use only 3 wires (only 1 data wire)</a:t>
            </a:r>
          </a:p>
        </p:txBody>
      </p:sp>
    </p:spTree>
    <p:extLst>
      <p:ext uri="{BB962C8B-B14F-4D97-AF65-F5344CB8AC3E}">
        <p14:creationId xmlns:p14="http://schemas.microsoft.com/office/powerpoint/2010/main" val="62361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Message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3C61754-8BEF-4EF5-A258-8EF5BDBE4302}"/>
              </a:ext>
            </a:extLst>
          </p:cNvPr>
          <p:cNvGrpSpPr/>
          <p:nvPr/>
        </p:nvGrpSpPr>
        <p:grpSpPr>
          <a:xfrm>
            <a:off x="2366184" y="1277512"/>
            <a:ext cx="6442363" cy="3296053"/>
            <a:chOff x="2366184" y="1277512"/>
            <a:chExt cx="6442363" cy="329605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342B54D-8AEE-45F0-BBAF-6787B8C9C41D}"/>
                </a:ext>
              </a:extLst>
            </p:cNvPr>
            <p:cNvSpPr/>
            <p:nvPr/>
          </p:nvSpPr>
          <p:spPr>
            <a:xfrm>
              <a:off x="2366184" y="4235011"/>
              <a:ext cx="644236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dirty="0"/>
                <a:t>By </a:t>
              </a:r>
              <a:r>
                <a:rPr lang="en-US" sz="800" dirty="0" err="1"/>
                <a:t>SPI_timing_diagram.svg</a:t>
              </a:r>
              <a:r>
                <a:rPr lang="en-US" sz="800" dirty="0"/>
                <a:t>: </a:t>
              </a:r>
              <a:r>
                <a:rPr lang="en-US" sz="800" dirty="0" err="1"/>
                <a:t>en:User:Cburnettderivative</a:t>
              </a:r>
              <a:r>
                <a:rPr lang="en-US" sz="800" dirty="0"/>
                <a:t> work: </a:t>
              </a:r>
              <a:r>
                <a:rPr lang="en-US" sz="800" dirty="0" err="1"/>
                <a:t>Jordsan</a:t>
              </a:r>
              <a:r>
                <a:rPr lang="en-US" sz="800" dirty="0"/>
                <a:t> (talk) - </a:t>
              </a:r>
              <a:r>
                <a:rPr lang="en-US" sz="800" dirty="0" err="1"/>
                <a:t>SPI_timing_diagram.svg</a:t>
              </a:r>
              <a:r>
                <a:rPr lang="en-US" sz="800" dirty="0"/>
                <a:t>, CC BY-SA 3.0, https://commons.wikimedia.org/w/index.php?curid=11405368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C288E6EF-22AD-4D04-88B5-CCD641A48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66184" y="1277512"/>
              <a:ext cx="5086897" cy="2957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20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SPI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SPI modules</a:t>
            </a:r>
          </a:p>
          <a:p>
            <a:r>
              <a:rPr lang="en-US" dirty="0"/>
              <a:t>Master &amp; Slave support</a:t>
            </a:r>
          </a:p>
          <a:p>
            <a:r>
              <a:rPr lang="en-US" dirty="0"/>
              <a:t>Interrupts</a:t>
            </a:r>
          </a:p>
          <a:p>
            <a:r>
              <a:rPr lang="en-US" dirty="0"/>
              <a:t>DMA support</a:t>
            </a:r>
            <a:endParaRPr lang="en-US" sz="2000" dirty="0"/>
          </a:p>
          <a:p>
            <a:r>
              <a:rPr lang="en-US" dirty="0"/>
              <a:t>Programmable frame size (4 to 16 bits)</a:t>
            </a:r>
          </a:p>
          <a:p>
            <a:r>
              <a:rPr lang="en-US" dirty="0"/>
              <a:t>6 peripheral Chip Selects</a:t>
            </a:r>
          </a:p>
          <a:p>
            <a:endParaRPr lang="en-US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&amp; Pressure sensor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D51CA-0372-40F3-B505-3C34BEB55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Bosch BMP280 Digital Pressure Sensor –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  <a:p>
            <a:r>
              <a:rPr lang="en-US" dirty="0"/>
              <a:t>Digital interfaces I²C (up to 3.4 MHz) SPI (3 and 4 wire, up to 10 MHz) </a:t>
            </a:r>
          </a:p>
          <a:p>
            <a:r>
              <a:rPr lang="en-US" dirty="0"/>
              <a:t>Pressure resolution 0.16 Pa 	</a:t>
            </a:r>
          </a:p>
          <a:p>
            <a:r>
              <a:rPr lang="en-US" dirty="0"/>
              <a:t>Temperature resolution 0.01°C 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110</TotalTime>
  <Words>642</Words>
  <Application>Microsoft Office PowerPoint</Application>
  <PresentationFormat>On-screen Show (16:9)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Tahoma</vt:lpstr>
      <vt:lpstr>Times New Roman</vt:lpstr>
      <vt:lpstr>Wingdings</vt:lpstr>
      <vt:lpstr>Prezentace_MU_CZ</vt:lpstr>
      <vt:lpstr>PV198 – One-chip Controllers  SPI</vt:lpstr>
      <vt:lpstr>Content</vt:lpstr>
      <vt:lpstr>What is SPI</vt:lpstr>
      <vt:lpstr>What is it used for</vt:lpstr>
      <vt:lpstr>How does it work – Scheme</vt:lpstr>
      <vt:lpstr>How does it work</vt:lpstr>
      <vt:lpstr>How does it work – Message</vt:lpstr>
      <vt:lpstr>FRDM-K66F SPI</vt:lpstr>
      <vt:lpstr>Temperature &amp; Pressure sensor</vt:lpstr>
      <vt:lpstr>BMP 280</vt:lpstr>
      <vt:lpstr>BMP 280 SPI</vt:lpstr>
      <vt:lpstr>PowerPoint Presentation</vt:lpstr>
      <vt:lpstr>PowerPoint Presentation</vt:lpstr>
      <vt:lpstr>Application</vt:lpstr>
      <vt:lpstr>Accelerometer &amp; Magnetometer</vt:lpstr>
      <vt:lpstr>Application – Step-by-step guide</vt:lpstr>
      <vt:lpstr>Application – Template</vt:lpstr>
      <vt:lpstr>Application – Template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Dominik Mlynka</cp:lastModifiedBy>
  <cp:revision>73</cp:revision>
  <cp:lastPrinted>1601-01-01T00:00:00Z</cp:lastPrinted>
  <dcterms:created xsi:type="dcterms:W3CDTF">2019-10-03T16:01:06Z</dcterms:created>
  <dcterms:modified xsi:type="dcterms:W3CDTF">2021-10-21T10:40:42Z</dcterms:modified>
</cp:coreProperties>
</file>