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9"/>
  </p:notesMasterIdLst>
  <p:handoutMasterIdLst>
    <p:handoutMasterId r:id="rId20"/>
  </p:handoutMasterIdLst>
  <p:sldIdLst>
    <p:sldId id="256" r:id="rId5"/>
    <p:sldId id="260" r:id="rId6"/>
    <p:sldId id="263" r:id="rId7"/>
    <p:sldId id="268" r:id="rId8"/>
    <p:sldId id="444" r:id="rId9"/>
    <p:sldId id="448" r:id="rId10"/>
    <p:sldId id="452" r:id="rId11"/>
    <p:sldId id="445" r:id="rId12"/>
    <p:sldId id="449" r:id="rId13"/>
    <p:sldId id="450" r:id="rId14"/>
    <p:sldId id="437" r:id="rId15"/>
    <p:sldId id="276" r:id="rId16"/>
    <p:sldId id="435" r:id="rId17"/>
    <p:sldId id="451" r:id="rId18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5514"/>
    <a:srgbClr val="E7BA00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82" autoAdjust="0"/>
    <p:restoredTop sz="94611" autoAdjust="0"/>
  </p:normalViewPr>
  <p:slideViewPr>
    <p:cSldViewPr snapToGrid="0">
      <p:cViewPr>
        <p:scale>
          <a:sx n="125" d="100"/>
          <a:sy n="125" d="100"/>
        </p:scale>
        <p:origin x="348" y="558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0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US" altLang="cs-CZ" noProof="0"/>
              <a:t>Click to edit Master title style</a:t>
            </a:r>
            <a:endParaRPr lang="en-GB" altLang="cs-CZ" noProof="0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844154"/>
            <a:ext cx="1703387" cy="3755231"/>
          </a:xfrm>
        </p:spPr>
        <p:txBody>
          <a:bodyPr vert="eaVert"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4"/>
            <a:ext cx="6037861" cy="3755231"/>
          </a:xfrm>
        </p:spPr>
        <p:txBody>
          <a:bodyPr vert="eaVer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8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8" y="1514475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6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8" y="1514475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2" y="2204050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7" y="1514475"/>
            <a:ext cx="8091487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7" y="850900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514475"/>
            <a:ext cx="5026025" cy="30801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899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4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nadpisů</a:t>
            </a:r>
            <a:r>
              <a:rPr lang="en-GB" altLang="cs-CZ" noProof="0" dirty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textu</a:t>
            </a:r>
            <a:r>
              <a:rPr lang="en-GB" altLang="cs-CZ" noProof="0" dirty="0"/>
              <a:t>.</a:t>
            </a:r>
          </a:p>
          <a:p>
            <a:pPr lvl="1"/>
            <a:r>
              <a:rPr lang="en-GB" altLang="cs-CZ" noProof="0" dirty="0" err="1"/>
              <a:t>Druhá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úroveň</a:t>
            </a:r>
            <a:endParaRPr lang="en-GB" altLang="cs-CZ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arkfun.com/datasheets/LCD/HD44780.pdf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4686300"/>
            <a:ext cx="6314536" cy="342900"/>
          </a:xfrm>
        </p:spPr>
        <p:txBody>
          <a:bodyPr/>
          <a:lstStyle/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7999" y="4686300"/>
            <a:ext cx="1833113" cy="3429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cs-CZ" dirty="0"/>
              <a:t>PV198 – One-chip Controllers</a:t>
            </a:r>
            <a:br>
              <a:rPr lang="en-GB" altLang="cs-CZ" dirty="0"/>
            </a:br>
            <a:br>
              <a:rPr lang="en-GB" altLang="cs-CZ" dirty="0"/>
            </a:br>
            <a:r>
              <a:rPr lang="en-GB" altLang="cs-CZ" dirty="0"/>
              <a:t>LCD Display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LCD 1602A </a:t>
            </a:r>
            <a:r>
              <a:rPr lang="en-US" altLang="cs-CZ" dirty="0"/>
              <a:t>– Driver Interface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858000" y="4686300"/>
            <a:ext cx="1841740" cy="342900"/>
          </a:xfrm>
        </p:spPr>
        <p:txBody>
          <a:bodyPr/>
          <a:lstStyle/>
          <a:p>
            <a:fld id="{7E028F59-B1F6-4801-94DB-4C8B6157CAC0}" type="slidenum">
              <a:rPr lang="cs-CZ" altLang="cs-CZ"/>
              <a:pPr/>
              <a:t>10</a:t>
            </a:fld>
            <a:endParaRPr lang="cs-CZ" altLang="cs-CZ"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C0A8230F-3410-4FCB-B026-F5EE5FB4E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1513285"/>
            <a:ext cx="8082321" cy="3125771"/>
          </a:xfrm>
        </p:spPr>
        <p:txBody>
          <a:bodyPr/>
          <a:lstStyle/>
          <a:p>
            <a:r>
              <a:rPr lang="en-US" sz="1800" dirty="0"/>
              <a:t>The following LCD driver functions are provided:</a:t>
            </a:r>
          </a:p>
          <a:p>
            <a:pPr lvl="1"/>
            <a:r>
              <a:rPr lang="en-US" sz="1600" dirty="0"/>
              <a:t>void LCD_4BitsInit(uint32_t </a:t>
            </a:r>
            <a:r>
              <a:rPr lang="en-US" sz="1600" dirty="0" err="1"/>
              <a:t>systick_clk_freq</a:t>
            </a:r>
            <a:r>
              <a:rPr lang="en-US" sz="1600" dirty="0"/>
              <a:t>, bool </a:t>
            </a:r>
            <a:r>
              <a:rPr lang="en-US" sz="1600" dirty="0" err="1"/>
              <a:t>cursor_on</a:t>
            </a:r>
            <a:r>
              <a:rPr lang="en-US" sz="1600" dirty="0"/>
              <a:t>, bool </a:t>
            </a:r>
            <a:r>
              <a:rPr lang="en-US" sz="1600" dirty="0" err="1"/>
              <a:t>cursor_blinking</a:t>
            </a:r>
            <a:r>
              <a:rPr lang="en-US" sz="1600" dirty="0"/>
              <a:t>)</a:t>
            </a:r>
          </a:p>
          <a:p>
            <a:pPr lvl="1"/>
            <a:r>
              <a:rPr lang="en-US" sz="1600" dirty="0"/>
              <a:t>void </a:t>
            </a:r>
            <a:r>
              <a:rPr lang="en-US" sz="1600" dirty="0" err="1"/>
              <a:t>LCD_Clear</a:t>
            </a:r>
            <a:r>
              <a:rPr lang="en-US" sz="1600" dirty="0"/>
              <a:t>()</a:t>
            </a:r>
          </a:p>
          <a:p>
            <a:pPr lvl="1"/>
            <a:r>
              <a:rPr lang="en-US" sz="1600" dirty="0"/>
              <a:t>void </a:t>
            </a:r>
            <a:r>
              <a:rPr lang="en-US" sz="1600" dirty="0" err="1"/>
              <a:t>LCD_Home</a:t>
            </a:r>
            <a:r>
              <a:rPr lang="en-US" sz="1600" dirty="0"/>
              <a:t>() </a:t>
            </a:r>
          </a:p>
          <a:p>
            <a:pPr lvl="1"/>
            <a:r>
              <a:rPr lang="fr-FR" sz="1600" dirty="0" err="1"/>
              <a:t>void</a:t>
            </a:r>
            <a:r>
              <a:rPr lang="fr-FR" sz="1600" dirty="0"/>
              <a:t> </a:t>
            </a:r>
            <a:r>
              <a:rPr lang="fr-FR" sz="1600" dirty="0" err="1"/>
              <a:t>LCD_SetPosition</a:t>
            </a:r>
            <a:r>
              <a:rPr lang="fr-FR" sz="1600" dirty="0"/>
              <a:t>(uint8_t x, uint8_t y)</a:t>
            </a:r>
          </a:p>
          <a:p>
            <a:pPr lvl="1"/>
            <a:r>
              <a:rPr lang="fr-FR" sz="1600" dirty="0" err="1"/>
              <a:t>void</a:t>
            </a:r>
            <a:r>
              <a:rPr lang="fr-FR" sz="1600" dirty="0"/>
              <a:t> </a:t>
            </a:r>
            <a:r>
              <a:rPr lang="fr-FR" sz="1600" dirty="0" err="1"/>
              <a:t>LCD_PutChar</a:t>
            </a:r>
            <a:r>
              <a:rPr lang="fr-FR" sz="1600" dirty="0"/>
              <a:t>(uint8_t </a:t>
            </a:r>
            <a:r>
              <a:rPr lang="fr-FR" sz="1600" dirty="0" err="1"/>
              <a:t>character</a:t>
            </a:r>
            <a:r>
              <a:rPr lang="fr-FR" sz="1600" dirty="0"/>
              <a:t>)</a:t>
            </a:r>
          </a:p>
          <a:p>
            <a:pPr lvl="1"/>
            <a:r>
              <a:rPr lang="en-US" sz="1600" dirty="0"/>
              <a:t>void </a:t>
            </a:r>
            <a:r>
              <a:rPr lang="en-US" sz="1600" dirty="0" err="1"/>
              <a:t>LCD_Print</a:t>
            </a:r>
            <a:r>
              <a:rPr lang="en-US" sz="1600" dirty="0"/>
              <a:t>(char s[])</a:t>
            </a:r>
            <a:endParaRPr lang="fr-FR" sz="1600" dirty="0"/>
          </a:p>
          <a:p>
            <a:pPr lvl="1"/>
            <a:r>
              <a:rPr lang="fr-FR" sz="1600" dirty="0" err="1"/>
              <a:t>void</a:t>
            </a:r>
            <a:r>
              <a:rPr lang="fr-FR" sz="1600" dirty="0"/>
              <a:t> </a:t>
            </a:r>
            <a:r>
              <a:rPr lang="fr-FR" sz="1600" dirty="0" err="1"/>
              <a:t>LCD_SendCommand</a:t>
            </a:r>
            <a:r>
              <a:rPr lang="fr-FR" sz="1600" dirty="0"/>
              <a:t>(uint8_t command)</a:t>
            </a:r>
          </a:p>
          <a:p>
            <a:pPr lvl="1"/>
            <a:r>
              <a:rPr lang="fr-FR" sz="1800" b="1" dirty="0" err="1">
                <a:solidFill>
                  <a:srgbClr val="FF0000"/>
                </a:solidFill>
              </a:rPr>
              <a:t>void</a:t>
            </a:r>
            <a:r>
              <a:rPr lang="fr-FR" sz="1800" b="1" dirty="0">
                <a:solidFill>
                  <a:srgbClr val="FF0000"/>
                </a:solidFill>
              </a:rPr>
              <a:t> </a:t>
            </a:r>
            <a:r>
              <a:rPr lang="fr-FR" sz="1800" b="1" dirty="0" err="1">
                <a:solidFill>
                  <a:srgbClr val="FF0000"/>
                </a:solidFill>
              </a:rPr>
              <a:t>LCD_SendData</a:t>
            </a:r>
            <a:r>
              <a:rPr lang="fr-FR" sz="1800" b="1" dirty="0">
                <a:solidFill>
                  <a:srgbClr val="FF0000"/>
                </a:solidFill>
              </a:rPr>
              <a:t>(uint8_t data, </a:t>
            </a:r>
            <a:r>
              <a:rPr lang="fr-FR" sz="1800" b="1" dirty="0" err="1">
                <a:solidFill>
                  <a:srgbClr val="FF0000"/>
                </a:solidFill>
              </a:rPr>
              <a:t>MessageType_t</a:t>
            </a:r>
            <a:r>
              <a:rPr lang="fr-FR" sz="1800" b="1" dirty="0">
                <a:solidFill>
                  <a:srgbClr val="FF0000"/>
                </a:solidFill>
              </a:rPr>
              <a:t> </a:t>
            </a:r>
            <a:r>
              <a:rPr lang="fr-FR" sz="1800" b="1" dirty="0" err="1">
                <a:solidFill>
                  <a:srgbClr val="FF0000"/>
                </a:solidFill>
              </a:rPr>
              <a:t>messageType</a:t>
            </a:r>
            <a:r>
              <a:rPr lang="fr-FR" sz="1800" b="1" dirty="0">
                <a:solidFill>
                  <a:srgbClr val="FF0000"/>
                </a:solidFill>
              </a:rPr>
              <a:t>)</a:t>
            </a:r>
            <a:endParaRPr lang="en-US" sz="1800" b="1" dirty="0">
              <a:solidFill>
                <a:srgbClr val="FF0000"/>
              </a:solidFill>
            </a:endParaRPr>
          </a:p>
          <a:p>
            <a:r>
              <a:rPr lang="en-US" sz="1800" dirty="0" err="1"/>
              <a:t>SysTick</a:t>
            </a:r>
            <a:r>
              <a:rPr lang="en-US" sz="1800" dirty="0"/>
              <a:t> timer is used for implementation of delay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445B45EC-7669-40C1-A994-284588EAAB40}"/>
              </a:ext>
            </a:extLst>
          </p:cNvPr>
          <p:cNvSpPr/>
          <p:nvPr/>
        </p:nvSpPr>
        <p:spPr>
          <a:xfrm>
            <a:off x="5576950" y="2571750"/>
            <a:ext cx="3183750" cy="866213"/>
          </a:xfrm>
          <a:prstGeom prst="wedgeRoundRectCallout">
            <a:avLst>
              <a:gd name="adj1" fmla="val -39637"/>
              <a:gd name="adj2" fmla="val 130893"/>
              <a:gd name="adj3" fmla="val 16667"/>
            </a:avLst>
          </a:prstGeom>
          <a:solidFill>
            <a:srgbClr val="7BB1DB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kern="0" dirty="0">
                <a:solidFill>
                  <a:prstClr val="white"/>
                </a:solidFill>
                <a:latin typeface="Arial"/>
              </a:rPr>
              <a:t>Our task is to implement this function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5355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LCD driver initialization</a:t>
            </a:r>
          </a:p>
          <a:p>
            <a:r>
              <a:rPr lang="en-US" dirty="0"/>
              <a:t>RTC peripheral initialization </a:t>
            </a:r>
          </a:p>
          <a:p>
            <a:r>
              <a:rPr lang="en-US" dirty="0"/>
              <a:t>Real date and time display demo</a:t>
            </a:r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11</a:t>
            </a:fld>
            <a:endParaRPr lang="cs-CZ" altLang="cs-C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43ECB9-79CA-44DC-9747-654E25CFE8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066056" y="1294834"/>
            <a:ext cx="4229826" cy="2379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242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12</a:t>
            </a:fld>
            <a:endParaRPr lang="cs-CZ" altLang="cs-CZ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1F17D8D0-C169-4DF5-8013-0AEB47514AB8}"/>
              </a:ext>
            </a:extLst>
          </p:cNvPr>
          <p:cNvSpPr txBox="1">
            <a:spLocks/>
          </p:cNvSpPr>
          <p:nvPr/>
        </p:nvSpPr>
        <p:spPr>
          <a:xfrm>
            <a:off x="547777" y="1428750"/>
            <a:ext cx="9400319" cy="398219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33363" indent="-233363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>
                  <a:lumMod val="85000"/>
                  <a:lumOff val="15000"/>
                </a:schemeClr>
              </a:buClr>
              <a:buSzPct val="80000"/>
              <a:buFont typeface="Arial" pitchFamily="34" charset="0"/>
              <a:buChar char="•"/>
              <a:defRPr sz="2400" b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01638" indent="-168275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−"/>
              <a:defRPr sz="2200">
                <a:solidFill>
                  <a:srgbClr val="000000"/>
                </a:solidFill>
                <a:latin typeface="+mn-lt"/>
              </a:defRPr>
            </a:lvl2pPr>
            <a:lvl3pPr marL="569913" indent="-168275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</a:defRPr>
            </a:lvl3pPr>
            <a:lvl4pPr marL="746125" indent="-176213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80000"/>
              <a:buFont typeface="Arial" pitchFamily="34" charset="0"/>
              <a:buChar char="•"/>
              <a:defRPr sz="1800">
                <a:solidFill>
                  <a:srgbClr val="000000"/>
                </a:solidFill>
                <a:latin typeface="+mn-lt"/>
              </a:defRPr>
            </a:lvl4pPr>
            <a:lvl5pPr marL="969963" indent="-223838" algn="l" rtl="0" eaLnBrk="1" fontAlgn="base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chemeClr val="tx1"/>
              </a:buClr>
              <a:buSzPct val="70000"/>
              <a:buFont typeface="Arial" pitchFamily="34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5pPr>
            <a:lvl6pPr marL="2230438" indent="-157163" algn="l" rtl="0" eaLnBrk="1" fontAlgn="base" hangingPunct="1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6pPr>
            <a:lvl7pPr marL="2687638" indent="-157163" algn="l" rtl="0" eaLnBrk="1" fontAlgn="base" hangingPunct="1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7pPr>
            <a:lvl8pPr marL="3144838" indent="-157163" algn="l" rtl="0" eaLnBrk="1" fontAlgn="base" hangingPunct="1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8pPr>
            <a:lvl9pPr marL="3602038" indent="-157163" algn="l" rtl="0" eaLnBrk="1" fontAlgn="base" hangingPunct="1">
              <a:spcBef>
                <a:spcPct val="20000"/>
              </a:spcBef>
              <a:spcAft>
                <a:spcPct val="3000"/>
              </a:spcAft>
              <a:buClr>
                <a:schemeClr val="tx1"/>
              </a:buClr>
              <a:buSzPct val="70000"/>
              <a:buFont typeface="Arial" charset="0"/>
              <a:buChar char="►"/>
              <a:defRPr sz="1400">
                <a:solidFill>
                  <a:srgbClr val="000000"/>
                </a:solidFill>
                <a:latin typeface="+mn-lt"/>
              </a:defRPr>
            </a:lvl9pPr>
          </a:lstStyle>
          <a:p>
            <a:pPr marL="233363" marR="0" lvl="0" indent="-233363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rgbClr val="000000">
                  <a:lumMod val="85000"/>
                  <a:lumOff val="15000"/>
                </a:srgbClr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Initialization sequence of the LCD driver</a:t>
            </a:r>
          </a:p>
          <a:p>
            <a:pPr marL="233363" marR="0" lvl="1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rgbClr val="000000"/>
              </a:buClr>
              <a:buSzPct val="80000"/>
              <a:buFont typeface="Arial" pitchFamily="34" charset="0"/>
              <a:buNone/>
              <a:tabLst/>
              <a:defRPr/>
            </a:pPr>
            <a:r>
              <a:rPr kumimoji="0" lang="en-US" sz="19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BOARD_InitPins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233363" marR="0" lvl="1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rgbClr val="000000"/>
              </a:buClr>
              <a:buSzPct val="80000"/>
              <a:buFont typeface="Arial" pitchFamily="34" charset="0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233363" marR="0" lvl="1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rgbClr val="000000"/>
              </a:buClr>
              <a:buSzPct val="80000"/>
              <a:buFont typeface="Arial" pitchFamily="34" charset="0"/>
              <a:buNone/>
              <a:tabLst/>
              <a:defRPr/>
            </a:pPr>
            <a:endParaRPr kumimoji="0" lang="en-US" sz="22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33363" marR="0" lvl="1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rgbClr val="000000"/>
              </a:buClr>
              <a:buSzPct val="80000"/>
              <a:buFont typeface="Arial" pitchFamily="34" charset="0"/>
              <a:buNone/>
              <a:tabLst/>
              <a:defRPr/>
            </a:pPr>
            <a:r>
              <a:rPr kumimoji="0" lang="en-US" sz="19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LCD_4BitsInit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(BOARD_BOOTCLOCKRUN_CORE_CLOCK, false, false);</a:t>
            </a:r>
          </a:p>
          <a:p>
            <a:pPr marL="233363" marR="0" lvl="1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rgbClr val="000000"/>
              </a:buClr>
              <a:buSzPct val="80000"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33363" marR="0" lvl="0" indent="-233363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rgbClr val="000000">
                  <a:lumMod val="85000"/>
                  <a:lumOff val="15000"/>
                </a:srgbClr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Runtime usage of the driver (example):</a:t>
            </a:r>
          </a:p>
          <a:p>
            <a:pPr marL="168275" marR="0" lvl="1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rgbClr val="000000"/>
              </a:buClr>
              <a:buSzPct val="80000"/>
              <a:buFont typeface="Arial" pitchFamily="34" charset="0"/>
              <a:buNone/>
              <a:tabLst/>
              <a:defRPr/>
            </a:pPr>
            <a:r>
              <a:rPr kumimoji="0" lang="en-US" sz="19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LCD_SetPosition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(0, 0);</a:t>
            </a:r>
          </a:p>
          <a:p>
            <a:pPr marL="168275" marR="0" lvl="1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rgbClr val="000000"/>
              </a:buClr>
              <a:buSzPct val="80000"/>
              <a:buFont typeface="Arial" pitchFamily="34" charset="0"/>
              <a:buNone/>
              <a:tabLst/>
              <a:defRPr/>
            </a:pPr>
            <a:r>
              <a:rPr kumimoji="0" lang="en-US" sz="19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LCD_Print</a:t>
            </a: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(“a string”);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rgbClr val="000000">
                  <a:lumMod val="85000"/>
                  <a:lumOff val="15000"/>
                </a:srgbClr>
              </a:buClr>
              <a:buSzPct val="80000"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233363" marR="0" lvl="1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ts val="75"/>
              </a:spcAft>
              <a:buClr>
                <a:srgbClr val="000000"/>
              </a:buClr>
              <a:buSzPct val="80000"/>
              <a:buFont typeface="Arial" pitchFamily="34" charset="0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	 </a:t>
            </a:r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94CBE8F3-3750-4942-8884-B340F5E4DDD0}"/>
              </a:ext>
            </a:extLst>
          </p:cNvPr>
          <p:cNvSpPr/>
          <p:nvPr/>
        </p:nvSpPr>
        <p:spPr>
          <a:xfrm>
            <a:off x="5447410" y="1196109"/>
            <a:ext cx="3528950" cy="883303"/>
          </a:xfrm>
          <a:prstGeom prst="wedgeRoundRectCallout">
            <a:avLst>
              <a:gd name="adj1" fmla="val -107868"/>
              <a:gd name="adj2" fmla="val 33411"/>
              <a:gd name="adj3" fmla="val 16667"/>
            </a:avLst>
          </a:prstGeom>
          <a:solidFill>
            <a:srgbClr val="7BB1DB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Initialization of GPIO pins (wired interface) with the generated code from the Pins tools</a:t>
            </a:r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9A11BFD8-5B50-4CD1-A7C8-41BF3E3931B8}"/>
              </a:ext>
            </a:extLst>
          </p:cNvPr>
          <p:cNvSpPr/>
          <p:nvPr/>
        </p:nvSpPr>
        <p:spPr>
          <a:xfrm>
            <a:off x="1125329" y="2128823"/>
            <a:ext cx="6855152" cy="493714"/>
          </a:xfrm>
          <a:prstGeom prst="wedgeRoundRectCallout">
            <a:avLst>
              <a:gd name="adj1" fmla="val -33827"/>
              <a:gd name="adj2" fmla="val 81226"/>
              <a:gd name="adj3" fmla="val 16667"/>
            </a:avLst>
          </a:prstGeom>
          <a:solidFill>
            <a:srgbClr val="7BB1DB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Initialization of the LCD driver (using core clock frequency and without cursor)</a:t>
            </a:r>
          </a:p>
        </p:txBody>
      </p: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8941AEB1-7851-4A95-9931-298A99F9594E}"/>
              </a:ext>
            </a:extLst>
          </p:cNvPr>
          <p:cNvSpPr/>
          <p:nvPr/>
        </p:nvSpPr>
        <p:spPr>
          <a:xfrm>
            <a:off x="5304410" y="3887406"/>
            <a:ext cx="3395330" cy="823880"/>
          </a:xfrm>
          <a:prstGeom prst="wedgeRoundRectCallout">
            <a:avLst>
              <a:gd name="adj1" fmla="val -82822"/>
              <a:gd name="adj2" fmla="val -7148"/>
              <a:gd name="adj3" fmla="val 16667"/>
            </a:avLst>
          </a:prstGeom>
          <a:solidFill>
            <a:srgbClr val="7BB1DB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Displaying “a string” on the LCD screen at position 0,0 (the first column and first line)</a:t>
            </a:r>
          </a:p>
        </p:txBody>
      </p:sp>
    </p:spTree>
    <p:extLst>
      <p:ext uri="{BB962C8B-B14F-4D97-AF65-F5344CB8AC3E}">
        <p14:creationId xmlns:p14="http://schemas.microsoft.com/office/powerpoint/2010/main" val="322211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8" y="1513284"/>
            <a:ext cx="8082321" cy="3236515"/>
          </a:xfrm>
        </p:spPr>
        <p:txBody>
          <a:bodyPr/>
          <a:lstStyle/>
          <a:p>
            <a:r>
              <a:rPr lang="en-US" dirty="0"/>
              <a:t>Implement function according to message format picture:</a:t>
            </a:r>
          </a:p>
          <a:p>
            <a:pPr lvl="1"/>
            <a:r>
              <a:rPr lang="en-US" dirty="0"/>
              <a:t>void </a:t>
            </a:r>
            <a:r>
              <a:rPr lang="en-US" dirty="0" err="1"/>
              <a:t>LCD_SendData</a:t>
            </a:r>
            <a:r>
              <a:rPr lang="en-US" dirty="0"/>
              <a:t>(uint8_t data, </a:t>
            </a:r>
            <a:r>
              <a:rPr lang="en-US" dirty="0" err="1"/>
              <a:t>MessageType_t</a:t>
            </a:r>
            <a:r>
              <a:rPr lang="en-US" dirty="0"/>
              <a:t> </a:t>
            </a:r>
            <a:r>
              <a:rPr lang="en-US" dirty="0" err="1"/>
              <a:t>messageType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pPr marL="57150" indent="0">
              <a:buNone/>
            </a:pPr>
            <a:r>
              <a:rPr lang="en-US" dirty="0"/>
              <a:t>Bonus:</a:t>
            </a:r>
          </a:p>
          <a:p>
            <a:pPr lvl="1"/>
            <a:r>
              <a:rPr lang="en-US" dirty="0"/>
              <a:t>Display floating text on </a:t>
            </a:r>
            <a:r>
              <a:rPr lang="en-US"/>
              <a:t>the display </a:t>
            </a:r>
            <a:endParaRPr lang="en-US" dirty="0"/>
          </a:p>
          <a:p>
            <a:endParaRPr lang="en-US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5460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8" y="1513284"/>
            <a:ext cx="8082321" cy="3236515"/>
          </a:xfrm>
        </p:spPr>
        <p:txBody>
          <a:bodyPr/>
          <a:lstStyle/>
          <a:p>
            <a:r>
              <a:rPr lang="en-US" dirty="0"/>
              <a:t>Use LCD display with any project created before (accelerometer, temperature sensor, …)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29018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Content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LCD Display usage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LCD 1602A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Driver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Application</a:t>
            </a:r>
          </a:p>
          <a:p>
            <a:endParaRPr lang="cs-CZ" altLang="cs-C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2AC0D5-B917-4C32-8FE8-AA2E1A9327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963" y="1513285"/>
            <a:ext cx="3567411" cy="160784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844154"/>
            <a:ext cx="8086635" cy="485775"/>
          </a:xfrm>
        </p:spPr>
        <p:txBody>
          <a:bodyPr/>
          <a:lstStyle/>
          <a:p>
            <a:r>
              <a:rPr lang="en-US" altLang="cs-CZ" dirty="0"/>
              <a:t>LCD Display usage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 dirty="0"/>
              <a:t>Printers</a:t>
            </a:r>
          </a:p>
          <a:p>
            <a:r>
              <a:rPr lang="en-US" altLang="cs-CZ" dirty="0"/>
              <a:t>Routers</a:t>
            </a:r>
          </a:p>
          <a:p>
            <a:r>
              <a:rPr lang="en-US" altLang="cs-CZ" dirty="0"/>
              <a:t>Industrial equipment</a:t>
            </a:r>
          </a:p>
          <a:p>
            <a:r>
              <a:rPr lang="en-US" altLang="cs-CZ" dirty="0"/>
              <a:t>…</a:t>
            </a:r>
          </a:p>
          <a:p>
            <a:pPr marL="0" indent="0">
              <a:buNone/>
            </a:pPr>
            <a:endParaRPr lang="en-US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50495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LCD 1602A </a:t>
            </a:r>
            <a:r>
              <a:rPr lang="en-US" altLang="cs-CZ" dirty="0"/>
              <a:t>– Overview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94F8B0-D917-4E31-A223-F8B3A01EEEDF}"/>
              </a:ext>
            </a:extLst>
          </p:cNvPr>
          <p:cNvSpPr txBox="1"/>
          <p:nvPr/>
        </p:nvSpPr>
        <p:spPr>
          <a:xfrm>
            <a:off x="1456734" y="191708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CE048CC3-8E46-4190-ABE4-8EE8D025D73D}"/>
              </a:ext>
            </a:extLst>
          </p:cNvPr>
          <p:cNvSpPr txBox="1">
            <a:spLocks/>
          </p:cNvSpPr>
          <p:nvPr/>
        </p:nvSpPr>
        <p:spPr>
          <a:xfrm>
            <a:off x="509588" y="1513285"/>
            <a:ext cx="8082321" cy="3125771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LCD 1602A display driver</a:t>
            </a:r>
          </a:p>
          <a:p>
            <a:pPr lvl="1"/>
            <a:r>
              <a:rPr lang="en-US" dirty="0"/>
              <a:t>HD44780U Display Controller – </a:t>
            </a:r>
            <a:r>
              <a:rPr lang="en-US" dirty="0">
                <a:hlinkClick r:id="rId3"/>
              </a:rPr>
              <a:t>Datasheet</a:t>
            </a:r>
            <a:endParaRPr lang="en-US" dirty="0"/>
          </a:p>
          <a:p>
            <a:pPr lvl="1"/>
            <a:r>
              <a:rPr lang="en-US" dirty="0"/>
              <a:t>4 bits connection</a:t>
            </a:r>
          </a:p>
          <a:p>
            <a:pPr lvl="1"/>
            <a:r>
              <a:rPr lang="en-US" dirty="0"/>
              <a:t>Connection via GPIO pins (7 outputs)</a:t>
            </a:r>
          </a:p>
        </p:txBody>
      </p:sp>
    </p:spTree>
    <p:extLst>
      <p:ext uri="{BB962C8B-B14F-4D97-AF65-F5344CB8AC3E}">
        <p14:creationId xmlns:p14="http://schemas.microsoft.com/office/powerpoint/2010/main" val="3473488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LCD 1602A </a:t>
            </a:r>
            <a:r>
              <a:rPr lang="en-US" altLang="cs-CZ" dirty="0"/>
              <a:t>– Message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858000" y="4686300"/>
            <a:ext cx="1841740" cy="342900"/>
          </a:xfrm>
        </p:spPr>
        <p:txBody>
          <a:bodyPr/>
          <a:lstStyle/>
          <a:p>
            <a:fld id="{7E028F59-B1F6-4801-94DB-4C8B6157CAC0}" type="slidenum">
              <a:rPr lang="cs-CZ" altLang="cs-CZ"/>
              <a:pPr/>
              <a:t>5</a:t>
            </a:fld>
            <a:endParaRPr lang="cs-CZ" altLang="cs-C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47EAB4-9B64-4A5B-9A8A-EF35C4CA0A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722" y="1265224"/>
            <a:ext cx="6832555" cy="3258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858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LCD 1602A </a:t>
            </a:r>
            <a:r>
              <a:rPr lang="en-US" altLang="cs-CZ" dirty="0"/>
              <a:t>– Scheme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858000" y="4686300"/>
            <a:ext cx="1841740" cy="342900"/>
          </a:xfrm>
        </p:spPr>
        <p:txBody>
          <a:bodyPr/>
          <a:lstStyle/>
          <a:p>
            <a:fld id="{7E028F59-B1F6-4801-94DB-4C8B6157CAC0}" type="slidenum">
              <a:rPr lang="cs-CZ" altLang="cs-CZ"/>
              <a:pPr/>
              <a:t>6</a:t>
            </a:fld>
            <a:endParaRPr lang="cs-CZ" altLang="cs-C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FFD915-1EF8-42A2-95E7-002B7C1CFB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725" y="1329929"/>
            <a:ext cx="7466549" cy="3261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852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LCD 1602A </a:t>
            </a:r>
            <a:r>
              <a:rPr lang="en-US" altLang="cs-CZ" dirty="0"/>
              <a:t>– Scheme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 noChangeAspect="1"/>
          </p:cNvSpPr>
          <p:nvPr>
            <p:ph type="sldNum" sz="quarter" idx="11"/>
          </p:nvPr>
        </p:nvSpPr>
        <p:spPr>
          <a:xfrm>
            <a:off x="6858000" y="4686300"/>
            <a:ext cx="1841740" cy="342900"/>
          </a:xfrm>
        </p:spPr>
        <p:txBody>
          <a:bodyPr/>
          <a:lstStyle/>
          <a:p>
            <a:fld id="{7E028F59-B1F6-4801-94DB-4C8B6157CAC0}" type="slidenum">
              <a:rPr lang="cs-CZ" altLang="cs-CZ"/>
              <a:pPr/>
              <a:t>7</a:t>
            </a:fld>
            <a:endParaRPr lang="cs-CZ" altLang="cs-CZ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1EE21D6-D778-4B2C-BCAA-20CF66C308FD}"/>
              </a:ext>
            </a:extLst>
          </p:cNvPr>
          <p:cNvSpPr>
            <a:spLocks noChangeAspect="1"/>
          </p:cNvSpPr>
          <p:nvPr/>
        </p:nvSpPr>
        <p:spPr>
          <a:xfrm>
            <a:off x="705747" y="1600495"/>
            <a:ext cx="2307848" cy="282406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7BB1DB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MK66FN2M0 MCU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FRDM-K66F board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9751998-A1E3-40E6-A209-DCB7E618008F}"/>
              </a:ext>
            </a:extLst>
          </p:cNvPr>
          <p:cNvSpPr txBox="1">
            <a:spLocks noChangeAspect="1"/>
          </p:cNvSpPr>
          <p:nvPr/>
        </p:nvSpPr>
        <p:spPr>
          <a:xfrm>
            <a:off x="2083575" y="2049764"/>
            <a:ext cx="960344" cy="3107094"/>
          </a:xfrm>
          <a:prstGeom prst="rect">
            <a:avLst/>
          </a:prstGeom>
          <a:noFill/>
        </p:spPr>
        <p:txBody>
          <a:bodyPr wrap="square" lIns="91440" tIns="45720" rIns="91440" rtlCol="0" anchor="t">
            <a:noAutofit/>
          </a:bodyPr>
          <a:lstStyle/>
          <a:p>
            <a:pPr algn="r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GND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5V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DAC0_OUT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LCD_RS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LCD_RW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LCD_E</a:t>
            </a:r>
          </a:p>
          <a:p>
            <a:pPr algn="r"/>
            <a:endParaRPr lang="en-US" sz="1100" dirty="0">
              <a:solidFill>
                <a:srgbClr val="000000"/>
              </a:solidFill>
              <a:latin typeface="Arial" charset="0"/>
            </a:endParaRPr>
          </a:p>
          <a:p>
            <a:pPr algn="r"/>
            <a:endParaRPr lang="en-US" sz="1100" dirty="0">
              <a:solidFill>
                <a:srgbClr val="000000"/>
              </a:solidFill>
              <a:latin typeface="Arial" charset="0"/>
            </a:endParaRPr>
          </a:p>
          <a:p>
            <a:pPr algn="r"/>
            <a:endParaRPr lang="en-US" sz="1100" dirty="0">
              <a:solidFill>
                <a:srgbClr val="000000"/>
              </a:solidFill>
              <a:latin typeface="Arial" charset="0"/>
            </a:endParaRPr>
          </a:p>
          <a:p>
            <a:pPr algn="r"/>
            <a:endParaRPr lang="en-US" sz="1100" dirty="0">
              <a:solidFill>
                <a:srgbClr val="000000"/>
              </a:solidFill>
              <a:latin typeface="Arial" charset="0"/>
            </a:endParaRPr>
          </a:p>
          <a:p>
            <a:pPr algn="r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LCD_DB4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LCD_DB5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LCD_DB6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LCD_DB7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29C7884-EDB3-49BA-89AB-445180F59144}"/>
              </a:ext>
            </a:extLst>
          </p:cNvPr>
          <p:cNvSpPr>
            <a:spLocks noChangeAspect="1"/>
          </p:cNvSpPr>
          <p:nvPr/>
        </p:nvSpPr>
        <p:spPr>
          <a:xfrm>
            <a:off x="5849564" y="1591666"/>
            <a:ext cx="2684836" cy="2824067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7BB1DB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LCD 1602A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HD44780U Display Controller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1894E04-40CA-4C68-B640-5B81A46BF182}"/>
              </a:ext>
            </a:extLst>
          </p:cNvPr>
          <p:cNvSpPr txBox="1">
            <a:spLocks noChangeAspect="1"/>
          </p:cNvSpPr>
          <p:nvPr/>
        </p:nvSpPr>
        <p:spPr>
          <a:xfrm>
            <a:off x="5030802" y="1969692"/>
            <a:ext cx="849086" cy="3107094"/>
          </a:xfrm>
          <a:prstGeom prst="rect">
            <a:avLst/>
          </a:prstGeom>
          <a:noFill/>
        </p:spPr>
        <p:txBody>
          <a:bodyPr wrap="square" lIns="91440" tIns="45720" rIns="91440" rtlCol="0" anchor="t">
            <a:noAutofit/>
          </a:bodyPr>
          <a:lstStyle/>
          <a:p>
            <a:pPr algn="r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1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2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3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4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5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6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7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8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9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10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11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12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13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Arial" charset="0"/>
              </a:rPr>
              <a:t>14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AAD2C8E-A7D1-4997-ACDD-5920E1970749}"/>
              </a:ext>
            </a:extLst>
          </p:cNvPr>
          <p:cNvSpPr txBox="1">
            <a:spLocks noChangeAspect="1"/>
          </p:cNvSpPr>
          <p:nvPr/>
        </p:nvSpPr>
        <p:spPr>
          <a:xfrm>
            <a:off x="5849564" y="2049764"/>
            <a:ext cx="849086" cy="3107094"/>
          </a:xfrm>
          <a:prstGeom prst="rect">
            <a:avLst/>
          </a:prstGeom>
          <a:noFill/>
        </p:spPr>
        <p:txBody>
          <a:bodyPr wrap="square" lIns="91440" tIns="45720" rIns="91440" rtlCol="0" anchor="t">
            <a:no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Arial" charset="0"/>
              </a:rPr>
              <a:t>VSS</a:t>
            </a:r>
          </a:p>
          <a:p>
            <a:r>
              <a:rPr lang="en-US" sz="1100" dirty="0">
                <a:solidFill>
                  <a:srgbClr val="000000"/>
                </a:solidFill>
                <a:latin typeface="Arial" charset="0"/>
              </a:rPr>
              <a:t>VCC</a:t>
            </a:r>
          </a:p>
          <a:p>
            <a:r>
              <a:rPr lang="en-US" sz="1100" dirty="0">
                <a:solidFill>
                  <a:srgbClr val="000000"/>
                </a:solidFill>
                <a:latin typeface="Arial" charset="0"/>
              </a:rPr>
              <a:t>VEE</a:t>
            </a:r>
          </a:p>
          <a:p>
            <a:r>
              <a:rPr lang="en-US" sz="1100" dirty="0">
                <a:solidFill>
                  <a:srgbClr val="000000"/>
                </a:solidFill>
                <a:latin typeface="Arial" charset="0"/>
              </a:rPr>
              <a:t>RS</a:t>
            </a:r>
          </a:p>
          <a:p>
            <a:r>
              <a:rPr lang="en-US" sz="1100" dirty="0">
                <a:solidFill>
                  <a:srgbClr val="000000"/>
                </a:solidFill>
                <a:latin typeface="Arial" charset="0"/>
              </a:rPr>
              <a:t>R/W</a:t>
            </a:r>
          </a:p>
          <a:p>
            <a:r>
              <a:rPr lang="en-US" sz="1100" dirty="0">
                <a:solidFill>
                  <a:srgbClr val="000000"/>
                </a:solidFill>
                <a:latin typeface="Arial" charset="0"/>
              </a:rPr>
              <a:t>E</a:t>
            </a:r>
          </a:p>
          <a:p>
            <a:r>
              <a:rPr lang="en-US" sz="1100" dirty="0">
                <a:solidFill>
                  <a:srgbClr val="000000"/>
                </a:solidFill>
                <a:latin typeface="Arial" charset="0"/>
              </a:rPr>
              <a:t>DB0</a:t>
            </a:r>
          </a:p>
          <a:p>
            <a:r>
              <a:rPr lang="en-US" sz="1100" dirty="0">
                <a:solidFill>
                  <a:srgbClr val="000000"/>
                </a:solidFill>
                <a:latin typeface="Arial" charset="0"/>
              </a:rPr>
              <a:t>DB1</a:t>
            </a:r>
          </a:p>
          <a:p>
            <a:r>
              <a:rPr lang="en-US" sz="1100" dirty="0">
                <a:solidFill>
                  <a:srgbClr val="000000"/>
                </a:solidFill>
                <a:latin typeface="Arial" charset="0"/>
              </a:rPr>
              <a:t>DB2</a:t>
            </a:r>
          </a:p>
          <a:p>
            <a:r>
              <a:rPr lang="en-US" sz="1100" dirty="0">
                <a:solidFill>
                  <a:srgbClr val="000000"/>
                </a:solidFill>
                <a:latin typeface="Arial" charset="0"/>
              </a:rPr>
              <a:t>DB3</a:t>
            </a:r>
          </a:p>
          <a:p>
            <a:r>
              <a:rPr lang="en-US" sz="1100" dirty="0">
                <a:solidFill>
                  <a:srgbClr val="000000"/>
                </a:solidFill>
                <a:latin typeface="Arial" charset="0"/>
              </a:rPr>
              <a:t>DB4</a:t>
            </a:r>
          </a:p>
          <a:p>
            <a:r>
              <a:rPr lang="en-US" sz="1100" dirty="0">
                <a:solidFill>
                  <a:srgbClr val="000000"/>
                </a:solidFill>
                <a:latin typeface="Arial" charset="0"/>
              </a:rPr>
              <a:t>DB5</a:t>
            </a:r>
          </a:p>
          <a:p>
            <a:r>
              <a:rPr lang="en-US" sz="1100" dirty="0">
                <a:solidFill>
                  <a:srgbClr val="000000"/>
                </a:solidFill>
                <a:latin typeface="Arial" charset="0"/>
              </a:rPr>
              <a:t>DB6</a:t>
            </a:r>
          </a:p>
          <a:p>
            <a:r>
              <a:rPr lang="en-US" sz="1100" dirty="0">
                <a:solidFill>
                  <a:srgbClr val="000000"/>
                </a:solidFill>
                <a:latin typeface="Arial" charset="0"/>
              </a:rPr>
              <a:t>DB7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75E9AD0-4763-4EF9-8D06-7D7CA065E661}"/>
              </a:ext>
            </a:extLst>
          </p:cNvPr>
          <p:cNvGrpSpPr/>
          <p:nvPr/>
        </p:nvGrpSpPr>
        <p:grpSpPr>
          <a:xfrm>
            <a:off x="3005354" y="2190035"/>
            <a:ext cx="2844210" cy="2167812"/>
            <a:chOff x="4263381" y="2860128"/>
            <a:chExt cx="3536302" cy="2167812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B366FF03-0C72-4F91-8585-90C61CEAF13D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4263381" y="2860128"/>
              <a:ext cx="3536302" cy="0"/>
            </a:xfrm>
            <a:prstGeom prst="line">
              <a:avLst/>
            </a:prstGeom>
            <a:noFill/>
            <a:ln w="9525" cap="flat" cmpd="sng" algn="ctr">
              <a:solidFill>
                <a:srgbClr val="7BB1DB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2210718-E891-421C-852C-AB721FA7C48D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4263381" y="3012528"/>
              <a:ext cx="3536302" cy="0"/>
            </a:xfrm>
            <a:prstGeom prst="line">
              <a:avLst/>
            </a:prstGeom>
            <a:noFill/>
            <a:ln w="9525" cap="flat" cmpd="sng" algn="ctr">
              <a:solidFill>
                <a:srgbClr val="7BB1DB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AA5AF35-414C-45BA-8D6F-C76C97C3B048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4263381" y="5027940"/>
              <a:ext cx="3536302" cy="0"/>
            </a:xfrm>
            <a:prstGeom prst="line">
              <a:avLst/>
            </a:prstGeom>
            <a:noFill/>
            <a:ln w="9525" cap="flat" cmpd="sng" algn="ctr">
              <a:solidFill>
                <a:srgbClr val="7BB1DB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DE67CDC-F67D-41FA-B497-C7F05EAF8D83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4263381" y="3366680"/>
              <a:ext cx="3536302" cy="0"/>
            </a:xfrm>
            <a:prstGeom prst="line">
              <a:avLst/>
            </a:prstGeom>
            <a:noFill/>
            <a:ln w="9525" cap="flat" cmpd="sng" algn="ctr">
              <a:solidFill>
                <a:srgbClr val="7BB1DB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B4F9193-A6AD-48C4-8821-57862D2C3FD0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4263381" y="4866209"/>
              <a:ext cx="3536302" cy="0"/>
            </a:xfrm>
            <a:prstGeom prst="line">
              <a:avLst/>
            </a:prstGeom>
            <a:noFill/>
            <a:ln w="9525" cap="flat" cmpd="sng" algn="ctr">
              <a:solidFill>
                <a:srgbClr val="7BB1DB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48A33C1-7D18-4048-8798-93518CDD49A0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4263381" y="4524087"/>
              <a:ext cx="3536302" cy="0"/>
            </a:xfrm>
            <a:prstGeom prst="line">
              <a:avLst/>
            </a:prstGeom>
            <a:noFill/>
            <a:ln w="9525" cap="flat" cmpd="sng" algn="ctr">
              <a:solidFill>
                <a:srgbClr val="7BB1DB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618F182-936F-4EC6-8615-D8CEA687F304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4263381" y="4695149"/>
              <a:ext cx="3536302" cy="0"/>
            </a:xfrm>
            <a:prstGeom prst="line">
              <a:avLst/>
            </a:prstGeom>
            <a:noFill/>
            <a:ln w="9525" cap="flat" cmpd="sng" algn="ctr">
              <a:solidFill>
                <a:srgbClr val="7BB1DB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E751494-E3CE-432E-AD95-EA88F94EEC6D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4263381" y="3537037"/>
              <a:ext cx="3536302" cy="0"/>
            </a:xfrm>
            <a:prstGeom prst="line">
              <a:avLst/>
            </a:prstGeom>
            <a:noFill/>
            <a:ln w="9525" cap="flat" cmpd="sng" algn="ctr">
              <a:solidFill>
                <a:srgbClr val="7BB1DB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0026540-875A-436D-839B-3EE215AB589B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4263381" y="3696706"/>
              <a:ext cx="3536302" cy="0"/>
            </a:xfrm>
            <a:prstGeom prst="line">
              <a:avLst/>
            </a:prstGeom>
            <a:noFill/>
            <a:ln w="9525" cap="flat" cmpd="sng" algn="ctr">
              <a:solidFill>
                <a:srgbClr val="7BB1DB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63733326-6E55-4922-8A31-774653A36285}"/>
                </a:ext>
              </a:extLst>
            </p:cNvPr>
            <p:cNvCxnSpPr>
              <a:cxnSpLocks noChangeAspect="1"/>
            </p:cNvCxnSpPr>
            <p:nvPr/>
          </p:nvCxnSpPr>
          <p:spPr>
            <a:xfrm flipH="1">
              <a:off x="4263381" y="3174470"/>
              <a:ext cx="3536302" cy="1"/>
            </a:xfrm>
            <a:prstGeom prst="line">
              <a:avLst/>
            </a:prstGeom>
            <a:noFill/>
            <a:ln w="9525" cap="flat" cmpd="sng" algn="ctr">
              <a:solidFill>
                <a:srgbClr val="7BB1DB">
                  <a:shade val="95000"/>
                  <a:satMod val="105000"/>
                </a:srgbClr>
              </a:solidFill>
              <a:prstDash val="solid"/>
            </a:ln>
            <a:effectLst/>
          </p:spPr>
        </p:cxn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818B6D99-A76C-40CC-BF97-F00D01A91278}"/>
              </a:ext>
            </a:extLst>
          </p:cNvPr>
          <p:cNvSpPr txBox="1">
            <a:spLocks noChangeAspect="1"/>
          </p:cNvSpPr>
          <p:nvPr/>
        </p:nvSpPr>
        <p:spPr>
          <a:xfrm>
            <a:off x="3007736" y="1969692"/>
            <a:ext cx="1529424" cy="3107094"/>
          </a:xfrm>
          <a:prstGeom prst="rect">
            <a:avLst/>
          </a:prstGeom>
          <a:noFill/>
        </p:spPr>
        <p:txBody>
          <a:bodyPr wrap="square" lIns="91440" tIns="45720" rIns="91440" rtlCol="0" anchor="t">
            <a:no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Arial" charset="0"/>
              </a:rPr>
              <a:t>J3_12 – GND</a:t>
            </a:r>
          </a:p>
          <a:p>
            <a:r>
              <a:rPr lang="en-US" sz="1100" dirty="0">
                <a:solidFill>
                  <a:srgbClr val="000000"/>
                </a:solidFill>
                <a:latin typeface="Arial" charset="0"/>
              </a:rPr>
              <a:t>J3_10 – P5V_USB</a:t>
            </a:r>
          </a:p>
          <a:p>
            <a:r>
              <a:rPr lang="en-US" sz="1100" dirty="0">
                <a:solidFill>
                  <a:srgbClr val="000000"/>
                </a:solidFill>
                <a:latin typeface="Arial" charset="0"/>
              </a:rPr>
              <a:t>J4_11 – DAC0_OUT</a:t>
            </a:r>
          </a:p>
          <a:p>
            <a:r>
              <a:rPr lang="en-US" sz="1100" dirty="0">
                <a:solidFill>
                  <a:srgbClr val="000000"/>
                </a:solidFill>
                <a:latin typeface="Arial" charset="0"/>
              </a:rPr>
              <a:t>J1_14 – PTC2</a:t>
            </a:r>
          </a:p>
          <a:p>
            <a:r>
              <a:rPr lang="en-US" sz="1100" dirty="0">
                <a:solidFill>
                  <a:srgbClr val="000000"/>
                </a:solidFill>
                <a:latin typeface="Arial" charset="0"/>
              </a:rPr>
              <a:t>J1_12 – PTC5</a:t>
            </a:r>
          </a:p>
          <a:p>
            <a:r>
              <a:rPr lang="en-US" sz="1100" dirty="0">
                <a:solidFill>
                  <a:srgbClr val="000000"/>
                </a:solidFill>
                <a:latin typeface="Arial" charset="0"/>
              </a:rPr>
              <a:t>J1_10 – PTC12</a:t>
            </a:r>
          </a:p>
          <a:p>
            <a:endParaRPr lang="en-US" sz="1100" dirty="0">
              <a:solidFill>
                <a:srgbClr val="000000"/>
              </a:solidFill>
              <a:latin typeface="Arial" charset="0"/>
            </a:endParaRPr>
          </a:p>
          <a:p>
            <a:endParaRPr lang="en-US" sz="1100" dirty="0">
              <a:solidFill>
                <a:srgbClr val="000000"/>
              </a:solidFill>
              <a:latin typeface="Arial" charset="0"/>
            </a:endParaRPr>
          </a:p>
          <a:p>
            <a:endParaRPr lang="en-US" sz="1100" dirty="0">
              <a:solidFill>
                <a:srgbClr val="000000"/>
              </a:solidFill>
              <a:latin typeface="Arial" charset="0"/>
            </a:endParaRPr>
          </a:p>
          <a:p>
            <a:endParaRPr lang="en-US" sz="1100" dirty="0">
              <a:solidFill>
                <a:srgbClr val="000000"/>
              </a:solidFill>
              <a:latin typeface="Arial" charset="0"/>
            </a:endParaRPr>
          </a:p>
          <a:p>
            <a:r>
              <a:rPr lang="en-US" sz="1100" dirty="0">
                <a:solidFill>
                  <a:srgbClr val="000000"/>
                </a:solidFill>
                <a:latin typeface="Arial" charset="0"/>
              </a:rPr>
              <a:t>J1_8 – PTC8</a:t>
            </a:r>
          </a:p>
          <a:p>
            <a:r>
              <a:rPr lang="en-US" sz="1100" dirty="0">
                <a:solidFill>
                  <a:srgbClr val="000000"/>
                </a:solidFill>
                <a:latin typeface="Arial" charset="0"/>
              </a:rPr>
              <a:t>J1_6 – PTC16</a:t>
            </a:r>
          </a:p>
          <a:p>
            <a:r>
              <a:rPr lang="en-US" sz="1100" dirty="0">
                <a:solidFill>
                  <a:srgbClr val="000000"/>
                </a:solidFill>
                <a:latin typeface="Arial" charset="0"/>
              </a:rPr>
              <a:t>J1_4 – PTC4</a:t>
            </a:r>
          </a:p>
          <a:p>
            <a:r>
              <a:rPr lang="en-US" sz="1100" dirty="0">
                <a:solidFill>
                  <a:srgbClr val="000000"/>
                </a:solidFill>
                <a:latin typeface="Arial" charset="0"/>
              </a:rPr>
              <a:t>J1_2 – PTC3</a:t>
            </a:r>
          </a:p>
        </p:txBody>
      </p:sp>
      <p:sp>
        <p:nvSpPr>
          <p:cNvPr id="56" name="Speech Bubble: Rectangle with Corners Rounded 55">
            <a:extLst>
              <a:ext uri="{FF2B5EF4-FFF2-40B4-BE49-F238E27FC236}">
                <a16:creationId xmlns:a16="http://schemas.microsoft.com/office/drawing/2014/main" id="{042FD93A-5061-47E7-9EE8-A166B4EE9016}"/>
              </a:ext>
            </a:extLst>
          </p:cNvPr>
          <p:cNvSpPr/>
          <p:nvPr/>
        </p:nvSpPr>
        <p:spPr>
          <a:xfrm>
            <a:off x="4106290" y="585330"/>
            <a:ext cx="3307970" cy="898880"/>
          </a:xfrm>
          <a:prstGeom prst="wedgeRoundRectCallout">
            <a:avLst>
              <a:gd name="adj1" fmla="val -40355"/>
              <a:gd name="adj2" fmla="val 156404"/>
              <a:gd name="adj3" fmla="val 16667"/>
            </a:avLst>
          </a:prstGeom>
          <a:solidFill>
            <a:srgbClr val="7BB1DB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kern="0" dirty="0">
                <a:solidFill>
                  <a:prstClr val="white"/>
                </a:solidFill>
                <a:latin typeface="Arial"/>
              </a:rPr>
              <a:t>We will use DAC output instead of potentiometer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4930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LCD 1602A </a:t>
            </a:r>
            <a:r>
              <a:rPr lang="en-US" altLang="cs-CZ" dirty="0"/>
              <a:t>– Driver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858000" y="4686300"/>
            <a:ext cx="1841740" cy="342900"/>
          </a:xfrm>
        </p:spPr>
        <p:txBody>
          <a:bodyPr/>
          <a:lstStyle/>
          <a:p>
            <a:fld id="{7E028F59-B1F6-4801-94DB-4C8B6157CAC0}" type="slidenum">
              <a:rPr lang="cs-CZ" altLang="cs-CZ"/>
              <a:pPr/>
              <a:t>8</a:t>
            </a:fld>
            <a:endParaRPr lang="cs-CZ" altLang="cs-CZ"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C0A8230F-3410-4FCB-B026-F5EE5FB4E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1513285"/>
            <a:ext cx="8082321" cy="3125771"/>
          </a:xfrm>
        </p:spPr>
        <p:txBody>
          <a:bodyPr/>
          <a:lstStyle/>
          <a:p>
            <a:r>
              <a:rPr lang="en-US" dirty="0"/>
              <a:t>Support of the 4-bit communication initialization</a:t>
            </a:r>
          </a:p>
          <a:p>
            <a:r>
              <a:rPr lang="en-US" dirty="0" err="1"/>
              <a:t>SysTick</a:t>
            </a:r>
            <a:r>
              <a:rPr lang="en-US" dirty="0"/>
              <a:t> timer usage for delays</a:t>
            </a:r>
          </a:p>
          <a:p>
            <a:r>
              <a:rPr lang="en-US" dirty="0"/>
              <a:t>Basic command and data transfer functions</a:t>
            </a:r>
          </a:p>
          <a:p>
            <a:endParaRPr lang="en-US" dirty="0"/>
          </a:p>
          <a:p>
            <a:r>
              <a:rPr lang="en-US" dirty="0"/>
              <a:t>Does not read busy flag – uses delays instead</a:t>
            </a:r>
          </a:p>
        </p:txBody>
      </p:sp>
    </p:spTree>
    <p:extLst>
      <p:ext uri="{BB962C8B-B14F-4D97-AF65-F5344CB8AC3E}">
        <p14:creationId xmlns:p14="http://schemas.microsoft.com/office/powerpoint/2010/main" val="4138460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LCD 1602A </a:t>
            </a:r>
            <a:r>
              <a:rPr lang="en-US" altLang="cs-CZ" dirty="0"/>
              <a:t>– Driver Interface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LCD Display / Dávid Danaj, Marek Neužil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858000" y="4686300"/>
            <a:ext cx="1841740" cy="342900"/>
          </a:xfrm>
        </p:spPr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C0A8230F-3410-4FCB-B026-F5EE5FB4E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1513285"/>
            <a:ext cx="8082321" cy="714147"/>
          </a:xfrm>
        </p:spPr>
        <p:txBody>
          <a:bodyPr/>
          <a:lstStyle/>
          <a:p>
            <a:r>
              <a:rPr lang="en-US" sz="2000" kern="1200" dirty="0">
                <a:latin typeface="Tahoma" pitchFamily="34" charset="0"/>
              </a:rPr>
              <a:t>The</a:t>
            </a:r>
            <a:r>
              <a:rPr lang="en-US" sz="2000" dirty="0"/>
              <a:t> LCD driver requires to define the following identifiers in the Pins tool for GPIO output pins: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C74487-C4E2-4E87-A2BC-797C46966C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470" y="3347097"/>
            <a:ext cx="7927439" cy="1433686"/>
          </a:xfrm>
          <a:prstGeom prst="rect">
            <a:avLst/>
          </a:prstGeom>
        </p:spPr>
      </p:pic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FBB4CA9D-7C0A-4A71-8120-71487536DAD3}"/>
              </a:ext>
            </a:extLst>
          </p:cNvPr>
          <p:cNvSpPr txBox="1">
            <a:spLocks/>
          </p:cNvSpPr>
          <p:nvPr/>
        </p:nvSpPr>
        <p:spPr bwMode="auto">
          <a:xfrm>
            <a:off x="910861" y="2265768"/>
            <a:ext cx="2489564" cy="117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LCD_RS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LCD_RW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LCD_E</a:t>
            </a:r>
          </a:p>
          <a:p>
            <a:endParaRPr lang="en-US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A45EF221-644A-42FC-9040-B755C7D18713}"/>
              </a:ext>
            </a:extLst>
          </p:cNvPr>
          <p:cNvSpPr txBox="1">
            <a:spLocks/>
          </p:cNvSpPr>
          <p:nvPr/>
        </p:nvSpPr>
        <p:spPr bwMode="auto">
          <a:xfrm>
            <a:off x="4886250" y="1983844"/>
            <a:ext cx="2489564" cy="117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LCD_DB4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LCD_DB5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LCD_DB6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LCD_DB7</a:t>
            </a:r>
          </a:p>
        </p:txBody>
      </p:sp>
    </p:spTree>
    <p:extLst>
      <p:ext uri="{BB962C8B-B14F-4D97-AF65-F5344CB8AC3E}">
        <p14:creationId xmlns:p14="http://schemas.microsoft.com/office/powerpoint/2010/main" val="21294512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58A1AEA32045479011C8026056FF51" ma:contentTypeVersion="9" ma:contentTypeDescription="Create a new document." ma:contentTypeScope="" ma:versionID="db634d63072601a538978bd49e4cd581">
  <xsd:schema xmlns:xsd="http://www.w3.org/2001/XMLSchema" xmlns:xs="http://www.w3.org/2001/XMLSchema" xmlns:p="http://schemas.microsoft.com/office/2006/metadata/properties" xmlns:ns2="25d16030-d015-4771-b3b3-ac02cfe098de" xmlns:ns3="de64d2a2-fe14-4a55-8c1d-ce04b576ccd1" targetNamespace="http://schemas.microsoft.com/office/2006/metadata/properties" ma:root="true" ma:fieldsID="8ae348cae58d47b8aa8c815aadca42a2" ns2:_="" ns3:_="">
    <xsd:import namespace="25d16030-d015-4771-b3b3-ac02cfe098de"/>
    <xsd:import namespace="de64d2a2-fe14-4a55-8c1d-ce04b576cc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d16030-d015-4771-b3b3-ac02cfe098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64d2a2-fe14-4a55-8c1d-ce04b576ccd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644CB6-F370-4352-A235-F465704154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A5D6E7-AEBA-43E5-B883-281F7126F955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25d16030-d015-4771-b3b3-ac02cfe098de"/>
    <ds:schemaRef ds:uri="http://purl.org/dc/dcmitype/"/>
    <ds:schemaRef ds:uri="http://purl.org/dc/terms/"/>
    <ds:schemaRef ds:uri="de64d2a2-fe14-4a55-8c1d-ce04b576ccd1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2B831524-FAA8-4B88-9CF1-6705001CAC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d16030-d015-4771-b3b3-ac02cfe098de"/>
    <ds:schemaRef ds:uri="de64d2a2-fe14-4a55-8c1d-ce04b576cc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mu_sablona_16_9_en</Template>
  <TotalTime>0</TotalTime>
  <Words>715</Words>
  <Application>Microsoft Office PowerPoint</Application>
  <PresentationFormat>On-screen Show (16:9)</PresentationFormat>
  <Paragraphs>162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Courier New</vt:lpstr>
      <vt:lpstr>Tahoma</vt:lpstr>
      <vt:lpstr>Wingdings</vt:lpstr>
      <vt:lpstr>Prezentace_MU_CZ</vt:lpstr>
      <vt:lpstr>PV198 – One-chip Controllers  LCD Display</vt:lpstr>
      <vt:lpstr>Content</vt:lpstr>
      <vt:lpstr>LCD Display usage</vt:lpstr>
      <vt:lpstr>LCD 1602A – Overview</vt:lpstr>
      <vt:lpstr>LCD 1602A – Message</vt:lpstr>
      <vt:lpstr>LCD 1602A – Scheme</vt:lpstr>
      <vt:lpstr>LCD 1602A – Scheme</vt:lpstr>
      <vt:lpstr>LCD 1602A – Driver</vt:lpstr>
      <vt:lpstr>LCD 1602A – Driver Interface</vt:lpstr>
      <vt:lpstr>LCD 1602A – Driver Interface</vt:lpstr>
      <vt:lpstr>Application</vt:lpstr>
      <vt:lpstr>Application</vt:lpstr>
      <vt:lpstr>Application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Danaj</dc:creator>
  <cp:lastModifiedBy>David Danaj</cp:lastModifiedBy>
  <cp:revision>104</cp:revision>
  <cp:lastPrinted>1601-01-01T00:00:00Z</cp:lastPrinted>
  <dcterms:created xsi:type="dcterms:W3CDTF">2019-10-03T16:01:06Z</dcterms:created>
  <dcterms:modified xsi:type="dcterms:W3CDTF">2019-11-08T13:42:11Z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0x010100A258A1AEA32045479011C8026056FF51</vt:lpwstr>
  </property>
</Properties>
</file>