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1" r:id="rId6"/>
    <p:sldId id="269" r:id="rId7"/>
    <p:sldId id="260" r:id="rId8"/>
    <p:sldId id="263" r:id="rId9"/>
    <p:sldId id="264" r:id="rId10"/>
    <p:sldId id="265" r:id="rId11"/>
    <p:sldId id="270" r:id="rId12"/>
    <p:sldId id="266" r:id="rId13"/>
    <p:sldId id="267" r:id="rId14"/>
    <p:sldId id="268" r:id="rId15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54" d="100"/>
          <a:sy n="154" d="100"/>
        </p:scale>
        <p:origin x="534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B49F85-CBE5-40BE-B15E-1E24758B4005}" type="datetimeFigureOut">
              <a:rPr lang="cs-CZ" smtClean="0"/>
              <a:t>01.11.2021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4B1F03-27C9-4DD6-829C-3D6955EF6A3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059134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4B1F03-27C9-4DD6-829C-3D6955EF6A3B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931644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4B1F03-27C9-4DD6-829C-3D6955EF6A3B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173081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70D1C01-1271-4A0C-A1E3-34A822F6B53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853D5C6F-4A7A-412C-A33A-CC56351B3E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236613C-7D9E-4523-8A02-EF549CC497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AECE3-D82E-41BB-B6BF-780F32261131}" type="datetimeFigureOut">
              <a:rPr lang="cs-CZ" smtClean="0"/>
              <a:t>31.10.2021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AAACCAB-D213-4D4D-9E12-E92DC18683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60485DF-AE2E-4B72-A3E3-1AC924D6C3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14B4B-A364-454A-A790-FBB12D7711F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709710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B225544-888D-4A03-B8FC-54A5BA4FFB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DC5F758F-0DE0-4A57-85D8-39CF5A602A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1B91FC5-87F9-4572-88BB-E68C3AC273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AECE3-D82E-41BB-B6BF-780F32261131}" type="datetimeFigureOut">
              <a:rPr lang="cs-CZ" smtClean="0"/>
              <a:t>31.10.2021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1C5BE40-DE73-4251-9724-70BB5E3C8F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527D5BC-40C7-476A-AA5B-928ADE7191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14B4B-A364-454A-A790-FBB12D7711F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696619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4DF248BD-63D2-4A18-9C4C-D59BDD48C02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DF4CAF7B-3261-4F50-A0BF-4A11BFBAFE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B56E19E-36DF-4DA1-BEF3-7E8D593BB3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AECE3-D82E-41BB-B6BF-780F32261131}" type="datetimeFigureOut">
              <a:rPr lang="cs-CZ" smtClean="0"/>
              <a:t>31.10.2021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13D9D8E-99F9-43CD-8F7F-66BFEBA9DA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0789E93-DEC4-40C8-8121-3E0E27809E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14B4B-A364-454A-A790-FBB12D7711F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399860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299C4FD-972E-40FE-875D-C2C53ED8FD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7030343-A3CB-4F01-8FB4-0B938D529C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6D72731-DBF2-4BEF-A326-B985AFDE56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AECE3-D82E-41BB-B6BF-780F32261131}" type="datetimeFigureOut">
              <a:rPr lang="cs-CZ" smtClean="0"/>
              <a:t>31.10.2021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620B988-271D-4F95-81FA-46510C2E56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9DDF07B-B0F7-4D77-B7DE-FB5212A652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14B4B-A364-454A-A790-FBB12D7711F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512940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2206E2E-D18C-42DB-8CAF-0CC063CC26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116CC449-BE91-41FC-96A3-E737811852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F6FC936-36F6-42AF-86B8-75F0C3E45C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AECE3-D82E-41BB-B6BF-780F32261131}" type="datetimeFigureOut">
              <a:rPr lang="cs-CZ" smtClean="0"/>
              <a:t>31.10.2021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4FC06C4-6B46-4FAD-A4BD-303291CBCB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1C9446C-6216-44D0-961D-340B2CE243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14B4B-A364-454A-A790-FBB12D7711F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829189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900EEE9-75CD-4948-BCED-6C11A113E0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7CD5500-0467-486C-9E9E-916C4404120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4D9DD874-DC8C-4FBD-BDCB-E5B993C6104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7C76CDFE-9818-4D4D-AAB8-5CDE362FFB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AECE3-D82E-41BB-B6BF-780F32261131}" type="datetimeFigureOut">
              <a:rPr lang="cs-CZ" smtClean="0"/>
              <a:t>31.10.2021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AFEFB0CE-44AC-435F-9060-F397A49D37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92EB4978-8298-437D-B1CB-CD776E2967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14B4B-A364-454A-A790-FBB12D7711F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021984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6B15BFA-EFF9-4EE3-99E1-9E8D4FF10F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3C219B72-8719-4A58-82AC-3403CCAABB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185A6748-B757-4C17-B62C-CD121CD027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D583F064-EE44-4BF1-89A3-764FAA49569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427E88A0-81F4-487D-A912-AB4859DA1C0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5697DFBF-77FD-4A10-A946-CAECF070B8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AECE3-D82E-41BB-B6BF-780F32261131}" type="datetimeFigureOut">
              <a:rPr lang="cs-CZ" smtClean="0"/>
              <a:t>31.10.2021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9B322F87-9EF4-4EE5-9C61-1D4BC5A566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2D80C908-41AE-4965-9930-7F60CB6F5E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14B4B-A364-454A-A790-FBB12D7711F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94824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50909F6-6AAC-405E-B4D9-7301582596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72A726F8-4CC4-4111-B370-0DC590C2F4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AECE3-D82E-41BB-B6BF-780F32261131}" type="datetimeFigureOut">
              <a:rPr lang="cs-CZ" smtClean="0"/>
              <a:t>31.10.2021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1C07ACE5-798F-40B4-8CC0-09A8342D2F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954C6F82-567F-41FA-87C0-3823C8388C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14B4B-A364-454A-A790-FBB12D7711F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710555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967231FE-BAF7-47B9-8AEB-2FA7868035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AECE3-D82E-41BB-B6BF-780F32261131}" type="datetimeFigureOut">
              <a:rPr lang="cs-CZ" smtClean="0"/>
              <a:t>31.10.2021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E709A88D-A6C1-4C62-932B-53CDAFA968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8FA360E2-7D79-41BA-8CAB-AEDA0C588C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14B4B-A364-454A-A790-FBB12D7711F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852784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00657CA-FFFA-4CEC-ACC1-D6BD0F9401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0CAB269-B037-4FC9-92B4-BC79AA7016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91AD0296-DE7C-4622-9E2C-9E8303B365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CE900157-6E15-47D8-8ED7-B6B624723B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AECE3-D82E-41BB-B6BF-780F32261131}" type="datetimeFigureOut">
              <a:rPr lang="cs-CZ" smtClean="0"/>
              <a:t>31.10.2021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F0F47FBC-2772-4BAC-835E-FA868100EE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3C4CBE5-8C5A-4D30-B033-02B622BD08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14B4B-A364-454A-A790-FBB12D7711F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58239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FDC22D8-E2C1-4324-AD19-4303B13FF1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0A8B1916-FD1C-43AC-9764-E607642CD7C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166EB00C-0499-47B7-A707-3BDCC2B148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DCA3B3F7-806C-4597-9921-9BD91C2287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AECE3-D82E-41BB-B6BF-780F32261131}" type="datetimeFigureOut">
              <a:rPr lang="cs-CZ" smtClean="0"/>
              <a:t>31.10.2021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80673744-E3FC-4DFC-A883-DA7E164B62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31A7FC0B-21B3-41FC-A238-C268C20B20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14B4B-A364-454A-A790-FBB12D7711F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672800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AF65D213-926C-49C1-8632-5ADB1BB1A1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0F0F148A-A266-474E-9E63-29AAFDAA4F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5D03E8E-E3EA-4652-8690-9AE57EEDEF6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1AECE3-D82E-41BB-B6BF-780F32261131}" type="datetimeFigureOut">
              <a:rPr lang="cs-CZ" smtClean="0"/>
              <a:t>31.10.2021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7A9D24A-3DA9-4492-86BF-EE188CF26A0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BE23A02-437A-475A-AE76-EE70B733719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514B4B-A364-454A-A790-FBB12D7711F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76982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nussocisoc.org/post/a-sociological-take-on-imposter-syndrome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1F2D740-D677-42AF-B32D-2C36F42C9E0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Procrastination, Motivation &amp; Imposter syndrome</a:t>
            </a: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63BAD96D-A3CC-4AD2-99D1-88C52B322E3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PV236 – Time management &amp; Effectiveness</a:t>
            </a:r>
          </a:p>
          <a:p>
            <a:r>
              <a:rPr lang="en-US" dirty="0"/>
              <a:t>1.11. 2021</a:t>
            </a:r>
          </a:p>
          <a:p>
            <a:r>
              <a:rPr lang="en-US" dirty="0"/>
              <a:t>Josef Spurný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172717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E9F87FA-4BFD-4FDE-8838-EFFEC9EEA3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Emotions </a:t>
            </a:r>
            <a:r>
              <a:rPr lang="en-US" dirty="0">
                <a:sym typeface="Wingdings" panose="05000000000000000000" pitchFamily="2" charset="2"/>
              </a:rPr>
              <a:t> </a:t>
            </a:r>
            <a:r>
              <a:rPr lang="cs-CZ" dirty="0">
                <a:sym typeface="Wingdings" panose="05000000000000000000" pitchFamily="2" charset="2"/>
              </a:rPr>
              <a:t>W</a:t>
            </a:r>
            <a:r>
              <a:rPr lang="en-US" dirty="0">
                <a:sym typeface="Wingdings" panose="05000000000000000000" pitchFamily="2" charset="2"/>
              </a:rPr>
              <a:t>ill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EC9E7F3-DC72-407A-B031-2991244B9B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Actions require energy levels</a:t>
            </a:r>
          </a:p>
          <a:p>
            <a:endParaRPr lang="en-US" dirty="0"/>
          </a:p>
          <a:p>
            <a:r>
              <a:rPr lang="en-US" dirty="0"/>
              <a:t>Reasoning does not bring energy, emotions does!</a:t>
            </a:r>
          </a:p>
          <a:p>
            <a:endParaRPr lang="en-US" dirty="0"/>
          </a:p>
          <a:p>
            <a:r>
              <a:rPr lang="en-US" dirty="0"/>
              <a:t>Non-living vs living entities</a:t>
            </a:r>
          </a:p>
          <a:p>
            <a:pPr lvl="2"/>
            <a:r>
              <a:rPr lang="en-US" sz="1600" dirty="0"/>
              <a:t>“</a:t>
            </a:r>
            <a:r>
              <a:rPr lang="en-US" sz="1600" i="1" dirty="0"/>
              <a:t>only dead fish swim with the stream</a:t>
            </a:r>
            <a:r>
              <a:rPr lang="en-US" sz="1600" dirty="0"/>
              <a:t>”</a:t>
            </a:r>
            <a:endParaRPr lang="cs-CZ" sz="1600" dirty="0"/>
          </a:p>
          <a:p>
            <a:endParaRPr lang="en-US" dirty="0"/>
          </a:p>
          <a:p>
            <a:r>
              <a:rPr lang="en-US" dirty="0"/>
              <a:t>Self-feeding cycles</a:t>
            </a:r>
          </a:p>
          <a:p>
            <a:pPr lvl="1"/>
            <a:r>
              <a:rPr lang="en-US" sz="1600" dirty="0"/>
              <a:t>The more efficient cycles, the greater the potential for longer lifespan</a:t>
            </a:r>
          </a:p>
          <a:p>
            <a:endParaRPr lang="en-US" dirty="0"/>
          </a:p>
          <a:p>
            <a:r>
              <a:rPr lang="en-US" dirty="0"/>
              <a:t>Will may be perceived as higher-order emotion, a token of mental metabolism</a:t>
            </a:r>
          </a:p>
          <a:p>
            <a:endParaRPr lang="en-US" dirty="0"/>
          </a:p>
          <a:p>
            <a:r>
              <a:rPr lang="en-US" dirty="0"/>
              <a:t>Burnout / depression </a:t>
            </a:r>
            <a:r>
              <a:rPr lang="en-US" dirty="0">
                <a:sym typeface="Wingdings" panose="05000000000000000000" pitchFamily="2" charset="2"/>
              </a:rPr>
              <a:t> lack of will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35048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731FDC7-9E10-4201-8186-83CF021CBB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Caution: teacher’s subjective opinion!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CA2280E-9127-4CBE-BA95-655127047F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the long term, you cannot “solve” procrastination just by pushing yourself to do things you do not want to do (by using tools/techniques)</a:t>
            </a:r>
          </a:p>
          <a:p>
            <a:endParaRPr lang="en-US" dirty="0"/>
          </a:p>
          <a:p>
            <a:pPr lvl="1"/>
            <a:r>
              <a:rPr lang="en-US" dirty="0"/>
              <a:t>This way you are only getting more efficient at discharging your battery </a:t>
            </a:r>
          </a:p>
          <a:p>
            <a:pPr lvl="2">
              <a:buFont typeface="Wingdings" panose="05000000000000000000" pitchFamily="2" charset="2"/>
              <a:buChar char="à"/>
            </a:pPr>
            <a:r>
              <a:rPr lang="en-US" i="1" dirty="0">
                <a:sym typeface="Wingdings" panose="05000000000000000000" pitchFamily="2" charset="2"/>
              </a:rPr>
              <a:t> Burnout syndrome</a:t>
            </a:r>
          </a:p>
          <a:p>
            <a:pPr lvl="2">
              <a:buFont typeface="Wingdings" panose="05000000000000000000" pitchFamily="2" charset="2"/>
              <a:buChar char="à"/>
            </a:pPr>
            <a:r>
              <a:rPr lang="en-US" i="1" dirty="0">
                <a:sym typeface="Wingdings" panose="05000000000000000000" pitchFamily="2" charset="2"/>
              </a:rPr>
              <a:t> Psychosomatic symptoms / diseases</a:t>
            </a:r>
          </a:p>
          <a:p>
            <a:pPr lvl="2">
              <a:buFont typeface="Wingdings" panose="05000000000000000000" pitchFamily="2" charset="2"/>
              <a:buChar char="à"/>
            </a:pPr>
            <a:r>
              <a:rPr lang="en-US" i="1" dirty="0">
                <a:sym typeface="Wingdings" panose="05000000000000000000" pitchFamily="2" charset="2"/>
              </a:rPr>
              <a:t> Stress, aggression, easy irritation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These techniques should be combined with maintenance of narcissistic equilibrium, and self-awareness</a:t>
            </a:r>
          </a:p>
          <a:p>
            <a:pPr marL="914400" lvl="2" indent="0">
              <a:buNone/>
            </a:pPr>
            <a:endParaRPr lang="en-US" dirty="0">
              <a:sym typeface="Wingdings" panose="05000000000000000000" pitchFamily="2" charset="2"/>
            </a:endParaRPr>
          </a:p>
          <a:p>
            <a:pPr marL="457200" lvl="1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841716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3DB4675-0A28-4D7C-8BF8-BD15ECB889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Impostor syndrome</a:t>
            </a:r>
            <a:endParaRPr lang="cs-CZ" dirty="0"/>
          </a:p>
        </p:txBody>
      </p:sp>
      <p:pic>
        <p:nvPicPr>
          <p:cNvPr id="5" name="Zástupný obsah 4">
            <a:extLst>
              <a:ext uri="{FF2B5EF4-FFF2-40B4-BE49-F238E27FC236}">
                <a16:creationId xmlns:a16="http://schemas.microsoft.com/office/drawing/2014/main" id="{EE1A1761-1A74-4F5F-8C8A-D4E38D67D57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838200" y="1838337"/>
            <a:ext cx="5163271" cy="3839111"/>
          </a:xfrm>
        </p:spPr>
      </p:pic>
      <p:sp>
        <p:nvSpPr>
          <p:cNvPr id="6" name="TextovéPole 5">
            <a:extLst>
              <a:ext uri="{FF2B5EF4-FFF2-40B4-BE49-F238E27FC236}">
                <a16:creationId xmlns:a16="http://schemas.microsoft.com/office/drawing/2014/main" id="{2168749E-16EA-4A65-9612-D0B8297494EC}"/>
              </a:ext>
            </a:extLst>
          </p:cNvPr>
          <p:cNvSpPr txBox="1"/>
          <p:nvPr/>
        </p:nvSpPr>
        <p:spPr>
          <a:xfrm>
            <a:off x="650032" y="5862114"/>
            <a:ext cx="635414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Pic source: </a:t>
            </a:r>
            <a:r>
              <a:rPr lang="cs-CZ" sz="1200" dirty="0">
                <a:hlinkClick r:id="rId4"/>
              </a:rPr>
              <a:t>https://www.nussocisoc.org/post/a-sociological-take-on-imposter-syndrome</a:t>
            </a:r>
            <a:endParaRPr lang="cs-CZ" sz="1200" dirty="0"/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B7FDFB0A-7117-4933-B748-7A07BB2F8681}"/>
              </a:ext>
            </a:extLst>
          </p:cNvPr>
          <p:cNvSpPr txBox="1"/>
          <p:nvPr/>
        </p:nvSpPr>
        <p:spPr>
          <a:xfrm>
            <a:off x="6896100" y="1997839"/>
            <a:ext cx="4737101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Do you suffer from impostor syndrome?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Objectively, you perform well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Subjectively, you think you underdeliver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You procrastinate because you think you will underdeliver anyway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You tend to doubt appreciation or compliments from others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You fear that one day others will find out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961246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5CCBE15-67D9-460C-A783-F27AC875CF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Impostor syndrome – root cause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9DC4D99-8AA9-41BF-A017-BF94158EA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Psychologist: lack of self-confidence </a:t>
            </a:r>
            <a:r>
              <a:rPr lang="en-US" dirty="0">
                <a:sym typeface="Wingdings" panose="05000000000000000000" pitchFamily="2" charset="2"/>
              </a:rPr>
              <a:t> attachment</a:t>
            </a:r>
          </a:p>
          <a:p>
            <a:endParaRPr lang="en-US" dirty="0">
              <a:sym typeface="Wingdings" panose="05000000000000000000" pitchFamily="2" charset="2"/>
            </a:endParaRPr>
          </a:p>
          <a:p>
            <a:r>
              <a:rPr lang="en-US" dirty="0">
                <a:sym typeface="Wingdings" panose="05000000000000000000" pitchFamily="2" charset="2"/>
              </a:rPr>
              <a:t>Sociologist: socially constructed problems and/or inequalities (e.g., gender, race) at workplace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806186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05AFF5E-91E2-479C-9683-0561B4F517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Homework assignment</a:t>
            </a:r>
            <a:endParaRPr lang="cs-CZ" dirty="0"/>
          </a:p>
        </p:txBody>
      </p:sp>
      <p:sp>
        <p:nvSpPr>
          <p:cNvPr id="4" name="Ovál 3">
            <a:extLst>
              <a:ext uri="{FF2B5EF4-FFF2-40B4-BE49-F238E27FC236}">
                <a16:creationId xmlns:a16="http://schemas.microsoft.com/office/drawing/2014/main" id="{A139F553-4A47-4544-9901-6D54877319B7}"/>
              </a:ext>
            </a:extLst>
          </p:cNvPr>
          <p:cNvSpPr/>
          <p:nvPr/>
        </p:nvSpPr>
        <p:spPr>
          <a:xfrm>
            <a:off x="6020416" y="2445704"/>
            <a:ext cx="3078332" cy="2898525"/>
          </a:xfrm>
          <a:prstGeom prst="ellipse">
            <a:avLst/>
          </a:prstGeom>
          <a:noFill/>
          <a:ln w="7620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350">
              <a:solidFill>
                <a:schemeClr val="accent6"/>
              </a:solidFill>
            </a:endParaRP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DF2C43E0-1EB4-4508-AD41-501155BDF432}"/>
              </a:ext>
            </a:extLst>
          </p:cNvPr>
          <p:cNvSpPr txBox="1"/>
          <p:nvPr/>
        </p:nvSpPr>
        <p:spPr>
          <a:xfrm>
            <a:off x="2578210" y="1663262"/>
            <a:ext cx="1795813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/>
              <a:t>Resources</a:t>
            </a:r>
            <a:endParaRPr lang="cs-CZ" sz="3000" b="1" dirty="0"/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82CB1C86-A201-4435-A47D-BCE4A15CE6D4}"/>
              </a:ext>
            </a:extLst>
          </p:cNvPr>
          <p:cNvSpPr txBox="1"/>
          <p:nvPr/>
        </p:nvSpPr>
        <p:spPr>
          <a:xfrm>
            <a:off x="6744496" y="1659452"/>
            <a:ext cx="1657826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/>
              <a:t>Expenses</a:t>
            </a:r>
            <a:endParaRPr lang="cs-CZ" sz="3000" b="1" dirty="0"/>
          </a:p>
        </p:txBody>
      </p:sp>
      <p:sp>
        <p:nvSpPr>
          <p:cNvPr id="7" name="Ovál 6">
            <a:extLst>
              <a:ext uri="{FF2B5EF4-FFF2-40B4-BE49-F238E27FC236}">
                <a16:creationId xmlns:a16="http://schemas.microsoft.com/office/drawing/2014/main" id="{BBEC11C9-A14A-417B-9D33-251E57DCC72F}"/>
              </a:ext>
            </a:extLst>
          </p:cNvPr>
          <p:cNvSpPr/>
          <p:nvPr/>
        </p:nvSpPr>
        <p:spPr>
          <a:xfrm>
            <a:off x="1986130" y="2355000"/>
            <a:ext cx="3078332" cy="2898525"/>
          </a:xfrm>
          <a:prstGeom prst="ellipse">
            <a:avLst/>
          </a:prstGeom>
          <a:noFill/>
          <a:ln w="762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350">
              <a:solidFill>
                <a:schemeClr val="accent6"/>
              </a:solidFill>
            </a:endParaRPr>
          </a:p>
        </p:txBody>
      </p:sp>
      <p:cxnSp>
        <p:nvCxnSpPr>
          <p:cNvPr id="8" name="Přímá spojnice 7">
            <a:extLst>
              <a:ext uri="{FF2B5EF4-FFF2-40B4-BE49-F238E27FC236}">
                <a16:creationId xmlns:a16="http://schemas.microsoft.com/office/drawing/2014/main" id="{3DF37900-39B7-4348-88A3-AED25123D83B}"/>
              </a:ext>
            </a:extLst>
          </p:cNvPr>
          <p:cNvCxnSpPr>
            <a:stCxn id="7" idx="0"/>
          </p:cNvCxnSpPr>
          <p:nvPr/>
        </p:nvCxnSpPr>
        <p:spPr>
          <a:xfrm>
            <a:off x="3525296" y="2355000"/>
            <a:ext cx="0" cy="1592632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nice 8">
            <a:extLst>
              <a:ext uri="{FF2B5EF4-FFF2-40B4-BE49-F238E27FC236}">
                <a16:creationId xmlns:a16="http://schemas.microsoft.com/office/drawing/2014/main" id="{65D373EF-1DE6-46F1-B266-67071F064E9A}"/>
              </a:ext>
            </a:extLst>
          </p:cNvPr>
          <p:cNvCxnSpPr>
            <a:stCxn id="7" idx="7"/>
          </p:cNvCxnSpPr>
          <p:nvPr/>
        </p:nvCxnSpPr>
        <p:spPr>
          <a:xfrm flipH="1">
            <a:off x="3525296" y="2779479"/>
            <a:ext cx="1088354" cy="1168153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nice 9">
            <a:extLst>
              <a:ext uri="{FF2B5EF4-FFF2-40B4-BE49-F238E27FC236}">
                <a16:creationId xmlns:a16="http://schemas.microsoft.com/office/drawing/2014/main" id="{B00A2666-9839-4B3C-BDB6-7A70E0EF9E20}"/>
              </a:ext>
            </a:extLst>
          </p:cNvPr>
          <p:cNvCxnSpPr/>
          <p:nvPr/>
        </p:nvCxnSpPr>
        <p:spPr>
          <a:xfrm flipH="1" flipV="1">
            <a:off x="3525296" y="3947632"/>
            <a:ext cx="442710" cy="1238436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nice 10">
            <a:extLst>
              <a:ext uri="{FF2B5EF4-FFF2-40B4-BE49-F238E27FC236}">
                <a16:creationId xmlns:a16="http://schemas.microsoft.com/office/drawing/2014/main" id="{7E48EBD5-2B41-4621-9A50-B67C29128B75}"/>
              </a:ext>
            </a:extLst>
          </p:cNvPr>
          <p:cNvCxnSpPr/>
          <p:nvPr/>
        </p:nvCxnSpPr>
        <p:spPr>
          <a:xfrm flipV="1">
            <a:off x="2946459" y="3955284"/>
            <a:ext cx="578836" cy="1160501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ovéPole 11">
            <a:extLst>
              <a:ext uri="{FF2B5EF4-FFF2-40B4-BE49-F238E27FC236}">
                <a16:creationId xmlns:a16="http://schemas.microsoft.com/office/drawing/2014/main" id="{25BBBCC7-9BE1-43D8-9E48-A85E3FD7663D}"/>
              </a:ext>
            </a:extLst>
          </p:cNvPr>
          <p:cNvSpPr txBox="1"/>
          <p:nvPr/>
        </p:nvSpPr>
        <p:spPr>
          <a:xfrm>
            <a:off x="2578210" y="3363555"/>
            <a:ext cx="340158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300"/>
              <a:t>?</a:t>
            </a:r>
          </a:p>
        </p:txBody>
      </p:sp>
      <p:cxnSp>
        <p:nvCxnSpPr>
          <p:cNvPr id="13" name="Přímá spojnice 12">
            <a:extLst>
              <a:ext uri="{FF2B5EF4-FFF2-40B4-BE49-F238E27FC236}">
                <a16:creationId xmlns:a16="http://schemas.microsoft.com/office/drawing/2014/main" id="{A2DDE2C0-EE60-4E61-AA27-A32F521BD44E}"/>
              </a:ext>
            </a:extLst>
          </p:cNvPr>
          <p:cNvCxnSpPr/>
          <p:nvPr/>
        </p:nvCxnSpPr>
        <p:spPr>
          <a:xfrm>
            <a:off x="7057435" y="2522766"/>
            <a:ext cx="502148" cy="1417870"/>
          </a:xfrm>
          <a:prstGeom prst="line">
            <a:avLst/>
          </a:prstGeom>
          <a:ln w="7620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nice 13">
            <a:extLst>
              <a:ext uri="{FF2B5EF4-FFF2-40B4-BE49-F238E27FC236}">
                <a16:creationId xmlns:a16="http://schemas.microsoft.com/office/drawing/2014/main" id="{A83888F4-5571-4480-A264-2D833904A317}"/>
              </a:ext>
            </a:extLst>
          </p:cNvPr>
          <p:cNvCxnSpPr/>
          <p:nvPr/>
        </p:nvCxnSpPr>
        <p:spPr>
          <a:xfrm flipH="1">
            <a:off x="7559582" y="2576032"/>
            <a:ext cx="547217" cy="1371600"/>
          </a:xfrm>
          <a:prstGeom prst="line">
            <a:avLst/>
          </a:prstGeom>
          <a:ln w="7620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nice 14">
            <a:extLst>
              <a:ext uri="{FF2B5EF4-FFF2-40B4-BE49-F238E27FC236}">
                <a16:creationId xmlns:a16="http://schemas.microsoft.com/office/drawing/2014/main" id="{56CA9D19-B99C-4125-A402-F812AFF8B194}"/>
              </a:ext>
            </a:extLst>
          </p:cNvPr>
          <p:cNvCxnSpPr/>
          <p:nvPr/>
        </p:nvCxnSpPr>
        <p:spPr>
          <a:xfrm flipH="1">
            <a:off x="7559582" y="3804263"/>
            <a:ext cx="1539167" cy="143369"/>
          </a:xfrm>
          <a:prstGeom prst="line">
            <a:avLst/>
          </a:prstGeom>
          <a:ln w="7620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nice 15">
            <a:extLst>
              <a:ext uri="{FF2B5EF4-FFF2-40B4-BE49-F238E27FC236}">
                <a16:creationId xmlns:a16="http://schemas.microsoft.com/office/drawing/2014/main" id="{005B380E-764B-4AEF-B03B-60585AA2B929}"/>
              </a:ext>
            </a:extLst>
          </p:cNvPr>
          <p:cNvCxnSpPr/>
          <p:nvPr/>
        </p:nvCxnSpPr>
        <p:spPr>
          <a:xfrm flipV="1">
            <a:off x="6744496" y="3947632"/>
            <a:ext cx="815087" cy="1168153"/>
          </a:xfrm>
          <a:prstGeom prst="line">
            <a:avLst/>
          </a:prstGeom>
          <a:ln w="7620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nice 16">
            <a:extLst>
              <a:ext uri="{FF2B5EF4-FFF2-40B4-BE49-F238E27FC236}">
                <a16:creationId xmlns:a16="http://schemas.microsoft.com/office/drawing/2014/main" id="{A650383B-35D8-41E4-9E1D-309F3572490F}"/>
              </a:ext>
            </a:extLst>
          </p:cNvPr>
          <p:cNvCxnSpPr/>
          <p:nvPr/>
        </p:nvCxnSpPr>
        <p:spPr>
          <a:xfrm>
            <a:off x="6101479" y="3454922"/>
            <a:ext cx="1458103" cy="499706"/>
          </a:xfrm>
          <a:prstGeom prst="line">
            <a:avLst/>
          </a:prstGeom>
          <a:ln w="7620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ovéPole 17">
            <a:extLst>
              <a:ext uri="{FF2B5EF4-FFF2-40B4-BE49-F238E27FC236}">
                <a16:creationId xmlns:a16="http://schemas.microsoft.com/office/drawing/2014/main" id="{681EFD2B-7DA0-484A-BE19-F9FA5587DE05}"/>
              </a:ext>
            </a:extLst>
          </p:cNvPr>
          <p:cNvSpPr txBox="1"/>
          <p:nvPr/>
        </p:nvSpPr>
        <p:spPr>
          <a:xfrm>
            <a:off x="6493228" y="3933978"/>
            <a:ext cx="340158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300"/>
              <a:t>?</a:t>
            </a:r>
          </a:p>
        </p:txBody>
      </p:sp>
      <p:sp>
        <p:nvSpPr>
          <p:cNvPr id="19" name="TextovéPole 18">
            <a:extLst>
              <a:ext uri="{FF2B5EF4-FFF2-40B4-BE49-F238E27FC236}">
                <a16:creationId xmlns:a16="http://schemas.microsoft.com/office/drawing/2014/main" id="{7D930083-6471-4E06-8F31-3CC91435972D}"/>
              </a:ext>
            </a:extLst>
          </p:cNvPr>
          <p:cNvSpPr txBox="1"/>
          <p:nvPr/>
        </p:nvSpPr>
        <p:spPr>
          <a:xfrm>
            <a:off x="478598" y="5846581"/>
            <a:ext cx="389542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What charges and discharges your battery?</a:t>
            </a:r>
          </a:p>
          <a:p>
            <a:r>
              <a:rPr lang="en-US" sz="1200" dirty="0"/>
              <a:t>How much time do you invest in these activities? </a:t>
            </a:r>
          </a:p>
          <a:p>
            <a:r>
              <a:rPr lang="en-US" sz="1200" dirty="0"/>
              <a:t>Does the greatest expense also take the most time?</a:t>
            </a:r>
          </a:p>
          <a:p>
            <a:r>
              <a:rPr lang="en-US" sz="1200" dirty="0"/>
              <a:t>Can you recharge the battery without guilty consciousness?</a:t>
            </a:r>
            <a:endParaRPr lang="cs-CZ" sz="1200" dirty="0"/>
          </a:p>
        </p:txBody>
      </p:sp>
    </p:spTree>
    <p:extLst>
      <p:ext uri="{BB962C8B-B14F-4D97-AF65-F5344CB8AC3E}">
        <p14:creationId xmlns:p14="http://schemas.microsoft.com/office/powerpoint/2010/main" val="23054321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4F40E60-E4C3-4A71-B20B-8DD00544C9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 you procrastinate globally or locally?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0A44A14-A4FD-4232-8F1E-CBA050FED4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Everyone procrastinates, from time to time</a:t>
            </a:r>
          </a:p>
          <a:p>
            <a:endParaRPr lang="en-US" dirty="0"/>
          </a:p>
          <a:p>
            <a:r>
              <a:rPr lang="en-US" dirty="0"/>
              <a:t>Do I have a problem?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Ongoing, recurrent procrastination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Procrastinating enjoyable activities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Struggling to deliver school/work tasks in time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Subjective feeling that something is wrong, but I can’t help myself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478973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889E4BE-BD00-4447-987A-E828B2CABA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Two aspects of procrastination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A1095F6-2B66-4E40-B25A-39B9CC3384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Emotional	</a:t>
            </a:r>
          </a:p>
          <a:p>
            <a:pPr lvl="1"/>
            <a:r>
              <a:rPr lang="en-US" dirty="0"/>
              <a:t>I must do things that I do not like</a:t>
            </a:r>
          </a:p>
          <a:p>
            <a:pPr marL="914400" lvl="2" indent="0">
              <a:buNone/>
            </a:pPr>
            <a:r>
              <a:rPr lang="en-US" sz="1600" i="1" dirty="0">
                <a:sym typeface="Wingdings" panose="05000000000000000000" pitchFamily="2" charset="2"/>
              </a:rPr>
              <a:t> Do I even know what I enjoy?</a:t>
            </a:r>
            <a:endParaRPr lang="en-US" i="1" dirty="0"/>
          </a:p>
          <a:p>
            <a:endParaRPr lang="en-US" dirty="0"/>
          </a:p>
          <a:p>
            <a:r>
              <a:rPr lang="en-US" dirty="0"/>
              <a:t>Cognitive</a:t>
            </a:r>
          </a:p>
          <a:p>
            <a:pPr lvl="1"/>
            <a:r>
              <a:rPr lang="en-US" dirty="0"/>
              <a:t>I must do vaguely defined tasks</a:t>
            </a:r>
          </a:p>
          <a:p>
            <a:pPr lvl="1"/>
            <a:r>
              <a:rPr lang="en-US" dirty="0"/>
              <a:t>I am not sure how to solve it </a:t>
            </a:r>
          </a:p>
          <a:p>
            <a:pPr lvl="1"/>
            <a:r>
              <a:rPr lang="en-US" dirty="0"/>
              <a:t>Choice paralysis</a:t>
            </a:r>
          </a:p>
          <a:p>
            <a:pPr marL="457200" lvl="1" indent="0">
              <a:buNone/>
            </a:pPr>
            <a:r>
              <a:rPr lang="en-US" sz="1600" dirty="0">
                <a:sym typeface="Wingdings" panose="05000000000000000000" pitchFamily="2" charset="2"/>
              </a:rPr>
              <a:t>	 at the end of the day, it is still an emotional problem – uncertainty, lack of self-confidence </a:t>
            </a:r>
          </a:p>
          <a:p>
            <a:pPr marL="457200" lvl="1" indent="0">
              <a:buNone/>
            </a:pPr>
            <a:r>
              <a:rPr lang="en-US" sz="1600" dirty="0">
                <a:sym typeface="Wingdings" panose="05000000000000000000" pitchFamily="2" charset="2"/>
              </a:rPr>
              <a:t>						= impaired ability to make decisions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36610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59D7BE6-C1EE-4CA7-8504-A62B841236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It’s in your personality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375BCE9-38C5-499C-AADB-785300FA2B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82147" y="3429000"/>
            <a:ext cx="7791061" cy="936236"/>
          </a:xfrm>
        </p:spPr>
        <p:txBody>
          <a:bodyPr/>
          <a:lstStyle/>
          <a:p>
            <a:pPr marL="0" indent="0">
              <a:buNone/>
            </a:pPr>
            <a:r>
              <a:rPr lang="en-US" i="1" dirty="0"/>
              <a:t>Do you see your life like a book, or like a collection of stories?</a:t>
            </a: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25372439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59D7BE6-C1EE-4CA7-8504-A62B841236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It’s in your personality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375BCE9-38C5-499C-AADB-785300FA2B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Key concept: stability of personality</a:t>
            </a:r>
          </a:p>
          <a:p>
            <a:pPr lvl="1"/>
            <a:r>
              <a:rPr lang="en-US" dirty="0"/>
              <a:t>Attachment theory </a:t>
            </a:r>
          </a:p>
          <a:p>
            <a:pPr lvl="1"/>
            <a:r>
              <a:rPr lang="en-US" dirty="0"/>
              <a:t>“Nature vs Nurture”</a:t>
            </a:r>
          </a:p>
          <a:p>
            <a:pPr lvl="1"/>
            <a:r>
              <a:rPr lang="en-US" dirty="0"/>
              <a:t>Structure of neuronal network</a:t>
            </a:r>
          </a:p>
          <a:p>
            <a:pPr lvl="2"/>
            <a:r>
              <a:rPr lang="en-US" dirty="0"/>
              <a:t>Fragility / Rigidity / Flexibility</a:t>
            </a:r>
          </a:p>
          <a:p>
            <a:pPr lvl="2"/>
            <a:r>
              <a:rPr lang="en-US" dirty="0"/>
              <a:t>Ability to adapt</a:t>
            </a:r>
          </a:p>
          <a:p>
            <a:pPr lvl="2"/>
            <a:r>
              <a:rPr lang="en-US" dirty="0"/>
              <a:t>Ability to integrate experience</a:t>
            </a:r>
          </a:p>
          <a:p>
            <a:pPr lvl="2"/>
            <a:r>
              <a:rPr lang="en-US" dirty="0"/>
              <a:t>Ability to maintain long-term patterns (of relationships, interests…)</a:t>
            </a:r>
          </a:p>
          <a:p>
            <a:pPr lvl="2"/>
            <a:r>
              <a:rPr lang="en-US" dirty="0"/>
              <a:t>Tendency for specific reactions under stress (also psychosomatic – migraines, eczema, irritable bowel syndrome…) </a:t>
            </a:r>
          </a:p>
          <a:p>
            <a:pPr lvl="2"/>
            <a:endParaRPr lang="en-US" dirty="0"/>
          </a:p>
          <a:p>
            <a:pPr lvl="2"/>
            <a:r>
              <a:rPr lang="en-US" dirty="0"/>
              <a:t>Borderline personality structure</a:t>
            </a:r>
          </a:p>
        </p:txBody>
      </p:sp>
    </p:spTree>
    <p:extLst>
      <p:ext uri="{BB962C8B-B14F-4D97-AF65-F5344CB8AC3E}">
        <p14:creationId xmlns:p14="http://schemas.microsoft.com/office/powerpoint/2010/main" val="17548658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15A0351-AE32-41BB-BA24-A60A55A7FD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It’s in your personality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6A61D8D-9B45-4FCC-BC3B-1A917E95F3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to do about it?</a:t>
            </a:r>
          </a:p>
          <a:p>
            <a:endParaRPr lang="en-US" dirty="0"/>
          </a:p>
          <a:p>
            <a:pPr lvl="1"/>
            <a:r>
              <a:rPr lang="en-US" dirty="0"/>
              <a:t>Self-awareness</a:t>
            </a:r>
            <a:endParaRPr lang="cs-CZ" dirty="0"/>
          </a:p>
          <a:p>
            <a:pPr lvl="1"/>
            <a:r>
              <a:rPr lang="en-US" dirty="0"/>
              <a:t>Self-development (vs personal development)</a:t>
            </a:r>
          </a:p>
          <a:p>
            <a:pPr lvl="1"/>
            <a:r>
              <a:rPr lang="en-US" dirty="0"/>
              <a:t>Therapy / Coaching (aka “guided introspection”) </a:t>
            </a:r>
          </a:p>
          <a:p>
            <a:pPr lvl="1"/>
            <a:r>
              <a:rPr lang="en-US" dirty="0"/>
              <a:t>Seek meaning</a:t>
            </a:r>
          </a:p>
          <a:p>
            <a:pPr lvl="1"/>
            <a:endParaRPr lang="en-US" dirty="0"/>
          </a:p>
          <a:p>
            <a:pPr marL="457200" lvl="1" indent="0">
              <a:buNone/>
            </a:pPr>
            <a:r>
              <a:rPr lang="en-US" sz="1800" i="1" dirty="0"/>
              <a:t>	</a:t>
            </a:r>
            <a:r>
              <a:rPr lang="en-US" sz="1600" i="1" dirty="0" err="1"/>
              <a:t>Noögenic</a:t>
            </a:r>
            <a:r>
              <a:rPr lang="en-US" sz="1600" i="1" dirty="0"/>
              <a:t> Neurosis – “The neurosis of the modern man is the inability to give meaning” Viktor Frankl</a:t>
            </a:r>
            <a:r>
              <a:rPr lang="en-US" sz="1800" i="1" dirty="0"/>
              <a:t>	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539294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DA2F7BC-5403-4D69-BA62-FF1FBDB986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Know yourself to ride the procrastination horse</a:t>
            </a:r>
            <a:endParaRPr lang="cs-CZ" sz="40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D5CE201-9B50-49B1-9DC4-C07AAE4E33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Time management paradox </a:t>
            </a:r>
          </a:p>
          <a:p>
            <a:pPr lvl="1"/>
            <a:r>
              <a:rPr lang="en-US" dirty="0"/>
              <a:t>using TM tools and techniques to advocate procrastination</a:t>
            </a:r>
          </a:p>
          <a:p>
            <a:endParaRPr lang="en-US" dirty="0"/>
          </a:p>
          <a:p>
            <a:r>
              <a:rPr lang="en-US" dirty="0"/>
              <a:t>Do you need stress to get to “your” performance level?</a:t>
            </a:r>
          </a:p>
          <a:p>
            <a:pPr lvl="1"/>
            <a:r>
              <a:rPr lang="en-US" dirty="0"/>
              <a:t>Concept of “psychological hardiness” </a:t>
            </a:r>
          </a:p>
          <a:p>
            <a:pPr lvl="1"/>
            <a:endParaRPr lang="en-US" dirty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57658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02A5A8D-E770-496F-B849-112240FBF4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Narcissistic equilibrium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7BDEA22-0E1D-4585-9125-6F40D85BA0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balance between “wants” and “musts” </a:t>
            </a:r>
          </a:p>
          <a:p>
            <a:r>
              <a:rPr lang="en-US" dirty="0"/>
              <a:t>In psychoanalytic terms: ego and superego</a:t>
            </a:r>
            <a:endParaRPr lang="en-US" sz="3200" dirty="0"/>
          </a:p>
          <a:p>
            <a:pPr lvl="1"/>
            <a:r>
              <a:rPr lang="en-US" dirty="0"/>
              <a:t>Ego = your values, attitudes, desires</a:t>
            </a:r>
          </a:p>
          <a:p>
            <a:pPr lvl="1"/>
            <a:r>
              <a:rPr lang="en-US" dirty="0"/>
              <a:t>Superego = internalized authority (parent, boss, teacher…)</a:t>
            </a:r>
          </a:p>
          <a:p>
            <a:pPr lvl="2"/>
            <a:r>
              <a:rPr lang="en-US" dirty="0"/>
              <a:t>“guilty consciousness”</a:t>
            </a:r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marL="914400" lvl="2" indent="0">
              <a:buNone/>
            </a:pPr>
            <a:r>
              <a:rPr lang="en-US" dirty="0"/>
              <a:t>In order to deliver duties, your ego has to be saturated</a:t>
            </a:r>
          </a:p>
          <a:p>
            <a:pPr marL="914400" lvl="2" indent="0">
              <a:buNone/>
            </a:pPr>
            <a:endParaRPr lang="en-US" dirty="0"/>
          </a:p>
          <a:p>
            <a:pPr lvl="2">
              <a:buFont typeface="Wingdings" panose="05000000000000000000" pitchFamily="2" charset="2"/>
              <a:buChar char="à"/>
            </a:pPr>
            <a:r>
              <a:rPr lang="en-US" sz="1600" i="1" dirty="0"/>
              <a:t>Long-term disequilibrium leads to burnout syndrome</a:t>
            </a:r>
          </a:p>
          <a:p>
            <a:pPr lvl="2">
              <a:buFont typeface="Wingdings" panose="05000000000000000000" pitchFamily="2" charset="2"/>
              <a:buChar char="à"/>
            </a:pPr>
            <a:r>
              <a:rPr lang="en-US" sz="1600" i="1" dirty="0"/>
              <a:t>Manage your narcissistic equilibrium (resources vs expenses)</a:t>
            </a: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37706050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77E4018-1175-49F7-88C1-84BC05A345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Emotional saturation – focus on resources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1CB6E0A-C0B8-448F-A9FE-59E8754B3F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There is no universal guide – you have to know yourself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Do hobbies</a:t>
            </a:r>
          </a:p>
          <a:p>
            <a:r>
              <a:rPr lang="en-US" dirty="0"/>
              <a:t>Relax in a way you enjoy</a:t>
            </a:r>
          </a:p>
          <a:p>
            <a:r>
              <a:rPr lang="en-US" dirty="0"/>
              <a:t>Do anything what would bring you positive emotions</a:t>
            </a:r>
          </a:p>
          <a:p>
            <a:r>
              <a:rPr lang="en-US" dirty="0"/>
              <a:t>Reward in form of acknowledgement / appreciation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sz="1800" i="1" dirty="0"/>
              <a:t>		Free time is not a wasted time!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142540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775</TotalTime>
  <Words>707</Words>
  <Application>Microsoft Office PowerPoint</Application>
  <PresentationFormat>Širokoúhlá obrazovka</PresentationFormat>
  <Paragraphs>124</Paragraphs>
  <Slides>14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Wingdings</vt:lpstr>
      <vt:lpstr>Motiv Office</vt:lpstr>
      <vt:lpstr>Procrastination, Motivation &amp; Imposter syndrome</vt:lpstr>
      <vt:lpstr>Do you procrastinate globally or locally?</vt:lpstr>
      <vt:lpstr>Two aspects of procrastination</vt:lpstr>
      <vt:lpstr>It’s in your personality</vt:lpstr>
      <vt:lpstr>It’s in your personality</vt:lpstr>
      <vt:lpstr>It’s in your personality</vt:lpstr>
      <vt:lpstr>Know yourself to ride the procrastination horse</vt:lpstr>
      <vt:lpstr>Narcissistic equilibrium</vt:lpstr>
      <vt:lpstr>Emotional saturation – focus on resources</vt:lpstr>
      <vt:lpstr>Emotions  Will</vt:lpstr>
      <vt:lpstr>Caution: teacher’s subjective opinion!</vt:lpstr>
      <vt:lpstr>Impostor syndrome</vt:lpstr>
      <vt:lpstr>Impostor syndrome – root cause</vt:lpstr>
      <vt:lpstr>Homework assignment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Procrastination, Motivation &amp; Imposter syndrome</dc:title>
  <dc:creator>Josef Spurný</dc:creator>
  <cp:lastModifiedBy>Josef Spurný</cp:lastModifiedBy>
  <cp:revision>4</cp:revision>
  <dcterms:created xsi:type="dcterms:W3CDTF">2021-10-31T20:58:04Z</dcterms:created>
  <dcterms:modified xsi:type="dcterms:W3CDTF">2021-11-01T09:53:30Z</dcterms:modified>
</cp:coreProperties>
</file>