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nm02fV6Wh2HMfIhzaUmHN8EVR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d7a5bd5b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d7a5bd5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d7a5bd5bd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fd7a5bd5b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d7a5bd5bd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d7a5bd5b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d7a5bd5bd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d7a5bd5b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GB"/>
              <a:t>Evening Drawing</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t>Week 4: Portraits and Proportions of the Face</a:t>
            </a:r>
            <a:endParaRPr/>
          </a:p>
          <a:p>
            <a:pPr indent="0" lvl="0" marL="0" rtl="0" algn="ctr">
              <a:lnSpc>
                <a:spcPct val="90000"/>
              </a:lnSpc>
              <a:spcBef>
                <a:spcPts val="1000"/>
              </a:spcBef>
              <a:spcAft>
                <a:spcPts val="0"/>
              </a:spcAft>
              <a:buClr>
                <a:schemeClr val="lt1"/>
              </a:buClr>
              <a:buSzPts val="2400"/>
              <a:buNone/>
            </a:pPr>
            <a:r>
              <a:t/>
            </a:r>
            <a:endParaRPr/>
          </a:p>
          <a:p>
            <a:pPr indent="0" lvl="0" marL="0" rtl="0" algn="ctr">
              <a:lnSpc>
                <a:spcPct val="90000"/>
              </a:lnSpc>
              <a:spcBef>
                <a:spcPts val="1000"/>
              </a:spcBef>
              <a:spcAft>
                <a:spcPts val="0"/>
              </a:spcAft>
              <a:buClr>
                <a:srgbClr val="7F7F7F"/>
              </a:buClr>
              <a:buSzPts val="2400"/>
              <a:buNone/>
            </a:pPr>
            <a:r>
              <a:rPr lang="en-GB">
                <a:solidFill>
                  <a:srgbClr val="7F7F7F"/>
                </a:solidFill>
              </a:rPr>
              <a:t>Helena Lukášová, Hana Pokojná</a:t>
            </a:r>
            <a:endParaRPr>
              <a:solidFill>
                <a:srgbClr val="7F7F7F"/>
              </a:solidFill>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a:t>Face</a:t>
            </a:r>
            <a:endParaRPr/>
          </a:p>
        </p:txBody>
      </p:sp>
      <p:sp>
        <p:nvSpPr>
          <p:cNvPr id="91" name="Google Shape;9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None/>
            </a:pPr>
            <a:r>
              <a:t/>
            </a:r>
            <a:endParaRPr/>
          </a:p>
          <a:p>
            <a:pPr indent="-50800" lvl="0" marL="228600" rtl="0" algn="l">
              <a:lnSpc>
                <a:spcPct val="90000"/>
              </a:lnSpc>
              <a:spcBef>
                <a:spcPts val="1000"/>
              </a:spcBef>
              <a:spcAft>
                <a:spcPts val="0"/>
              </a:spcAft>
              <a:buClr>
                <a:schemeClr val="lt1"/>
              </a:buClr>
              <a:buSzPts val="2800"/>
              <a:buNone/>
            </a:pPr>
            <a:r>
              <a:t/>
            </a:r>
            <a:endParaRPr/>
          </a:p>
          <a:p>
            <a:pPr indent="-50800" lvl="0" marL="228600" rtl="0" algn="l">
              <a:lnSpc>
                <a:spcPct val="90000"/>
              </a:lnSpc>
              <a:spcBef>
                <a:spcPts val="1000"/>
              </a:spcBef>
              <a:spcAft>
                <a:spcPts val="0"/>
              </a:spcAft>
              <a:buClr>
                <a:schemeClr val="lt1"/>
              </a:buClr>
              <a:buSzPts val="2800"/>
              <a:buNone/>
            </a:pPr>
            <a:r>
              <a:t/>
            </a:r>
            <a:endParaRPr/>
          </a:p>
        </p:txBody>
      </p:sp>
      <p:pic>
        <p:nvPicPr>
          <p:cNvPr id="92" name="Google Shape;92;p2"/>
          <p:cNvPicPr preferRelativeResize="0"/>
          <p:nvPr/>
        </p:nvPicPr>
        <p:blipFill>
          <a:blip r:embed="rId3">
            <a:alphaModFix/>
          </a:blip>
          <a:stretch>
            <a:fillRect/>
          </a:stretch>
        </p:blipFill>
        <p:spPr>
          <a:xfrm>
            <a:off x="3597349" y="0"/>
            <a:ext cx="4997302" cy="6858000"/>
          </a:xfrm>
          <a:prstGeom prst="rect">
            <a:avLst/>
          </a:prstGeom>
          <a:noFill/>
          <a:ln>
            <a:noFill/>
          </a:ln>
        </p:spPr>
      </p:pic>
      <p:sp>
        <p:nvSpPr>
          <p:cNvPr id="93" name="Google Shape;93;p2"/>
          <p:cNvSpPr txBox="1"/>
          <p:nvPr/>
        </p:nvSpPr>
        <p:spPr>
          <a:xfrm>
            <a:off x="8951950" y="56775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https://cz.pinterest.com/pin/136515432435680155/?amp_client_id=CLIENT_ID(_)&amp;mweb_unauth_id={{default.session}}&amp;simplified=true</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a:t>Measurements: Portrait</a:t>
            </a:r>
            <a:endParaRPr/>
          </a:p>
        </p:txBody>
      </p:sp>
      <p:sp>
        <p:nvSpPr>
          <p:cNvPr id="99" name="Google Shape;99;p3"/>
          <p:cNvSpPr txBox="1"/>
          <p:nvPr>
            <p:ph idx="1" type="body"/>
          </p:nvPr>
        </p:nvSpPr>
        <p:spPr>
          <a:xfrm>
            <a:off x="838200" y="1550025"/>
            <a:ext cx="4670700" cy="46269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0"/>
              </a:spcBef>
              <a:spcAft>
                <a:spcPts val="0"/>
              </a:spcAft>
              <a:buSzPts val="1800"/>
              <a:buChar char="•"/>
            </a:pPr>
            <a:r>
              <a:rPr lang="en-GB"/>
              <a:t>Divide the face in half vertically: symmetry</a:t>
            </a:r>
            <a:endParaRPr/>
          </a:p>
          <a:p>
            <a:pPr indent="-342900" lvl="0" marL="457200" rtl="0" algn="l">
              <a:lnSpc>
                <a:spcPct val="90000"/>
              </a:lnSpc>
              <a:spcBef>
                <a:spcPts val="0"/>
              </a:spcBef>
              <a:spcAft>
                <a:spcPts val="0"/>
              </a:spcAft>
              <a:buSzPts val="1800"/>
              <a:buChar char="•"/>
            </a:pPr>
            <a:r>
              <a:rPr lang="en-GB"/>
              <a:t>Horizontal</a:t>
            </a:r>
            <a:r>
              <a:rPr lang="en-GB"/>
              <a:t> line in the middle: goes through the middle of the eyes</a:t>
            </a:r>
            <a:endParaRPr/>
          </a:p>
          <a:p>
            <a:pPr indent="-342900" lvl="0" marL="457200" rtl="0" algn="l">
              <a:lnSpc>
                <a:spcPct val="90000"/>
              </a:lnSpc>
              <a:spcBef>
                <a:spcPts val="0"/>
              </a:spcBef>
              <a:spcAft>
                <a:spcPts val="0"/>
              </a:spcAft>
              <a:buSzPts val="1800"/>
              <a:buChar char="•"/>
            </a:pPr>
            <a:r>
              <a:rPr lang="en-GB"/>
              <a:t>Horizontally, can be divided into 3 </a:t>
            </a:r>
            <a:r>
              <a:rPr lang="en-GB"/>
              <a:t>equal</a:t>
            </a:r>
            <a:r>
              <a:rPr lang="en-GB"/>
              <a:t> parts: </a:t>
            </a:r>
            <a:endParaRPr/>
          </a:p>
          <a:p>
            <a:pPr indent="0" lvl="0" marL="457200" rtl="0" algn="l">
              <a:lnSpc>
                <a:spcPct val="90000"/>
              </a:lnSpc>
              <a:spcBef>
                <a:spcPts val="0"/>
              </a:spcBef>
              <a:spcAft>
                <a:spcPts val="0"/>
              </a:spcAft>
              <a:buNone/>
            </a:pPr>
            <a:r>
              <a:rPr lang="en-GB"/>
              <a:t>1) chin to tip of the nose </a:t>
            </a:r>
            <a:endParaRPr/>
          </a:p>
          <a:p>
            <a:pPr indent="0" lvl="0" marL="457200" rtl="0" algn="l">
              <a:lnSpc>
                <a:spcPct val="90000"/>
              </a:lnSpc>
              <a:spcBef>
                <a:spcPts val="0"/>
              </a:spcBef>
              <a:spcAft>
                <a:spcPts val="0"/>
              </a:spcAft>
              <a:buNone/>
            </a:pPr>
            <a:r>
              <a:rPr lang="en-GB"/>
              <a:t>2) tip of the nose to between eyebrows </a:t>
            </a:r>
            <a:endParaRPr/>
          </a:p>
          <a:p>
            <a:pPr indent="0" lvl="0" marL="457200" rtl="0" algn="l">
              <a:lnSpc>
                <a:spcPct val="90000"/>
              </a:lnSpc>
              <a:spcBef>
                <a:spcPts val="0"/>
              </a:spcBef>
              <a:spcAft>
                <a:spcPts val="0"/>
              </a:spcAft>
              <a:buNone/>
            </a:pPr>
            <a:r>
              <a:rPr lang="en-GB"/>
              <a:t>3) middle of eyebrows to start of hairline</a:t>
            </a:r>
            <a:endParaRPr/>
          </a:p>
          <a:p>
            <a:pPr indent="0" lvl="0" marL="0" rtl="0" algn="l">
              <a:lnSpc>
                <a:spcPct val="90000"/>
              </a:lnSpc>
              <a:spcBef>
                <a:spcPts val="0"/>
              </a:spcBef>
              <a:spcAft>
                <a:spcPts val="0"/>
              </a:spcAft>
              <a:buNone/>
            </a:pPr>
            <a:r>
              <a:t/>
            </a:r>
            <a:endParaRPr/>
          </a:p>
        </p:txBody>
      </p:sp>
      <p:pic>
        <p:nvPicPr>
          <p:cNvPr id="100" name="Google Shape;100;p3"/>
          <p:cNvPicPr preferRelativeResize="0"/>
          <p:nvPr/>
        </p:nvPicPr>
        <p:blipFill rotWithShape="1">
          <a:blip r:embed="rId3">
            <a:alphaModFix/>
          </a:blip>
          <a:srcRect b="48361" l="9560" r="9560" t="2664"/>
          <a:stretch/>
        </p:blipFill>
        <p:spPr>
          <a:xfrm>
            <a:off x="5806017" y="1423302"/>
            <a:ext cx="5730482" cy="4626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fd7a5bd5bd_0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Eyes</a:t>
            </a:r>
            <a:endParaRPr/>
          </a:p>
        </p:txBody>
      </p:sp>
      <p:sp>
        <p:nvSpPr>
          <p:cNvPr id="106" name="Google Shape;106;gfd7a5bd5bd_0_5"/>
          <p:cNvSpPr txBox="1"/>
          <p:nvPr>
            <p:ph idx="1" type="body"/>
          </p:nvPr>
        </p:nvSpPr>
        <p:spPr>
          <a:xfrm>
            <a:off x="838200" y="1825625"/>
            <a:ext cx="45723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GB"/>
              <a:t>Eyes are one width of eye apart</a:t>
            </a:r>
            <a:endParaRPr/>
          </a:p>
        </p:txBody>
      </p:sp>
      <p:pic>
        <p:nvPicPr>
          <p:cNvPr id="107" name="Google Shape;107;gfd7a5bd5bd_0_5"/>
          <p:cNvPicPr preferRelativeResize="0"/>
          <p:nvPr/>
        </p:nvPicPr>
        <p:blipFill rotWithShape="1">
          <a:blip r:embed="rId3">
            <a:alphaModFix/>
          </a:blip>
          <a:srcRect b="22622" l="8350" r="39394" t="15126"/>
          <a:stretch/>
        </p:blipFill>
        <p:spPr>
          <a:xfrm>
            <a:off x="6127200" y="1866538"/>
            <a:ext cx="4778127" cy="4269373"/>
          </a:xfrm>
          <a:prstGeom prst="rect">
            <a:avLst/>
          </a:prstGeom>
          <a:noFill/>
          <a:ln>
            <a:noFill/>
          </a:ln>
        </p:spPr>
      </p:pic>
      <p:sp>
        <p:nvSpPr>
          <p:cNvPr id="108" name="Google Shape;108;gfd7a5bd5bd_0_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Anatomy </a:t>
            </a:r>
            <a:endParaRPr>
              <a:solidFill>
                <a:schemeClr val="lt1"/>
              </a:solidFill>
            </a:endParaRPr>
          </a:p>
        </p:txBody>
      </p:sp>
      <p:sp>
        <p:nvSpPr>
          <p:cNvPr id="109" name="Google Shape;109;gfd7a5bd5bd_0_5"/>
          <p:cNvSpPr txBox="1"/>
          <p:nvPr/>
        </p:nvSpPr>
        <p:spPr>
          <a:xfrm>
            <a:off x="180525" y="6135900"/>
            <a:ext cx="64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Anatomy Drawing School: Human by Andras Szunyoghy and Gyorgy Feher</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fd7a5bd5bd_0_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Ears</a:t>
            </a:r>
            <a:endParaRPr/>
          </a:p>
        </p:txBody>
      </p:sp>
      <p:sp>
        <p:nvSpPr>
          <p:cNvPr id="115" name="Google Shape;115;gfd7a5bd5bd_0_11"/>
          <p:cNvSpPr txBox="1"/>
          <p:nvPr>
            <p:ph idx="1" type="body"/>
          </p:nvPr>
        </p:nvSpPr>
        <p:spPr>
          <a:xfrm>
            <a:off x="838200" y="1825625"/>
            <a:ext cx="4811100" cy="43512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en-GB"/>
              <a:t>Ears are from the eyebrow line downwards to the tip of the nose</a:t>
            </a:r>
            <a:endParaRPr/>
          </a:p>
        </p:txBody>
      </p:sp>
      <p:pic>
        <p:nvPicPr>
          <p:cNvPr id="116" name="Google Shape;116;gfd7a5bd5bd_0_11"/>
          <p:cNvPicPr preferRelativeResize="0"/>
          <p:nvPr/>
        </p:nvPicPr>
        <p:blipFill rotWithShape="1">
          <a:blip r:embed="rId3">
            <a:alphaModFix/>
          </a:blip>
          <a:srcRect b="18345" l="11079" r="54903" t="32992"/>
          <a:stretch/>
        </p:blipFill>
        <p:spPr>
          <a:xfrm>
            <a:off x="6492625" y="1155425"/>
            <a:ext cx="4201923" cy="4508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fd7a5bd5bd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Nose</a:t>
            </a:r>
            <a:endParaRPr/>
          </a:p>
        </p:txBody>
      </p:sp>
      <p:sp>
        <p:nvSpPr>
          <p:cNvPr id="122" name="Google Shape;122;gfd7a5bd5bd_0_18"/>
          <p:cNvSpPr txBox="1"/>
          <p:nvPr>
            <p:ph idx="1" type="body"/>
          </p:nvPr>
        </p:nvSpPr>
        <p:spPr>
          <a:xfrm>
            <a:off x="838200" y="1825625"/>
            <a:ext cx="4740900" cy="43512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en-GB"/>
              <a:t>Corners of the eyes (inside) let down vertically mark outside of the nostrils/ nose width</a:t>
            </a:r>
            <a:endParaRPr/>
          </a:p>
        </p:txBody>
      </p:sp>
      <p:pic>
        <p:nvPicPr>
          <p:cNvPr id="123" name="Google Shape;123;gfd7a5bd5bd_0_18"/>
          <p:cNvPicPr preferRelativeResize="0"/>
          <p:nvPr/>
        </p:nvPicPr>
        <p:blipFill>
          <a:blip r:embed="rId3">
            <a:alphaModFix/>
          </a:blip>
          <a:stretch>
            <a:fillRect/>
          </a:stretch>
        </p:blipFill>
        <p:spPr>
          <a:xfrm>
            <a:off x="6363900" y="1421625"/>
            <a:ext cx="4176050" cy="4691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d7a5bd5bd_0_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Mouth</a:t>
            </a:r>
            <a:endParaRPr/>
          </a:p>
        </p:txBody>
      </p:sp>
      <p:sp>
        <p:nvSpPr>
          <p:cNvPr id="129" name="Google Shape;129;gfd7a5bd5bd_0_24"/>
          <p:cNvSpPr txBox="1"/>
          <p:nvPr>
            <p:ph idx="1" type="body"/>
          </p:nvPr>
        </p:nvSpPr>
        <p:spPr>
          <a:xfrm>
            <a:off x="838200" y="1825625"/>
            <a:ext cx="5120400" cy="4351200"/>
          </a:xfrm>
          <a:prstGeom prst="rect">
            <a:avLst/>
          </a:prstGeom>
        </p:spPr>
        <p:txBody>
          <a:bodyPr anchorCtr="0" anchor="t" bIns="45700" lIns="91425" spcFirstLastPara="1" rIns="91425" wrap="square" tIns="45700">
            <a:normAutofit fontScale="92500" lnSpcReduction="10000"/>
          </a:bodyPr>
          <a:lstStyle/>
          <a:p>
            <a:pPr indent="-334327" lvl="0" marL="457200" rtl="0" algn="l">
              <a:spcBef>
                <a:spcPts val="1000"/>
              </a:spcBef>
              <a:spcAft>
                <a:spcPts val="0"/>
              </a:spcAft>
              <a:buSzPct val="64285"/>
              <a:buChar char="•"/>
            </a:pPr>
            <a:r>
              <a:rPr lang="en-GB"/>
              <a:t>The opening of the mouth is on the line of the 1st third from the top. Meaning that one third above forms the upper lip and space between the tip of the nose. The second third goes to the crevice on the chin. And the last third goes from the crevice on the chin to the tip of the chin.</a:t>
            </a:r>
            <a:endParaRPr/>
          </a:p>
          <a:p>
            <a:pPr indent="-334327" lvl="0" marL="457200" rtl="0" algn="l">
              <a:spcBef>
                <a:spcPts val="0"/>
              </a:spcBef>
              <a:spcAft>
                <a:spcPts val="0"/>
              </a:spcAft>
              <a:buSzPct val="64285"/>
              <a:buChar char="•"/>
            </a:pPr>
            <a:r>
              <a:rPr lang="en-GB"/>
              <a:t>The width of the mouth corners, where the two lips meet, are the horizontal lines from the middle of the iris of the eys</a:t>
            </a:r>
            <a:endParaRPr/>
          </a:p>
        </p:txBody>
      </p:sp>
      <p:pic>
        <p:nvPicPr>
          <p:cNvPr id="130" name="Google Shape;130;gfd7a5bd5bd_0_24"/>
          <p:cNvPicPr preferRelativeResize="0"/>
          <p:nvPr/>
        </p:nvPicPr>
        <p:blipFill>
          <a:blip r:embed="rId3">
            <a:alphaModFix/>
          </a:blip>
          <a:stretch>
            <a:fillRect/>
          </a:stretch>
        </p:blipFill>
        <p:spPr>
          <a:xfrm>
            <a:off x="6771475" y="900575"/>
            <a:ext cx="4413700" cy="5056850"/>
          </a:xfrm>
          <a:prstGeom prst="rect">
            <a:avLst/>
          </a:prstGeom>
          <a:noFill/>
          <a:ln>
            <a:noFill/>
          </a:ln>
        </p:spPr>
      </p:pic>
      <p:sp>
        <p:nvSpPr>
          <p:cNvPr id="131" name="Google Shape;131;gfd7a5bd5bd_0_24"/>
          <p:cNvSpPr txBox="1"/>
          <p:nvPr/>
        </p:nvSpPr>
        <p:spPr>
          <a:xfrm>
            <a:off x="7478325" y="60850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https://www.thedrawingsource.com/proportions-of-the-face.html</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2021-09-21T14:30:04Z</dcterms:created>
  <dc:creator>Hana Pokojná</dc:creator>
</cp:coreProperties>
</file>