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99" r:id="rId2"/>
    <p:sldId id="256" r:id="rId3"/>
    <p:sldId id="289" r:id="rId4"/>
    <p:sldId id="290" r:id="rId5"/>
    <p:sldId id="291" r:id="rId6"/>
    <p:sldId id="293" r:id="rId7"/>
    <p:sldId id="292" r:id="rId8"/>
    <p:sldId id="295" r:id="rId9"/>
    <p:sldId id="296" r:id="rId10"/>
    <p:sldId id="297" r:id="rId11"/>
    <p:sldId id="298" r:id="rId12"/>
    <p:sldId id="300" r:id="rId13"/>
    <p:sldId id="30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8001"/>
    <a:srgbClr val="FFCC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4" autoAdjust="0"/>
    <p:restoredTop sz="94514" autoAdjust="0"/>
  </p:normalViewPr>
  <p:slideViewPr>
    <p:cSldViewPr>
      <p:cViewPr>
        <p:scale>
          <a:sx n="98" d="100"/>
          <a:sy n="98" d="100"/>
        </p:scale>
        <p:origin x="-200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99B66-5D01-4851-B526-6BC7705ED6A7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33C0A-4DA8-4DDB-A55C-BA1C2B6A9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7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4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17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92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06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8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76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18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98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69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00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0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78A8-4530-46D1-8886-19452A78DE75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950C0-FAD3-4A3D-A0DB-9855859D66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52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94247" y="766445"/>
            <a:ext cx="7365019" cy="1217290"/>
          </a:xfrm>
          <a:prstGeom prst="rect">
            <a:avLst/>
          </a:prstGeom>
          <a:effectLst>
            <a:glow rad="228600">
              <a:schemeClr val="bg1">
                <a:lumMod val="85000"/>
                <a:alpha val="28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 b="1" dirty="0" smtClean="0">
                <a:latin typeface="Century Gothic" pitchFamily="34" charset="0"/>
              </a:rPr>
              <a:t>Rozklad na parciální zlomky</a:t>
            </a:r>
            <a:endParaRPr lang="cs-CZ" sz="3300" b="1" dirty="0">
              <a:latin typeface="Century Gothic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13754" y="5590981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latin typeface="Century Gothic" pitchFamily="34" charset="0"/>
              </a:rPr>
              <a:t>Jiří </a:t>
            </a:r>
            <a:r>
              <a:rPr lang="cs-CZ" b="1" dirty="0" err="1" smtClean="0">
                <a:latin typeface="Century Gothic" pitchFamily="34" charset="0"/>
              </a:rPr>
              <a:t>Bubela</a:t>
            </a:r>
            <a:endParaRPr lang="cs-CZ" b="1" dirty="0" smtClean="0">
              <a:latin typeface="Century Gothic" pitchFamily="34" charset="0"/>
            </a:endParaRPr>
          </a:p>
          <a:p>
            <a:pPr algn="ctr"/>
            <a:r>
              <a:rPr lang="cs-CZ" b="1" dirty="0" smtClean="0">
                <a:latin typeface="Century Gothic" pitchFamily="34" charset="0"/>
              </a:rPr>
              <a:t>2014</a:t>
            </a:r>
            <a:endParaRPr lang="cs-CZ" b="1" dirty="0">
              <a:latin typeface="Century Gothic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613" y="2830835"/>
            <a:ext cx="1910285" cy="190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-36512" y="6608385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Century Gothic" pitchFamily="34" charset="0"/>
              </a:rPr>
              <a:t>Optimalizováno pro MS </a:t>
            </a:r>
            <a:r>
              <a:rPr lang="cs-CZ" sz="1200" dirty="0" err="1" smtClean="0">
                <a:latin typeface="Century Gothic" pitchFamily="34" charset="0"/>
              </a:rPr>
              <a:t>office</a:t>
            </a:r>
            <a:endParaRPr lang="cs-CZ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47664" y="4869160"/>
            <a:ext cx="2808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Přepíšeme do matice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8" name="Ovál 7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4" name="Ovál 23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6" name="Přímá spojnice 25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9" name="Obdélník 28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0" name="Obdélník 29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31" name="Přímá spojnice 30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3" name="Obdélník 32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5" name="Přímá spojnice 34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8" name="Obdélník 37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9" name="Obdélník 38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40" name="Přímá spojnice 39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2" name="Obdélník 41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4" name="Přímá spojnice 43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7" name="Přímá spojnice 46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50" name="Obdélník 49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51" name="Obdélník 50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2" name="Obdélník 51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3" name="Přímá spojnice 52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bdélník 53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5" name="Obdélník 54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56" name="Obdélník 55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  <p:sp>
        <p:nvSpPr>
          <p:cNvPr id="58" name="Obdélník 57"/>
          <p:cNvSpPr/>
          <p:nvPr/>
        </p:nvSpPr>
        <p:spPr>
          <a:xfrm>
            <a:off x="565705" y="4319982"/>
            <a:ext cx="2037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1</a:t>
            </a:r>
            <a:r>
              <a:rPr lang="cs-CZ" b="1" dirty="0" smtClean="0"/>
              <a:t> :    1 = A + B </a:t>
            </a:r>
            <a:endParaRPr lang="cs-CZ" b="1" dirty="0"/>
          </a:p>
        </p:txBody>
      </p:sp>
      <p:sp>
        <p:nvSpPr>
          <p:cNvPr id="59" name="Obdélník 58"/>
          <p:cNvSpPr/>
          <p:nvPr/>
        </p:nvSpPr>
        <p:spPr>
          <a:xfrm>
            <a:off x="561123" y="4575306"/>
            <a:ext cx="1741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0</a:t>
            </a:r>
            <a:r>
              <a:rPr lang="cs-CZ" b="1" dirty="0" smtClean="0"/>
              <a:t> :    3 = -A + 2B </a:t>
            </a:r>
            <a:endParaRPr lang="cs-CZ" b="1" dirty="0"/>
          </a:p>
        </p:txBody>
      </p:sp>
      <p:sp>
        <p:nvSpPr>
          <p:cNvPr id="60" name="Obdélník 59"/>
          <p:cNvSpPr/>
          <p:nvPr/>
        </p:nvSpPr>
        <p:spPr>
          <a:xfrm>
            <a:off x="538639" y="3477999"/>
            <a:ext cx="232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 = </a:t>
            </a:r>
            <a:r>
              <a:rPr lang="cs-CZ" b="1" dirty="0" err="1" smtClean="0"/>
              <a:t>Ax</a:t>
            </a:r>
            <a:r>
              <a:rPr lang="cs-CZ" b="1" dirty="0" smtClean="0"/>
              <a:t> - A + </a:t>
            </a:r>
            <a:r>
              <a:rPr lang="cs-CZ" b="1" dirty="0" err="1" smtClean="0"/>
              <a:t>Bx</a:t>
            </a:r>
            <a:r>
              <a:rPr lang="cs-CZ" b="1" dirty="0" smtClean="0"/>
              <a:t> + 2B</a:t>
            </a:r>
            <a:endParaRPr lang="cs-CZ" b="1" dirty="0"/>
          </a:p>
        </p:txBody>
      </p:sp>
      <p:sp>
        <p:nvSpPr>
          <p:cNvPr id="61" name="Obdélník 60"/>
          <p:cNvSpPr/>
          <p:nvPr/>
        </p:nvSpPr>
        <p:spPr>
          <a:xfrm>
            <a:off x="1135776" y="3762896"/>
            <a:ext cx="269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62" name="Obdélník 61"/>
          <p:cNvSpPr/>
          <p:nvPr/>
        </p:nvSpPr>
        <p:spPr>
          <a:xfrm>
            <a:off x="539552" y="375938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1x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799114" y="3762199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+ 3 </a:t>
            </a:r>
            <a:endParaRPr lang="cs-CZ" dirty="0"/>
          </a:p>
        </p:txBody>
      </p:sp>
      <p:sp>
        <p:nvSpPr>
          <p:cNvPr id="64" name="Obdélník 63"/>
          <p:cNvSpPr/>
          <p:nvPr/>
        </p:nvSpPr>
        <p:spPr>
          <a:xfrm>
            <a:off x="1312489" y="3765890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(A+B)x </a:t>
            </a:r>
            <a:endParaRPr lang="cs-CZ" dirty="0"/>
          </a:p>
        </p:txBody>
      </p:sp>
      <p:sp>
        <p:nvSpPr>
          <p:cNvPr id="65" name="Obdélník 64"/>
          <p:cNvSpPr/>
          <p:nvPr/>
        </p:nvSpPr>
        <p:spPr>
          <a:xfrm>
            <a:off x="1997065" y="3759381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- A + 2B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Šipka dolů 66"/>
          <p:cNvSpPr/>
          <p:nvPr/>
        </p:nvSpPr>
        <p:spPr>
          <a:xfrm>
            <a:off x="971600" y="322226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Šipka dolů 67"/>
          <p:cNvSpPr/>
          <p:nvPr/>
        </p:nvSpPr>
        <p:spPr>
          <a:xfrm>
            <a:off x="971600" y="498729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8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ál 6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460716" y="1598091"/>
                <a:ext cx="1546076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" y="1598091"/>
                <a:ext cx="1546076" cy="5524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2299016" y="1596350"/>
                <a:ext cx="1546076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016" y="1596350"/>
                <a:ext cx="1546076" cy="5524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ovéPole 67"/>
          <p:cNvSpPr txBox="1"/>
          <p:nvPr/>
        </p:nvSpPr>
        <p:spPr>
          <a:xfrm>
            <a:off x="2054463" y="17507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</a:t>
            </a:r>
            <a:endParaRPr lang="cs-CZ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184620" y="1650643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+1x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82" name="Kruhová šipka 81"/>
          <p:cNvSpPr/>
          <p:nvPr/>
        </p:nvSpPr>
        <p:spPr>
          <a:xfrm rot="16200000" flipH="1">
            <a:off x="486353" y="1730908"/>
            <a:ext cx="325270" cy="333382"/>
          </a:xfrm>
          <a:prstGeom prst="circular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2123730" y="1886123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/3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85" name="Šipka doprava 84"/>
          <p:cNvSpPr/>
          <p:nvPr/>
        </p:nvSpPr>
        <p:spPr>
          <a:xfrm>
            <a:off x="2370050" y="1975471"/>
            <a:ext cx="204776" cy="10143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ovéPole 89"/>
              <p:cNvSpPr txBox="1"/>
              <p:nvPr/>
            </p:nvSpPr>
            <p:spPr>
              <a:xfrm>
                <a:off x="4211960" y="1579041"/>
                <a:ext cx="1546076" cy="60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0" name="TextovéPol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79041"/>
                <a:ext cx="1546076" cy="6009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ovéPole 90"/>
          <p:cNvSpPr txBox="1"/>
          <p:nvPr/>
        </p:nvSpPr>
        <p:spPr>
          <a:xfrm>
            <a:off x="3812851" y="17524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</a:t>
            </a:r>
            <a:endParaRPr lang="cs-CZ" dirty="0"/>
          </a:p>
        </p:txBody>
      </p:sp>
      <p:sp>
        <p:nvSpPr>
          <p:cNvPr id="92" name="TextovéPole 91"/>
          <p:cNvSpPr txBox="1"/>
          <p:nvPr/>
        </p:nvSpPr>
        <p:spPr>
          <a:xfrm>
            <a:off x="3894778" y="1851339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-</a:t>
            </a:r>
            <a:r>
              <a:rPr lang="en-US" sz="1200" dirty="0" smtClean="0">
                <a:solidFill>
                  <a:srgbClr val="FF0000"/>
                </a:solidFill>
              </a:rPr>
              <a:t>1x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93" name="Kruhová šipka 92"/>
          <p:cNvSpPr/>
          <p:nvPr/>
        </p:nvSpPr>
        <p:spPr>
          <a:xfrm rot="16200000">
            <a:off x="4160603" y="1730907"/>
            <a:ext cx="349007" cy="333382"/>
          </a:xfrm>
          <a:prstGeom prst="circular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ovéPole 93"/>
              <p:cNvSpPr txBox="1"/>
              <p:nvPr/>
            </p:nvSpPr>
            <p:spPr>
              <a:xfrm>
                <a:off x="6155364" y="1585656"/>
                <a:ext cx="1546076" cy="619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364" y="1585656"/>
                <a:ext cx="1546076" cy="61920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ovéPole 94"/>
          <p:cNvSpPr txBox="1"/>
          <p:nvPr/>
        </p:nvSpPr>
        <p:spPr>
          <a:xfrm>
            <a:off x="5795167" y="17590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6818" y="1052736"/>
            <a:ext cx="6042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Vyřešíme matici pomocí Gaussovy eliminační metody</a:t>
            </a:r>
          </a:p>
        </p:txBody>
      </p:sp>
    </p:spTree>
    <p:extLst>
      <p:ext uri="{BB962C8B-B14F-4D97-AF65-F5344CB8AC3E}">
        <p14:creationId xmlns:p14="http://schemas.microsoft.com/office/powerpoint/2010/main" val="45075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83" grpId="0"/>
      <p:bldP spid="85" grpId="0" animBg="1"/>
      <p:bldP spid="90" grpId="0"/>
      <p:bldP spid="91" grpId="0"/>
      <p:bldP spid="92" grpId="0"/>
      <p:bldP spid="93" grpId="0" animBg="1"/>
      <p:bldP spid="94" grpId="0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ál 6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9" name="Obdélník 28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30" name="Přímá spojnice 29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2" name="Obdélník 31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4" name="Přímá spojnice 33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8" name="Obdélník 37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1" name="Obdélník 40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6" name="Přímá spojnice 45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1" name="Obdélník 50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2" name="Přímá spojnice 51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4" name="Obdélník 53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55" name="Obdélník 54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  <p:sp>
        <p:nvSpPr>
          <p:cNvPr id="56" name="Obdélník 55"/>
          <p:cNvSpPr/>
          <p:nvPr/>
        </p:nvSpPr>
        <p:spPr>
          <a:xfrm>
            <a:off x="565705" y="4319982"/>
            <a:ext cx="2037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1</a:t>
            </a:r>
            <a:r>
              <a:rPr lang="cs-CZ" b="1" dirty="0" smtClean="0"/>
              <a:t> :    1 = A + B </a:t>
            </a:r>
            <a:endParaRPr lang="cs-CZ" b="1" dirty="0"/>
          </a:p>
        </p:txBody>
      </p:sp>
      <p:sp>
        <p:nvSpPr>
          <p:cNvPr id="57" name="Obdélník 56"/>
          <p:cNvSpPr/>
          <p:nvPr/>
        </p:nvSpPr>
        <p:spPr>
          <a:xfrm>
            <a:off x="561123" y="4575306"/>
            <a:ext cx="1741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0</a:t>
            </a:r>
            <a:r>
              <a:rPr lang="cs-CZ" b="1" dirty="0" smtClean="0"/>
              <a:t> :    3 = -A + 2B </a:t>
            </a:r>
            <a:endParaRPr lang="cs-CZ" b="1" dirty="0"/>
          </a:p>
        </p:txBody>
      </p:sp>
      <p:sp>
        <p:nvSpPr>
          <p:cNvPr id="58" name="Obdélník 57"/>
          <p:cNvSpPr/>
          <p:nvPr/>
        </p:nvSpPr>
        <p:spPr>
          <a:xfrm>
            <a:off x="538639" y="3477999"/>
            <a:ext cx="232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 = </a:t>
            </a:r>
            <a:r>
              <a:rPr lang="cs-CZ" b="1" dirty="0" err="1" smtClean="0"/>
              <a:t>Ax</a:t>
            </a:r>
            <a:r>
              <a:rPr lang="cs-CZ" b="1" dirty="0" smtClean="0"/>
              <a:t> - A + </a:t>
            </a:r>
            <a:r>
              <a:rPr lang="cs-CZ" b="1" dirty="0" err="1" smtClean="0"/>
              <a:t>Bx</a:t>
            </a:r>
            <a:r>
              <a:rPr lang="cs-CZ" b="1" dirty="0" smtClean="0"/>
              <a:t> + 2B</a:t>
            </a:r>
            <a:endParaRPr lang="cs-CZ" b="1" dirty="0"/>
          </a:p>
        </p:txBody>
      </p:sp>
      <p:sp>
        <p:nvSpPr>
          <p:cNvPr id="59" name="Obdélník 58"/>
          <p:cNvSpPr/>
          <p:nvPr/>
        </p:nvSpPr>
        <p:spPr>
          <a:xfrm>
            <a:off x="1135776" y="3762896"/>
            <a:ext cx="269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60" name="Obdélník 59"/>
          <p:cNvSpPr/>
          <p:nvPr/>
        </p:nvSpPr>
        <p:spPr>
          <a:xfrm>
            <a:off x="539552" y="375938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1x</a:t>
            </a:r>
            <a:endParaRPr lang="cs-CZ" dirty="0"/>
          </a:p>
        </p:txBody>
      </p:sp>
      <p:sp>
        <p:nvSpPr>
          <p:cNvPr id="61" name="Obdélník 60"/>
          <p:cNvSpPr/>
          <p:nvPr/>
        </p:nvSpPr>
        <p:spPr>
          <a:xfrm>
            <a:off x="799114" y="3762199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+ 3 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>
          <a:xfrm>
            <a:off x="1312489" y="3765890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(A+B)x 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1997065" y="3759381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- A + 2B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Šipka dolů 64"/>
          <p:cNvSpPr/>
          <p:nvPr/>
        </p:nvSpPr>
        <p:spPr>
          <a:xfrm>
            <a:off x="971600" y="322226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Šipka dolů 65"/>
          <p:cNvSpPr/>
          <p:nvPr/>
        </p:nvSpPr>
        <p:spPr>
          <a:xfrm>
            <a:off x="971600" y="498729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2344756" y="5228880"/>
                <a:ext cx="1546076" cy="619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756" y="5228880"/>
                <a:ext cx="1546076" cy="6192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ovéPole 67"/>
          <p:cNvSpPr txBox="1"/>
          <p:nvPr/>
        </p:nvSpPr>
        <p:spPr>
          <a:xfrm>
            <a:off x="1984559" y="5412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2491582" y="509411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A</a:t>
            </a:r>
            <a:endParaRPr lang="cs-CZ" sz="1200" dirty="0"/>
          </a:p>
        </p:txBody>
      </p:sp>
      <p:sp>
        <p:nvSpPr>
          <p:cNvPr id="72" name="Obdélník 71"/>
          <p:cNvSpPr/>
          <p:nvPr/>
        </p:nvSpPr>
        <p:spPr>
          <a:xfrm>
            <a:off x="2840044" y="5090380"/>
            <a:ext cx="2680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B</a:t>
            </a:r>
          </a:p>
        </p:txBody>
      </p:sp>
      <p:sp>
        <p:nvSpPr>
          <p:cNvPr id="73" name="Šipka dolů 72"/>
          <p:cNvSpPr/>
          <p:nvPr/>
        </p:nvSpPr>
        <p:spPr>
          <a:xfrm rot="16200000">
            <a:off x="3819624" y="5427443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TextovéPole 73"/>
          <p:cNvSpPr txBox="1"/>
          <p:nvPr/>
        </p:nvSpPr>
        <p:spPr>
          <a:xfrm>
            <a:off x="4236788" y="5229613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 = -1/3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4230750" y="548411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9900"/>
                </a:solidFill>
              </a:rPr>
              <a:t>B = 4/3</a:t>
            </a:r>
            <a:endParaRPr lang="cs-CZ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40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/>
      <p:bldP spid="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ál 6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9" name="Obdélník 28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30" name="Přímá spojnice 29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2" name="Obdélník 31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4" name="Přímá spojnice 33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8" name="Obdélník 37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1" name="Obdélník 40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6" name="Přímá spojnice 45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1" name="Obdélník 50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2" name="Přímá spojnice 51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4" name="Obdélník 53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55" name="Obdélník 54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  <p:sp>
        <p:nvSpPr>
          <p:cNvPr id="56" name="Obdélník 55"/>
          <p:cNvSpPr/>
          <p:nvPr/>
        </p:nvSpPr>
        <p:spPr>
          <a:xfrm>
            <a:off x="565705" y="4319982"/>
            <a:ext cx="2037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1</a:t>
            </a:r>
            <a:r>
              <a:rPr lang="cs-CZ" b="1" dirty="0" smtClean="0"/>
              <a:t> :    1 = A + B </a:t>
            </a:r>
            <a:endParaRPr lang="cs-CZ" b="1" dirty="0"/>
          </a:p>
        </p:txBody>
      </p:sp>
      <p:sp>
        <p:nvSpPr>
          <p:cNvPr id="57" name="Obdélník 56"/>
          <p:cNvSpPr/>
          <p:nvPr/>
        </p:nvSpPr>
        <p:spPr>
          <a:xfrm>
            <a:off x="561123" y="4575306"/>
            <a:ext cx="1741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0</a:t>
            </a:r>
            <a:r>
              <a:rPr lang="cs-CZ" b="1" dirty="0" smtClean="0"/>
              <a:t> :    3 = -A + 2B </a:t>
            </a:r>
            <a:endParaRPr lang="cs-CZ" b="1" dirty="0"/>
          </a:p>
        </p:txBody>
      </p:sp>
      <p:sp>
        <p:nvSpPr>
          <p:cNvPr id="58" name="Obdélník 57"/>
          <p:cNvSpPr/>
          <p:nvPr/>
        </p:nvSpPr>
        <p:spPr>
          <a:xfrm>
            <a:off x="538639" y="3477999"/>
            <a:ext cx="232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 = </a:t>
            </a:r>
            <a:r>
              <a:rPr lang="cs-CZ" b="1" dirty="0" err="1" smtClean="0"/>
              <a:t>Ax</a:t>
            </a:r>
            <a:r>
              <a:rPr lang="cs-CZ" b="1" dirty="0" smtClean="0"/>
              <a:t> - A + </a:t>
            </a:r>
            <a:r>
              <a:rPr lang="cs-CZ" b="1" dirty="0" err="1" smtClean="0"/>
              <a:t>Bx</a:t>
            </a:r>
            <a:r>
              <a:rPr lang="cs-CZ" b="1" dirty="0" smtClean="0"/>
              <a:t> + 2B</a:t>
            </a:r>
            <a:endParaRPr lang="cs-CZ" b="1" dirty="0"/>
          </a:p>
        </p:txBody>
      </p:sp>
      <p:sp>
        <p:nvSpPr>
          <p:cNvPr id="59" name="Obdélník 58"/>
          <p:cNvSpPr/>
          <p:nvPr/>
        </p:nvSpPr>
        <p:spPr>
          <a:xfrm>
            <a:off x="1135776" y="3762896"/>
            <a:ext cx="269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60" name="Obdélník 59"/>
          <p:cNvSpPr/>
          <p:nvPr/>
        </p:nvSpPr>
        <p:spPr>
          <a:xfrm>
            <a:off x="539552" y="375938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1x</a:t>
            </a:r>
            <a:endParaRPr lang="cs-CZ" dirty="0"/>
          </a:p>
        </p:txBody>
      </p:sp>
      <p:sp>
        <p:nvSpPr>
          <p:cNvPr id="61" name="Obdélník 60"/>
          <p:cNvSpPr/>
          <p:nvPr/>
        </p:nvSpPr>
        <p:spPr>
          <a:xfrm>
            <a:off x="799114" y="3762199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+ 3 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>
          <a:xfrm>
            <a:off x="1312489" y="3765890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(A+B)x 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1997065" y="3759381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- A + 2B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" y="5254581"/>
                <a:ext cx="1546076" cy="5524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Šipka dolů 64"/>
          <p:cNvSpPr/>
          <p:nvPr/>
        </p:nvSpPr>
        <p:spPr>
          <a:xfrm>
            <a:off x="971600" y="322226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Šipka dolů 65"/>
          <p:cNvSpPr/>
          <p:nvPr/>
        </p:nvSpPr>
        <p:spPr>
          <a:xfrm>
            <a:off x="971600" y="498729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2344756" y="5228880"/>
                <a:ext cx="1546076" cy="619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  <m:e>
                          <m:r>
                            <a:rPr lang="cs-CZ" b="1" i="0" smtClean="0">
                              <a:latin typeface="Cambria Math"/>
                            </a:rPr>
                            <m:t>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1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cs-CZ" b="1" i="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756" y="5228880"/>
                <a:ext cx="1546076" cy="6192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ovéPole 67"/>
          <p:cNvSpPr txBox="1"/>
          <p:nvPr/>
        </p:nvSpPr>
        <p:spPr>
          <a:xfrm>
            <a:off x="1984559" y="5412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2491582" y="509411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A</a:t>
            </a:r>
            <a:endParaRPr lang="cs-CZ" sz="1200" dirty="0"/>
          </a:p>
        </p:txBody>
      </p:sp>
      <p:sp>
        <p:nvSpPr>
          <p:cNvPr id="70" name="Obdélník 69"/>
          <p:cNvSpPr/>
          <p:nvPr/>
        </p:nvSpPr>
        <p:spPr>
          <a:xfrm>
            <a:off x="2840044" y="5090380"/>
            <a:ext cx="2680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B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5170057" y="5346143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Dosadíme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776039" y="6031858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-1/3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77" name="Přímá spojnice 76"/>
          <p:cNvCxnSpPr/>
          <p:nvPr/>
        </p:nvCxnSpPr>
        <p:spPr>
          <a:xfrm>
            <a:off x="792497" y="6357714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bdélník 77"/>
          <p:cNvSpPr/>
          <p:nvPr/>
        </p:nvSpPr>
        <p:spPr>
          <a:xfrm>
            <a:off x="769142" y="6319484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79" name="Obdélník 78"/>
          <p:cNvSpPr/>
          <p:nvPr/>
        </p:nvSpPr>
        <p:spPr>
          <a:xfrm>
            <a:off x="1345518" y="61653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80" name="Obdélník 79"/>
          <p:cNvSpPr/>
          <p:nvPr/>
        </p:nvSpPr>
        <p:spPr>
          <a:xfrm>
            <a:off x="1642966" y="6040744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9900"/>
                </a:solidFill>
              </a:rPr>
              <a:t>4/3</a:t>
            </a:r>
            <a:endParaRPr lang="cs-CZ" b="1" dirty="0">
              <a:solidFill>
                <a:srgbClr val="FF9900"/>
              </a:solidFill>
            </a:endParaRPr>
          </a:p>
        </p:txBody>
      </p:sp>
      <p:cxnSp>
        <p:nvCxnSpPr>
          <p:cNvPr id="81" name="Přímá spojnice 80"/>
          <p:cNvCxnSpPr/>
          <p:nvPr/>
        </p:nvCxnSpPr>
        <p:spPr>
          <a:xfrm>
            <a:off x="1610508" y="6366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bdélník 81"/>
          <p:cNvSpPr/>
          <p:nvPr/>
        </p:nvSpPr>
        <p:spPr>
          <a:xfrm>
            <a:off x="1590414" y="6328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86" name="Obdélník 85"/>
          <p:cNvSpPr/>
          <p:nvPr/>
        </p:nvSpPr>
        <p:spPr>
          <a:xfrm>
            <a:off x="2173411" y="61653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87" name="Obdélník 86"/>
          <p:cNvSpPr/>
          <p:nvPr/>
        </p:nvSpPr>
        <p:spPr>
          <a:xfrm>
            <a:off x="2683877" y="604074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1</a:t>
            </a:r>
          </a:p>
        </p:txBody>
      </p:sp>
      <p:cxnSp>
        <p:nvCxnSpPr>
          <p:cNvPr id="88" name="Přímá spojnice 87"/>
          <p:cNvCxnSpPr/>
          <p:nvPr/>
        </p:nvCxnSpPr>
        <p:spPr>
          <a:xfrm>
            <a:off x="2546843" y="6366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bdélník 88"/>
          <p:cNvSpPr/>
          <p:nvPr/>
        </p:nvSpPr>
        <p:spPr>
          <a:xfrm>
            <a:off x="2458653" y="6328370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3(x+2)</a:t>
            </a:r>
            <a:endParaRPr lang="cs-CZ" b="1" dirty="0"/>
          </a:p>
        </p:txBody>
      </p:sp>
      <p:sp>
        <p:nvSpPr>
          <p:cNvPr id="90" name="Obdélník 89"/>
          <p:cNvSpPr/>
          <p:nvPr/>
        </p:nvSpPr>
        <p:spPr>
          <a:xfrm>
            <a:off x="2337796" y="617220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-</a:t>
            </a:r>
            <a:endParaRPr lang="cs-CZ" b="1" dirty="0"/>
          </a:p>
        </p:txBody>
      </p:sp>
      <p:sp>
        <p:nvSpPr>
          <p:cNvPr id="91" name="Obdélník 90"/>
          <p:cNvSpPr/>
          <p:nvPr/>
        </p:nvSpPr>
        <p:spPr>
          <a:xfrm>
            <a:off x="3495190" y="603719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4</a:t>
            </a:r>
            <a:endParaRPr lang="cs-CZ" b="1" dirty="0"/>
          </a:p>
        </p:txBody>
      </p:sp>
      <p:cxnSp>
        <p:nvCxnSpPr>
          <p:cNvPr id="92" name="Přímá spojnice 91"/>
          <p:cNvCxnSpPr/>
          <p:nvPr/>
        </p:nvCxnSpPr>
        <p:spPr>
          <a:xfrm>
            <a:off x="3358156" y="636305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bdélník 92"/>
          <p:cNvSpPr/>
          <p:nvPr/>
        </p:nvSpPr>
        <p:spPr>
          <a:xfrm>
            <a:off x="3289422" y="6324820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3(x-1)</a:t>
            </a:r>
            <a:endParaRPr lang="cs-CZ" b="1" dirty="0"/>
          </a:p>
        </p:txBody>
      </p:sp>
      <p:sp>
        <p:nvSpPr>
          <p:cNvPr id="94" name="Obdélník 93"/>
          <p:cNvSpPr/>
          <p:nvPr/>
        </p:nvSpPr>
        <p:spPr>
          <a:xfrm>
            <a:off x="3093624" y="61686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+</a:t>
            </a:r>
          </a:p>
        </p:txBody>
      </p:sp>
      <p:cxnSp>
        <p:nvCxnSpPr>
          <p:cNvPr id="95" name="Přímá spojnice 94"/>
          <p:cNvCxnSpPr/>
          <p:nvPr/>
        </p:nvCxnSpPr>
        <p:spPr>
          <a:xfrm flipV="1">
            <a:off x="2433831" y="6656820"/>
            <a:ext cx="1525753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>
            <a:off x="2433831" y="6694152"/>
            <a:ext cx="152575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Šipka dolů 96"/>
          <p:cNvSpPr/>
          <p:nvPr/>
        </p:nvSpPr>
        <p:spPr>
          <a:xfrm rot="16200000">
            <a:off x="3819624" y="5427443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TextovéPole 99"/>
          <p:cNvSpPr txBox="1"/>
          <p:nvPr/>
        </p:nvSpPr>
        <p:spPr>
          <a:xfrm>
            <a:off x="4236788" y="5229613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 = -1/3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1" name="TextovéPole 100"/>
          <p:cNvSpPr txBox="1"/>
          <p:nvPr/>
        </p:nvSpPr>
        <p:spPr>
          <a:xfrm>
            <a:off x="4230750" y="548411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9900"/>
                </a:solidFill>
              </a:rPr>
              <a:t>B = 4/3</a:t>
            </a:r>
            <a:endParaRPr lang="cs-CZ" b="1" dirty="0">
              <a:solidFill>
                <a:srgbClr val="FF9900"/>
              </a:solidFill>
            </a:endParaRPr>
          </a:p>
        </p:txBody>
      </p:sp>
      <p:sp>
        <p:nvSpPr>
          <p:cNvPr id="102" name="Obdélník 101"/>
          <p:cNvSpPr/>
          <p:nvPr/>
        </p:nvSpPr>
        <p:spPr>
          <a:xfrm>
            <a:off x="539552" y="616979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cxnSp>
        <p:nvCxnSpPr>
          <p:cNvPr id="103" name="Přímá spojnice se šipkou 102"/>
          <p:cNvCxnSpPr/>
          <p:nvPr/>
        </p:nvCxnSpPr>
        <p:spPr>
          <a:xfrm>
            <a:off x="1902313" y="5931498"/>
            <a:ext cx="0" cy="15819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nice se šipkou 107"/>
          <p:cNvCxnSpPr/>
          <p:nvPr/>
        </p:nvCxnSpPr>
        <p:spPr>
          <a:xfrm>
            <a:off x="1115616" y="5935104"/>
            <a:ext cx="0" cy="15819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109"/>
          <p:cNvCxnSpPr/>
          <p:nvPr/>
        </p:nvCxnSpPr>
        <p:spPr>
          <a:xfrm>
            <a:off x="1122183" y="5935104"/>
            <a:ext cx="355538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111"/>
          <p:cNvCxnSpPr>
            <a:stCxn id="101" idx="2"/>
            <a:endCxn id="101" idx="2"/>
          </p:cNvCxnSpPr>
          <p:nvPr/>
        </p:nvCxnSpPr>
        <p:spPr>
          <a:xfrm>
            <a:off x="4665325" y="585344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113"/>
          <p:cNvCxnSpPr/>
          <p:nvPr/>
        </p:nvCxnSpPr>
        <p:spPr>
          <a:xfrm>
            <a:off x="4679394" y="5797487"/>
            <a:ext cx="0" cy="13344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49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9" grpId="0"/>
      <p:bldP spid="90" grpId="0"/>
      <p:bldP spid="91" grpId="0"/>
      <p:bldP spid="93" grpId="0"/>
      <p:bldP spid="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973034" y="2492896"/>
            <a:ext cx="2448272" cy="432048"/>
          </a:xfrm>
          <a:prstGeom prst="rect">
            <a:avLst/>
          </a:prstGeom>
          <a:solidFill>
            <a:srgbClr val="FFE38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  <a:latin typeface="Century Gothic" pitchFamily="34" charset="0"/>
              </a:rPr>
              <a:t>Ukázka 1</a:t>
            </a:r>
            <a:endParaRPr lang="cs-CZ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83220" y="6457234"/>
            <a:ext cx="155209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dirty="0" smtClean="0"/>
              <a:t>Pozn.: Ve vývoji</a:t>
            </a:r>
            <a:endParaRPr lang="cs-CZ" sz="1700" dirty="0"/>
          </a:p>
        </p:txBody>
      </p:sp>
      <p:sp>
        <p:nvSpPr>
          <p:cNvPr id="7" name="Obdélník 6">
            <a:hlinkClick r:id="rId2" action="ppaction://hlinksldjump"/>
          </p:cNvPr>
          <p:cNvSpPr/>
          <p:nvPr/>
        </p:nvSpPr>
        <p:spPr>
          <a:xfrm>
            <a:off x="973034" y="3284984"/>
            <a:ext cx="2448272" cy="432048"/>
          </a:xfrm>
          <a:prstGeom prst="rect">
            <a:avLst/>
          </a:prstGeom>
          <a:solidFill>
            <a:srgbClr val="FFE38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  <a:latin typeface="Century Gothic" pitchFamily="34" charset="0"/>
              </a:rPr>
              <a:t>Příklad 1</a:t>
            </a:r>
            <a:endParaRPr lang="cs-CZ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3034" y="2132856"/>
            <a:ext cx="357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Rozklad mnohočlenu (připomenutí)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563888" y="2492460"/>
            <a:ext cx="2448272" cy="432048"/>
          </a:xfrm>
          <a:prstGeom prst="rect">
            <a:avLst/>
          </a:prstGeom>
          <a:solidFill>
            <a:srgbClr val="FFE38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  <a:latin typeface="Century Gothic" pitchFamily="34" charset="0"/>
              </a:rPr>
              <a:t>Ukázka 2</a:t>
            </a:r>
            <a:endParaRPr lang="cs-CZ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68055" y="2924944"/>
            <a:ext cx="2752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Rozklad na parciální zlomky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973034" y="2502188"/>
            <a:ext cx="5039126" cy="422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"/>
          <p:cNvSpPr txBox="1">
            <a:spLocks/>
          </p:cNvSpPr>
          <p:nvPr/>
        </p:nvSpPr>
        <p:spPr>
          <a:xfrm>
            <a:off x="894247" y="766445"/>
            <a:ext cx="7365019" cy="1217290"/>
          </a:xfrm>
          <a:prstGeom prst="rect">
            <a:avLst/>
          </a:prstGeom>
          <a:effectLst>
            <a:glow rad="228600">
              <a:schemeClr val="bg1">
                <a:lumMod val="85000"/>
                <a:alpha val="28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 b="1" dirty="0" smtClean="0">
                <a:latin typeface="Century Gothic" pitchFamily="34" charset="0"/>
              </a:rPr>
              <a:t>Rozklad na parciální zlomky</a:t>
            </a:r>
            <a:endParaRPr lang="cs-CZ" sz="3300" b="1" dirty="0">
              <a:latin typeface="Century Gothic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36512" y="6608385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Century Gothic" pitchFamily="34" charset="0"/>
              </a:rPr>
              <a:t>Optimalizováno pro MS </a:t>
            </a:r>
            <a:r>
              <a:rPr lang="cs-CZ" sz="1200" dirty="0" err="1" smtClean="0">
                <a:latin typeface="Century Gothic" pitchFamily="34" charset="0"/>
              </a:rPr>
              <a:t>office</a:t>
            </a:r>
            <a:endParaRPr lang="cs-CZ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23" name="Ovál 22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24" name="Ovál 23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8" name="Ovál 27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31" name="Ovál 30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2" name="Ovál 31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3" name="Ovál 32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5" name="Ovál 34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7" name="Ovál 36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39" name="Ovál 38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40" name="Ovál 39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41" name="Ovál 40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42" name="Ovál 41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53" name="Obdélník 52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38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ál 6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2" name="Obdélník 31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3" name="Obdélník 32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4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ál 6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3" name="Ovál 22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1" name="Obdélník 30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9" name="Obdélník 38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1" name="Obdélník 40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46" name="Přímá spojnice 45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3294548" y="1916832"/>
            <a:ext cx="3806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u="sng" dirty="0" smtClean="0">
                <a:solidFill>
                  <a:srgbClr val="FF0000"/>
                </a:solidFill>
              </a:rPr>
              <a:t>B</a:t>
            </a:r>
            <a:r>
              <a:rPr lang="cs-CZ" b="1" dirty="0" smtClean="0">
                <a:solidFill>
                  <a:srgbClr val="FF0000"/>
                </a:solidFill>
              </a:rPr>
              <a:t> jsou zatím neznámé konstanty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59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1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" presetClass="emph" presetSubtype="1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mph" presetSubtype="1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6" grpId="0"/>
      <p:bldP spid="36" grpId="1"/>
      <p:bldP spid="36" grpId="2"/>
      <p:bldP spid="38" grpId="0"/>
      <p:bldP spid="38" grpId="1"/>
      <p:bldP spid="38" grpId="2"/>
      <p:bldP spid="41" grpId="0"/>
      <p:bldP spid="41" grpId="1"/>
      <p:bldP spid="43" grpId="0"/>
      <p:bldP spid="43" grpId="1"/>
      <p:bldP spid="43" grpId="2"/>
      <p:bldP spid="45" grpId="0"/>
      <p:bldP spid="45" grpId="1"/>
      <p:bldP spid="45" grpId="2"/>
      <p:bldP spid="47" grpId="0"/>
      <p:bldP spid="47" grpId="1"/>
      <p:bldP spid="47" grpId="2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6" name="Ovál 5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6" name="Obdélník 25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1" name="Obdélník 30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3" name="Přímá spojnice 32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6" name="Přímá spojnice 45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1" name="Obdélník 50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2" name="Přímá spojnice 51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4" name="Obdélník 53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grpSp>
        <p:nvGrpSpPr>
          <p:cNvPr id="68" name="Skupina 67"/>
          <p:cNvGrpSpPr/>
          <p:nvPr/>
        </p:nvGrpSpPr>
        <p:grpSpPr>
          <a:xfrm>
            <a:off x="1038296" y="2498212"/>
            <a:ext cx="3009983" cy="286334"/>
            <a:chOff x="1038296" y="2498212"/>
            <a:chExt cx="3009983" cy="286334"/>
          </a:xfrm>
        </p:grpSpPr>
        <p:cxnSp>
          <p:nvCxnSpPr>
            <p:cNvPr id="58" name="Přímá spojnice 57"/>
            <p:cNvCxnSpPr/>
            <p:nvPr/>
          </p:nvCxnSpPr>
          <p:spPr>
            <a:xfrm>
              <a:off x="1038296" y="2644628"/>
              <a:ext cx="0" cy="1363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1038296" y="2780928"/>
              <a:ext cx="300998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2051720" y="2646437"/>
              <a:ext cx="0" cy="1363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2877716" y="2648246"/>
              <a:ext cx="0" cy="1363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/>
            <p:nvPr/>
          </p:nvCxnSpPr>
          <p:spPr>
            <a:xfrm flipV="1">
              <a:off x="4048279" y="2498212"/>
              <a:ext cx="0" cy="28271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Obdélník 64"/>
          <p:cNvSpPr/>
          <p:nvPr/>
        </p:nvSpPr>
        <p:spPr>
          <a:xfrm>
            <a:off x="655574" y="2796378"/>
            <a:ext cx="3968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Vynásobíme společným jmenovatelem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66" name="Přímá spojnice se šipkou 65"/>
          <p:cNvCxnSpPr>
            <a:stCxn id="69" idx="2"/>
          </p:cNvCxnSpPr>
          <p:nvPr/>
        </p:nvCxnSpPr>
        <p:spPr>
          <a:xfrm flipH="1">
            <a:off x="3220216" y="1760467"/>
            <a:ext cx="231710" cy="2569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bdélník 68"/>
          <p:cNvSpPr/>
          <p:nvPr/>
        </p:nvSpPr>
        <p:spPr>
          <a:xfrm>
            <a:off x="2097125" y="1153319"/>
            <a:ext cx="2709602" cy="607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bdélník 70"/>
          <p:cNvSpPr/>
          <p:nvPr/>
        </p:nvSpPr>
        <p:spPr>
          <a:xfrm>
            <a:off x="510614" y="2017415"/>
            <a:ext cx="2709602" cy="607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3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5" grpId="0"/>
      <p:bldP spid="69" grpId="0" animBg="1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6" name="Ovál 5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6" name="Obdélník 25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30" name="Obdélník 29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8" name="Přímá spojnice 27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2" name="Přímá spojnice 31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4" name="Obdélník 33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54" name="Obdélník 53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55" name="Přímá spojnice 54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délník 55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57" name="Obdélník 56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58" name="Přímá spojnice 57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60" name="Obdélník 59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61" name="Obdélník 60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63" name="Obdélník 62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64" name="Přímá spojnice 63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délník 64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88" name="Obdélník 87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102" name="Obdélník 101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69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6" name="Ovál 5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6" name="Obdélník 25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1" name="Obdélník 30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3" name="Přímá spojnice 32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2" name="Přímá spojnice 41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4" name="Obdélník 43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5" name="Přímá spojnice 44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7" name="Obdélník 46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49" name="Obdélník 48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0" name="Obdélník 49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1" name="Přímá spojnice 50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3" name="Obdélník 52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54" name="Obdélník 53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  <p:sp>
        <p:nvSpPr>
          <p:cNvPr id="55" name="Šipka dolů 54"/>
          <p:cNvSpPr/>
          <p:nvPr/>
        </p:nvSpPr>
        <p:spPr>
          <a:xfrm>
            <a:off x="971600" y="322226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1566695" y="3140968"/>
            <a:ext cx="2808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Upravíme na vhodnější tvar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538639" y="3477999"/>
            <a:ext cx="232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 = </a:t>
            </a:r>
            <a:r>
              <a:rPr lang="cs-CZ" b="1" dirty="0" err="1" smtClean="0"/>
              <a:t>Ax</a:t>
            </a:r>
            <a:r>
              <a:rPr lang="cs-CZ" b="1" dirty="0" smtClean="0"/>
              <a:t> - A + </a:t>
            </a:r>
            <a:r>
              <a:rPr lang="cs-CZ" b="1" dirty="0" err="1" smtClean="0"/>
              <a:t>Bx</a:t>
            </a:r>
            <a:r>
              <a:rPr lang="cs-CZ" b="1" dirty="0" smtClean="0"/>
              <a:t> + 2B</a:t>
            </a:r>
            <a:endParaRPr lang="cs-CZ" b="1" dirty="0"/>
          </a:p>
        </p:txBody>
      </p:sp>
      <p:grpSp>
        <p:nvGrpSpPr>
          <p:cNvPr id="2" name="Skupina 1"/>
          <p:cNvGrpSpPr/>
          <p:nvPr/>
        </p:nvGrpSpPr>
        <p:grpSpPr>
          <a:xfrm>
            <a:off x="539552" y="3759381"/>
            <a:ext cx="2373148" cy="375841"/>
            <a:chOff x="539552" y="3759381"/>
            <a:chExt cx="2373148" cy="375841"/>
          </a:xfrm>
        </p:grpSpPr>
        <p:sp>
          <p:nvSpPr>
            <p:cNvPr id="60" name="Obdélník 59"/>
            <p:cNvSpPr/>
            <p:nvPr/>
          </p:nvSpPr>
          <p:spPr>
            <a:xfrm>
              <a:off x="1135776" y="3762896"/>
              <a:ext cx="26908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b="1" dirty="0" smtClean="0"/>
                <a:t>=</a:t>
              </a:r>
              <a:endParaRPr lang="cs-CZ" b="1" dirty="0"/>
            </a:p>
          </p:txBody>
        </p:sp>
        <p:sp>
          <p:nvSpPr>
            <p:cNvPr id="61" name="Obdélník 60"/>
            <p:cNvSpPr/>
            <p:nvPr/>
          </p:nvSpPr>
          <p:spPr>
            <a:xfrm>
              <a:off x="539552" y="3759381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/>
                <a:t>1x</a:t>
              </a:r>
              <a:endParaRPr lang="cs-CZ" dirty="0"/>
            </a:p>
          </p:txBody>
        </p:sp>
        <p:sp>
          <p:nvSpPr>
            <p:cNvPr id="62" name="Obdélník 61"/>
            <p:cNvSpPr/>
            <p:nvPr/>
          </p:nvSpPr>
          <p:spPr>
            <a:xfrm>
              <a:off x="799114" y="3762199"/>
              <a:ext cx="5229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/>
                <a:t>+ 3 </a:t>
              </a:r>
              <a:endParaRPr lang="cs-CZ" dirty="0"/>
            </a:p>
          </p:txBody>
        </p:sp>
        <p:sp>
          <p:nvSpPr>
            <p:cNvPr id="63" name="Obdélník 62"/>
            <p:cNvSpPr/>
            <p:nvPr/>
          </p:nvSpPr>
          <p:spPr>
            <a:xfrm>
              <a:off x="1312489" y="3765890"/>
              <a:ext cx="8723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/>
                <a:t>(A+B)x </a:t>
              </a:r>
              <a:endParaRPr lang="cs-CZ" dirty="0"/>
            </a:p>
          </p:txBody>
        </p:sp>
        <p:sp>
          <p:nvSpPr>
            <p:cNvPr id="64" name="Obdélník 63"/>
            <p:cNvSpPr/>
            <p:nvPr/>
          </p:nvSpPr>
          <p:spPr>
            <a:xfrm>
              <a:off x="1997065" y="3759381"/>
              <a:ext cx="9156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/>
                <a:t>- A + 2B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826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1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54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4394704" y="50766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6" name="Ovál 5"/>
          <p:cNvSpPr/>
          <p:nvPr/>
        </p:nvSpPr>
        <p:spPr>
          <a:xfrm>
            <a:off x="4787676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5048382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30908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569794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830500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084168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2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457463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718169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978875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7239581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7500287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749877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ysClr val="windowText" lastClr="000000"/>
                </a:solidFill>
              </a:rPr>
              <a:t>3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8120508" y="4462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8381214" y="44625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8641919" y="46004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902625" y="44623"/>
            <a:ext cx="243351" cy="24335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Ovál 21">
            <a:hlinkClick r:id="rId3" action="ppaction://hlinksldjump"/>
          </p:cNvPr>
          <p:cNvSpPr/>
          <p:nvPr/>
        </p:nvSpPr>
        <p:spPr>
          <a:xfrm>
            <a:off x="35496" y="54149"/>
            <a:ext cx="353898" cy="353898"/>
          </a:xfrm>
          <a:prstGeom prst="ellipse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ysClr val="windowText" lastClr="000000"/>
                </a:solidFill>
              </a:rPr>
              <a:t>&lt;</a:t>
            </a:r>
            <a:endParaRPr lang="cs-CZ" sz="1500" dirty="0">
              <a:solidFill>
                <a:sysClr val="windowText" lastClr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27032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176394" y="1450600"/>
            <a:ext cx="72591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1153720" y="14123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baseline="30000" dirty="0" smtClean="0"/>
              <a:t>2</a:t>
            </a:r>
            <a:r>
              <a:rPr lang="cs-CZ" b="1" dirty="0" smtClean="0"/>
              <a:t>+x-2</a:t>
            </a:r>
            <a:endParaRPr lang="cs-CZ" b="1" dirty="0"/>
          </a:p>
        </p:txBody>
      </p:sp>
      <p:sp>
        <p:nvSpPr>
          <p:cNvPr id="26" name="Obdélník 25"/>
          <p:cNvSpPr/>
          <p:nvPr/>
        </p:nvSpPr>
        <p:spPr>
          <a:xfrm>
            <a:off x="501600" y="126593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</a:t>
            </a:r>
            <a:r>
              <a:rPr lang="cs-CZ" b="1" dirty="0" smtClean="0"/>
              <a:t>(x) =</a:t>
            </a:r>
            <a:endParaRPr lang="cs-CZ" b="1" dirty="0"/>
          </a:p>
        </p:txBody>
      </p:sp>
      <p:sp>
        <p:nvSpPr>
          <p:cNvPr id="27" name="Obdélník 26"/>
          <p:cNvSpPr/>
          <p:nvPr/>
        </p:nvSpPr>
        <p:spPr>
          <a:xfrm>
            <a:off x="1865415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8" name="Obdélník 27"/>
          <p:cNvSpPr/>
          <p:nvPr/>
        </p:nvSpPr>
        <p:spPr>
          <a:xfrm>
            <a:off x="2373460" y="1124744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2146402" y="1450600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206536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1" name="Obdélník 30"/>
          <p:cNvSpPr/>
          <p:nvPr/>
        </p:nvSpPr>
        <p:spPr>
          <a:xfrm>
            <a:off x="2555776" y="14112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3478240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33" name="Přímá spojnice 32"/>
          <p:cNvCxnSpPr/>
          <p:nvPr/>
        </p:nvCxnSpPr>
        <p:spPr>
          <a:xfrm>
            <a:off x="3341956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3309310" y="1412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3060969" y="125620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3898238" y="12590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299512" y="112474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4163228" y="1450600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4150038" y="141237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179512" y="692696"/>
            <a:ext cx="684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Rozložte danou racionální lomenou funkci na parciální zlomky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808639" y="1988840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</a:t>
            </a:r>
            <a:endParaRPr lang="cs-CZ" b="1" dirty="0"/>
          </a:p>
        </p:txBody>
      </p:sp>
      <p:cxnSp>
        <p:nvCxnSpPr>
          <p:cNvPr id="42" name="Přímá spojnice 41"/>
          <p:cNvCxnSpPr/>
          <p:nvPr/>
        </p:nvCxnSpPr>
        <p:spPr>
          <a:xfrm>
            <a:off x="581581" y="2314696"/>
            <a:ext cx="9134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/>
          <p:cNvSpPr/>
          <p:nvPr/>
        </p:nvSpPr>
        <p:spPr>
          <a:xfrm>
            <a:off x="50053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4" name="Obdélník 43"/>
          <p:cNvSpPr/>
          <p:nvPr/>
        </p:nvSpPr>
        <p:spPr>
          <a:xfrm>
            <a:off x="1913419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</a:t>
            </a:r>
            <a:endParaRPr lang="cs-CZ" b="1" dirty="0"/>
          </a:p>
        </p:txBody>
      </p:sp>
      <p:cxnSp>
        <p:nvCxnSpPr>
          <p:cNvPr id="45" name="Přímá spojnice 44"/>
          <p:cNvCxnSpPr/>
          <p:nvPr/>
        </p:nvCxnSpPr>
        <p:spPr>
          <a:xfrm>
            <a:off x="1777135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1744489" y="2276466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(x+2)</a:t>
            </a:r>
            <a:endParaRPr lang="cs-CZ" b="1" dirty="0"/>
          </a:p>
        </p:txBody>
      </p:sp>
      <p:sp>
        <p:nvSpPr>
          <p:cNvPr id="47" name="Obdélník 46"/>
          <p:cNvSpPr/>
          <p:nvPr/>
        </p:nvSpPr>
        <p:spPr>
          <a:xfrm>
            <a:off x="1496148" y="2120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990955" y="227529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(x-1)</a:t>
            </a:r>
            <a:endParaRPr lang="cs-CZ" dirty="0"/>
          </a:p>
        </p:txBody>
      </p:sp>
      <p:sp>
        <p:nvSpPr>
          <p:cNvPr id="49" name="Obdélník 48"/>
          <p:cNvSpPr/>
          <p:nvPr/>
        </p:nvSpPr>
        <p:spPr>
          <a:xfrm>
            <a:off x="2333417" y="21231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50" name="Obdélník 49"/>
          <p:cNvSpPr/>
          <p:nvPr/>
        </p:nvSpPr>
        <p:spPr>
          <a:xfrm>
            <a:off x="2734691" y="19888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cxnSp>
        <p:nvCxnSpPr>
          <p:cNvPr id="51" name="Přímá spojnice 50"/>
          <p:cNvCxnSpPr/>
          <p:nvPr/>
        </p:nvCxnSpPr>
        <p:spPr>
          <a:xfrm>
            <a:off x="2598407" y="2314696"/>
            <a:ext cx="5819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2585217" y="2276466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(x-1)</a:t>
            </a:r>
            <a:endParaRPr lang="cs-CZ" b="1" dirty="0"/>
          </a:p>
        </p:txBody>
      </p:sp>
      <p:sp>
        <p:nvSpPr>
          <p:cNvPr id="53" name="Obdélník 52"/>
          <p:cNvSpPr/>
          <p:nvPr/>
        </p:nvSpPr>
        <p:spPr>
          <a:xfrm>
            <a:off x="3317485" y="2128880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/ .(x+2)(x-1)</a:t>
            </a:r>
            <a:endParaRPr lang="cs-CZ" b="1" dirty="0"/>
          </a:p>
        </p:txBody>
      </p:sp>
      <p:sp>
        <p:nvSpPr>
          <p:cNvPr id="54" name="Obdélník 53"/>
          <p:cNvSpPr/>
          <p:nvPr/>
        </p:nvSpPr>
        <p:spPr>
          <a:xfrm>
            <a:off x="534700" y="2780928"/>
            <a:ext cx="219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x+3 = A(x-1) + B(x+2)</a:t>
            </a:r>
            <a:endParaRPr lang="cs-CZ" b="1" dirty="0"/>
          </a:p>
        </p:txBody>
      </p:sp>
      <p:sp>
        <p:nvSpPr>
          <p:cNvPr id="61" name="Obdélník 60"/>
          <p:cNvSpPr/>
          <p:nvPr/>
        </p:nvSpPr>
        <p:spPr>
          <a:xfrm>
            <a:off x="565705" y="4319982"/>
            <a:ext cx="2037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1</a:t>
            </a:r>
            <a:r>
              <a:rPr lang="cs-CZ" b="1" dirty="0" smtClean="0"/>
              <a:t> :    1 = A + B </a:t>
            </a:r>
            <a:endParaRPr lang="cs-CZ" b="1" dirty="0"/>
          </a:p>
        </p:txBody>
      </p:sp>
      <p:sp>
        <p:nvSpPr>
          <p:cNvPr id="62" name="Obdélník 61"/>
          <p:cNvSpPr/>
          <p:nvPr/>
        </p:nvSpPr>
        <p:spPr>
          <a:xfrm>
            <a:off x="561123" y="4575306"/>
            <a:ext cx="1741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x</a:t>
            </a:r>
            <a:r>
              <a:rPr lang="cs-CZ" b="1" baseline="30000" dirty="0" smtClean="0"/>
              <a:t>0</a:t>
            </a:r>
            <a:r>
              <a:rPr lang="cs-CZ" b="1" dirty="0" smtClean="0"/>
              <a:t> :    3 = -A + 2B </a:t>
            </a:r>
            <a:endParaRPr lang="cs-CZ" b="1" dirty="0"/>
          </a:p>
        </p:txBody>
      </p:sp>
      <p:sp>
        <p:nvSpPr>
          <p:cNvPr id="67" name="Obdélník 66"/>
          <p:cNvSpPr/>
          <p:nvPr/>
        </p:nvSpPr>
        <p:spPr>
          <a:xfrm>
            <a:off x="538639" y="3477999"/>
            <a:ext cx="232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x</a:t>
            </a:r>
            <a:r>
              <a:rPr lang="cs-CZ" b="1" dirty="0" smtClean="0"/>
              <a:t>+3 = </a:t>
            </a:r>
            <a:r>
              <a:rPr lang="cs-CZ" b="1" dirty="0" err="1" smtClean="0"/>
              <a:t>Ax</a:t>
            </a:r>
            <a:r>
              <a:rPr lang="cs-CZ" b="1" dirty="0" smtClean="0"/>
              <a:t> - A + </a:t>
            </a:r>
            <a:r>
              <a:rPr lang="cs-CZ" b="1" dirty="0" err="1" smtClean="0"/>
              <a:t>Bx</a:t>
            </a:r>
            <a:r>
              <a:rPr lang="cs-CZ" b="1" dirty="0" smtClean="0"/>
              <a:t> + 2B</a:t>
            </a:r>
            <a:endParaRPr lang="cs-CZ" b="1" dirty="0"/>
          </a:p>
        </p:txBody>
      </p:sp>
      <p:sp>
        <p:nvSpPr>
          <p:cNvPr id="68" name="Obdélník 67"/>
          <p:cNvSpPr/>
          <p:nvPr/>
        </p:nvSpPr>
        <p:spPr>
          <a:xfrm>
            <a:off x="1135776" y="3762896"/>
            <a:ext cx="269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539552" y="375938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1x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99114" y="3762199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+ 3 </a:t>
            </a:r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1312489" y="3765890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(A+B)x </a:t>
            </a:r>
            <a:endParaRPr lang="cs-CZ" dirty="0"/>
          </a:p>
        </p:txBody>
      </p:sp>
      <p:sp>
        <p:nvSpPr>
          <p:cNvPr id="57" name="Obdélník 56"/>
          <p:cNvSpPr/>
          <p:nvPr/>
        </p:nvSpPr>
        <p:spPr>
          <a:xfrm>
            <a:off x="1997065" y="3759381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- A + 2B</a:t>
            </a:r>
          </a:p>
        </p:txBody>
      </p:sp>
      <p:sp>
        <p:nvSpPr>
          <p:cNvPr id="71" name="Šipka dolů 70"/>
          <p:cNvSpPr/>
          <p:nvPr/>
        </p:nvSpPr>
        <p:spPr>
          <a:xfrm>
            <a:off x="971600" y="3222268"/>
            <a:ext cx="520445" cy="20673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0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E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E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E0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1" grpId="1"/>
      <p:bldP spid="62" grpId="0"/>
      <p:bldP spid="62" grpId="1"/>
      <p:bldP spid="2" grpId="0"/>
      <p:bldP spid="3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</TotalTime>
  <Words>950</Words>
  <Application>Microsoft Office PowerPoint</Application>
  <PresentationFormat>Předvádění na obrazovce (4:3)</PresentationFormat>
  <Paragraphs>339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Bubelovi</dc:creator>
  <cp:lastModifiedBy>Bubelovi</cp:lastModifiedBy>
  <cp:revision>231</cp:revision>
  <dcterms:created xsi:type="dcterms:W3CDTF">2014-04-03T10:36:36Z</dcterms:created>
  <dcterms:modified xsi:type="dcterms:W3CDTF">2014-04-11T17:11:45Z</dcterms:modified>
</cp:coreProperties>
</file>