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6D4F4439-18D0-43D5-910E-529138B560EC}">
  <a:tblStyle styleId="{6D4F4439-18D0-43D5-910E-529138B560EC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14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 sz="1100" b="0" i="0" u="none" strike="noStrike" cap="none" baseline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 sz="1100" b="0" i="0" u="none" strike="noStrike" cap="none" baseline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 sz="1100" b="0" i="0" u="none" strike="noStrike" cap="none" baseline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 sz="1100" b="0" i="0" u="none" strike="noStrike" cap="none" baseline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 sz="1100" b="0" i="0" u="none" strike="noStrike" cap="none" baseline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1"/>
            <a:ext cx="7772400" cy="11598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3pPr>
            <a:lvl4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4pPr>
            <a:lvl5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5pPr>
            <a:lvl6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6pPr>
            <a:lvl7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7pPr>
            <a:lvl8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8pPr>
            <a:lvl9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2"/>
            <a:ext cx="7772400" cy="784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2pPr>
            <a:lvl3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3pPr>
            <a:lvl4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4pPr>
            <a:lvl5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5pPr>
            <a:lvl6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6pPr>
            <a:lvl7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7pPr>
            <a:lvl8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8pPr>
            <a:lvl9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4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4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8"/>
            <a:ext cx="8229600" cy="5195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36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3pPr>
            <a:lvl4pPr marL="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4pPr>
            <a:lvl5pPr marL="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5pPr>
            <a:lvl6pPr marL="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6pPr>
            <a:lvl7pPr marL="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7pPr>
            <a:lvl8pPr marL="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8pPr>
            <a:lvl9pPr marL="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0" marR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marL="0" marR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marL="0" marR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marL="0" marR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0" marR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0" marR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0" marR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85800" y="1583341"/>
            <a:ext cx="7772400" cy="11598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Modeling inheritance in ERD</a:t>
            </a:r>
            <a:endParaRPr lang="cs" sz="4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653500" y="3596128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cs" sz="3000" b="0" i="0" u="none" strike="noStrike" cap="none" baseline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94F82-AC6A-4890-B6C3-17E53A77F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dk1"/>
                </a:solidFill>
              </a:rPr>
              <a:t>Inheritance in ERD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15775-0ACF-418E-AA74-4E03879C1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50218"/>
            <a:ext cx="8229600" cy="372567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may encounter a situation where you want to store data about more types of one “object”	e.g. registered and non/registered client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328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36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How to model </a:t>
            </a:r>
            <a:r>
              <a:rPr lang="en-US" sz="36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it</a:t>
            </a:r>
            <a:r>
              <a:rPr lang="cs" sz="36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?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There are 3 options: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lang="c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1:1 mapping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lang="c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involving to superclass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lang="c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dissolving to subclasses </a:t>
            </a:r>
          </a:p>
        </p:txBody>
      </p:sp>
      <p:sp>
        <p:nvSpPr>
          <p:cNvPr id="40" name="Shape 40"/>
          <p:cNvSpPr/>
          <p:nvPr/>
        </p:nvSpPr>
        <p:spPr>
          <a:xfrm>
            <a:off x="4652800" y="1234300"/>
            <a:ext cx="1331098" cy="2714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Customer</a:t>
            </a:r>
          </a:p>
        </p:txBody>
      </p:sp>
      <p:sp>
        <p:nvSpPr>
          <p:cNvPr id="41" name="Shape 41"/>
          <p:cNvSpPr/>
          <p:nvPr/>
        </p:nvSpPr>
        <p:spPr>
          <a:xfrm>
            <a:off x="4655950" y="1505800"/>
            <a:ext cx="1324799" cy="7626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Name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Address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Phone</a:t>
            </a:r>
          </a:p>
        </p:txBody>
      </p:sp>
      <p:cxnSp>
        <p:nvCxnSpPr>
          <p:cNvPr id="42" name="Shape 42"/>
          <p:cNvCxnSpPr>
            <a:stCxn id="41" idx="2"/>
          </p:cNvCxnSpPr>
          <p:nvPr/>
        </p:nvCxnSpPr>
        <p:spPr>
          <a:xfrm>
            <a:off x="5318349" y="2268400"/>
            <a:ext cx="0" cy="413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" name="Shape 43"/>
          <p:cNvSpPr/>
          <p:nvPr/>
        </p:nvSpPr>
        <p:spPr>
          <a:xfrm>
            <a:off x="5185875" y="2681800"/>
            <a:ext cx="264950" cy="206800"/>
          </a:xfrm>
          <a:prstGeom prst="flowChartExtra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cxnSp>
        <p:nvCxnSpPr>
          <p:cNvPr id="44" name="Shape 44"/>
          <p:cNvCxnSpPr/>
          <p:nvPr/>
        </p:nvCxnSpPr>
        <p:spPr>
          <a:xfrm rot="10800000" flipH="1">
            <a:off x="3832000" y="2888600"/>
            <a:ext cx="2972699" cy="659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5" name="Shape 45"/>
          <p:cNvCxnSpPr/>
          <p:nvPr/>
        </p:nvCxnSpPr>
        <p:spPr>
          <a:xfrm>
            <a:off x="3845000" y="2901525"/>
            <a:ext cx="0" cy="226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" name="Shape 46"/>
          <p:cNvCxnSpPr/>
          <p:nvPr/>
        </p:nvCxnSpPr>
        <p:spPr>
          <a:xfrm>
            <a:off x="6804700" y="2901525"/>
            <a:ext cx="0" cy="226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" name="Shape 47"/>
          <p:cNvSpPr/>
          <p:nvPr/>
        </p:nvSpPr>
        <p:spPr>
          <a:xfrm>
            <a:off x="3179450" y="3134050"/>
            <a:ext cx="1331098" cy="2714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With credit card</a:t>
            </a:r>
          </a:p>
        </p:txBody>
      </p:sp>
      <p:sp>
        <p:nvSpPr>
          <p:cNvPr id="48" name="Shape 48"/>
          <p:cNvSpPr/>
          <p:nvPr/>
        </p:nvSpPr>
        <p:spPr>
          <a:xfrm>
            <a:off x="6139150" y="3134050"/>
            <a:ext cx="1331098" cy="2714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With bank account</a:t>
            </a:r>
          </a:p>
        </p:txBody>
      </p:sp>
      <p:sp>
        <p:nvSpPr>
          <p:cNvPr id="49" name="Shape 49"/>
          <p:cNvSpPr/>
          <p:nvPr/>
        </p:nvSpPr>
        <p:spPr>
          <a:xfrm>
            <a:off x="3182600" y="3411875"/>
            <a:ext cx="1324799" cy="7626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Validity to date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Card #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Card issuer</a:t>
            </a:r>
          </a:p>
        </p:txBody>
      </p:sp>
      <p:sp>
        <p:nvSpPr>
          <p:cNvPr id="50" name="Shape 50"/>
          <p:cNvSpPr/>
          <p:nvPr/>
        </p:nvSpPr>
        <p:spPr>
          <a:xfrm>
            <a:off x="6142300" y="3411875"/>
            <a:ext cx="1324799" cy="7626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1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Credit balance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1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Invoicing address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/>
            </a:pPr>
            <a:r>
              <a:rPr lang="cs"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1:1 mapping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Every class becomes an entity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Identic primary keys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More “complicated” data access</a:t>
            </a:r>
          </a:p>
        </p:txBody>
      </p:sp>
      <p:sp>
        <p:nvSpPr>
          <p:cNvPr id="57" name="Shape 57"/>
          <p:cNvSpPr/>
          <p:nvPr/>
        </p:nvSpPr>
        <p:spPr>
          <a:xfrm>
            <a:off x="5092225" y="1292475"/>
            <a:ext cx="1331098" cy="2714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Customer</a:t>
            </a:r>
          </a:p>
        </p:txBody>
      </p:sp>
      <p:sp>
        <p:nvSpPr>
          <p:cNvPr id="58" name="Shape 58"/>
          <p:cNvSpPr/>
          <p:nvPr/>
        </p:nvSpPr>
        <p:spPr>
          <a:xfrm>
            <a:off x="5095375" y="1563975"/>
            <a:ext cx="1324799" cy="11694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CustomerID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Name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Address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Phone</a:t>
            </a:r>
          </a:p>
        </p:txBody>
      </p:sp>
      <p:sp>
        <p:nvSpPr>
          <p:cNvPr id="59" name="Shape 59"/>
          <p:cNvSpPr/>
          <p:nvPr/>
        </p:nvSpPr>
        <p:spPr>
          <a:xfrm>
            <a:off x="2556350" y="3234900"/>
            <a:ext cx="1585799" cy="2714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With credit card</a:t>
            </a:r>
          </a:p>
        </p:txBody>
      </p:sp>
      <p:sp>
        <p:nvSpPr>
          <p:cNvPr id="60" name="Shape 60"/>
          <p:cNvSpPr/>
          <p:nvPr/>
        </p:nvSpPr>
        <p:spPr>
          <a:xfrm>
            <a:off x="6714225" y="3234900"/>
            <a:ext cx="1783500" cy="2714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With bank account</a:t>
            </a:r>
          </a:p>
        </p:txBody>
      </p:sp>
      <p:sp>
        <p:nvSpPr>
          <p:cNvPr id="61" name="Shape 61"/>
          <p:cNvSpPr/>
          <p:nvPr/>
        </p:nvSpPr>
        <p:spPr>
          <a:xfrm>
            <a:off x="2556350" y="3506400"/>
            <a:ext cx="1585799" cy="11694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CustomerID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Validity to date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Card #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Card issuer</a:t>
            </a:r>
          </a:p>
        </p:txBody>
      </p:sp>
      <p:sp>
        <p:nvSpPr>
          <p:cNvPr id="62" name="Shape 62"/>
          <p:cNvSpPr/>
          <p:nvPr/>
        </p:nvSpPr>
        <p:spPr>
          <a:xfrm>
            <a:off x="6714225" y="3506400"/>
            <a:ext cx="1783500" cy="11694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CustomerID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Credit balance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Invoicing address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 startAt="2"/>
            </a:pPr>
            <a:r>
              <a:rPr lang="cs"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Involving to superclass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All attributes in one entity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Some attributes can be empty (4th Normal Form)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Suitable  when there are not too much subclassess and attributes</a:t>
            </a:r>
          </a:p>
        </p:txBody>
      </p:sp>
      <p:sp>
        <p:nvSpPr>
          <p:cNvPr id="69" name="Shape 69"/>
          <p:cNvSpPr/>
          <p:nvPr/>
        </p:nvSpPr>
        <p:spPr>
          <a:xfrm>
            <a:off x="6313575" y="1120850"/>
            <a:ext cx="1770600" cy="4136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Customer</a:t>
            </a:r>
          </a:p>
        </p:txBody>
      </p:sp>
      <p:sp>
        <p:nvSpPr>
          <p:cNvPr id="70" name="Shape 70"/>
          <p:cNvSpPr/>
          <p:nvPr/>
        </p:nvSpPr>
        <p:spPr>
          <a:xfrm>
            <a:off x="6313575" y="1534525"/>
            <a:ext cx="1770600" cy="19809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Name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Address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Phone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Validity to date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Card #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Card issuer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Credit balance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Invoicing address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eriod" startAt="3"/>
            </a:pPr>
            <a:r>
              <a:rPr lang="cs"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Dissolving to subclasses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180775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Superclass attributes are copied into all non-abstract subclasses</a:t>
            </a: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Suitable when: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superclasses with small number of attributes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there are many subclasses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subclasses have many attributes</a:t>
            </a:r>
          </a:p>
        </p:txBody>
      </p:sp>
      <p:sp>
        <p:nvSpPr>
          <p:cNvPr id="77" name="Shape 77"/>
          <p:cNvSpPr/>
          <p:nvPr/>
        </p:nvSpPr>
        <p:spPr>
          <a:xfrm>
            <a:off x="2524050" y="2482600"/>
            <a:ext cx="1585799" cy="5093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Customer with credit card</a:t>
            </a:r>
          </a:p>
        </p:txBody>
      </p:sp>
      <p:sp>
        <p:nvSpPr>
          <p:cNvPr id="78" name="Shape 78"/>
          <p:cNvSpPr/>
          <p:nvPr/>
        </p:nvSpPr>
        <p:spPr>
          <a:xfrm>
            <a:off x="5623200" y="2482600"/>
            <a:ext cx="1585799" cy="4511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Customer with bank account</a:t>
            </a:r>
          </a:p>
        </p:txBody>
      </p:sp>
      <p:sp>
        <p:nvSpPr>
          <p:cNvPr id="79" name="Shape 79"/>
          <p:cNvSpPr/>
          <p:nvPr/>
        </p:nvSpPr>
        <p:spPr>
          <a:xfrm>
            <a:off x="2524050" y="2992000"/>
            <a:ext cx="1585799" cy="16284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CustomerID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Name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Address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Phone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Validity to date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Card #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Card issuer</a:t>
            </a:r>
          </a:p>
        </p:txBody>
      </p:sp>
      <p:sp>
        <p:nvSpPr>
          <p:cNvPr id="80" name="Shape 80"/>
          <p:cNvSpPr/>
          <p:nvPr/>
        </p:nvSpPr>
        <p:spPr>
          <a:xfrm>
            <a:off x="5623200" y="2933800"/>
            <a:ext cx="1585799" cy="16284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CustomerID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Name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Address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Phone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Credit balance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Invoicing address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On-screen Show (16:9)</PresentationFormat>
  <Paragraphs>71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Courier New</vt:lpstr>
      <vt:lpstr>simple-light</vt:lpstr>
      <vt:lpstr>Modeling inheritance in ERD</vt:lpstr>
      <vt:lpstr>Inheritance in ERD</vt:lpstr>
      <vt:lpstr>How to model it?</vt:lpstr>
      <vt:lpstr>1:1 mapping</vt:lpstr>
      <vt:lpstr>Involving to superclass</vt:lpstr>
      <vt:lpstr>Dissolving to subclasses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inheritance in ERD</dc:title>
  <cp:lastModifiedBy>x274152</cp:lastModifiedBy>
  <cp:revision>1</cp:revision>
  <dcterms:modified xsi:type="dcterms:W3CDTF">2017-10-17T09:33:42Z</dcterms:modified>
</cp:coreProperties>
</file>