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335" r:id="rId2"/>
    <p:sldId id="257" r:id="rId3"/>
    <p:sldId id="261" r:id="rId4"/>
    <p:sldId id="262" r:id="rId5"/>
    <p:sldId id="265" r:id="rId6"/>
    <p:sldId id="263" r:id="rId7"/>
    <p:sldId id="264" r:id="rId8"/>
    <p:sldId id="322" r:id="rId9"/>
    <p:sldId id="266" r:id="rId10"/>
    <p:sldId id="415" r:id="rId11"/>
    <p:sldId id="323" r:id="rId12"/>
    <p:sldId id="398" r:id="rId13"/>
    <p:sldId id="419" r:id="rId14"/>
    <p:sldId id="417" r:id="rId15"/>
    <p:sldId id="416" r:id="rId16"/>
    <p:sldId id="268" r:id="rId17"/>
    <p:sldId id="269" r:id="rId18"/>
    <p:sldId id="270" r:id="rId19"/>
    <p:sldId id="271" r:id="rId20"/>
    <p:sldId id="414" r:id="rId21"/>
    <p:sldId id="275" r:id="rId22"/>
    <p:sldId id="327" r:id="rId23"/>
    <p:sldId id="273" r:id="rId24"/>
    <p:sldId id="329" r:id="rId25"/>
    <p:sldId id="330" r:id="rId26"/>
    <p:sldId id="331" r:id="rId27"/>
    <p:sldId id="332" r:id="rId28"/>
    <p:sldId id="420" r:id="rId29"/>
    <p:sldId id="267" r:id="rId30"/>
    <p:sldId id="325" r:id="rId31"/>
    <p:sldId id="418" r:id="rId32"/>
    <p:sldId id="277" r:id="rId33"/>
  </p:sldIdLst>
  <p:sldSz cx="9144000" cy="6858000" type="screen4x3"/>
  <p:notesSz cx="6997700" cy="9283700"/>
  <p:custShowLst>
    <p:custShow name="Custom Show 1" id="0">
      <p:sldLst>
        <p:sld r:id="rId2"/>
        <p:sld r:id="rId3"/>
        <p:sld r:id="rId4"/>
        <p:sld r:id="rId5"/>
        <p:sld r:id="rId7"/>
        <p:sld r:id="rId8"/>
        <p:sld r:id="rId9"/>
        <p:sld r:id="rId6"/>
        <p:sld r:id="rId10"/>
        <p:sld r:id="rId12"/>
        <p:sld r:id="rId30"/>
        <p:sld r:id="rId13"/>
        <p:sld r:id="rId17"/>
        <p:sld r:id="rId18"/>
        <p:sld r:id="rId19"/>
        <p:sld r:id="rId20"/>
        <p:sld r:id="rId24"/>
        <p:sld r:id="rId22"/>
        <p:sld r:id="rId23"/>
        <p:sld r:id="rId25"/>
        <p:sld r:id="rId26"/>
        <p:sld r:id="rId27"/>
        <p:sld r:id="rId28"/>
        <p:sld r:id="rId33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" y="24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16EBF0D-549B-4B96-9F9D-99104C027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6DE627-E9A0-44A0-8058-E175A1E3A18A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839E502-C201-436D-805E-A0C905938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BE0CB22-2002-47F0-8684-94D93C5B9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3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D59509B-1E67-40A2-8C0D-56F59CA23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90B1745-F8AA-42F1-A69F-AB4A7969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Where is FTL stored?  How is it reconstructed on system startup? 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How to track number of erases per block (extra storage per block)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73EC31C-439C-46F6-BC7F-647B26103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D24BB8-FD48-479F-B806-2D149D6EDED2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7178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9BA7D76-01A0-44F2-89B1-63E0F2114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E9A65A-C6A6-437E-860D-28B578E0FA99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7F0E3D2-8D1D-4E9E-86ED-3DCB13525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1A6E11A-8162-4AD6-A68A-F876C2FC2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FFBFD61-D515-4C27-BC04-B6726E846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33FC15-B3FD-4131-A17E-3B00DAFF8E30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0C77BC8-D78A-45A5-8E34-399D70521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155EB5F-C6B8-4100-A62C-D800041D9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02A4683-3128-4DFE-A149-AF7747B87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21C362-86F0-45B3-B087-EB55DFF280B9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C8EAC48-4371-407E-BAE5-E8D5CF0E6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23BF492-B734-4B57-92DB-E4DE382AE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5434224-1541-4F6D-8615-BDEE44F5A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AC1DCC-3B3E-490B-A449-40495B34789C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C386D90-9A87-4D30-8E11-A54A5C6C2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1F6F7F1-7A05-4849-9290-DEB5F5443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5434224-1541-4F6D-8615-BDEE44F5A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AC1DCC-3B3E-490B-A449-40495B34789C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C386D90-9A87-4D30-8E11-A54A5C6C2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1F6F7F1-7A05-4849-9290-DEB5F5443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5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0A35225-5E7D-47C9-941A-D0770BC58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A698D4-1384-4BA5-B733-041EDF45F76D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A4FBC79-C959-4D88-9209-626C6B418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3DB9E80-8D28-41EF-86B7-F9C1B49EE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F65BE21-C91A-4A31-B1FB-B8E99A772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472180-291D-4D38-BFEA-8EB6CB704FCA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5C88F20-F4BE-468E-B651-F417A34B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388756E-060E-48EC-86E0-7EF60BB0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0FB065A-78BE-4E84-93B0-7AB5724FD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F4AF67-0335-4117-B131-93E2956BE666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C7BBB92-162F-46EB-B3B3-A6DC9ECF2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6438A58-9EBA-4315-9C87-584150C80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48294A3-FBA0-48E6-BAC1-C31A4FE16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9E0957-6F75-455E-8328-45C1F34BBE0F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83A5C15-38DE-4ED9-8294-23102A475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702C81A-DDDF-4D28-B5C0-A85F56BF2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30EBD12-8697-40B0-A3F2-4C4F89674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7BF2B6-781A-4AC8-93AC-C210D5147293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7B9E07E-8C5A-4C76-B1D6-CD8E1136C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FB2F9B7-1DD0-43BC-9F80-EFD00F7EA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53B6529-72A3-40F6-9F9D-1075C7684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9E53A6-478E-4DAC-B297-8D53FE5E195B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CA636FD-8B00-4ED2-A13D-4F1D5B144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819B8F5-B510-40C9-8DB4-23A417041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41EE66D-62D7-453A-87D5-FE8A75E92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6C03B5-2387-48FE-8BB1-EACBDB08A90F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4C4F2F8-6CFA-4EAB-B0CF-719E4D376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1E986B0-8B7A-4245-A70E-2F2D1E576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7EA2393-26EC-4042-A04A-DD5C8A319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89C9F-2B93-46E3-AAB6-6791B4207C05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06D4976-F940-41DF-BB71-CC254D641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986CEB9-868E-405F-9367-6C020CB3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EC9F6E7-DEF2-49C0-92BA-FB004184E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CC407D-2643-4298-A820-C84B341BD844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74E12EE-55AE-4AC3-BF16-3549D8B10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A275392-497E-4DB8-8EE4-2C3543665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66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EC9F6E7-DEF2-49C0-92BA-FB004184E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CC407D-2643-4298-A820-C84B341BD844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74E12EE-55AE-4AC3-BF16-3549D8B10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A275392-497E-4DB8-8EE4-2C3543665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17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5C5637C-BBA3-48D2-8C86-6B60EC57C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D4989-8BD1-428D-AC92-BEF58CA1327D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FF74F07-6B3E-4149-9CA8-73743248D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92B6EF9-A8F1-4ED3-9A80-8ED45EE2F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1CDFE0C-A61B-43EA-B968-B08E5A92F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DA1365-8575-439D-A30F-DB7B7A8B3AE6}" type="slidenum">
              <a:rPr lang="en-US" altLang="en-US" sz="1300" smtClean="0"/>
              <a:pPr/>
              <a:t>32</a:t>
            </a:fld>
            <a:endParaRPr lang="en-US" altLang="en-US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05E8670-C567-45BC-B922-25AE03A77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6CA28A6-3A1B-4A8B-9839-0F39FE75B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1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48ADEE5-C4A0-4F83-9B18-036FD8CBA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2EE62E-9FF8-44D3-B807-CC851990CD6D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B978EA3-6CF9-4931-85CA-6A1AF3295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90103F9-36CF-40EF-81E1-4FD19CC95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D59427F-6E79-4429-AAD3-19FAAE034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1DF573-48A5-4494-BFF3-C4B55C390A43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CF865CD-1526-4C8D-B58B-4C6DE0960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B6329B6-B0F0-4978-93A6-69CF6C21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C1863A-3A8E-4A7B-8235-1E30E2BDA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C76D43-C1DE-4C6B-81D5-24472C4FEB7D}" type="slidenum">
              <a:rPr lang="en-US" altLang="en-US" sz="1300" smtClean="0"/>
              <a:pPr/>
              <a:t>5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F9374B-7F70-43D7-BB41-021AA7A53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BF337D5-71DF-4FE0-84E3-597CCE8B6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4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EEADBB4-10F9-4DF9-AA23-2602B1E16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AF9A82-DABB-4882-8E9E-D2F27043EE1B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D9DC4ED-F32B-41AC-9079-8643E07E5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6AC17D1-5875-40AE-A6A7-F9DF2FEF0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8068DC1-F384-4BDA-8357-C4E4516A5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A73EC4-D110-4477-8823-4F07F680E630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EBB60F5-AF69-4AE2-8874-46F0513AE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9303B8D-3055-496A-84BB-85C1B127C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Mention:  checksums, bad sector remapping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C120632-6450-496D-9021-144FCC946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E5D3C3-97C3-42F0-8AD8-A78667E011D8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FFDA698-AD1E-490A-843E-56BBFBDA1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4C63D34-496E-420D-BEE9-57DE0CECD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3FCD778-3AE4-42E7-AB74-D00245452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5A3DB5-4F11-4CB9-BD43-77A6F1184F30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0E1BD94-40E1-42D9-AC0F-6DBED183E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548A35E-BDBC-4805-BE0E-5DB4CDDA1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2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8145" y="1093788"/>
            <a:ext cx="772751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12: Physical Storage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B4E2-E0CA-415E-AB95-0B2593C3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Performance Measures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61C9-0634-441F-A201-0576B603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141011"/>
            <a:ext cx="7947810" cy="479794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N" b="1" dirty="0">
                <a:solidFill>
                  <a:srgbClr val="002060"/>
                </a:solidFill>
              </a:rPr>
              <a:t>Disk block </a:t>
            </a:r>
            <a:r>
              <a:rPr lang="en-IN" dirty="0"/>
              <a:t>is a logical unit for storage allocation and retrieval</a:t>
            </a:r>
          </a:p>
          <a:p>
            <a:pPr lvl="1">
              <a:spcAft>
                <a:spcPts val="0"/>
              </a:spcAft>
            </a:pPr>
            <a:r>
              <a:rPr lang="en-IN" dirty="0"/>
              <a:t>4 to 16 kilobytes typically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Smaller blocks: more transfers from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Larger blocks:  more space wasted due to partially filled blocks</a:t>
            </a:r>
            <a:endParaRPr lang="en-IN" dirty="0"/>
          </a:p>
          <a:p>
            <a:pPr>
              <a:spcAft>
                <a:spcPts val="0"/>
              </a:spcAft>
            </a:pPr>
            <a:r>
              <a:rPr lang="en-IN" b="1" dirty="0">
                <a:solidFill>
                  <a:srgbClr val="002060"/>
                </a:solidFill>
              </a:rPr>
              <a:t>Sequential access pattern</a:t>
            </a:r>
            <a:endParaRPr lang="en-IN" dirty="0"/>
          </a:p>
          <a:p>
            <a:pPr lvl="1">
              <a:spcAft>
                <a:spcPts val="0"/>
              </a:spcAft>
            </a:pPr>
            <a:r>
              <a:rPr lang="en-IN" dirty="0"/>
              <a:t>Successive requests are for successive disk blocks</a:t>
            </a:r>
          </a:p>
          <a:p>
            <a:pPr lvl="1">
              <a:spcAft>
                <a:spcPts val="0"/>
              </a:spcAft>
            </a:pPr>
            <a:r>
              <a:rPr lang="en-IN" dirty="0"/>
              <a:t>Disk seek required only for first block</a:t>
            </a:r>
          </a:p>
          <a:p>
            <a:pPr>
              <a:spcAft>
                <a:spcPts val="0"/>
              </a:spcAft>
            </a:pPr>
            <a:r>
              <a:rPr lang="en-IN" b="1" dirty="0">
                <a:solidFill>
                  <a:srgbClr val="002060"/>
                </a:solidFill>
              </a:rPr>
              <a:t>Random access pattern</a:t>
            </a:r>
          </a:p>
          <a:p>
            <a:pPr lvl="1">
              <a:spcAft>
                <a:spcPts val="0"/>
              </a:spcAft>
            </a:pPr>
            <a:r>
              <a:rPr lang="en-IN" dirty="0"/>
              <a:t>Successive requests are for blocks that can be anywhere on disk</a:t>
            </a:r>
          </a:p>
          <a:p>
            <a:pPr lvl="1">
              <a:spcAft>
                <a:spcPts val="0"/>
              </a:spcAft>
            </a:pPr>
            <a:r>
              <a:rPr lang="en-IN" dirty="0"/>
              <a:t>Each access requires a seek</a:t>
            </a:r>
          </a:p>
          <a:p>
            <a:pPr lvl="1">
              <a:spcAft>
                <a:spcPts val="0"/>
              </a:spcAft>
            </a:pPr>
            <a:r>
              <a:rPr lang="en-IN" dirty="0"/>
              <a:t>Transfer rates are low since a lot of time is wasted in seeks</a:t>
            </a:r>
          </a:p>
          <a:p>
            <a:pPr>
              <a:spcAft>
                <a:spcPts val="0"/>
              </a:spcAft>
            </a:pPr>
            <a:r>
              <a:rPr lang="en-IN" b="1" dirty="0">
                <a:solidFill>
                  <a:srgbClr val="002060"/>
                </a:solidFill>
              </a:rPr>
              <a:t>I/O operations per second (IOPS)</a:t>
            </a:r>
          </a:p>
          <a:p>
            <a:pPr lvl="1">
              <a:spcAft>
                <a:spcPts val="0"/>
              </a:spcAft>
            </a:pPr>
            <a:r>
              <a:rPr lang="en-IN" dirty="0"/>
              <a:t>Number of random block reads that a disk can support per second</a:t>
            </a:r>
          </a:p>
          <a:p>
            <a:pPr lvl="1">
              <a:spcAft>
                <a:spcPts val="0"/>
              </a:spcAft>
            </a:pPr>
            <a:r>
              <a:rPr lang="en-IN" dirty="0"/>
              <a:t>50 to 200 IOPS on current generation magnetic disks</a:t>
            </a:r>
          </a:p>
        </p:txBody>
      </p:sp>
    </p:spTree>
    <p:extLst>
      <p:ext uri="{BB962C8B-B14F-4D97-AF65-F5344CB8AC3E}">
        <p14:creationId xmlns:p14="http://schemas.microsoft.com/office/powerpoint/2010/main" val="300020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3C2B3135-EB49-48AB-A82A-CDB3C295A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 Measures (Cont.)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92CB4A9-2A43-4233-BAB3-4DBA626BF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223182"/>
            <a:ext cx="7687753" cy="35598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Mean time to failure (MTTF)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the average time the disk is expected to run continuously without any failure.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Typically 3 to 5 years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Probability of failure of new disks is quite low, corresponding to a</a:t>
            </a:r>
            <a:br>
              <a:rPr lang="en-US" altLang="en-US" dirty="0"/>
            </a:br>
            <a:r>
              <a:rPr lang="ja-JP" altLang="en-US" dirty="0"/>
              <a:t>“</a:t>
            </a:r>
            <a:r>
              <a:rPr lang="en-US" altLang="ja-JP" dirty="0"/>
              <a:t>theoretical MTTF</a:t>
            </a:r>
            <a:r>
              <a:rPr lang="ja-JP" altLang="en-US" dirty="0"/>
              <a:t>”</a:t>
            </a:r>
            <a:r>
              <a:rPr lang="en-US" altLang="ja-JP" dirty="0"/>
              <a:t> of 500,000 to 1,200,000 hours for a new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E.g., an MTTF of 1,200,000 hours for a new disk means that given 1000 relatively new disks, on an average one will fail every 1200 hours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MTTF decreases as disk ages</a:t>
            </a:r>
          </a:p>
          <a:p>
            <a:pPr lvl="1">
              <a:spcAft>
                <a:spcPts val="0"/>
              </a:spcAft>
              <a:buFont typeface="Monotype Sorts" pitchFamily="-65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63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06C7DB5-89E7-497C-92FD-1B54E9473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Flash Storage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F9381D8-4256-4AB1-8E41-15DB43BE2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218233"/>
            <a:ext cx="7645808" cy="464330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NOR flash vs NAND flash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NAND flash 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used widely for storage, cheaper than NOR flash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requires page-at-a-time read (page: 512 bytes to 4 KB)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20 to 100 microseconds for a page read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Not much difference between sequential and random read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Page can only be written once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Must be erased to allow rewrite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Solid state disks</a:t>
            </a:r>
            <a:r>
              <a:rPr lang="en-US" altLang="en-US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Use standard block-oriented disk interfaces, but store data on multiple flash storage devices internally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Transfer rate of up to 500 MB/sec using SATA, and </a:t>
            </a:r>
            <a:br>
              <a:rPr lang="en-US" altLang="en-US" dirty="0"/>
            </a:br>
            <a:r>
              <a:rPr lang="en-US" altLang="en-US" dirty="0"/>
              <a:t>up to 3 GB/sec using </a:t>
            </a:r>
            <a:r>
              <a:rPr lang="en-US" altLang="en-US" dirty="0" err="1"/>
              <a:t>NVMe</a:t>
            </a:r>
            <a:r>
              <a:rPr lang="en-US" altLang="en-US" dirty="0"/>
              <a:t> PCIe</a:t>
            </a:r>
          </a:p>
        </p:txBody>
      </p:sp>
    </p:spTree>
    <p:extLst>
      <p:ext uri="{BB962C8B-B14F-4D97-AF65-F5344CB8AC3E}">
        <p14:creationId xmlns:p14="http://schemas.microsoft.com/office/powerpoint/2010/main" val="250757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0D2D6EE-D850-450C-BE5A-78C682873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Flash Storage (Cont.)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6D8C081-0169-485C-B5B4-6929C9576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915987"/>
            <a:ext cx="7721309" cy="5357813"/>
          </a:xfrm>
        </p:spPr>
        <p:txBody>
          <a:bodyPr/>
          <a:lstStyle/>
          <a:p>
            <a:r>
              <a:rPr lang="en-US" altLang="en-US" dirty="0"/>
              <a:t>Erase happens in units of </a:t>
            </a:r>
            <a:r>
              <a:rPr lang="en-US" altLang="en-US" b="1" dirty="0">
                <a:solidFill>
                  <a:srgbClr val="002060"/>
                </a:solidFill>
              </a:rPr>
              <a:t>erase block </a:t>
            </a:r>
          </a:p>
          <a:p>
            <a:pPr lvl="1"/>
            <a:r>
              <a:rPr lang="en-US" altLang="en-US" dirty="0"/>
              <a:t>Takes 2 to 5 </a:t>
            </a:r>
            <a:r>
              <a:rPr lang="en-US" altLang="en-US" dirty="0" err="1"/>
              <a:t>millisecs</a:t>
            </a:r>
            <a:endParaRPr lang="en-US" altLang="en-US" dirty="0"/>
          </a:p>
          <a:p>
            <a:pPr lvl="1"/>
            <a:r>
              <a:rPr lang="en-US" altLang="en-US" dirty="0"/>
              <a:t>Erase block typically 256 KB to 1 MB (128 to 256 pages)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Remapping</a:t>
            </a:r>
            <a:r>
              <a:rPr lang="en-US" altLang="en-US" dirty="0"/>
              <a:t> of logical page addresses to physical page addresses avoids waiting for erase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Flash translation table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tracks mapping</a:t>
            </a:r>
          </a:p>
          <a:p>
            <a:pPr lvl="1"/>
            <a:r>
              <a:rPr lang="en-US" altLang="en-US" dirty="0"/>
              <a:t>also stored in a label field of flash page</a:t>
            </a:r>
          </a:p>
          <a:p>
            <a:pPr lvl="1"/>
            <a:r>
              <a:rPr lang="en-US" altLang="en-US" dirty="0"/>
              <a:t>remapping carried out by </a:t>
            </a:r>
            <a:r>
              <a:rPr lang="en-US" altLang="en-US" b="1" dirty="0">
                <a:solidFill>
                  <a:srgbClr val="002060"/>
                </a:solidFill>
              </a:rPr>
              <a:t>flash translation layer</a:t>
            </a: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r>
              <a:rPr lang="en-US" altLang="en-US" dirty="0"/>
              <a:t>After 100,000 to 1,000,000 erases, erase block becomes unreliable and cannot be used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wear leveling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29" y="3673357"/>
            <a:ext cx="4239167" cy="16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0412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3F49-405A-4257-8C30-F15F5C78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SSD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A41C-E6B8-4FCD-A5F7-BB848A2A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093789"/>
            <a:ext cx="7637419" cy="4826366"/>
          </a:xfrm>
        </p:spPr>
        <p:txBody>
          <a:bodyPr/>
          <a:lstStyle/>
          <a:p>
            <a:r>
              <a:rPr lang="en-IN" dirty="0"/>
              <a:t>Random reads/writes per second</a:t>
            </a:r>
          </a:p>
          <a:p>
            <a:pPr lvl="1"/>
            <a:r>
              <a:rPr lang="en-IN" dirty="0"/>
              <a:t>Typical 4 KB reads:  10,000 reads per second (10,000 IOPS)</a:t>
            </a:r>
          </a:p>
          <a:p>
            <a:pPr lvl="1"/>
            <a:r>
              <a:rPr lang="en-IN" dirty="0"/>
              <a:t>Typical  4KB writes: 40,000 IOPS</a:t>
            </a:r>
          </a:p>
          <a:p>
            <a:pPr lvl="1"/>
            <a:r>
              <a:rPr lang="en-IN" dirty="0"/>
              <a:t>SSDs support parallel reads</a:t>
            </a:r>
          </a:p>
          <a:p>
            <a:pPr lvl="2"/>
            <a:r>
              <a:rPr lang="en-IN" dirty="0"/>
              <a:t>Typical 4KB reads: </a:t>
            </a:r>
          </a:p>
          <a:p>
            <a:pPr lvl="3"/>
            <a:r>
              <a:rPr lang="en-IN" dirty="0"/>
              <a:t>100,000 IOPS with 32 requests in parallel (QD-32) on SATA</a:t>
            </a:r>
          </a:p>
          <a:p>
            <a:pPr lvl="3"/>
            <a:r>
              <a:rPr lang="en-IN" dirty="0"/>
              <a:t>350,000 IOPS with QD-32 on </a:t>
            </a:r>
            <a:r>
              <a:rPr lang="en-IN" dirty="0" err="1"/>
              <a:t>NVMe</a:t>
            </a:r>
            <a:r>
              <a:rPr lang="en-IN" dirty="0"/>
              <a:t> PCIe</a:t>
            </a:r>
          </a:p>
          <a:p>
            <a:pPr lvl="2"/>
            <a:r>
              <a:rPr lang="en-IN" dirty="0"/>
              <a:t>Typical 4KB writes:</a:t>
            </a:r>
          </a:p>
          <a:p>
            <a:pPr lvl="3"/>
            <a:r>
              <a:rPr lang="en-IN" dirty="0"/>
              <a:t>100,000 IOPS with QD-32, even higher on some models</a:t>
            </a:r>
          </a:p>
          <a:p>
            <a:r>
              <a:rPr lang="en-IN" dirty="0"/>
              <a:t> Data transfer rate for sequential reads/writes</a:t>
            </a:r>
          </a:p>
          <a:p>
            <a:pPr lvl="1"/>
            <a:r>
              <a:rPr lang="en-IN" dirty="0"/>
              <a:t>400 MB/sec for SATA3, 2 to 3 GB/sec using </a:t>
            </a:r>
            <a:r>
              <a:rPr lang="en-IN" dirty="0" err="1"/>
              <a:t>NVMe</a:t>
            </a:r>
            <a:r>
              <a:rPr lang="en-IN" dirty="0"/>
              <a:t> PCIe</a:t>
            </a:r>
          </a:p>
          <a:p>
            <a:r>
              <a:rPr lang="en-IN" b="1" dirty="0"/>
              <a:t>Hybrid disks</a:t>
            </a:r>
            <a:r>
              <a:rPr lang="en-IN" dirty="0"/>
              <a:t>: combine small amount of flash cache with larger magnetic disk</a:t>
            </a:r>
          </a:p>
        </p:txBody>
      </p:sp>
    </p:spTree>
    <p:extLst>
      <p:ext uri="{BB962C8B-B14F-4D97-AF65-F5344CB8AC3E}">
        <p14:creationId xmlns:p14="http://schemas.microsoft.com/office/powerpoint/2010/main" val="240371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B19D-9ABA-4BD3-844E-7CD1F0D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Storage Class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2700-F9A5-42A6-A266-4C077076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24233"/>
            <a:ext cx="7754865" cy="34477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N" dirty="0"/>
              <a:t>3D-XPoint memory technology pioneered by Intel</a:t>
            </a:r>
          </a:p>
          <a:p>
            <a:pPr>
              <a:spcAft>
                <a:spcPts val="0"/>
              </a:spcAft>
            </a:pPr>
            <a:r>
              <a:rPr lang="en-IN" dirty="0"/>
              <a:t>Available as Intel </a:t>
            </a:r>
            <a:r>
              <a:rPr lang="en-IN" dirty="0" err="1"/>
              <a:t>Optane</a:t>
            </a:r>
            <a:endParaRPr lang="en-IN" dirty="0"/>
          </a:p>
          <a:p>
            <a:pPr lvl="1">
              <a:spcAft>
                <a:spcPts val="0"/>
              </a:spcAft>
            </a:pPr>
            <a:r>
              <a:rPr lang="en-IN" dirty="0"/>
              <a:t>SSD interface shipped from 2017</a:t>
            </a:r>
          </a:p>
          <a:p>
            <a:pPr lvl="2">
              <a:spcAft>
                <a:spcPts val="0"/>
              </a:spcAft>
            </a:pPr>
            <a:r>
              <a:rPr lang="en-IN" dirty="0"/>
              <a:t>Allows lower latency than flash SSDs</a:t>
            </a:r>
          </a:p>
          <a:p>
            <a:pPr lvl="1">
              <a:spcAft>
                <a:spcPts val="0"/>
              </a:spcAft>
            </a:pPr>
            <a:r>
              <a:rPr lang="en-IN" dirty="0"/>
              <a:t>Non-volatile memory interface announced in 2018</a:t>
            </a:r>
          </a:p>
          <a:p>
            <a:pPr lvl="2">
              <a:spcAft>
                <a:spcPts val="0"/>
              </a:spcAft>
            </a:pPr>
            <a:r>
              <a:rPr lang="en-IN" dirty="0"/>
              <a:t>Supports direct access to words, at speeds comparable to main-memory speeds</a:t>
            </a:r>
          </a:p>
        </p:txBody>
      </p:sp>
    </p:spTree>
    <p:extLst>
      <p:ext uri="{BB962C8B-B14F-4D97-AF65-F5344CB8AC3E}">
        <p14:creationId xmlns:p14="http://schemas.microsoft.com/office/powerpoint/2010/main" val="401037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EC9E7E1-47A2-4E4B-B460-9EE231864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RAID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0E4945A-A60A-40AF-B199-E71D7808E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39290"/>
            <a:ext cx="7612251" cy="46167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RAID: Redundant Arrays of Independent Disks </a:t>
            </a:r>
            <a:endParaRPr lang="en-US" altLang="en-US" dirty="0">
              <a:solidFill>
                <a:srgbClr val="00206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en-US" dirty="0"/>
              <a:t>disk organization techniques that manage a large numbers of disks, providing a view of a single disk of </a:t>
            </a:r>
          </a:p>
          <a:p>
            <a:pPr lvl="2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high capacity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2060"/>
                </a:solidFill>
              </a:rPr>
              <a:t>high speed  </a:t>
            </a:r>
            <a:r>
              <a:rPr lang="en-US" altLang="en-US" dirty="0"/>
              <a:t>by using multiple disks in parallel,  </a:t>
            </a:r>
          </a:p>
          <a:p>
            <a:pPr lvl="2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high reliability </a:t>
            </a:r>
            <a:r>
              <a:rPr lang="en-US" altLang="en-US" dirty="0"/>
              <a:t>by storing data redundantly, so that data can be recovered even if  a disk fails 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The chance that some disk out of a set of </a:t>
            </a:r>
            <a:r>
              <a:rPr lang="en-US" altLang="en-US" i="1" dirty="0"/>
              <a:t>N</a:t>
            </a:r>
            <a:r>
              <a:rPr lang="en-US" altLang="en-US" dirty="0"/>
              <a:t> disks will fail is much higher than the chance that a specific single disk will fail.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E.g., a system with 100 disks, each with MTTF of 100,000 hours (approx.  11 years), will have a system MTTF of 1000 hours (approx. 41 days)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Techniques for using redundancy to avoid data loss are critical with large numbers of disks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871A7640-4AB8-43B4-B165-4FA38C56F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06388"/>
            <a:ext cx="8593137" cy="4572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Improvement of Reliability via Redundancy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361A4A9-FACE-4EBB-BECD-62A92425C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8565" y="947956"/>
            <a:ext cx="7675927" cy="535905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Redundancy</a:t>
            </a:r>
            <a:r>
              <a:rPr lang="en-US" altLang="en-US" dirty="0"/>
              <a:t> – store extra information that can be used to rebuild information lost in a disk failure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E.g., </a:t>
            </a:r>
            <a:r>
              <a:rPr lang="en-US" altLang="en-US" b="1" dirty="0">
                <a:solidFill>
                  <a:srgbClr val="002060"/>
                </a:solidFill>
              </a:rPr>
              <a:t>Mirroring</a:t>
            </a:r>
            <a:r>
              <a:rPr lang="en-US" altLang="en-US" b="1" dirty="0"/>
              <a:t> </a:t>
            </a:r>
            <a:r>
              <a:rPr lang="en-US" altLang="en-US" dirty="0"/>
              <a:t>(or</a:t>
            </a:r>
            <a:r>
              <a:rPr lang="en-US" altLang="en-US" b="1" dirty="0"/>
              <a:t> shadowing</a:t>
            </a:r>
            <a:r>
              <a:rPr lang="en-US" altLang="en-US" dirty="0"/>
              <a:t>)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Duplicate every disk.  Logical disk consists of two physical disks.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Every write is carried out on both disks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Reads can take place from either disk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If one disk in a pair fails, data still available in the other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Data loss would occur only if a disk fails, and its mirror disk also fails before the system is repaired</a:t>
            </a:r>
          </a:p>
          <a:p>
            <a:pPr lvl="3">
              <a:spcAft>
                <a:spcPts val="0"/>
              </a:spcAft>
            </a:pPr>
            <a:r>
              <a:rPr lang="en-US" altLang="en-US" dirty="0"/>
              <a:t>Probability of combined event is very small </a:t>
            </a:r>
          </a:p>
          <a:p>
            <a:pPr lvl="4">
              <a:spcAft>
                <a:spcPts val="0"/>
              </a:spcAft>
            </a:pPr>
            <a:r>
              <a:rPr lang="en-US" altLang="en-US" dirty="0"/>
              <a:t>Except for dependent failure modes such as fire or building collapse or electrical power surges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Mean time to data loss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depends on mean time to failure, </a:t>
            </a:r>
            <a:br>
              <a:rPr lang="en-US" altLang="en-US" dirty="0"/>
            </a:b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2060"/>
                </a:solidFill>
              </a:rPr>
              <a:t>mean time to repair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E.g., MTTF of 100,000 hours, mean time to repair of 10 hours gives mean time to data loss of 500*10</a:t>
            </a:r>
            <a:r>
              <a:rPr lang="en-US" altLang="en-US" baseline="30000" dirty="0"/>
              <a:t>6</a:t>
            </a:r>
            <a:r>
              <a:rPr lang="en-US" altLang="en-US" dirty="0"/>
              <a:t> hours (or 57,000 years) for a mirrored pair of disks (ignoring dependent failure modes)</a:t>
            </a:r>
          </a:p>
          <a:p>
            <a:pPr lvl="4"/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07094493-EF72-410D-8543-93233D17B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260350"/>
            <a:ext cx="8923337" cy="4572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Improvement in Performance via Parallelism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E2EB768-D89F-44A6-8392-915B56D8E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955" y="1191237"/>
            <a:ext cx="7633982" cy="51385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Two main goals of parallelism in a disk system: </a:t>
            </a:r>
          </a:p>
          <a:p>
            <a:pPr lvl="1">
              <a:spcAft>
                <a:spcPts val="0"/>
              </a:spcAft>
              <a:buFont typeface="Monotype Sorts" pitchFamily="-65" charset="2"/>
              <a:buNone/>
            </a:pPr>
            <a:r>
              <a:rPr lang="en-US" altLang="en-US" dirty="0"/>
              <a:t>1.	Load balance multiple small accesses to increase throughput</a:t>
            </a:r>
          </a:p>
          <a:p>
            <a:pPr lvl="1">
              <a:spcAft>
                <a:spcPts val="0"/>
              </a:spcAft>
              <a:buFont typeface="Monotype Sorts" pitchFamily="-65" charset="2"/>
              <a:buNone/>
            </a:pPr>
            <a:r>
              <a:rPr lang="en-US" altLang="en-US" dirty="0"/>
              <a:t>2.	Parallelize large accesses to reduce response time.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Improve transfer rate by striping data across multiple disks.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Bit-level striping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split the bits of each byte across multiple disks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In an array of eight disks, write bit </a:t>
            </a:r>
            <a:r>
              <a:rPr lang="en-US" altLang="en-US" i="1" dirty="0" err="1"/>
              <a:t>i</a:t>
            </a:r>
            <a:r>
              <a:rPr lang="en-US" altLang="en-US" dirty="0"/>
              <a:t> of each byte to disk </a:t>
            </a:r>
            <a:r>
              <a:rPr lang="en-US" altLang="en-US" i="1" dirty="0" err="1"/>
              <a:t>i</a:t>
            </a:r>
            <a:r>
              <a:rPr lang="en-US" altLang="en-US" i="1" dirty="0"/>
              <a:t>.</a:t>
            </a:r>
            <a:endParaRPr lang="en-US" altLang="en-US" dirty="0"/>
          </a:p>
          <a:p>
            <a:pPr lvl="1">
              <a:spcAft>
                <a:spcPts val="0"/>
              </a:spcAft>
            </a:pPr>
            <a:r>
              <a:rPr lang="en-US" altLang="en-US" dirty="0"/>
              <a:t>Each access can read data at eight times the rate of a single disk.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But seek/access time worse than for a single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Bit level striping is not used much any more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Block-level striping </a:t>
            </a:r>
            <a:r>
              <a:rPr lang="en-US" altLang="en-US" dirty="0"/>
              <a:t>– with </a:t>
            </a:r>
            <a:r>
              <a:rPr lang="en-US" altLang="en-US" i="1" dirty="0"/>
              <a:t>n</a:t>
            </a:r>
            <a:r>
              <a:rPr lang="en-US" altLang="en-US" dirty="0"/>
              <a:t> disks, block </a:t>
            </a:r>
            <a:r>
              <a:rPr lang="en-US" altLang="en-US" i="1" dirty="0" err="1"/>
              <a:t>i</a:t>
            </a:r>
            <a:r>
              <a:rPr lang="en-US" altLang="en-US" dirty="0"/>
              <a:t> of a file goes to disk (</a:t>
            </a:r>
            <a:r>
              <a:rPr lang="en-US" altLang="en-US" i="1" dirty="0" err="1"/>
              <a:t>i</a:t>
            </a:r>
            <a:r>
              <a:rPr lang="en-US" altLang="en-US" dirty="0"/>
              <a:t> mod </a:t>
            </a:r>
            <a:r>
              <a:rPr lang="en-US" altLang="en-US" i="1" dirty="0"/>
              <a:t>n</a:t>
            </a:r>
            <a:r>
              <a:rPr lang="en-US" altLang="en-US" dirty="0"/>
              <a:t>) + 1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Requests for different blocks can run in parallel if the blocks reside on different disks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 request for a long sequence of blocks can utilize all disks in parallel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0C333282-2647-4C5B-88ED-77D98738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RAID Levels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8A51C89-8033-4F40-A276-CB7BA618B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24212" cy="3407874"/>
          </a:xfrm>
        </p:spPr>
        <p:txBody>
          <a:bodyPr/>
          <a:lstStyle/>
          <a:p>
            <a:r>
              <a:rPr lang="en-US" altLang="en-US" dirty="0"/>
              <a:t>Schemes to provide redundancy at lower cost by using disk striping combined with parity bits</a:t>
            </a:r>
          </a:p>
          <a:p>
            <a:pPr lvl="1"/>
            <a:r>
              <a:rPr lang="en-US" altLang="en-US" dirty="0"/>
              <a:t>Different RAID organizations, or RAID levels, have differing cost, performance and reliability characteristics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RAID Level 0</a:t>
            </a:r>
            <a:r>
              <a:rPr lang="en-US" altLang="en-US" dirty="0"/>
              <a:t>:  </a:t>
            </a:r>
            <a:r>
              <a:rPr lang="en-US" altLang="en-US" dirty="0">
                <a:solidFill>
                  <a:srgbClr val="002060"/>
                </a:solidFill>
              </a:rPr>
              <a:t>Block striping; non-redundant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  <a:r>
              <a:rPr lang="en-US" altLang="en-US" dirty="0"/>
              <a:t> </a:t>
            </a:r>
          </a:p>
          <a:p>
            <a:pPr lvl="1">
              <a:buClr>
                <a:schemeClr val="hlink"/>
              </a:buClr>
            </a:pPr>
            <a:r>
              <a:rPr lang="en-US" altLang="en-US" dirty="0"/>
              <a:t> Used in high-performance applications where data loss is not critical. 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RAID Level 1</a:t>
            </a:r>
            <a:r>
              <a:rPr lang="en-US" altLang="en-US" dirty="0"/>
              <a:t>:  </a:t>
            </a:r>
            <a:r>
              <a:rPr lang="en-US" altLang="en-US" dirty="0">
                <a:solidFill>
                  <a:srgbClr val="002060"/>
                </a:solidFill>
              </a:rPr>
              <a:t>Mirrored disks </a:t>
            </a:r>
            <a:r>
              <a:rPr lang="en-US" altLang="en-US" dirty="0"/>
              <a:t>with block striping</a:t>
            </a:r>
          </a:p>
          <a:p>
            <a:pPr lvl="1">
              <a:buClr>
                <a:schemeClr val="hlink"/>
              </a:buClr>
            </a:pPr>
            <a:r>
              <a:rPr lang="en-US" altLang="en-US" dirty="0"/>
              <a:t>Offers best write performance.  </a:t>
            </a:r>
          </a:p>
          <a:p>
            <a:pPr lvl="1">
              <a:buClr>
                <a:schemeClr val="hlink"/>
              </a:buClr>
            </a:pPr>
            <a:r>
              <a:rPr lang="en-US" altLang="en-US" dirty="0"/>
              <a:t>Popular for applications such as storing log files in a database system.</a:t>
            </a:r>
          </a:p>
          <a:p>
            <a:pPr>
              <a:buClr>
                <a:schemeClr val="hlink"/>
              </a:buClr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7CA23F-2547-47A0-8457-A31E5C45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3244"/>
          <a:stretch/>
        </p:blipFill>
        <p:spPr>
          <a:xfrm>
            <a:off x="2613493" y="4375397"/>
            <a:ext cx="3612791" cy="1550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4C5E313-37C7-406F-85DF-73D76888B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975" y="282575"/>
            <a:ext cx="834072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of Physical Storage Media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58B2F7D-08DB-4ED7-9A17-6FAED6DF0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787" y="1224793"/>
            <a:ext cx="7544081" cy="44608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Can differentiate storage into: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volatile storage</a:t>
            </a:r>
            <a:r>
              <a:rPr lang="en-US" altLang="en-US" b="1" dirty="0"/>
              <a:t>: </a:t>
            </a:r>
            <a:r>
              <a:rPr lang="en-US" altLang="en-US" dirty="0"/>
              <a:t>loses contents when power is switched off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non-volatile storage</a:t>
            </a:r>
            <a:r>
              <a:rPr lang="en-US" altLang="en-US" dirty="0"/>
              <a:t>: 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Contents persist even when power is switched off. 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Includes secondary and tertiary storage, as well as batter-backed up main-memory.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Factors affecting choice of storage media include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Speed with which data can be accessed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Cost per unit of data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Reliability</a:t>
            </a:r>
          </a:p>
          <a:p>
            <a:pPr lvl="1"/>
            <a:endParaRPr lang="en-US" altLang="en-US" sz="20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0C333282-2647-4C5B-88ED-77D98738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RAID Levels (Cont.)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8A51C89-8033-4F40-A276-CB7BA618B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1" y="1157789"/>
            <a:ext cx="7595473" cy="317144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Parity blocks</a:t>
            </a:r>
            <a:r>
              <a:rPr lang="en-US" altLang="en-US" dirty="0"/>
              <a:t>: Parity block </a:t>
            </a:r>
            <a:r>
              <a:rPr lang="en-US" altLang="en-US" i="1" dirty="0"/>
              <a:t>j</a:t>
            </a:r>
            <a:r>
              <a:rPr lang="en-US" altLang="en-US" dirty="0"/>
              <a:t> stores XOR of bits from block </a:t>
            </a:r>
            <a:r>
              <a:rPr lang="en-US" altLang="en-US" i="1" dirty="0"/>
              <a:t>j </a:t>
            </a:r>
            <a:r>
              <a:rPr lang="en-US" altLang="en-US" dirty="0"/>
              <a:t> of each disk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When writing data to a block </a:t>
            </a:r>
            <a:r>
              <a:rPr lang="en-US" altLang="en-US" i="1" dirty="0"/>
              <a:t>j</a:t>
            </a:r>
            <a:r>
              <a:rPr lang="en-US" altLang="en-US" dirty="0"/>
              <a:t>, parity block </a:t>
            </a:r>
            <a:r>
              <a:rPr lang="en-US" altLang="en-US" i="1" dirty="0"/>
              <a:t>j </a:t>
            </a:r>
            <a:r>
              <a:rPr lang="en-US" altLang="en-US" dirty="0"/>
              <a:t>must also be computed and written to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Can be done by using old parity block, old value of current block and new value of current block (2 block reads + 2 block writes)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Or by recomputing the parity value using the new values of blocks corresponding to the parity block</a:t>
            </a:r>
          </a:p>
          <a:p>
            <a:pPr lvl="3">
              <a:spcAft>
                <a:spcPts val="0"/>
              </a:spcAft>
            </a:pPr>
            <a:r>
              <a:rPr lang="en-US" altLang="en-US" dirty="0"/>
              <a:t>More efficient for writing large amounts of data sequentially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To recover data for a block, compute XOR of bits from all other blocks in the set including the parity block</a:t>
            </a:r>
          </a:p>
          <a:p>
            <a:pPr lvl="1"/>
            <a:endParaRPr lang="en-US" altLang="en-US" dirty="0"/>
          </a:p>
          <a:p>
            <a:pPr>
              <a:buClr>
                <a:schemeClr val="hlink"/>
              </a:buClr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25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2A6E759D-8359-428A-ACB2-E64172034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RAID Levels (Cont.)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937C857-41AF-435A-9848-5C396E32A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1" y="1166070"/>
            <a:ext cx="7578696" cy="14950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5</a:t>
            </a:r>
            <a:r>
              <a:rPr lang="en-US" altLang="en-US" b="1" dirty="0"/>
              <a:t>: 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2060"/>
                </a:solidFill>
              </a:rPr>
              <a:t>Block-Interleaved Distributed Parity</a:t>
            </a:r>
            <a:r>
              <a:rPr lang="en-US" altLang="en-US" dirty="0"/>
              <a:t>; partitions data and parity among all</a:t>
            </a:r>
            <a:r>
              <a:rPr lang="en-US" altLang="en-US" i="1" dirty="0"/>
              <a:t> N</a:t>
            </a:r>
            <a:r>
              <a:rPr lang="en-US" altLang="en-US" dirty="0"/>
              <a:t> + 1 disks, rather than storing data in </a:t>
            </a:r>
            <a:r>
              <a:rPr lang="en-US" altLang="en-US" i="1" dirty="0"/>
              <a:t>N</a:t>
            </a:r>
            <a:r>
              <a:rPr lang="en-US" altLang="en-US" dirty="0"/>
              <a:t> disks and parity in 1 disk.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E.g., with 5 disks, parity block for </a:t>
            </a:r>
            <a:r>
              <a:rPr lang="en-US" altLang="en-US" i="1" dirty="0"/>
              <a:t>n</a:t>
            </a:r>
            <a:r>
              <a:rPr lang="en-US" altLang="en-US" dirty="0"/>
              <a:t>th set of blocks is stored on disk (</a:t>
            </a:r>
            <a:r>
              <a:rPr lang="en-US" altLang="en-US" i="1" dirty="0"/>
              <a:t>n mod</a:t>
            </a:r>
            <a:r>
              <a:rPr lang="en-US" altLang="en-US" dirty="0"/>
              <a:t> 5) + 1, with the data blocks stored on the other 4 disks.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283782-0137-4DC6-B62C-4B6B6FECB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619" b="25063"/>
          <a:stretch/>
        </p:blipFill>
        <p:spPr>
          <a:xfrm>
            <a:off x="2052463" y="2918955"/>
            <a:ext cx="5010472" cy="12182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DA5CE1B-6400-4C66-8555-54DB7558A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4857" y="4395042"/>
            <a:ext cx="3125684" cy="16014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1CF99706-30C2-4EB7-8D65-BC5B4CEC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RAID Levels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742E74E-142C-4EF0-9F7C-EF09B92A8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98013"/>
            <a:ext cx="7648819" cy="26002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5 </a:t>
            </a:r>
            <a:r>
              <a:rPr lang="en-US" altLang="en-US" dirty="0">
                <a:solidFill>
                  <a:srgbClr val="002060"/>
                </a:solidFill>
              </a:rPr>
              <a:t>(Cont.)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Block writes occur in parallel if the blocks and their parity blocks are on different disks.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6</a:t>
            </a:r>
            <a:r>
              <a:rPr lang="en-US" altLang="en-US" dirty="0">
                <a:solidFill>
                  <a:srgbClr val="000099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P+Q Redundancy </a:t>
            </a:r>
            <a:r>
              <a:rPr lang="en-US" altLang="en-US" dirty="0"/>
              <a:t>scheme; similar to Level 5, but stores two error correction blocks (P, Q) instead of single parity block to guard against multiple disk failures.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 Better reliability than Level 5 at a higher cost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Becoming more important as storage sizes increase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A42F48-4B1F-445D-8F71-290789E5F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3230" b="452"/>
          <a:stretch/>
        </p:blipFill>
        <p:spPr>
          <a:xfrm>
            <a:off x="1949797" y="3997918"/>
            <a:ext cx="4653058" cy="11313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C62A6B55-3F6C-45AC-888D-3BC5BC005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RAID Levels (Cont.)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01A90F2-C005-4E48-BA2A-3DA0FD951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07348"/>
            <a:ext cx="7578481" cy="419148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/>
              <a:t>Other levels (not used in practice):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2</a:t>
            </a:r>
            <a:r>
              <a:rPr lang="en-US" altLang="en-US" dirty="0"/>
              <a:t>:  </a:t>
            </a:r>
            <a:r>
              <a:rPr lang="en-US" altLang="en-US" dirty="0">
                <a:solidFill>
                  <a:srgbClr val="002060"/>
                </a:solidFill>
              </a:rPr>
              <a:t>Memory-Style Error-Correcting-Codes </a:t>
            </a:r>
            <a:r>
              <a:rPr lang="en-US" altLang="en-US" dirty="0"/>
              <a:t>(ECC) with bit striping.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3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rgbClr val="002060"/>
                </a:solidFill>
              </a:rPr>
              <a:t>Bit-Interleaved Parity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RAID Level 4</a:t>
            </a:r>
            <a:r>
              <a:rPr lang="en-US" altLang="en-US" b="1" dirty="0"/>
              <a:t>: 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2060"/>
                </a:solidFill>
              </a:rPr>
              <a:t>Block-Interleaved Parity</a:t>
            </a:r>
            <a:r>
              <a:rPr lang="en-US" altLang="en-US" dirty="0"/>
              <a:t>; uses block-level striping, and keeps a parity block on a separate </a:t>
            </a:r>
            <a:r>
              <a:rPr lang="en-US" altLang="en-US" b="1" i="1" dirty="0"/>
              <a:t>parity disk </a:t>
            </a:r>
            <a:r>
              <a:rPr lang="en-US" altLang="en-US" dirty="0"/>
              <a:t>for corresponding blocks from </a:t>
            </a:r>
            <a:r>
              <a:rPr lang="en-US" altLang="en-US" i="1" dirty="0"/>
              <a:t>N</a:t>
            </a:r>
            <a:r>
              <a:rPr lang="en-US" altLang="en-US" dirty="0"/>
              <a:t> other disks.</a:t>
            </a:r>
          </a:p>
          <a:p>
            <a:pPr lvl="2"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RAID 5 is better than RAID 4, since with RAID 4 with random writes, parity disk gets much higher write load than other disks and becomes a bottleneck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>
            <a:extLst>
              <a:ext uri="{FF2B5EF4-FFF2-40B4-BE49-F238E27FC236}">
                <a16:creationId xmlns:a16="http://schemas.microsoft.com/office/drawing/2014/main" id="{4955EDE9-C787-4A3E-9F07-6C31C77CE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RAID Level</a:t>
            </a:r>
          </a:p>
        </p:txBody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FAE9A1C8-33ED-46CB-831F-3CD6F0805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241571"/>
            <a:ext cx="7531221" cy="352972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Factors in choosing RAID level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Monetary cost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Performance</a:t>
            </a:r>
            <a:r>
              <a:rPr lang="en-US" altLang="en-US" dirty="0"/>
              <a:t>: Number of I/O operations per second, and bandwidth during normal operation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Performance during failure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Performance during rebuild </a:t>
            </a:r>
            <a:r>
              <a:rPr lang="en-US" altLang="en-US" dirty="0"/>
              <a:t>of failed disk</a:t>
            </a:r>
          </a:p>
          <a:p>
            <a:pPr lvl="2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Including time taken to rebuild failed disk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RAID 0 is used only when data safety is not important 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E.g., data can be recovered quickly from other sources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61238607-A732-44BC-AD8B-DCCCA746B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RAID Level (Cont.)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05CCA-93C0-499C-9A8A-876F2EC7A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35957"/>
            <a:ext cx="7670975" cy="376429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Level 1 provides much better write performance than level 5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Level 5 requires at least 2 block reads and 2 block writes to write a single block, whereas Level 1 only requires 2 block writes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Level 1 had higher storage cost than level 5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Level 5 is preferred for applications where writes are sequential and large (many blocks), and need large amounts of data storage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RAID 1 is preferred for applications with many random/small updates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Level 6 gives better data protection than RAID 5 since it can tolerate two disk (or disk block) failures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Increasing in importance since latent block failures on one disk, coupled with a failure of another disk can result in data loss with RAID 1 and RAID 5.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D093EB77-FA24-4E33-877D-E478ADAF6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Hardware Issues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B46998D-A13F-44F8-AC2D-CE8261C46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61123"/>
            <a:ext cx="7566758" cy="48645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Software RAID</a:t>
            </a:r>
            <a:r>
              <a:rPr lang="en-US" altLang="en-US" dirty="0"/>
              <a:t>:  RAID implementations done entirely in software, with no special hardware support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Hardware RAID</a:t>
            </a:r>
            <a:r>
              <a:rPr lang="en-US" altLang="en-US" dirty="0"/>
              <a:t>:  RAID implementations with special hardware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Use non-volatile RAM to record writes that are being executed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Beware:  power failure during write can result in corrupted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E.g., failure after writing one block but before writing the second in a mirrored system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Such corrupted data must be detected when power is restored</a:t>
            </a:r>
          </a:p>
          <a:p>
            <a:pPr lvl="3">
              <a:spcAft>
                <a:spcPts val="0"/>
              </a:spcAft>
            </a:pPr>
            <a:r>
              <a:rPr lang="en-US" altLang="en-US" dirty="0"/>
              <a:t>Recovery from corruption is similar to recovery from failed disk</a:t>
            </a:r>
          </a:p>
          <a:p>
            <a:pPr lvl="3">
              <a:spcAft>
                <a:spcPts val="0"/>
              </a:spcAft>
            </a:pPr>
            <a:r>
              <a:rPr lang="en-US" altLang="en-US" dirty="0"/>
              <a:t>NV-RAM helps to efficiently detected potentially corrupted blocks</a:t>
            </a:r>
          </a:p>
          <a:p>
            <a:pPr lvl="4">
              <a:spcAft>
                <a:spcPts val="0"/>
              </a:spcAft>
            </a:pPr>
            <a:r>
              <a:rPr lang="en-US" altLang="en-US" dirty="0"/>
              <a:t>Otherwise all blocks of disk must be read and compared with mirror/parity block</a:t>
            </a: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>
            <a:extLst>
              <a:ext uri="{FF2B5EF4-FFF2-40B4-BE49-F238E27FC236}">
                <a16:creationId xmlns:a16="http://schemas.microsoft.com/office/drawing/2014/main" id="{0BDC9287-877D-4FC6-AC76-C2FE57E1E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Hardware Issues (Cont.)</a:t>
            </a:r>
          </a:p>
        </p:txBody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6078CE2E-9A38-48C3-BBCF-1DC82596B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73790"/>
            <a:ext cx="7721309" cy="5104271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Latent failures</a:t>
            </a:r>
            <a:r>
              <a:rPr lang="en-US" altLang="en-US" dirty="0">
                <a:solidFill>
                  <a:srgbClr val="000099"/>
                </a:solidFill>
              </a:rPr>
              <a:t>: </a:t>
            </a:r>
            <a:r>
              <a:rPr lang="en-US" altLang="en-US" dirty="0"/>
              <a:t>data successfully written earlier gets damaged</a:t>
            </a:r>
          </a:p>
          <a:p>
            <a:pPr lvl="1"/>
            <a:r>
              <a:rPr lang="en-US" altLang="en-US" dirty="0"/>
              <a:t>can result in data loss even if only one disk fails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Data scrubbing</a:t>
            </a:r>
            <a:r>
              <a:rPr lang="en-US" altLang="en-US" dirty="0">
                <a:solidFill>
                  <a:srgbClr val="000099"/>
                </a:solidFill>
              </a:rPr>
              <a:t>: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</a:p>
          <a:p>
            <a:pPr lvl="1"/>
            <a:r>
              <a:rPr lang="en-US" altLang="en-US" dirty="0"/>
              <a:t>continually scan for latent failures, and recover from copy/parity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Hot swapping</a:t>
            </a:r>
            <a:r>
              <a:rPr lang="en-US" altLang="en-US" dirty="0"/>
              <a:t>: replacement of disk while system is running, without power down</a:t>
            </a:r>
          </a:p>
          <a:p>
            <a:pPr lvl="1"/>
            <a:r>
              <a:rPr lang="en-US" altLang="en-US" dirty="0"/>
              <a:t>Supported by some hardware RAID systems, </a:t>
            </a:r>
          </a:p>
          <a:p>
            <a:pPr lvl="1"/>
            <a:r>
              <a:rPr lang="en-US" altLang="en-US" dirty="0"/>
              <a:t>reduces time to recovery, and improves availability greatly</a:t>
            </a:r>
          </a:p>
          <a:p>
            <a:r>
              <a:rPr lang="en-US" altLang="en-US" dirty="0"/>
              <a:t>Many systems maintain </a:t>
            </a:r>
            <a:r>
              <a:rPr lang="en-US" altLang="en-US" dirty="0">
                <a:solidFill>
                  <a:srgbClr val="002060"/>
                </a:solidFill>
              </a:rPr>
              <a:t>spare disks </a:t>
            </a:r>
            <a:r>
              <a:rPr lang="en-US" altLang="en-US" dirty="0"/>
              <a:t>which are kept online, and used as replacements for failed disks immediately on detection of failure</a:t>
            </a:r>
          </a:p>
          <a:p>
            <a:pPr lvl="1"/>
            <a:r>
              <a:rPr lang="en-US" altLang="en-US" dirty="0"/>
              <a:t>Reduces time to recovery greatly</a:t>
            </a:r>
          </a:p>
          <a:p>
            <a:r>
              <a:rPr lang="en-US" altLang="en-US" dirty="0"/>
              <a:t>Many hardware RAID systems ensure that a single point of failure will not stop the functioning of the system by using </a:t>
            </a:r>
          </a:p>
          <a:p>
            <a:pPr lvl="1"/>
            <a:r>
              <a:rPr lang="en-US" altLang="en-US" dirty="0"/>
              <a:t>Redundant power supplies with battery backup</a:t>
            </a:r>
          </a:p>
          <a:p>
            <a:pPr lvl="1"/>
            <a:r>
              <a:rPr lang="en-US" altLang="en-US" dirty="0"/>
              <a:t>Multiple controllers and multiple interconnections to guard against controller/interconnection failures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7574D6EA-CBD2-4C59-B29A-32B0356A4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Optimization of Disk-Block Access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9114C09-FC0D-4CCF-8EC2-644FC4F43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22363"/>
            <a:ext cx="7707435" cy="194030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Buffering: </a:t>
            </a:r>
            <a:r>
              <a:rPr lang="en-US" altLang="en-US" dirty="0"/>
              <a:t>in-memory buffer to cache disk blocks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Read-ahead: </a:t>
            </a:r>
            <a:r>
              <a:rPr lang="en-US" altLang="en-US" dirty="0"/>
              <a:t>Read extra blocks from a track in anticipation that they will be requested soon</a:t>
            </a:r>
            <a:endParaRPr lang="en-US" altLang="en-US" b="1" dirty="0"/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Disk-arm-scheduling</a:t>
            </a:r>
            <a:r>
              <a:rPr lang="en-US" altLang="en-US" dirty="0"/>
              <a:t> algorithms re-order block requests so that disk arm movement is minimized 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elevator algorithm</a:t>
            </a: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75" y="3227248"/>
            <a:ext cx="5375250" cy="11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269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7574D6EA-CBD2-4C59-B29A-32B0356A4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Optimization of Disk-Block Access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9114C09-FC0D-4CCF-8EC2-644FC4F43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22363"/>
            <a:ext cx="7707435" cy="194030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Buffering: </a:t>
            </a:r>
            <a:r>
              <a:rPr lang="en-US" altLang="en-US" dirty="0"/>
              <a:t>in-memory buffer to cache disk blocks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Read-ahead: </a:t>
            </a:r>
            <a:r>
              <a:rPr lang="en-US" altLang="en-US" dirty="0"/>
              <a:t>Read extra blocks from a track in anticipation that they will be requested soon</a:t>
            </a:r>
            <a:endParaRPr lang="en-US" altLang="en-US" b="1" dirty="0"/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Disk-arm-scheduling</a:t>
            </a:r>
            <a:r>
              <a:rPr lang="en-US" altLang="en-US" dirty="0"/>
              <a:t> algorithms re-order block requests so that disk arm movement is minimized 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elevator algorithm</a:t>
            </a: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br>
              <a:rPr lang="en-US" altLang="en-US" b="1" dirty="0">
                <a:solidFill>
                  <a:srgbClr val="002060"/>
                </a:solidFill>
              </a:rPr>
            </a:br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48B44-5E99-480C-A2EA-16B38042F754}"/>
              </a:ext>
            </a:extLst>
          </p:cNvPr>
          <p:cNvGrpSpPr/>
          <p:nvPr/>
        </p:nvGrpSpPr>
        <p:grpSpPr>
          <a:xfrm>
            <a:off x="1054161" y="3289427"/>
            <a:ext cx="7135812" cy="1613345"/>
            <a:chOff x="769938" y="4782693"/>
            <a:chExt cx="7135812" cy="1613345"/>
          </a:xfrm>
        </p:grpSpPr>
        <p:sp>
          <p:nvSpPr>
            <p:cNvPr id="38916" name="Line 4">
              <a:extLst>
                <a:ext uri="{FF2B5EF4-FFF2-40B4-BE49-F238E27FC236}">
                  <a16:creationId xmlns:a16="http://schemas.microsoft.com/office/drawing/2014/main" id="{AD57A55E-B726-472C-BD4B-FDEE50A20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688" y="5295900"/>
              <a:ext cx="2703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38917" name="Line 5">
              <a:extLst>
                <a:ext uri="{FF2B5EF4-FFF2-40B4-BE49-F238E27FC236}">
                  <a16:creationId xmlns:a16="http://schemas.microsoft.com/office/drawing/2014/main" id="{01E4F1D4-3AAD-45F4-819A-74D847B71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6375" y="5627688"/>
              <a:ext cx="4187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38918" name="Text Box 6">
              <a:extLst>
                <a:ext uri="{FF2B5EF4-FFF2-40B4-BE49-F238E27FC236}">
                  <a16:creationId xmlns:a16="http://schemas.microsoft.com/office/drawing/2014/main" id="{E0FCABA0-1D29-44EF-9B24-609061AC0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3050" y="479539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R1</a:t>
              </a:r>
            </a:p>
          </p:txBody>
        </p:sp>
        <p:sp>
          <p:nvSpPr>
            <p:cNvPr id="38919" name="Text Box 7">
              <a:extLst>
                <a:ext uri="{FF2B5EF4-FFF2-40B4-BE49-F238E27FC236}">
                  <a16:creationId xmlns:a16="http://schemas.microsoft.com/office/drawing/2014/main" id="{A4EAF5F1-7340-4141-844D-C0D6BF76E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850" y="478269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R5</a:t>
              </a:r>
            </a:p>
          </p:txBody>
        </p:sp>
        <p:sp>
          <p:nvSpPr>
            <p:cNvPr id="38920" name="Text Box 8">
              <a:extLst>
                <a:ext uri="{FF2B5EF4-FFF2-40B4-BE49-F238E27FC236}">
                  <a16:creationId xmlns:a16="http://schemas.microsoft.com/office/drawing/2014/main" id="{65358D63-2B8D-4B0A-A678-42D1D4D03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478269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R2</a:t>
              </a:r>
            </a:p>
          </p:txBody>
        </p:sp>
        <p:sp>
          <p:nvSpPr>
            <p:cNvPr id="38921" name="Text Box 9">
              <a:extLst>
                <a:ext uri="{FF2B5EF4-FFF2-40B4-BE49-F238E27FC236}">
                  <a16:creationId xmlns:a16="http://schemas.microsoft.com/office/drawing/2014/main" id="{5E0278F9-AA79-4AF8-9474-7E20D94B3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0350" y="479539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R4</a:t>
              </a:r>
            </a:p>
          </p:txBody>
        </p:sp>
        <p:sp>
          <p:nvSpPr>
            <p:cNvPr id="38922" name="Text Box 10">
              <a:extLst>
                <a:ext uri="{FF2B5EF4-FFF2-40B4-BE49-F238E27FC236}">
                  <a16:creationId xmlns:a16="http://schemas.microsoft.com/office/drawing/2014/main" id="{0EC34853-4892-4A36-BD74-7110DEB3A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050" y="479539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R3</a:t>
              </a:r>
            </a:p>
          </p:txBody>
        </p:sp>
        <p:sp>
          <p:nvSpPr>
            <p:cNvPr id="38923" name="Text Box 11">
              <a:extLst>
                <a:ext uri="{FF2B5EF4-FFF2-40B4-BE49-F238E27FC236}">
                  <a16:creationId xmlns:a16="http://schemas.microsoft.com/office/drawing/2014/main" id="{B0C09768-821F-4C05-8E51-042756886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900" y="481444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R6</a:t>
              </a:r>
            </a:p>
          </p:txBody>
        </p:sp>
        <p:sp>
          <p:nvSpPr>
            <p:cNvPr id="38924" name="Line 12">
              <a:extLst>
                <a:ext uri="{FF2B5EF4-FFF2-40B4-BE49-F238E27FC236}">
                  <a16:creationId xmlns:a16="http://schemas.microsoft.com/office/drawing/2014/main" id="{7259A52E-6636-4389-BD68-654A402FD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4313" y="5976938"/>
              <a:ext cx="6003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38925" name="Text Box 13">
              <a:extLst>
                <a:ext uri="{FF2B5EF4-FFF2-40B4-BE49-F238E27FC236}">
                  <a16:creationId xmlns:a16="http://schemas.microsoft.com/office/drawing/2014/main" id="{8B27EFDF-DE2E-4B8A-BA89-CE03CE410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938" y="6026150"/>
              <a:ext cx="1146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Inner track</a:t>
              </a:r>
            </a:p>
          </p:txBody>
        </p:sp>
        <p:sp>
          <p:nvSpPr>
            <p:cNvPr id="38926" name="Text Box 14">
              <a:extLst>
                <a:ext uri="{FF2B5EF4-FFF2-40B4-BE49-F238E27FC236}">
                  <a16:creationId xmlns:a16="http://schemas.microsoft.com/office/drawing/2014/main" id="{34AD64CE-0C24-4936-BB06-BA82AC25E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538" y="6059488"/>
              <a:ext cx="11922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Outer track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90825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CFA860A-EB9E-4870-A0C4-E14881104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 Hierarchy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9ED51D-3D95-4D13-A964-B4D4833DA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1887" y="1321753"/>
            <a:ext cx="5190126" cy="44212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C5E2ABC-4F72-4028-A94E-16E19E331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Optimization of Disk Block Access (Cont.)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D3443F-CB61-4F36-8994-124C92EF1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088957"/>
            <a:ext cx="7696142" cy="368233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File organization</a:t>
            </a:r>
          </a:p>
          <a:p>
            <a:pPr lvl="1">
              <a:spcAft>
                <a:spcPts val="0"/>
              </a:spcAft>
            </a:pPr>
            <a:r>
              <a:rPr lang="en-US" altLang="en-US" b="1" dirty="0"/>
              <a:t> </a:t>
            </a:r>
            <a:r>
              <a:rPr lang="en-US" altLang="en-US" dirty="0"/>
              <a:t>Allocate blocks of a file in as contiguous a manner as possible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Allocation in units of </a:t>
            </a: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</a:rPr>
              <a:t>extents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Files may get </a:t>
            </a:r>
            <a:r>
              <a:rPr lang="en-US" altLang="en-US" b="1" dirty="0">
                <a:solidFill>
                  <a:srgbClr val="002060"/>
                </a:solidFill>
              </a:rPr>
              <a:t>fragmented</a:t>
            </a:r>
            <a:endParaRPr lang="en-US" altLang="en-US" dirty="0"/>
          </a:p>
          <a:p>
            <a:pPr lvl="2">
              <a:spcAft>
                <a:spcPts val="0"/>
              </a:spcAft>
            </a:pPr>
            <a:r>
              <a:rPr lang="en-US" altLang="en-US" dirty="0"/>
              <a:t>E.g., if free blocks on disk are scattered, and newly created file has its blocks scattered over the disk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Sequential access to a fragmented file results in increased disk arm movement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Some systems have utilities to </a:t>
            </a:r>
            <a:r>
              <a:rPr lang="en-US" altLang="en-US" b="1" dirty="0">
                <a:solidFill>
                  <a:srgbClr val="002060"/>
                </a:solidFill>
              </a:rPr>
              <a:t>defragment</a:t>
            </a:r>
            <a:r>
              <a:rPr lang="en-US" altLang="en-US" dirty="0"/>
              <a:t> the file system, in order to speed up file access</a:t>
            </a:r>
            <a:endParaRPr lang="en-US" altLang="en-US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Non-volatile write buffers </a:t>
            </a:r>
          </a:p>
          <a:p>
            <a:pPr lvl="2">
              <a:spcAft>
                <a:spcPts val="600"/>
              </a:spcAft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12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>
            <a:extLst>
              <a:ext uri="{FF2B5EF4-FFF2-40B4-BE49-F238E27FC236}">
                <a16:creationId xmlns:a16="http://schemas.microsoft.com/office/drawing/2014/main" id="{6B55BA79-E73A-494D-B86E-187B751D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Magnetic Tapes</a:t>
            </a:r>
          </a:p>
        </p:txBody>
      </p:sp>
      <p:sp>
        <p:nvSpPr>
          <p:cNvPr id="74755" name="Rectangle 1027">
            <a:extLst>
              <a:ext uri="{FF2B5EF4-FFF2-40B4-BE49-F238E27FC236}">
                <a16:creationId xmlns:a16="http://schemas.microsoft.com/office/drawing/2014/main" id="{D85E4612-ED46-415D-A8AA-E0B92A9B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26684"/>
            <a:ext cx="7754327" cy="495208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Hold large volumes of data and provide high transfer rates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Few GB for DAT (Digital Audio Tape) format, 10-40 GB with DLT (Digital Linear Tape) format, 100 GB+ with Ultrium format, and 330 GB with </a:t>
            </a:r>
            <a:r>
              <a:rPr lang="en-US" altLang="en-US" dirty="0" err="1"/>
              <a:t>Ampex</a:t>
            </a:r>
            <a:r>
              <a:rPr lang="en-US" altLang="en-US" dirty="0"/>
              <a:t> helical scan format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Transfer rates from few to 10s of MB/s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Tapes are cheap, but cost of drives is very high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Very slow access time in comparison to magnetic and optical disks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limited to sequential access.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Some formats (</a:t>
            </a:r>
            <a:r>
              <a:rPr lang="en-US" altLang="en-US" dirty="0" err="1"/>
              <a:t>Accelis</a:t>
            </a:r>
            <a:r>
              <a:rPr lang="en-US" altLang="en-US" dirty="0"/>
              <a:t>) provide faster seek (10s of seconds) at cost of lower capacity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Used mainly for backup, for storage of infrequently used information, and as an off-line medium for transferring information from one system to another.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Tape jukeboxes used for very large capacity storage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Multiple </a:t>
            </a:r>
            <a:r>
              <a:rPr lang="en-US" altLang="en-US" dirty="0" err="1"/>
              <a:t>petabyes</a:t>
            </a:r>
            <a:r>
              <a:rPr lang="en-US" altLang="en-US" dirty="0"/>
              <a:t> (10</a:t>
            </a:r>
            <a:r>
              <a:rPr lang="en-US" altLang="en-US" baseline="30000" dirty="0"/>
              <a:t>15 </a:t>
            </a:r>
            <a:r>
              <a:rPr lang="en-US" altLang="en-US" dirty="0"/>
              <a:t>bytes)</a:t>
            </a:r>
          </a:p>
        </p:txBody>
      </p:sp>
    </p:spTree>
    <p:extLst>
      <p:ext uri="{BB962C8B-B14F-4D97-AF65-F5344CB8AC3E}">
        <p14:creationId xmlns:p14="http://schemas.microsoft.com/office/powerpoint/2010/main" val="384290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51765DA-32CD-4FAC-88C5-0C159F089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 Hierarchy (Cont.)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3B951A4-0246-42A0-8F9C-5A317F4DE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91237"/>
            <a:ext cx="7777771" cy="48109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primary storage</a:t>
            </a:r>
            <a:r>
              <a:rPr lang="en-US" altLang="en-US" b="1" dirty="0"/>
              <a:t>: </a:t>
            </a:r>
            <a:r>
              <a:rPr lang="en-US" altLang="en-US" dirty="0"/>
              <a:t>Fastest media but volatile (cache, main memory).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secondary storage</a:t>
            </a:r>
            <a:r>
              <a:rPr lang="en-US" altLang="en-US" b="1" dirty="0"/>
              <a:t>:</a:t>
            </a:r>
            <a:r>
              <a:rPr lang="en-US" altLang="en-US" dirty="0"/>
              <a:t> next level in hierarchy, non-volatile, moderately fast access time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Also called </a:t>
            </a:r>
            <a:r>
              <a:rPr lang="en-US" altLang="en-US" b="1" dirty="0">
                <a:solidFill>
                  <a:srgbClr val="002060"/>
                </a:solidFill>
              </a:rPr>
              <a:t>on-line storage </a:t>
            </a:r>
            <a:endParaRPr lang="en-US" altLang="en-US" dirty="0">
              <a:solidFill>
                <a:srgbClr val="00206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en-US"/>
              <a:t>E.g., </a:t>
            </a:r>
            <a:r>
              <a:rPr lang="en-US" altLang="en-US" dirty="0"/>
              <a:t>flash memory, magnetic disks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tertiary storage</a:t>
            </a:r>
            <a:r>
              <a:rPr lang="en-US" altLang="en-US" b="1" dirty="0"/>
              <a:t>:</a:t>
            </a:r>
            <a:r>
              <a:rPr lang="en-US" altLang="en-US" dirty="0"/>
              <a:t> lowest level in hierarchy, non-volatile, slow access time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also called </a:t>
            </a:r>
            <a:r>
              <a:rPr lang="en-US" altLang="en-US" b="1" dirty="0">
                <a:solidFill>
                  <a:srgbClr val="002060"/>
                </a:solidFill>
              </a:rPr>
              <a:t>off-line storage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used for</a:t>
            </a:r>
            <a:r>
              <a:rPr lang="en-US" altLang="en-US" b="1" dirty="0">
                <a:solidFill>
                  <a:srgbClr val="002060"/>
                </a:solidFill>
              </a:rPr>
              <a:t> archival storage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e.g., magnetic tape, optical storage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Magnetic tape</a:t>
            </a:r>
            <a:endParaRPr lang="en-US" altLang="en-US" b="1" dirty="0"/>
          </a:p>
          <a:p>
            <a:pPr lvl="2">
              <a:spcAft>
                <a:spcPts val="0"/>
              </a:spcAft>
            </a:pPr>
            <a:r>
              <a:rPr lang="en-US" altLang="en-US" b="1" dirty="0"/>
              <a:t> </a:t>
            </a:r>
            <a:r>
              <a:rPr lang="en-US" altLang="en-US" dirty="0"/>
              <a:t>Sequential access, 1 to 12 TB capacity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A few drives with many tapes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Juke boxes with petabytes (1000’s of TB) of storage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57613B2E-59B5-49A5-951F-9240C5A66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 Interfaces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2876C4B9-BD67-49C7-9BC7-C57B573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057014"/>
            <a:ext cx="7625374" cy="488658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Disk interface standards families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SATA</a:t>
            </a:r>
            <a:r>
              <a:rPr lang="en-US" altLang="en-US" dirty="0"/>
              <a:t> (Serial ATA - </a:t>
            </a:r>
            <a:r>
              <a:rPr lang="en-US" altLang="en-US" sz="1400" dirty="0"/>
              <a:t>Advanced Technology Attachment</a:t>
            </a:r>
            <a:r>
              <a:rPr lang="en-US" altLang="en-US" dirty="0"/>
              <a:t>) 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SATA 3 supports data transfer speeds of up to 6 gigabits/sec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solidFill>
                  <a:srgbClr val="002060"/>
                </a:solidFill>
              </a:rPr>
              <a:t>SAS </a:t>
            </a:r>
            <a:r>
              <a:rPr lang="en-US" altLang="en-US" dirty="0"/>
              <a:t>(Serial Attached SCSI – </a:t>
            </a:r>
            <a:r>
              <a:rPr lang="en-US" altLang="en-US" sz="1400" dirty="0"/>
              <a:t>Small Computer System Interconnect - scuzzy</a:t>
            </a:r>
            <a:r>
              <a:rPr lang="en-US" altLang="en-US" dirty="0"/>
              <a:t>)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SAS Version 3 supports 12 gigabits/sec</a:t>
            </a:r>
          </a:p>
          <a:p>
            <a:pPr lvl="1">
              <a:spcAft>
                <a:spcPts val="0"/>
              </a:spcAft>
            </a:pPr>
            <a:r>
              <a:rPr lang="en-US" altLang="en-US" dirty="0" err="1"/>
              <a:t>NVMe</a:t>
            </a:r>
            <a:r>
              <a:rPr lang="en-US" altLang="en-US" dirty="0"/>
              <a:t> (Non-Volatile Memory Express) interface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Works with PCIe connectors to support lower latency and higher transfer rates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Supports data transfer rates of up to 24 gigabits/sec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Disks usually connected directly to computer system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In </a:t>
            </a:r>
            <a:r>
              <a:rPr lang="en-US" altLang="en-US" b="1" dirty="0">
                <a:solidFill>
                  <a:srgbClr val="002060"/>
                </a:solidFill>
              </a:rPr>
              <a:t>Storage Area Networks (SAN)</a:t>
            </a:r>
            <a:r>
              <a:rPr lang="en-US" altLang="en-US" dirty="0"/>
              <a:t>, a large number of disks are connected by a high-speed network to a number of servers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In </a:t>
            </a:r>
            <a:r>
              <a:rPr lang="en-US" altLang="en-US" b="1" dirty="0">
                <a:solidFill>
                  <a:srgbClr val="002060"/>
                </a:solidFill>
              </a:rPr>
              <a:t>Network Attached Storage (NAS) </a:t>
            </a:r>
            <a:r>
              <a:rPr lang="en-US" altLang="en-US" dirty="0"/>
              <a:t>networked storage provides a file system interface using networked file system protocol, instead of providing a disk system interface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19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3FDDECEE-4421-4D3A-935D-A39AA4A05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Magnetic Hard Disk Mechanism</a:t>
            </a:r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383A3D0D-A7FB-452B-9B5E-1F5395298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29" y="5496783"/>
            <a:ext cx="45560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b="1" dirty="0"/>
              <a:t>Schematic diagram of magnetic disk drive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4FCCFE-B406-41E1-841A-D5A95EB15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4496" y="2842850"/>
            <a:ext cx="2438279" cy="1761432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38E444E-9F58-437F-AF88-2CF2AE19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58" y="5482957"/>
            <a:ext cx="316945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b="1" dirty="0"/>
              <a:t>Photo of magnetic disk drive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AC2392-ACCA-4691-9D6C-021EBB44F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7817" y="1438587"/>
            <a:ext cx="4982742" cy="3877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99074DA5-40DD-43CB-8D07-956828D0C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Magnetic Disks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E2675DD-256C-442C-B221-1F79523F3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964842"/>
            <a:ext cx="7721309" cy="51324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Read-write head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Surface of platter divided into circular </a:t>
            </a:r>
            <a:r>
              <a:rPr lang="en-US" altLang="en-US" b="1" dirty="0">
                <a:solidFill>
                  <a:srgbClr val="002060"/>
                </a:solidFill>
              </a:rPr>
              <a:t>tracks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Over 50K-100K tracks per platter on typical hard disks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Each track is divided into </a:t>
            </a:r>
            <a:r>
              <a:rPr lang="en-US" altLang="en-US" b="1" dirty="0">
                <a:solidFill>
                  <a:srgbClr val="002060"/>
                </a:solidFill>
              </a:rPr>
              <a:t>sectors</a:t>
            </a:r>
            <a:r>
              <a:rPr lang="en-US" altLang="en-US" b="1" dirty="0"/>
              <a:t>.</a:t>
            </a:r>
            <a:r>
              <a:rPr lang="en-US" altLang="en-US" dirty="0"/>
              <a:t> 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 sector is the smallest unit of data that can be read or written.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Sector size typically 512 bytes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Typical sectors per track: 500 to 1000 (on inner tracks) to 1000 to 2000 (on outer tracks)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To read/write a sector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disk arm swings to position head on right track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platter spins continually; data is read/written as sector passes under head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Head-disk assemblies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multiple disk platters on a single spindle (1 to 5 usually)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one head per platter, mounted on a common arm.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Cylinder</a:t>
            </a:r>
            <a:r>
              <a:rPr lang="en-US" altLang="en-US" i="1" dirty="0"/>
              <a:t> </a:t>
            </a:r>
            <a:r>
              <a:rPr lang="en-US" altLang="en-US" i="1" dirty="0" err="1"/>
              <a:t>i</a:t>
            </a:r>
            <a:r>
              <a:rPr lang="en-US" altLang="en-US" b="1" i="1" dirty="0"/>
              <a:t> </a:t>
            </a:r>
            <a:r>
              <a:rPr lang="en-US" altLang="en-US" dirty="0"/>
              <a:t>consists of </a:t>
            </a:r>
            <a:r>
              <a:rPr lang="en-US" altLang="en-US" i="1" dirty="0" err="1"/>
              <a:t>i</a:t>
            </a:r>
            <a:r>
              <a:rPr lang="en-US" altLang="en-US" baseline="30000" dirty="0" err="1"/>
              <a:t>th</a:t>
            </a:r>
            <a:r>
              <a:rPr lang="en-US" altLang="en-US" dirty="0"/>
              <a:t> track of all the platters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419C8B05-D4C9-4872-BCD4-CC62E7310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Magnetic Disks (Cont.)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FE5A9E-CBB0-4914-8857-7AC74DFBB2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241571"/>
            <a:ext cx="7472973" cy="45274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Disk controller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interfaces between the computer system and the disk drive hardware.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accepts high-level commands to read or write a sector 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initiates actions such as moving the disk arm to the right track and actually reading or writing the data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Computes and attaches </a:t>
            </a:r>
            <a:r>
              <a:rPr lang="en-US" altLang="en-US" b="1" dirty="0">
                <a:solidFill>
                  <a:srgbClr val="002060"/>
                </a:solidFill>
              </a:rPr>
              <a:t>checksums</a:t>
            </a:r>
            <a:r>
              <a:rPr lang="en-US" altLang="en-US" dirty="0"/>
              <a:t> to each sector to verify that data is read back correctly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If data is corrupted, with very high probability stored checksum won</a:t>
            </a:r>
            <a:r>
              <a:rPr lang="ja-JP" altLang="en-US" dirty="0"/>
              <a:t>’</a:t>
            </a:r>
            <a:r>
              <a:rPr lang="en-US" altLang="ja-JP" dirty="0"/>
              <a:t>t match recomputed checksum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Ensures successful writing by reading back sector after writing it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Performs </a:t>
            </a:r>
            <a:r>
              <a:rPr lang="en-US" altLang="en-US" b="1" dirty="0">
                <a:solidFill>
                  <a:srgbClr val="002060"/>
                </a:solidFill>
              </a:rPr>
              <a:t>remapping of bad sectors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D41DC23-6629-4180-9D8D-52D15D78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3744913"/>
            <a:ext cx="67246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4994ABD0-5835-4B1F-B034-665C0878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 Measures of Disks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5F16EC1A-6115-4F94-8465-1922B91BA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132515"/>
            <a:ext cx="7730882" cy="48814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Access time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the time it takes from when a read or write request is issued to when data transfer begins.  Consists of: </a:t>
            </a:r>
          </a:p>
          <a:p>
            <a:pPr lvl="1">
              <a:spcAft>
                <a:spcPts val="0"/>
              </a:spcAft>
            </a:pPr>
            <a:r>
              <a:rPr lang="en-US" altLang="en-US" sz="1600" b="1" dirty="0">
                <a:solidFill>
                  <a:srgbClr val="002060"/>
                </a:solidFill>
              </a:rPr>
              <a:t>Seek time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/>
              <a:t>– </a:t>
            </a:r>
            <a:r>
              <a:rPr lang="en-US" altLang="en-US" dirty="0"/>
              <a:t>time it takes to reposition the arm over the correct track. 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 Average seek time is 1/2 the worst case seek time.</a:t>
            </a:r>
          </a:p>
          <a:p>
            <a:pPr lvl="3">
              <a:spcAft>
                <a:spcPts val="0"/>
              </a:spcAft>
            </a:pPr>
            <a:r>
              <a:rPr lang="en-US" altLang="en-US" dirty="0"/>
              <a:t>Would be 1/3 if all tracks had the same number of sectors, and we ignore the time to start and stop arm movement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4 to 10 milliseconds on typical disks</a:t>
            </a:r>
          </a:p>
          <a:p>
            <a:pPr lvl="1"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Rotational latency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time it takes for the sector to be accessed to appear under the head. 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4 to 11 milliseconds on typical disks (5400 to 15000 </a:t>
            </a:r>
            <a:r>
              <a:rPr lang="en-US" altLang="en-US" dirty="0" err="1"/>
              <a:t>r.p.m</a:t>
            </a:r>
            <a:r>
              <a:rPr lang="en-US" altLang="en-US" dirty="0"/>
              <a:t>.)</a:t>
            </a:r>
          </a:p>
          <a:p>
            <a:pPr lvl="2">
              <a:spcAft>
                <a:spcPts val="0"/>
              </a:spcAft>
            </a:pPr>
            <a:r>
              <a:rPr lang="en-US" altLang="en-US" dirty="0"/>
              <a:t>Average latency is 1/2 of the above latency.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Overall latency is 5 to 20 </a:t>
            </a:r>
            <a:r>
              <a:rPr lang="en-US" altLang="en-US" dirty="0" err="1"/>
              <a:t>msec</a:t>
            </a:r>
            <a:r>
              <a:rPr lang="en-US" altLang="en-US" dirty="0"/>
              <a:t> depending on disk model</a:t>
            </a:r>
          </a:p>
          <a:p>
            <a:pPr>
              <a:spcAft>
                <a:spcPts val="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Data-transfer rate </a:t>
            </a:r>
            <a:r>
              <a:rPr lang="en-US" altLang="en-US" dirty="0"/>
              <a:t>– the rate at which data can be retrieved from or stored to the disk.</a:t>
            </a:r>
          </a:p>
          <a:p>
            <a:pPr lvl="1">
              <a:spcAft>
                <a:spcPts val="0"/>
              </a:spcAft>
            </a:pPr>
            <a:r>
              <a:rPr lang="en-US" altLang="en-US" dirty="0"/>
              <a:t>25 to 200 MB per second max rate, lower for inner tracks</a:t>
            </a:r>
          </a:p>
        </p:txBody>
      </p:sp>
    </p:spTree>
    <p:extLst>
      <p:ext uri="{BB962C8B-B14F-4D97-AF65-F5344CB8AC3E}">
        <p14:creationId xmlns:p14="http://schemas.microsoft.com/office/powerpoint/2010/main" val="2936612273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92629</TotalTime>
  <Words>3039</Words>
  <Application>Microsoft Office PowerPoint</Application>
  <PresentationFormat>Předvádění na obrazovce (4:3)</PresentationFormat>
  <Paragraphs>315</Paragraphs>
  <Slides>32</Slides>
  <Notes>27</Notes>
  <HiddenSlides>1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  <vt:variant>
        <vt:lpstr>Vlastní prezentace</vt:lpstr>
      </vt:variant>
      <vt:variant>
        <vt:i4>1</vt:i4>
      </vt:variant>
    </vt:vector>
  </HeadingPairs>
  <TitlesOfParts>
    <vt:vector size="40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12: Physical Storage Systems</vt:lpstr>
      <vt:lpstr>Classification of Physical Storage Media</vt:lpstr>
      <vt:lpstr>Storage Hierarchy</vt:lpstr>
      <vt:lpstr>Storage Hierarchy (Cont.)</vt:lpstr>
      <vt:lpstr>Storage Interfaces</vt:lpstr>
      <vt:lpstr>Magnetic Hard Disk Mechanism</vt:lpstr>
      <vt:lpstr>Magnetic Disks</vt:lpstr>
      <vt:lpstr>Magnetic Disks (Cont.)</vt:lpstr>
      <vt:lpstr>Performance Measures of Disks</vt:lpstr>
      <vt:lpstr>Performance Measures (Cont.)</vt:lpstr>
      <vt:lpstr>Performance Measures (Cont.)</vt:lpstr>
      <vt:lpstr>Flash Storage</vt:lpstr>
      <vt:lpstr>Flash Storage (Cont.)</vt:lpstr>
      <vt:lpstr>SSD Performance Metrics</vt:lpstr>
      <vt:lpstr>Storage Class Memory</vt:lpstr>
      <vt:lpstr>RAID</vt:lpstr>
      <vt:lpstr>Improvement of Reliability via Redundancy</vt:lpstr>
      <vt:lpstr>Improvement in Performance via Parallelism</vt:lpstr>
      <vt:lpstr>RAID Levels</vt:lpstr>
      <vt:lpstr>RAID Levels (Cont.)</vt:lpstr>
      <vt:lpstr>RAID Levels (Cont.)</vt:lpstr>
      <vt:lpstr>RAID Levels (Cont.)</vt:lpstr>
      <vt:lpstr>RAID Levels (Cont.)</vt:lpstr>
      <vt:lpstr>Choice of RAID Level</vt:lpstr>
      <vt:lpstr>Choice of RAID Level (Cont.)</vt:lpstr>
      <vt:lpstr>Hardware Issues</vt:lpstr>
      <vt:lpstr>Hardware Issues (Cont.)</vt:lpstr>
      <vt:lpstr>Optimization of Disk-Block Access</vt:lpstr>
      <vt:lpstr>Optimization of Disk-Block Access</vt:lpstr>
      <vt:lpstr>Optimization of Disk Block Access (Cont.)</vt:lpstr>
      <vt:lpstr>End of Chapter 12</vt:lpstr>
      <vt:lpstr>Magnetic Tapes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Pavel Zezula</cp:lastModifiedBy>
  <cp:revision>456</cp:revision>
  <cp:lastPrinted>1999-06-28T19:27:31Z</cp:lastPrinted>
  <dcterms:created xsi:type="dcterms:W3CDTF">2009-12-21T15:40:22Z</dcterms:created>
  <dcterms:modified xsi:type="dcterms:W3CDTF">2022-08-30T11:42:38Z</dcterms:modified>
</cp:coreProperties>
</file>