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3"/>
  </p:notesMasterIdLst>
  <p:sldIdLst>
    <p:sldId id="256" r:id="rId2"/>
    <p:sldId id="258" r:id="rId3"/>
    <p:sldId id="265" r:id="rId4"/>
    <p:sldId id="259" r:id="rId5"/>
    <p:sldId id="260" r:id="rId6"/>
    <p:sldId id="263" r:id="rId7"/>
    <p:sldId id="261" r:id="rId8"/>
    <p:sldId id="264" r:id="rId9"/>
    <p:sldId id="267" r:id="rId10"/>
    <p:sldId id="26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9307CF-B93D-48CC-891E-973A5D9E565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249AA88-3E54-429F-83B4-263656B3EE4A}">
      <dgm:prSet phldrT="[Text]"/>
      <dgm:spPr/>
      <dgm:t>
        <a:bodyPr/>
        <a:lstStyle/>
        <a:p>
          <a:r>
            <a:rPr lang="cs-CZ" dirty="0"/>
            <a:t>URL</a:t>
          </a:r>
        </a:p>
      </dgm:t>
    </dgm:pt>
    <dgm:pt modelId="{B71A9198-4EDF-4916-871C-0D6C3C213D26}" type="parTrans" cxnId="{3940BFD1-EF9F-4845-B760-25FDEC9651AE}">
      <dgm:prSet/>
      <dgm:spPr/>
      <dgm:t>
        <a:bodyPr/>
        <a:lstStyle/>
        <a:p>
          <a:endParaRPr lang="cs-CZ"/>
        </a:p>
      </dgm:t>
    </dgm:pt>
    <dgm:pt modelId="{D9FCEBFA-B139-4B59-9A64-03251273D5C9}" type="sibTrans" cxnId="{3940BFD1-EF9F-4845-B760-25FDEC9651AE}">
      <dgm:prSet/>
      <dgm:spPr/>
      <dgm:t>
        <a:bodyPr/>
        <a:lstStyle/>
        <a:p>
          <a:endParaRPr lang="cs-CZ"/>
        </a:p>
      </dgm:t>
    </dgm:pt>
    <dgm:pt modelId="{E8B64199-0EEB-43F6-ABEF-0A187B880688}">
      <dgm:prSet phldrT="[Text]"/>
      <dgm:spPr/>
      <dgm:t>
        <a:bodyPr/>
        <a:lstStyle/>
        <a:p>
          <a:r>
            <a:rPr lang="cs-CZ" dirty="0"/>
            <a:t>mysite.com/User/</a:t>
          </a:r>
          <a:r>
            <a:rPr lang="cs-CZ" dirty="0" err="1"/>
            <a:t>Create</a:t>
          </a:r>
          <a:endParaRPr lang="cs-CZ" dirty="0"/>
        </a:p>
      </dgm:t>
    </dgm:pt>
    <dgm:pt modelId="{6D6EF3F4-288D-4026-86D2-39BF194F2047}" type="parTrans" cxnId="{03B3783B-CD7E-4EA0-8D03-B804E4B17C89}">
      <dgm:prSet/>
      <dgm:spPr/>
      <dgm:t>
        <a:bodyPr/>
        <a:lstStyle/>
        <a:p>
          <a:endParaRPr lang="cs-CZ"/>
        </a:p>
      </dgm:t>
    </dgm:pt>
    <dgm:pt modelId="{EE7436E0-3E92-4F6A-B5BF-F0D584178911}" type="sibTrans" cxnId="{03B3783B-CD7E-4EA0-8D03-B804E4B17C89}">
      <dgm:prSet/>
      <dgm:spPr/>
      <dgm:t>
        <a:bodyPr/>
        <a:lstStyle/>
        <a:p>
          <a:endParaRPr lang="cs-CZ"/>
        </a:p>
      </dgm:t>
    </dgm:pt>
    <dgm:pt modelId="{219E5BFF-52C3-4108-B57E-6693C57C99CC}">
      <dgm:prSet phldrT="[Text]"/>
      <dgm:spPr/>
      <dgm:t>
        <a:bodyPr/>
        <a:lstStyle/>
        <a:p>
          <a:r>
            <a:rPr lang="cs-CZ" dirty="0"/>
            <a:t>mysite.com/User/Delete?email=pepa@seznam.cz</a:t>
          </a:r>
        </a:p>
      </dgm:t>
    </dgm:pt>
    <dgm:pt modelId="{1D8ECA84-D346-4590-99E2-D5ABBF9A500B}" type="parTrans" cxnId="{EED653D9-C1A4-4086-934F-50443067E168}">
      <dgm:prSet/>
      <dgm:spPr/>
      <dgm:t>
        <a:bodyPr/>
        <a:lstStyle/>
        <a:p>
          <a:endParaRPr lang="cs-CZ"/>
        </a:p>
      </dgm:t>
    </dgm:pt>
    <dgm:pt modelId="{FC92837C-C4A9-44D9-83D7-5CA4FB1D49B9}" type="sibTrans" cxnId="{EED653D9-C1A4-4086-934F-50443067E168}">
      <dgm:prSet/>
      <dgm:spPr/>
      <dgm:t>
        <a:bodyPr/>
        <a:lstStyle/>
        <a:p>
          <a:endParaRPr lang="cs-CZ"/>
        </a:p>
      </dgm:t>
    </dgm:pt>
    <dgm:pt modelId="{B8EA1DC4-8528-4F74-ACAC-5135C1899ECC}">
      <dgm:prSet phldrT="[Text]"/>
      <dgm:spPr/>
      <dgm:t>
        <a:bodyPr/>
        <a:lstStyle/>
        <a:p>
          <a:r>
            <a:rPr lang="cs-CZ" dirty="0" err="1"/>
            <a:t>Controller</a:t>
          </a:r>
          <a:endParaRPr lang="cs-CZ" dirty="0"/>
        </a:p>
      </dgm:t>
    </dgm:pt>
    <dgm:pt modelId="{8E28DF9D-F2A7-4127-8A92-25A2061056AB}" type="parTrans" cxnId="{F3F674F5-D79D-4B57-82E1-2D8C4CB8F9E1}">
      <dgm:prSet/>
      <dgm:spPr/>
      <dgm:t>
        <a:bodyPr/>
        <a:lstStyle/>
        <a:p>
          <a:endParaRPr lang="cs-CZ"/>
        </a:p>
      </dgm:t>
    </dgm:pt>
    <dgm:pt modelId="{DCE840D7-A36F-4ECE-ADBE-5CDAC5A65672}" type="sibTrans" cxnId="{F3F674F5-D79D-4B57-82E1-2D8C4CB8F9E1}">
      <dgm:prSet/>
      <dgm:spPr/>
      <dgm:t>
        <a:bodyPr/>
        <a:lstStyle/>
        <a:p>
          <a:endParaRPr lang="cs-CZ"/>
        </a:p>
      </dgm:t>
    </dgm:pt>
    <dgm:pt modelId="{81970945-B040-48DC-8655-0BABFDAFC281}">
      <dgm:prSet phldrT="[Text]"/>
      <dgm:spPr/>
      <dgm:t>
        <a:bodyPr/>
        <a:lstStyle/>
        <a:p>
          <a:r>
            <a:rPr lang="cs-CZ" dirty="0" err="1"/>
            <a:t>UserController.Create</a:t>
          </a:r>
          <a:r>
            <a:rPr lang="cs-CZ" dirty="0"/>
            <a:t>()</a:t>
          </a:r>
        </a:p>
      </dgm:t>
    </dgm:pt>
    <dgm:pt modelId="{AB0EF70F-5BAC-4AE8-A9A8-09A486610EA3}" type="parTrans" cxnId="{0D305A37-A8D4-4090-A08F-2231927D41E8}">
      <dgm:prSet/>
      <dgm:spPr/>
      <dgm:t>
        <a:bodyPr/>
        <a:lstStyle/>
        <a:p>
          <a:endParaRPr lang="cs-CZ"/>
        </a:p>
      </dgm:t>
    </dgm:pt>
    <dgm:pt modelId="{3F68E59A-B785-43CE-872D-90F2EEC74BE0}" type="sibTrans" cxnId="{0D305A37-A8D4-4090-A08F-2231927D41E8}">
      <dgm:prSet/>
      <dgm:spPr/>
      <dgm:t>
        <a:bodyPr/>
        <a:lstStyle/>
        <a:p>
          <a:endParaRPr lang="cs-CZ"/>
        </a:p>
      </dgm:t>
    </dgm:pt>
    <dgm:pt modelId="{22DCEAE2-B582-4348-B4E0-E2322FFC353D}">
      <dgm:prSet phldrT="[Text]"/>
      <dgm:spPr/>
      <dgm:t>
        <a:bodyPr/>
        <a:lstStyle/>
        <a:p>
          <a:r>
            <a:rPr lang="cs-CZ" dirty="0" err="1"/>
            <a:t>UserController.Delete</a:t>
          </a:r>
          <a:r>
            <a:rPr lang="cs-CZ" dirty="0"/>
            <a:t>(</a:t>
          </a:r>
          <a:r>
            <a:rPr lang="cs-CZ" dirty="0" err="1"/>
            <a:t>string</a:t>
          </a:r>
          <a:r>
            <a:rPr lang="cs-CZ" dirty="0"/>
            <a:t> email)</a:t>
          </a:r>
        </a:p>
      </dgm:t>
    </dgm:pt>
    <dgm:pt modelId="{87A0290B-83D6-46AE-AD32-99F1A82A95AA}" type="parTrans" cxnId="{A2D9198B-F531-484D-8404-F3D35B11863C}">
      <dgm:prSet/>
      <dgm:spPr/>
      <dgm:t>
        <a:bodyPr/>
        <a:lstStyle/>
        <a:p>
          <a:endParaRPr lang="cs-CZ"/>
        </a:p>
      </dgm:t>
    </dgm:pt>
    <dgm:pt modelId="{0D129FF6-1CD6-4BFA-9D1B-C20E8DDB4828}" type="sibTrans" cxnId="{A2D9198B-F531-484D-8404-F3D35B11863C}">
      <dgm:prSet/>
      <dgm:spPr/>
      <dgm:t>
        <a:bodyPr/>
        <a:lstStyle/>
        <a:p>
          <a:endParaRPr lang="cs-CZ"/>
        </a:p>
      </dgm:t>
    </dgm:pt>
    <dgm:pt modelId="{8A2C1085-325E-4353-8227-F156EF22A1E7}">
      <dgm:prSet phldrT="[Text]"/>
      <dgm:spPr/>
      <dgm:t>
        <a:bodyPr/>
        <a:lstStyle/>
        <a:p>
          <a:r>
            <a:rPr lang="cs-CZ" dirty="0"/>
            <a:t>mysite.com</a:t>
          </a:r>
        </a:p>
      </dgm:t>
    </dgm:pt>
    <dgm:pt modelId="{C673E465-339F-4BDE-BE99-F65A00D98C83}" type="parTrans" cxnId="{8D623C05-9F62-4E19-A07B-63FFA51A8F32}">
      <dgm:prSet/>
      <dgm:spPr/>
      <dgm:t>
        <a:bodyPr/>
        <a:lstStyle/>
        <a:p>
          <a:endParaRPr lang="cs-CZ"/>
        </a:p>
      </dgm:t>
    </dgm:pt>
    <dgm:pt modelId="{D3D602B9-8F62-4AC3-BC6C-67612F8D150C}" type="sibTrans" cxnId="{8D623C05-9F62-4E19-A07B-63FFA51A8F32}">
      <dgm:prSet/>
      <dgm:spPr/>
      <dgm:t>
        <a:bodyPr/>
        <a:lstStyle/>
        <a:p>
          <a:endParaRPr lang="cs-CZ"/>
        </a:p>
      </dgm:t>
    </dgm:pt>
    <dgm:pt modelId="{C1A0D731-CC12-4F47-BCBC-74044C2ACD82}">
      <dgm:prSet phldrT="[Text]"/>
      <dgm:spPr/>
      <dgm:t>
        <a:bodyPr/>
        <a:lstStyle/>
        <a:p>
          <a:r>
            <a:rPr lang="cs-CZ" dirty="0" err="1"/>
            <a:t>HomeController.Index</a:t>
          </a:r>
          <a:r>
            <a:rPr lang="cs-CZ" dirty="0"/>
            <a:t>()</a:t>
          </a:r>
        </a:p>
      </dgm:t>
    </dgm:pt>
    <dgm:pt modelId="{6EA2E8E1-74F8-4848-9CAF-E935D8F32793}" type="parTrans" cxnId="{11C50C61-FA56-4B37-860C-7C9FBD7487B3}">
      <dgm:prSet/>
      <dgm:spPr/>
      <dgm:t>
        <a:bodyPr/>
        <a:lstStyle/>
        <a:p>
          <a:endParaRPr lang="cs-CZ"/>
        </a:p>
      </dgm:t>
    </dgm:pt>
    <dgm:pt modelId="{88179395-7D7D-42E9-B31A-D554C2EF22CB}" type="sibTrans" cxnId="{11C50C61-FA56-4B37-860C-7C9FBD7487B3}">
      <dgm:prSet/>
      <dgm:spPr/>
      <dgm:t>
        <a:bodyPr/>
        <a:lstStyle/>
        <a:p>
          <a:endParaRPr lang="cs-CZ"/>
        </a:p>
      </dgm:t>
    </dgm:pt>
    <dgm:pt modelId="{EC86AF4F-9001-46E9-A935-3B17D44A8888}" type="pres">
      <dgm:prSet presAssocID="{F49307CF-B93D-48CC-891E-973A5D9E5659}" presName="linearFlow" presStyleCnt="0">
        <dgm:presLayoutVars>
          <dgm:dir/>
          <dgm:animLvl val="lvl"/>
          <dgm:resizeHandles val="exact"/>
        </dgm:presLayoutVars>
      </dgm:prSet>
      <dgm:spPr/>
    </dgm:pt>
    <dgm:pt modelId="{07E52340-C6FF-4AA7-9C19-097E17190B17}" type="pres">
      <dgm:prSet presAssocID="{5249AA88-3E54-429F-83B4-263656B3EE4A}" presName="composite" presStyleCnt="0"/>
      <dgm:spPr/>
    </dgm:pt>
    <dgm:pt modelId="{6875E7F3-4F9E-43D8-817D-65248260AD67}" type="pres">
      <dgm:prSet presAssocID="{5249AA88-3E54-429F-83B4-263656B3EE4A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1BF144A0-EC3F-4247-ADEE-7D236BCEA118}" type="pres">
      <dgm:prSet presAssocID="{5249AA88-3E54-429F-83B4-263656B3EE4A}" presName="descendantText" presStyleLbl="alignAcc1" presStyleIdx="0" presStyleCnt="2" custLinFactX="32033" custLinFactNeighborX="100000" custLinFactNeighborY="-1826">
        <dgm:presLayoutVars>
          <dgm:bulletEnabled val="1"/>
        </dgm:presLayoutVars>
      </dgm:prSet>
      <dgm:spPr/>
    </dgm:pt>
    <dgm:pt modelId="{BA022A5C-8D98-4EB3-8705-21F4B38CC950}" type="pres">
      <dgm:prSet presAssocID="{D9FCEBFA-B139-4B59-9A64-03251273D5C9}" presName="sp" presStyleCnt="0"/>
      <dgm:spPr/>
    </dgm:pt>
    <dgm:pt modelId="{E3CAB87E-6300-43E6-A090-9F6BF08366D2}" type="pres">
      <dgm:prSet presAssocID="{B8EA1DC4-8528-4F74-ACAC-5135C1899ECC}" presName="composite" presStyleCnt="0"/>
      <dgm:spPr/>
    </dgm:pt>
    <dgm:pt modelId="{4081296B-73F8-442C-BC02-683C399A2761}" type="pres">
      <dgm:prSet presAssocID="{B8EA1DC4-8528-4F74-ACAC-5135C1899ECC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662CCED8-534F-4BDF-98E1-27B2B912D2B0}" type="pres">
      <dgm:prSet presAssocID="{B8EA1DC4-8528-4F74-ACAC-5135C1899ECC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8D623C05-9F62-4E19-A07B-63FFA51A8F32}" srcId="{5249AA88-3E54-429F-83B4-263656B3EE4A}" destId="{8A2C1085-325E-4353-8227-F156EF22A1E7}" srcOrd="2" destOrd="0" parTransId="{C673E465-339F-4BDE-BE99-F65A00D98C83}" sibTransId="{D3D602B9-8F62-4AC3-BC6C-67612F8D150C}"/>
    <dgm:cxn modelId="{F1679018-DBCA-4849-9C19-FEA8737B0450}" type="presOf" srcId="{22DCEAE2-B582-4348-B4E0-E2322FFC353D}" destId="{662CCED8-534F-4BDF-98E1-27B2B912D2B0}" srcOrd="0" destOrd="1" presId="urn:microsoft.com/office/officeart/2005/8/layout/chevron2"/>
    <dgm:cxn modelId="{441F1F37-CFE7-4C70-8025-6F13C1F01B90}" type="presOf" srcId="{C1A0D731-CC12-4F47-BCBC-74044C2ACD82}" destId="{662CCED8-534F-4BDF-98E1-27B2B912D2B0}" srcOrd="0" destOrd="2" presId="urn:microsoft.com/office/officeart/2005/8/layout/chevron2"/>
    <dgm:cxn modelId="{0D305A37-A8D4-4090-A08F-2231927D41E8}" srcId="{B8EA1DC4-8528-4F74-ACAC-5135C1899ECC}" destId="{81970945-B040-48DC-8655-0BABFDAFC281}" srcOrd="0" destOrd="0" parTransId="{AB0EF70F-5BAC-4AE8-A9A8-09A486610EA3}" sibTransId="{3F68E59A-B785-43CE-872D-90F2EEC74BE0}"/>
    <dgm:cxn modelId="{03B3783B-CD7E-4EA0-8D03-B804E4B17C89}" srcId="{5249AA88-3E54-429F-83B4-263656B3EE4A}" destId="{E8B64199-0EEB-43F6-ABEF-0A187B880688}" srcOrd="0" destOrd="0" parTransId="{6D6EF3F4-288D-4026-86D2-39BF194F2047}" sibTransId="{EE7436E0-3E92-4F6A-B5BF-F0D584178911}"/>
    <dgm:cxn modelId="{4795CB5C-63B5-4798-8F76-ABD8F3BA3D7D}" type="presOf" srcId="{5249AA88-3E54-429F-83B4-263656B3EE4A}" destId="{6875E7F3-4F9E-43D8-817D-65248260AD67}" srcOrd="0" destOrd="0" presId="urn:microsoft.com/office/officeart/2005/8/layout/chevron2"/>
    <dgm:cxn modelId="{11C50C61-FA56-4B37-860C-7C9FBD7487B3}" srcId="{B8EA1DC4-8528-4F74-ACAC-5135C1899ECC}" destId="{C1A0D731-CC12-4F47-BCBC-74044C2ACD82}" srcOrd="2" destOrd="0" parTransId="{6EA2E8E1-74F8-4848-9CAF-E935D8F32793}" sibTransId="{88179395-7D7D-42E9-B31A-D554C2EF22CB}"/>
    <dgm:cxn modelId="{8CE8165A-29C1-457D-BB6B-BBA035DD4A68}" type="presOf" srcId="{F49307CF-B93D-48CC-891E-973A5D9E5659}" destId="{EC86AF4F-9001-46E9-A935-3B17D44A8888}" srcOrd="0" destOrd="0" presId="urn:microsoft.com/office/officeart/2005/8/layout/chevron2"/>
    <dgm:cxn modelId="{E72AB281-0AAE-4A6C-9606-04147E2F20A6}" type="presOf" srcId="{8A2C1085-325E-4353-8227-F156EF22A1E7}" destId="{1BF144A0-EC3F-4247-ADEE-7D236BCEA118}" srcOrd="0" destOrd="2" presId="urn:microsoft.com/office/officeart/2005/8/layout/chevron2"/>
    <dgm:cxn modelId="{A2D9198B-F531-484D-8404-F3D35B11863C}" srcId="{B8EA1DC4-8528-4F74-ACAC-5135C1899ECC}" destId="{22DCEAE2-B582-4348-B4E0-E2322FFC353D}" srcOrd="1" destOrd="0" parTransId="{87A0290B-83D6-46AE-AD32-99F1A82A95AA}" sibTransId="{0D129FF6-1CD6-4BFA-9D1B-C20E8DDB4828}"/>
    <dgm:cxn modelId="{92B8A692-E7C3-4FA8-8334-0F37C5F0B8EA}" type="presOf" srcId="{219E5BFF-52C3-4108-B57E-6693C57C99CC}" destId="{1BF144A0-EC3F-4247-ADEE-7D236BCEA118}" srcOrd="0" destOrd="1" presId="urn:microsoft.com/office/officeart/2005/8/layout/chevron2"/>
    <dgm:cxn modelId="{47D0DBA8-7191-4953-BCE9-E81CF053D2B9}" type="presOf" srcId="{81970945-B040-48DC-8655-0BABFDAFC281}" destId="{662CCED8-534F-4BDF-98E1-27B2B912D2B0}" srcOrd="0" destOrd="0" presId="urn:microsoft.com/office/officeart/2005/8/layout/chevron2"/>
    <dgm:cxn modelId="{3940BFD1-EF9F-4845-B760-25FDEC9651AE}" srcId="{F49307CF-B93D-48CC-891E-973A5D9E5659}" destId="{5249AA88-3E54-429F-83B4-263656B3EE4A}" srcOrd="0" destOrd="0" parTransId="{B71A9198-4EDF-4916-871C-0D6C3C213D26}" sibTransId="{D9FCEBFA-B139-4B59-9A64-03251273D5C9}"/>
    <dgm:cxn modelId="{92D416D8-4B20-4AAE-82BA-1834165C5EE4}" type="presOf" srcId="{E8B64199-0EEB-43F6-ABEF-0A187B880688}" destId="{1BF144A0-EC3F-4247-ADEE-7D236BCEA118}" srcOrd="0" destOrd="0" presId="urn:microsoft.com/office/officeart/2005/8/layout/chevron2"/>
    <dgm:cxn modelId="{EED653D9-C1A4-4086-934F-50443067E168}" srcId="{5249AA88-3E54-429F-83B4-263656B3EE4A}" destId="{219E5BFF-52C3-4108-B57E-6693C57C99CC}" srcOrd="1" destOrd="0" parTransId="{1D8ECA84-D346-4590-99E2-D5ABBF9A500B}" sibTransId="{FC92837C-C4A9-44D9-83D7-5CA4FB1D49B9}"/>
    <dgm:cxn modelId="{29926CEB-B547-4801-B38E-DD55CD2476BC}" type="presOf" srcId="{B8EA1DC4-8528-4F74-ACAC-5135C1899ECC}" destId="{4081296B-73F8-442C-BC02-683C399A2761}" srcOrd="0" destOrd="0" presId="urn:microsoft.com/office/officeart/2005/8/layout/chevron2"/>
    <dgm:cxn modelId="{F3F674F5-D79D-4B57-82E1-2D8C4CB8F9E1}" srcId="{F49307CF-B93D-48CC-891E-973A5D9E5659}" destId="{B8EA1DC4-8528-4F74-ACAC-5135C1899ECC}" srcOrd="1" destOrd="0" parTransId="{8E28DF9D-F2A7-4127-8A92-25A2061056AB}" sibTransId="{DCE840D7-A36F-4ECE-ADBE-5CDAC5A65672}"/>
    <dgm:cxn modelId="{C03A4425-9A8D-4B09-9556-B3C6CF8340CF}" type="presParOf" srcId="{EC86AF4F-9001-46E9-A935-3B17D44A8888}" destId="{07E52340-C6FF-4AA7-9C19-097E17190B17}" srcOrd="0" destOrd="0" presId="urn:microsoft.com/office/officeart/2005/8/layout/chevron2"/>
    <dgm:cxn modelId="{5D09D08B-FF0D-4EB5-BD96-BC00799B7086}" type="presParOf" srcId="{07E52340-C6FF-4AA7-9C19-097E17190B17}" destId="{6875E7F3-4F9E-43D8-817D-65248260AD67}" srcOrd="0" destOrd="0" presId="urn:microsoft.com/office/officeart/2005/8/layout/chevron2"/>
    <dgm:cxn modelId="{1B33A12A-A9D7-4439-811E-E6DC4EBEFD07}" type="presParOf" srcId="{07E52340-C6FF-4AA7-9C19-097E17190B17}" destId="{1BF144A0-EC3F-4247-ADEE-7D236BCEA118}" srcOrd="1" destOrd="0" presId="urn:microsoft.com/office/officeart/2005/8/layout/chevron2"/>
    <dgm:cxn modelId="{8022EC24-294E-4630-B936-FE72D52F6C3D}" type="presParOf" srcId="{EC86AF4F-9001-46E9-A935-3B17D44A8888}" destId="{BA022A5C-8D98-4EB3-8705-21F4B38CC950}" srcOrd="1" destOrd="0" presId="urn:microsoft.com/office/officeart/2005/8/layout/chevron2"/>
    <dgm:cxn modelId="{905F61AC-DEDC-4CB3-A511-64786B526D41}" type="presParOf" srcId="{EC86AF4F-9001-46E9-A935-3B17D44A8888}" destId="{E3CAB87E-6300-43E6-A090-9F6BF08366D2}" srcOrd="2" destOrd="0" presId="urn:microsoft.com/office/officeart/2005/8/layout/chevron2"/>
    <dgm:cxn modelId="{F2F72EDE-892C-4764-BF7D-B5E753BCAE6E}" type="presParOf" srcId="{E3CAB87E-6300-43E6-A090-9F6BF08366D2}" destId="{4081296B-73F8-442C-BC02-683C399A2761}" srcOrd="0" destOrd="0" presId="urn:microsoft.com/office/officeart/2005/8/layout/chevron2"/>
    <dgm:cxn modelId="{8D0CC217-6349-4188-829E-C4DDF984E814}" type="presParOf" srcId="{E3CAB87E-6300-43E6-A090-9F6BF08366D2}" destId="{662CCED8-534F-4BDF-98E1-27B2B912D2B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5E7F3-4F9E-43D8-817D-65248260AD67}">
      <dsp:nvSpPr>
        <dsp:cNvPr id="0" name=""/>
        <dsp:cNvSpPr/>
      </dsp:nvSpPr>
      <dsp:spPr>
        <a:xfrm rot="5400000">
          <a:off x="-235789" y="236116"/>
          <a:ext cx="1571928" cy="11003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URL</a:t>
          </a:r>
        </a:p>
      </dsp:txBody>
      <dsp:txXfrm rot="-5400000">
        <a:off x="0" y="550502"/>
        <a:ext cx="1100350" cy="471578"/>
      </dsp:txXfrm>
    </dsp:sp>
    <dsp:sp modelId="{1BF144A0-EC3F-4247-ADEE-7D236BCEA118}">
      <dsp:nvSpPr>
        <dsp:cNvPr id="0" name=""/>
        <dsp:cNvSpPr/>
      </dsp:nvSpPr>
      <dsp:spPr>
        <a:xfrm rot="5400000">
          <a:off x="2626988" y="-1526638"/>
          <a:ext cx="1021753" cy="40750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/>
            <a:t>mysite.com/User/</a:t>
          </a:r>
          <a:r>
            <a:rPr lang="cs-CZ" sz="1000" kern="1200" dirty="0" err="1"/>
            <a:t>Create</a:t>
          </a:r>
          <a:endParaRPr lang="cs-CZ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/>
            <a:t>mysite.com/User/Delete?email=pepa@seznam.cz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/>
            <a:t>mysite.com</a:t>
          </a:r>
        </a:p>
      </dsp:txBody>
      <dsp:txXfrm rot="-5400000">
        <a:off x="1100350" y="49878"/>
        <a:ext cx="4025151" cy="921997"/>
      </dsp:txXfrm>
    </dsp:sp>
    <dsp:sp modelId="{4081296B-73F8-442C-BC02-683C399A2761}">
      <dsp:nvSpPr>
        <dsp:cNvPr id="0" name=""/>
        <dsp:cNvSpPr/>
      </dsp:nvSpPr>
      <dsp:spPr>
        <a:xfrm rot="5400000">
          <a:off x="-235789" y="1512480"/>
          <a:ext cx="1571928" cy="11003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Controller</a:t>
          </a:r>
          <a:endParaRPr lang="cs-CZ" sz="1800" kern="1200" dirty="0"/>
        </a:p>
      </dsp:txBody>
      <dsp:txXfrm rot="-5400000">
        <a:off x="0" y="1826866"/>
        <a:ext cx="1100350" cy="471578"/>
      </dsp:txXfrm>
    </dsp:sp>
    <dsp:sp modelId="{662CCED8-534F-4BDF-98E1-27B2B912D2B0}">
      <dsp:nvSpPr>
        <dsp:cNvPr id="0" name=""/>
        <dsp:cNvSpPr/>
      </dsp:nvSpPr>
      <dsp:spPr>
        <a:xfrm rot="5400000">
          <a:off x="2626988" y="-249947"/>
          <a:ext cx="1021753" cy="40750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 err="1"/>
            <a:t>UserController.Create</a:t>
          </a:r>
          <a:r>
            <a:rPr lang="cs-CZ" sz="1000" kern="1200" dirty="0"/>
            <a:t>()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 err="1"/>
            <a:t>UserController.Delete</a:t>
          </a:r>
          <a:r>
            <a:rPr lang="cs-CZ" sz="1000" kern="1200" dirty="0"/>
            <a:t>(</a:t>
          </a:r>
          <a:r>
            <a:rPr lang="cs-CZ" sz="1000" kern="1200" dirty="0" err="1"/>
            <a:t>string</a:t>
          </a:r>
          <a:r>
            <a:rPr lang="cs-CZ" sz="1000" kern="1200" dirty="0"/>
            <a:t> email)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 err="1"/>
            <a:t>HomeController.Index</a:t>
          </a:r>
          <a:r>
            <a:rPr lang="cs-CZ" sz="1000" kern="1200" dirty="0"/>
            <a:t>()</a:t>
          </a:r>
        </a:p>
      </dsp:txBody>
      <dsp:txXfrm rot="-5400000">
        <a:off x="1100350" y="1326569"/>
        <a:ext cx="4025151" cy="921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D2717-4CBC-4CF6-898B-E701532827BF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E6247-D4CA-43F4-9525-0B7E42882D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46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2E6247-D4CA-43F4-9525-0B7E42882DE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672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2E6247-D4CA-43F4-9525-0B7E42882DE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63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66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08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49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71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11/14/2022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07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11/14/2022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77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11/14/2022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11/14/2022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05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11/14/2022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82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11/14/2022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03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9" r:id="rId8"/>
    <p:sldLayoutId id="2147483756" r:id="rId9"/>
    <p:sldLayoutId id="2147483757" r:id="rId10"/>
    <p:sldLayoutId id="214748375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1E644DE9-8D09-43E2-BA69-F57482CFC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23C919-B32E-40FF-B3D8-631316E84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9" name="Picture 3" descr="Ilustrace optických vláken">
            <a:extLst>
              <a:ext uri="{FF2B5EF4-FFF2-40B4-BE49-F238E27FC236}">
                <a16:creationId xmlns:a16="http://schemas.microsoft.com/office/drawing/2014/main" id="{50C7B5E6-8AA4-A57B-DA0A-C83D6F9630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b="6269"/>
          <a:stretch/>
        </p:blipFill>
        <p:spPr>
          <a:xfrm>
            <a:off x="20" y="10"/>
            <a:ext cx="12191980" cy="685661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B26A143-F69E-4EBD-840F-7F354571EC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740211"/>
            <a:ext cx="7530685" cy="3163864"/>
          </a:xfrm>
        </p:spPr>
        <p:txBody>
          <a:bodyPr>
            <a:normAutofit/>
          </a:bodyPr>
          <a:lstStyle/>
          <a:p>
            <a:pPr algn="l"/>
            <a:r>
              <a:rPr lang="cs-CZ" sz="5200">
                <a:solidFill>
                  <a:srgbClr val="FFFFFF"/>
                </a:solidFill>
              </a:rPr>
              <a:t>MVC Architektura</a:t>
            </a:r>
            <a:endParaRPr lang="en-US" sz="5200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1ADE65-5CAA-4986-AAB5-6211A69A7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074515"/>
            <a:ext cx="7583133" cy="1279124"/>
          </a:xfrm>
        </p:spPr>
        <p:txBody>
          <a:bodyPr>
            <a:normAutofit/>
          </a:bodyPr>
          <a:lstStyle/>
          <a:p>
            <a:pPr algn="l"/>
            <a:r>
              <a:rPr lang="cs-CZ" sz="2200" dirty="0">
                <a:solidFill>
                  <a:srgbClr val="FFFFFF"/>
                </a:solidFill>
              </a:rPr>
              <a:t>Ondřej Pavlica</a:t>
            </a:r>
          </a:p>
        </p:txBody>
      </p:sp>
    </p:spTree>
    <p:extLst>
      <p:ext uri="{BB962C8B-B14F-4D97-AF65-F5344CB8AC3E}">
        <p14:creationId xmlns:p14="http://schemas.microsoft.com/office/powerpoint/2010/main" val="1517490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5364F-158A-ECE9-1D38-F1C0A3409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</a:t>
            </a:r>
            <a:r>
              <a:rPr lang="cs-CZ" dirty="0" err="1"/>
              <a:t>binding</a:t>
            </a:r>
            <a:r>
              <a:rPr lang="cs-CZ" dirty="0"/>
              <a:t> – komplexní objekty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C8886-5AD0-2FBA-EABC-7D85C625A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Někdy potřebujeme poslat data s více úrovněmi a nebo komplexní objekty, jako jsou např kolekce.</a:t>
            </a:r>
          </a:p>
          <a:p>
            <a:pPr lvl="1"/>
            <a:r>
              <a:rPr lang="cs-CZ" dirty="0"/>
              <a:t>Pro tyto případy používáme v názvech parametrů notaci níže:</a:t>
            </a:r>
          </a:p>
          <a:p>
            <a:pPr lvl="2"/>
            <a:r>
              <a:rPr lang="cs-CZ" dirty="0" err="1"/>
              <a:t>Podatribut</a:t>
            </a:r>
            <a:r>
              <a:rPr lang="cs-CZ" dirty="0"/>
              <a:t>: </a:t>
            </a:r>
            <a:r>
              <a:rPr lang="cs-CZ" dirty="0" err="1">
                <a:latin typeface="Consolas" panose="020B0609020204030204" pitchFamily="49" charset="0"/>
              </a:rPr>
              <a:t>ParentObject.ChildValue</a:t>
            </a:r>
            <a:r>
              <a:rPr lang="cs-CZ" dirty="0">
                <a:latin typeface="Consolas" panose="020B0609020204030204" pitchFamily="49" charset="0"/>
              </a:rPr>
              <a:t>: „</a:t>
            </a:r>
            <a:r>
              <a:rPr lang="cs-CZ" dirty="0" err="1">
                <a:latin typeface="Consolas" panose="020B0609020204030204" pitchFamily="49" charset="0"/>
              </a:rPr>
              <a:t>someValue</a:t>
            </a:r>
            <a:r>
              <a:rPr lang="cs-CZ" dirty="0">
                <a:latin typeface="Consolas" panose="020B0609020204030204" pitchFamily="49" charset="0"/>
              </a:rPr>
              <a:t>“</a:t>
            </a:r>
          </a:p>
          <a:p>
            <a:pPr lvl="2"/>
            <a:r>
              <a:rPr lang="cs-CZ" dirty="0"/>
              <a:t>Indexace: </a:t>
            </a:r>
            <a:r>
              <a:rPr lang="cs-CZ" dirty="0" err="1">
                <a:latin typeface="Consolas" panose="020B0609020204030204" pitchFamily="49" charset="0"/>
              </a:rPr>
              <a:t>MyCoolDictionary</a:t>
            </a:r>
            <a:r>
              <a:rPr lang="cs-CZ" dirty="0">
                <a:latin typeface="Consolas" panose="020B0609020204030204" pitchFamily="49" charset="0"/>
              </a:rPr>
              <a:t>[20]: „</a:t>
            </a:r>
            <a:r>
              <a:rPr lang="cs-CZ" dirty="0" err="1">
                <a:latin typeface="Consolas" panose="020B0609020204030204" pitchFamily="49" charset="0"/>
              </a:rPr>
              <a:t>You</a:t>
            </a:r>
            <a:r>
              <a:rPr lang="cs-CZ" dirty="0">
                <a:latin typeface="Consolas" panose="020B0609020204030204" pitchFamily="49" charset="0"/>
              </a:rPr>
              <a:t> just </a:t>
            </a:r>
            <a:r>
              <a:rPr lang="cs-CZ" dirty="0" err="1">
                <a:latin typeface="Consolas" panose="020B0609020204030204" pitchFamily="49" charset="0"/>
              </a:rPr>
              <a:t>lost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</a:rPr>
              <a:t>the</a:t>
            </a:r>
            <a:r>
              <a:rPr lang="cs-CZ" dirty="0">
                <a:latin typeface="Consolas" panose="020B0609020204030204" pitchFamily="49" charset="0"/>
              </a:rPr>
              <a:t> game.“</a:t>
            </a:r>
          </a:p>
          <a:p>
            <a:pPr lvl="1"/>
            <a:r>
              <a:rPr lang="cs-CZ" dirty="0"/>
              <a:t>Obecně je s defaultním model Binderem špatný nápad posílat </a:t>
            </a:r>
            <a:r>
              <a:rPr lang="cs-CZ" dirty="0" err="1"/>
              <a:t>enumy</a:t>
            </a:r>
            <a:r>
              <a:rPr lang="cs-CZ" dirty="0"/>
              <a:t>, je lepší poslat jejich </a:t>
            </a:r>
            <a:r>
              <a:rPr lang="cs-CZ" dirty="0" err="1"/>
              <a:t>integerovou</a:t>
            </a:r>
            <a:r>
              <a:rPr lang="cs-CZ" dirty="0"/>
              <a:t> reprezentaci a v rámci </a:t>
            </a:r>
            <a:r>
              <a:rPr lang="cs-CZ" dirty="0" err="1"/>
              <a:t>controlleru</a:t>
            </a:r>
            <a:r>
              <a:rPr lang="cs-CZ" dirty="0"/>
              <a:t> si je </a:t>
            </a:r>
            <a:r>
              <a:rPr lang="cs-CZ" dirty="0" err="1"/>
              <a:t>přecastovat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632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A7756-B5DF-F519-C68A-E96B15C1A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</a:t>
            </a:r>
            <a:r>
              <a:rPr lang="cs-CZ" dirty="0" err="1"/>
              <a:t>binding</a:t>
            </a:r>
            <a:r>
              <a:rPr lang="cs-CZ" dirty="0"/>
              <a:t> (ukázka)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2A0DEC50-42D3-31A6-E39B-4D4517A94E0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8694" y="1699834"/>
            <a:ext cx="8274759" cy="2586280"/>
          </a:xfr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806C9104-766F-EDF8-136E-A050D05902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694" y="4381154"/>
            <a:ext cx="6239746" cy="247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98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BC526B7A-4801-4FD1-95C8-03AF22629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6238B23-7848-4B0F-BFFC-7C0E6C305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1" y="0"/>
            <a:ext cx="7724071" cy="6858000"/>
            <a:chOff x="4464881" y="0"/>
            <a:chExt cx="7724071" cy="6858000"/>
          </a:xfrm>
        </p:grpSpPr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E977E703-46B3-4517-877D-764259CE5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16F22691-4426-4E20-AA0B-79FA8FDF9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CE2EE2A-55C5-47FF-80A7-AAB352605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992"/>
            <a:ext cx="5413250" cy="217536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dirty="0"/>
              <a:t>Model-View-Controller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A26D3D-C7F3-4C18-81A9-D1C1E16FE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2838557"/>
            <a:ext cx="5412901" cy="34462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/>
              <a:t>SW pattern </a:t>
            </a:r>
            <a:r>
              <a:rPr lang="en-US" sz="1300" dirty="0" err="1"/>
              <a:t>na</a:t>
            </a:r>
            <a:r>
              <a:rPr lang="en-US" sz="1300" dirty="0"/>
              <a:t> </a:t>
            </a:r>
            <a:r>
              <a:rPr lang="en-US" sz="1300" dirty="0" err="1"/>
              <a:t>oddělení</a:t>
            </a:r>
            <a:r>
              <a:rPr lang="en-US" sz="1300" dirty="0"/>
              <a:t> </a:t>
            </a:r>
            <a:r>
              <a:rPr lang="en-US" sz="1300" dirty="0" err="1"/>
              <a:t>domén</a:t>
            </a:r>
            <a:r>
              <a:rPr lang="en-US" sz="1300" dirty="0"/>
              <a:t> a </a:t>
            </a:r>
            <a:r>
              <a:rPr lang="en-US" sz="1300" dirty="0" err="1"/>
              <a:t>snadnou</a:t>
            </a:r>
            <a:r>
              <a:rPr lang="en-US" sz="1300" dirty="0"/>
              <a:t> </a:t>
            </a:r>
            <a:r>
              <a:rPr lang="en-US" sz="1300" dirty="0" err="1"/>
              <a:t>zaměnitelnost</a:t>
            </a:r>
            <a:r>
              <a:rPr lang="en-US" sz="1300" dirty="0"/>
              <a:t> </a:t>
            </a:r>
            <a:r>
              <a:rPr lang="en-US" sz="1300" dirty="0" err="1"/>
              <a:t>kódu</a:t>
            </a:r>
            <a:endParaRPr lang="en-US" sz="1300" dirty="0"/>
          </a:p>
          <a:p>
            <a:pPr marL="28575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 err="1"/>
              <a:t>Nemusí</a:t>
            </a:r>
            <a:r>
              <a:rPr lang="en-US" sz="1300" dirty="0"/>
              <a:t> </a:t>
            </a:r>
            <a:r>
              <a:rPr lang="en-US" sz="1300" dirty="0" err="1"/>
              <a:t>být</a:t>
            </a:r>
            <a:r>
              <a:rPr lang="cs-CZ" sz="1300" dirty="0"/>
              <a:t> požit</a:t>
            </a:r>
            <a:r>
              <a:rPr lang="en-US" sz="1300" dirty="0"/>
              <a:t> </a:t>
            </a:r>
            <a:r>
              <a:rPr lang="en-US" sz="1300" dirty="0" err="1"/>
              <a:t>jen</a:t>
            </a:r>
            <a:r>
              <a:rPr lang="en-US" sz="1300" dirty="0"/>
              <a:t> u </a:t>
            </a:r>
            <a:r>
              <a:rPr lang="cs-CZ" sz="1300" dirty="0"/>
              <a:t>webového vývoje</a:t>
            </a:r>
            <a:endParaRPr lang="en-US" sz="1300" dirty="0"/>
          </a:p>
          <a:p>
            <a:pPr marL="28575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/>
              <a:t>Model</a:t>
            </a:r>
          </a:p>
          <a:p>
            <a:pPr marL="742950"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/>
              <a:t>Data + </a:t>
            </a:r>
            <a:r>
              <a:rPr lang="en-US" sz="1300" dirty="0" err="1"/>
              <a:t>Aplikační</a:t>
            </a:r>
            <a:r>
              <a:rPr lang="en-US" sz="1300" dirty="0"/>
              <a:t> </a:t>
            </a:r>
            <a:r>
              <a:rPr lang="en-US" sz="1300" dirty="0" err="1"/>
              <a:t>logika</a:t>
            </a:r>
            <a:endParaRPr lang="en-US" sz="1300" dirty="0"/>
          </a:p>
          <a:p>
            <a:pPr marL="742950"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/>
              <a:t>V </a:t>
            </a:r>
            <a:r>
              <a:rPr lang="en-US" sz="1300" dirty="0" err="1"/>
              <a:t>praxi</a:t>
            </a:r>
            <a:r>
              <a:rPr lang="en-US" sz="1300" dirty="0"/>
              <a:t> </a:t>
            </a:r>
            <a:r>
              <a:rPr lang="en-US" sz="1300" dirty="0" err="1"/>
              <a:t>často</a:t>
            </a:r>
            <a:r>
              <a:rPr lang="en-US" sz="1300" dirty="0"/>
              <a:t> </a:t>
            </a:r>
            <a:r>
              <a:rPr lang="en-US" sz="1300" dirty="0" err="1"/>
              <a:t>jen</a:t>
            </a:r>
            <a:r>
              <a:rPr lang="en-US" sz="1300" dirty="0"/>
              <a:t> data</a:t>
            </a:r>
            <a:endParaRPr lang="cs-CZ" sz="1300" dirty="0"/>
          </a:p>
          <a:p>
            <a:pPr marL="1200150" lvl="2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100" dirty="0"/>
              <a:t>Logika pak v službách a příp. jejich fasádách</a:t>
            </a:r>
            <a:endParaRPr lang="en-US" sz="1100" dirty="0"/>
          </a:p>
          <a:p>
            <a:pPr marL="28575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/>
              <a:t>View</a:t>
            </a:r>
          </a:p>
          <a:p>
            <a:pPr marL="742950"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 err="1"/>
              <a:t>Vykreslení</a:t>
            </a:r>
            <a:r>
              <a:rPr lang="en-US" sz="1300" dirty="0"/>
              <a:t> </a:t>
            </a:r>
            <a:r>
              <a:rPr lang="en-US" sz="1300" dirty="0" err="1"/>
              <a:t>dat</a:t>
            </a:r>
            <a:endParaRPr lang="en-US" sz="1300" dirty="0"/>
          </a:p>
          <a:p>
            <a:pPr marL="742950"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/>
              <a:t>V </a:t>
            </a:r>
            <a:r>
              <a:rPr lang="en-US" sz="1300" dirty="0" err="1"/>
              <a:t>našem</a:t>
            </a:r>
            <a:r>
              <a:rPr lang="en-US" sz="1300" dirty="0"/>
              <a:t> </a:t>
            </a:r>
            <a:r>
              <a:rPr lang="en-US" sz="1300" dirty="0" err="1"/>
              <a:t>případě</a:t>
            </a:r>
            <a:r>
              <a:rPr lang="en-US" sz="1300" dirty="0"/>
              <a:t> HTML (Razor)</a:t>
            </a:r>
          </a:p>
          <a:p>
            <a:pPr marL="28575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/>
              <a:t>Controller</a:t>
            </a:r>
          </a:p>
          <a:p>
            <a:pPr marL="742950"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 err="1"/>
              <a:t>Vstupní</a:t>
            </a:r>
            <a:r>
              <a:rPr lang="en-US" sz="1300" dirty="0"/>
              <a:t> bod</a:t>
            </a:r>
          </a:p>
          <a:p>
            <a:pPr marL="742950"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 err="1"/>
              <a:t>Načtení</a:t>
            </a:r>
            <a:r>
              <a:rPr lang="en-US" sz="1300" dirty="0"/>
              <a:t> </a:t>
            </a:r>
            <a:r>
              <a:rPr lang="en-US" sz="1300" dirty="0" err="1"/>
              <a:t>modelu</a:t>
            </a:r>
            <a:r>
              <a:rPr lang="en-US" sz="1300" dirty="0"/>
              <a:t>, </a:t>
            </a:r>
            <a:r>
              <a:rPr lang="en-US" sz="1300" dirty="0" err="1"/>
              <a:t>validace</a:t>
            </a:r>
            <a:r>
              <a:rPr lang="en-US" sz="1300" dirty="0"/>
              <a:t>, </a:t>
            </a:r>
            <a:r>
              <a:rPr lang="en-US" sz="1300" dirty="0" err="1"/>
              <a:t>propojení</a:t>
            </a:r>
            <a:r>
              <a:rPr lang="en-US" sz="1300" dirty="0"/>
              <a:t> s view</a:t>
            </a:r>
          </a:p>
          <a:p>
            <a:pPr marL="742950"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300" dirty="0"/>
          </a:p>
        </p:txBody>
      </p:sp>
      <p:pic>
        <p:nvPicPr>
          <p:cNvPr id="2050" name="Picture 2" descr="The Model View Controller Pattern - MVC Architecture and ...">
            <a:extLst>
              <a:ext uri="{FF2B5EF4-FFF2-40B4-BE49-F238E27FC236}">
                <a16:creationId xmlns:a16="http://schemas.microsoft.com/office/drawing/2014/main" id="{B7B95913-BC49-46B6-AC9F-DD23900365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1" y="1554330"/>
            <a:ext cx="4724400" cy="374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1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A7336-2DEA-8521-58DC-143B1DC4A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MVC - ukázka</a:t>
            </a:r>
          </a:p>
        </p:txBody>
      </p:sp>
      <p:pic>
        <p:nvPicPr>
          <p:cNvPr id="4" name="Grafický objekt 3" descr="Televize se souvislou výplní">
            <a:extLst>
              <a:ext uri="{FF2B5EF4-FFF2-40B4-BE49-F238E27FC236}">
                <a16:creationId xmlns:a16="http://schemas.microsoft.com/office/drawing/2014/main" id="{216BAC0B-F1DE-FFFC-57A1-029D9EDD5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8694" y="3083768"/>
            <a:ext cx="914400" cy="914400"/>
          </a:xfrm>
          <a:prstGeom prst="rect">
            <a:avLst/>
          </a:prstGeom>
        </p:spPr>
      </p:pic>
      <p:pic>
        <p:nvPicPr>
          <p:cNvPr id="6" name="Grafický objekt 5" descr="Server se souvislou výplní">
            <a:extLst>
              <a:ext uri="{FF2B5EF4-FFF2-40B4-BE49-F238E27FC236}">
                <a16:creationId xmlns:a16="http://schemas.microsoft.com/office/drawing/2014/main" id="{3CF93FCB-2F7D-B125-83D7-974828AFFC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03341" y="3083768"/>
            <a:ext cx="914400" cy="91440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45E3248F-B7E2-5CA3-3B32-55FC8DCCCE1A}"/>
              </a:ext>
            </a:extLst>
          </p:cNvPr>
          <p:cNvSpPr/>
          <p:nvPr/>
        </p:nvSpPr>
        <p:spPr>
          <a:xfrm>
            <a:off x="7012593" y="1822222"/>
            <a:ext cx="2105093" cy="795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Controller</a:t>
            </a:r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D874B19-B7B9-9783-CB99-90CAD015CD66}"/>
              </a:ext>
            </a:extLst>
          </p:cNvPr>
          <p:cNvSpPr/>
          <p:nvPr/>
        </p:nvSpPr>
        <p:spPr>
          <a:xfrm>
            <a:off x="6917094" y="4379167"/>
            <a:ext cx="235753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View</a:t>
            </a: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578A6E2-1218-DE4C-EFED-BF0CC91B0759}"/>
              </a:ext>
            </a:extLst>
          </p:cNvPr>
          <p:cNvSpPr/>
          <p:nvPr/>
        </p:nvSpPr>
        <p:spPr>
          <a:xfrm>
            <a:off x="9191588" y="2433908"/>
            <a:ext cx="914400" cy="41085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Model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782B5D0-6A73-9995-F433-009CBCB2B160}"/>
              </a:ext>
            </a:extLst>
          </p:cNvPr>
          <p:cNvSpPr/>
          <p:nvPr/>
        </p:nvSpPr>
        <p:spPr>
          <a:xfrm>
            <a:off x="1373093" y="3222171"/>
            <a:ext cx="1133513" cy="5411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Request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9BEA39C-3E8B-AF9A-942B-1C21DFCFF2F6}"/>
              </a:ext>
            </a:extLst>
          </p:cNvPr>
          <p:cNvSpPr txBox="1"/>
          <p:nvPr/>
        </p:nvSpPr>
        <p:spPr>
          <a:xfrm>
            <a:off x="1026367" y="1971869"/>
            <a:ext cx="3906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GET: mysite.com/user/</a:t>
            </a:r>
            <a:r>
              <a:rPr lang="cs-CZ" dirty="0" err="1"/>
              <a:t>add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4BC3844-AB18-DDEF-6BD1-3114E5F2482A}"/>
              </a:ext>
            </a:extLst>
          </p:cNvPr>
          <p:cNvSpPr txBox="1"/>
          <p:nvPr/>
        </p:nvSpPr>
        <p:spPr>
          <a:xfrm>
            <a:off x="1026366" y="2220886"/>
            <a:ext cx="3906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POST: mysite.com/user/</a:t>
            </a:r>
            <a:r>
              <a:rPr lang="cs-CZ" dirty="0" err="1"/>
              <a:t>add</a:t>
            </a:r>
            <a:br>
              <a:rPr lang="cs-CZ" dirty="0"/>
            </a:br>
            <a:r>
              <a:rPr lang="cs-CZ" dirty="0"/>
              <a:t>+ </a:t>
            </a:r>
            <a:r>
              <a:rPr lang="cs-CZ" dirty="0" err="1"/>
              <a:t>form</a:t>
            </a:r>
            <a:r>
              <a:rPr lang="cs-CZ" dirty="0"/>
              <a:t> data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F3BD0D3-E032-8F5B-321F-F7F0CC07227D}"/>
              </a:ext>
            </a:extLst>
          </p:cNvPr>
          <p:cNvSpPr txBox="1"/>
          <p:nvPr/>
        </p:nvSpPr>
        <p:spPr>
          <a:xfrm>
            <a:off x="7012592" y="837667"/>
            <a:ext cx="2716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[</a:t>
            </a:r>
            <a:r>
              <a:rPr lang="cs-CZ" dirty="0" err="1"/>
              <a:t>HttpGet</a:t>
            </a:r>
            <a:r>
              <a:rPr lang="cs-CZ" dirty="0"/>
              <a:t>] </a:t>
            </a:r>
            <a:r>
              <a:rPr lang="cs-CZ" dirty="0" err="1"/>
              <a:t>UserController.Add</a:t>
            </a:r>
            <a:r>
              <a:rPr lang="cs-CZ" dirty="0"/>
              <a:t>()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B6498F2-0D5C-C604-3975-D5A512419971}"/>
              </a:ext>
            </a:extLst>
          </p:cNvPr>
          <p:cNvSpPr txBox="1"/>
          <p:nvPr/>
        </p:nvSpPr>
        <p:spPr>
          <a:xfrm>
            <a:off x="5337257" y="1425654"/>
            <a:ext cx="592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[Post] </a:t>
            </a:r>
            <a:r>
              <a:rPr lang="cs-CZ" dirty="0" err="1"/>
              <a:t>UserController.Add</a:t>
            </a:r>
            <a:r>
              <a:rPr lang="cs-CZ" dirty="0"/>
              <a:t>(</a:t>
            </a:r>
            <a:r>
              <a:rPr lang="cs-CZ" dirty="0" err="1"/>
              <a:t>UserAddViewModel</a:t>
            </a:r>
            <a:r>
              <a:rPr lang="cs-CZ" dirty="0"/>
              <a:t> model)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06706C73-F8F6-3EFA-9D8E-7C47C321A99A}"/>
              </a:ext>
            </a:extLst>
          </p:cNvPr>
          <p:cNvSpPr txBox="1"/>
          <p:nvPr/>
        </p:nvSpPr>
        <p:spPr>
          <a:xfrm>
            <a:off x="9117686" y="1807502"/>
            <a:ext cx="2459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Vytvoření + naplnění daty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C5D81F32-979A-0D5B-F698-41B28D884F70}"/>
              </a:ext>
            </a:extLst>
          </p:cNvPr>
          <p:cNvSpPr/>
          <p:nvPr/>
        </p:nvSpPr>
        <p:spPr>
          <a:xfrm>
            <a:off x="7638661" y="4152611"/>
            <a:ext cx="914400" cy="41085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HTML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DA31D3D-8B6F-F21D-7C91-75EB87D136BA}"/>
              </a:ext>
            </a:extLst>
          </p:cNvPr>
          <p:cNvSpPr txBox="1"/>
          <p:nvPr/>
        </p:nvSpPr>
        <p:spPr>
          <a:xfrm>
            <a:off x="326115" y="4066842"/>
            <a:ext cx="2591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Uživatel vyplní data a klikne na „Odeslat“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9B6451A0-52C3-1A5D-1572-B2273BA43D3C}"/>
              </a:ext>
            </a:extLst>
          </p:cNvPr>
          <p:cNvSpPr/>
          <p:nvPr/>
        </p:nvSpPr>
        <p:spPr>
          <a:xfrm>
            <a:off x="1373092" y="3222171"/>
            <a:ext cx="1133513" cy="5411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Request</a:t>
            </a:r>
            <a:endParaRPr lang="cs-CZ" dirty="0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C83D333-47BD-FB87-0E11-7E5A10A18D1B}"/>
              </a:ext>
            </a:extLst>
          </p:cNvPr>
          <p:cNvSpPr/>
          <p:nvPr/>
        </p:nvSpPr>
        <p:spPr>
          <a:xfrm>
            <a:off x="9024267" y="2433908"/>
            <a:ext cx="914400" cy="41085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Model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4F46DC3F-E789-E136-0F21-9390AA89481D}"/>
              </a:ext>
            </a:extLst>
          </p:cNvPr>
          <p:cNvSpPr txBox="1"/>
          <p:nvPr/>
        </p:nvSpPr>
        <p:spPr>
          <a:xfrm>
            <a:off x="9229262" y="1807501"/>
            <a:ext cx="3083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Automatické naplnění daty z HTTP dotazu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D4955E4-EBEE-EDE3-B739-A77193EB0400}"/>
              </a:ext>
            </a:extLst>
          </p:cNvPr>
          <p:cNvSpPr/>
          <p:nvPr/>
        </p:nvSpPr>
        <p:spPr>
          <a:xfrm>
            <a:off x="7450493" y="2460569"/>
            <a:ext cx="1290735" cy="5411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Response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33613A60-2778-A334-3D77-A96B9A7A9839}"/>
              </a:ext>
            </a:extLst>
          </p:cNvPr>
          <p:cNvSpPr/>
          <p:nvPr/>
        </p:nvSpPr>
        <p:spPr>
          <a:xfrm>
            <a:off x="7746300" y="4152611"/>
            <a:ext cx="914400" cy="41085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HTML</a:t>
            </a:r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37F6D4E4-65B1-C8F4-EAC9-6D7E5C818487}"/>
              </a:ext>
            </a:extLst>
          </p:cNvPr>
          <p:cNvSpPr/>
          <p:nvPr/>
        </p:nvSpPr>
        <p:spPr>
          <a:xfrm>
            <a:off x="7506281" y="2477224"/>
            <a:ext cx="1290735" cy="5411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Response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5CAE9144-978B-FC05-23CB-410518AEFBF6}"/>
              </a:ext>
            </a:extLst>
          </p:cNvPr>
          <p:cNvSpPr txBox="1"/>
          <p:nvPr/>
        </p:nvSpPr>
        <p:spPr>
          <a:xfrm>
            <a:off x="326115" y="4214719"/>
            <a:ext cx="2591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Uživateli se zobrazí stránka „Úspěšně přidáno“</a:t>
            </a:r>
          </a:p>
        </p:txBody>
      </p:sp>
    </p:spTree>
    <p:extLst>
      <p:ext uri="{BB962C8B-B14F-4D97-AF65-F5344CB8AC3E}">
        <p14:creationId xmlns:p14="http://schemas.microsoft.com/office/powerpoint/2010/main" val="302405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18 0.0044 L 0.05118 0.0044 C 0.05339 0.00486 0.0556 0.00486 0.05795 0.00532 C 0.06055 0.00579 0.06316 0.00694 0.06576 0.00718 C 0.08334 0.00949 0.09428 0.00926 0.11198 0.00995 L 0.12826 0.01111 L 0.2504 0.00718 C 0.25665 0.00694 0.26263 0.00509 0.26875 0.00347 C 0.27787 0.00139 0.2961 -0.00394 0.2961 -0.00394 C 0.30066 -0.00648 0.30508 -0.00903 0.30964 -0.01134 C 0.3198 -0.01667 0.3306 -0.01806 0.34011 -0.02639 C 0.34792 -0.0331 0.35652 -0.0382 0.36368 -0.04699 C 0.39362 -0.08333 0.35599 -0.03634 0.38152 -0.07107 C 0.3862 -0.07732 0.39102 -0.08287 0.39571 -0.08889 C 0.39766 -0.09144 0.39961 -0.09375 0.40144 -0.0963 C 0.40287 -0.09815 0.40443 -0.09977 0.40573 -0.10185 C 0.40691 -0.10417 0.40821 -0.10625 0.40938 -0.10857 C 0.41042 -0.11065 0.41133 -0.11296 0.4125 -0.11505 C 0.43295 -0.15139 0.41029 -0.10903 0.41771 -0.12431 C 0.42058 -0.13032 0.41928 -0.12593 0.42032 -0.12986 " pathEditMode="relative" ptsTypes="AAAAAAAAAAAAAAAAAA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2.5E-6 -0.2409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6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85185E-6 L -3.95833E-6 0.00023 C -0.00403 0.00741 -0.00703 0.01736 -0.01198 0.02222 C -0.01393 0.02408 -0.01575 0.0257 -0.01757 0.02778 C -0.01979 0.03033 -0.02161 0.0338 -0.02382 0.03634 C -0.02838 0.04097 -0.03294 0.0456 -0.03776 0.04931 C -0.04296 0.05347 -0.04778 0.05903 -0.05312 0.06158 C -0.05612 0.06273 -0.05911 0.06366 -0.06198 0.06528 C -0.06406 0.06621 -0.06614 0.06783 -0.06809 0.06898 C -0.07057 0.07014 -0.07304 0.0706 -0.07552 0.07176 C -0.08007 0.07408 -0.08463 0.07709 -0.08932 0.07917 C -0.09127 0.08009 -0.09336 0.08148 -0.09557 0.08195 C -0.09791 0.08264 -0.10026 0.08264 -0.10273 0.08287 C -0.10599 0.0838 -0.10924 0.08472 -0.11263 0.08565 C -0.11966 0.08796 -0.12656 0.0919 -0.13372 0.09329 C -0.13724 0.09375 -0.14088 0.09468 -0.1444 0.09514 C -0.1483 0.0956 -0.15195 0.0956 -0.15586 0.09607 L -0.17434 0.09792 C -0.19375 0.10162 -0.17278 0.09769 -0.19557 0.10162 C -0.19882 0.10209 -0.20208 0.10301 -0.20533 0.10347 C -0.21445 0.10463 -0.2276 0.10556 -0.23724 0.10625 L -0.24961 0.1081 C -0.25299 0.10857 -0.25625 0.10949 -0.2595 0.10996 C -0.26836 0.11111 -0.28502 0.11134 -0.29192 0.11181 C -0.31106 0.11296 -0.29778 0.11343 -0.32395 0.11366 L -0.4414 0.11459 L -0.49088 0.11366 C -0.4983 0.11343 -0.49817 0.11713 -0.49817 0.11181 " pathEditMode="relative" rAng="0" ptsTypes="AAAAAAAAAAAAAAAAAAAAAAAAAAAA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09" y="571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59259E-6 L 3.125E-6 0.00023 C 0.00247 0.00046 0.00494 0.00046 0.00755 0.00092 C 0.01054 0.00139 0.01354 0.00254 0.01653 0.00278 C 0.03646 0.00509 0.04883 0.00486 0.06888 0.00555 L 0.08737 0.00671 L 0.22591 0.00278 C 0.23307 0.00254 0.23984 0.00069 0.24674 -0.00093 C 0.25716 -0.00301 0.27773 -0.00834 0.27773 -0.0081 C 0.28294 -0.01088 0.28802 -0.01343 0.2931 -0.01574 C 0.30468 -0.02107 0.31692 -0.02246 0.32773 -0.03079 C 0.33659 -0.0375 0.34635 -0.0426 0.35442 -0.05139 C 0.38841 -0.08773 0.3457 -0.04074 0.37474 -0.07547 C 0.37994 -0.08172 0.38541 -0.08727 0.39075 -0.09329 C 0.39297 -0.09584 0.39518 -0.09815 0.39726 -0.1007 C 0.39896 -0.10255 0.40065 -0.10417 0.40221 -0.10625 C 0.40351 -0.10857 0.40494 -0.11065 0.40625 -0.11297 C 0.40742 -0.11505 0.40846 -0.11736 0.40976 -0.11945 C 0.43307 -0.15579 0.40729 -0.11343 0.41575 -0.12871 C 0.41901 -0.13472 0.41744 -0.13033 0.41875 -0.13426 " pathEditMode="relative" rAng="0" ptsTypes="AAAAAAAAAAAAAAAAAAAA">
                                      <p:cBhvr>
                                        <p:cTn id="5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90" y="-6412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2.22222E-6 L -4.375E-6 0.2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3.33333E-6 -0.24098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96296E-6 L 4.16667E-7 0.00023 C -0.00404 0.00741 -0.00703 0.01736 -0.01198 0.02223 C -0.01393 0.02408 -0.01576 0.0257 -0.01758 0.02778 C -0.01979 0.03033 -0.02161 0.0338 -0.02383 0.03635 C -0.02839 0.04098 -0.03294 0.0456 -0.03776 0.04931 C -0.04297 0.05348 -0.04779 0.05903 -0.05313 0.06158 C -0.05612 0.06273 -0.05911 0.06366 -0.06198 0.06528 C -0.06406 0.06621 -0.06615 0.06783 -0.0681 0.06898 C -0.07057 0.07014 -0.07305 0.0706 -0.07552 0.07176 C -0.08008 0.07408 -0.08464 0.07709 -0.08932 0.07917 C -0.09128 0.0801 -0.09336 0.08148 -0.09557 0.08195 C -0.09792 0.08264 -0.10026 0.08264 -0.10273 0.08287 C -0.10599 0.0838 -0.10925 0.08473 -0.11263 0.08565 C -0.11966 0.08797 -0.12656 0.0919 -0.13372 0.09329 C -0.13737 0.09375 -0.14102 0.09468 -0.14453 0.09514 C -0.14844 0.0956 -0.15195 0.0956 -0.15586 0.09607 L -0.17435 0.09792 C -0.19375 0.10162 -0.17292 0.09769 -0.1957 0.10162 C -0.19896 0.10209 -0.20221 0.10301 -0.20547 0.10348 C -0.21458 0.10463 -0.22773 0.10556 -0.23724 0.10625 L -0.24961 0.1081 C -0.253 0.10857 -0.25625 0.10949 -0.25951 0.10996 C -0.26836 0.11111 -0.28503 0.11135 -0.29193 0.11181 C -0.31107 0.11297 -0.29779 0.11343 -0.32396 0.11366 L -0.44141 0.11459 L -0.49089 0.11366 C -0.49831 0.11343 -0.49818 0.11713 -0.49818 0.11181 " pathEditMode="relative" rAng="0" ptsTypes="AAAAAAAAAAAAAAAAAAAAAAAAAAAA">
                                      <p:cBhvr>
                                        <p:cTn id="9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22" y="5718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10" grpId="0" animBg="1"/>
      <p:bldP spid="10" grpId="1" animBg="1"/>
      <p:bldP spid="13" grpId="0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 animBg="1"/>
      <p:bldP spid="19" grpId="1" animBg="1"/>
      <p:bldP spid="19" grpId="2" animBg="1"/>
      <p:bldP spid="20" grpId="0"/>
      <p:bldP spid="20" grpId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/>
      <p:bldP spid="23" grpId="1"/>
      <p:bldP spid="12" grpId="0" animBg="1"/>
      <p:bldP spid="12" grpId="1" animBg="1"/>
      <p:bldP spid="12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FA230-9292-45EA-AF9B-385397F98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D8353D-89AC-45F6-A75C-78662F99B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Klasická C# třída, nemá moc smysl se tu dlouho zastavovat</a:t>
            </a:r>
          </a:p>
          <a:p>
            <a:r>
              <a:rPr lang="cs-CZ" dirty="0"/>
              <a:t>V rámci ASP.NET jdou její </a:t>
            </a:r>
            <a:r>
              <a:rPr lang="cs-CZ" dirty="0" err="1"/>
              <a:t>properties</a:t>
            </a:r>
            <a:r>
              <a:rPr lang="cs-CZ" dirty="0"/>
              <a:t> označit validačními atributy</a:t>
            </a:r>
          </a:p>
          <a:p>
            <a:pPr lvl="1"/>
            <a:r>
              <a:rPr lang="cs-CZ" dirty="0"/>
              <a:t>Hodí se pro uživatelský vstup, např. registrační formulář</a:t>
            </a:r>
          </a:p>
          <a:p>
            <a:pPr lvl="1"/>
            <a:r>
              <a:rPr lang="cs-CZ" dirty="0"/>
              <a:t>Např. </a:t>
            </a: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Required</a:t>
            </a:r>
            <a:r>
              <a:rPr lang="cs-CZ" dirty="0">
                <a:latin typeface="Consolas" panose="020B0609020204030204" pitchFamily="49" charset="0"/>
              </a:rPr>
              <a:t>], [</a:t>
            </a:r>
            <a:r>
              <a:rPr lang="cs-CZ" dirty="0" err="1">
                <a:latin typeface="Consolas" panose="020B0609020204030204" pitchFamily="49" charset="0"/>
              </a:rPr>
              <a:t>Range</a:t>
            </a:r>
            <a:r>
              <a:rPr lang="cs-CZ" dirty="0">
                <a:latin typeface="Consolas" panose="020B0609020204030204" pitchFamily="49" charset="0"/>
              </a:rPr>
              <a:t>(min, max)], [</a:t>
            </a:r>
            <a:r>
              <a:rPr lang="cs-CZ" dirty="0" err="1">
                <a:latin typeface="Consolas" panose="020B0609020204030204" pitchFamily="49" charset="0"/>
              </a:rPr>
              <a:t>EmailAddress</a:t>
            </a:r>
            <a:r>
              <a:rPr lang="cs-CZ" dirty="0">
                <a:latin typeface="Consolas" panose="020B0609020204030204" pitchFamily="49" charset="0"/>
              </a:rPr>
              <a:t>]</a:t>
            </a:r>
          </a:p>
          <a:p>
            <a:pPr lvl="1"/>
            <a:r>
              <a:rPr lang="cs-CZ" dirty="0"/>
              <a:t>Pokud máme v projektu zapnutou </a:t>
            </a:r>
            <a:r>
              <a:rPr lang="cs-CZ" dirty="0" err="1"/>
              <a:t>nullability</a:t>
            </a:r>
            <a:r>
              <a:rPr lang="cs-CZ" dirty="0"/>
              <a:t>, tak se </a:t>
            </a: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Required</a:t>
            </a:r>
            <a:r>
              <a:rPr lang="cs-CZ" dirty="0">
                <a:latin typeface="Consolas" panose="020B0609020204030204" pitchFamily="49" charset="0"/>
              </a:rPr>
              <a:t>]</a:t>
            </a:r>
            <a:r>
              <a:rPr lang="cs-CZ" dirty="0"/>
              <a:t> atribut přidává automaticky na </a:t>
            </a:r>
            <a:r>
              <a:rPr lang="cs-CZ" dirty="0" err="1"/>
              <a:t>nenullovatelné</a:t>
            </a:r>
            <a:r>
              <a:rPr lang="cs-CZ" dirty="0"/>
              <a:t> </a:t>
            </a:r>
            <a:r>
              <a:rPr lang="cs-CZ" dirty="0" err="1"/>
              <a:t>properties</a:t>
            </a:r>
            <a:endParaRPr lang="cs-CZ" dirty="0"/>
          </a:p>
          <a:p>
            <a:pPr lvl="1"/>
            <a:r>
              <a:rPr lang="cs-CZ" dirty="0"/>
              <a:t>V </a:t>
            </a:r>
            <a:r>
              <a:rPr lang="cs-CZ" dirty="0" err="1"/>
              <a:t>controlleru</a:t>
            </a:r>
            <a:r>
              <a:rPr lang="cs-CZ" dirty="0"/>
              <a:t> se pak validita kontroluje pomocí </a:t>
            </a:r>
            <a:r>
              <a:rPr lang="cs-CZ" dirty="0" err="1">
                <a:latin typeface="Consolas" panose="020B0609020204030204" pitchFamily="49" charset="0"/>
              </a:rPr>
              <a:t>ModelState.IsValid</a:t>
            </a:r>
            <a:endParaRPr lang="cs-CZ" dirty="0">
              <a:latin typeface="Consolas" panose="020B0609020204030204" pitchFamily="49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011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024ED-9D64-4A93-89EE-3616CD313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Controller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65EFC-10A9-426D-BA71-44A7DD2A7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Vstupní bod HTTP dotazu</a:t>
            </a:r>
          </a:p>
          <a:p>
            <a:r>
              <a:rPr lang="cs-CZ" dirty="0"/>
              <a:t>Atributy </a:t>
            </a: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HttpGet</a:t>
            </a:r>
            <a:r>
              <a:rPr lang="cs-CZ" dirty="0">
                <a:latin typeface="Consolas" panose="020B0609020204030204" pitchFamily="49" charset="0"/>
              </a:rPr>
              <a:t>], [</a:t>
            </a:r>
            <a:r>
              <a:rPr lang="cs-CZ" dirty="0" err="1">
                <a:latin typeface="Consolas" panose="020B0609020204030204" pitchFamily="49" charset="0"/>
              </a:rPr>
              <a:t>HttpPost</a:t>
            </a:r>
            <a:r>
              <a:rPr lang="cs-CZ" dirty="0">
                <a:latin typeface="Consolas" panose="020B0609020204030204" pitchFamily="49" charset="0"/>
              </a:rPr>
              <a:t>]</a:t>
            </a:r>
            <a:r>
              <a:rPr lang="cs-CZ" dirty="0"/>
              <a:t>, …</a:t>
            </a:r>
          </a:p>
          <a:p>
            <a:r>
              <a:rPr lang="cs-CZ" dirty="0"/>
              <a:t>Vhodný </a:t>
            </a:r>
            <a:r>
              <a:rPr lang="cs-CZ" dirty="0" err="1"/>
              <a:t>controller</a:t>
            </a:r>
            <a:r>
              <a:rPr lang="cs-CZ" dirty="0"/>
              <a:t> a akce se hledá podle konvence: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4D71DF1-C307-41E0-BFA2-4994011A8B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167525"/>
              </p:ext>
            </p:extLst>
          </p:nvPr>
        </p:nvGraphicFramePr>
        <p:xfrm>
          <a:off x="2581470" y="3937518"/>
          <a:ext cx="5175380" cy="2848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2096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024ED-9D64-4A93-89EE-3616CD313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Controller</a:t>
            </a:r>
            <a:r>
              <a:rPr lang="cs-CZ" dirty="0"/>
              <a:t> (</a:t>
            </a:r>
            <a:r>
              <a:rPr lang="cs-CZ" dirty="0" err="1"/>
              <a:t>pokr</a:t>
            </a:r>
            <a:r>
              <a:rPr lang="cs-CZ" dirty="0"/>
              <a:t>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65EFC-10A9-426D-BA71-44A7DD2A7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Konvence nalezení </a:t>
            </a:r>
            <a:r>
              <a:rPr lang="cs-CZ" dirty="0" err="1"/>
              <a:t>controlleru</a:t>
            </a:r>
            <a:r>
              <a:rPr lang="cs-CZ" dirty="0"/>
              <a:t> a akce lze měnit v inicializace přes: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latin typeface="Consolas" panose="020B0609020204030204" pitchFamily="49" charset="0"/>
              </a:rPr>
              <a:t>MapControllerRoute</a:t>
            </a:r>
            <a:r>
              <a:rPr lang="cs-CZ" dirty="0">
                <a:latin typeface="Consolas" panose="020B0609020204030204" pitchFamily="49" charset="0"/>
              </a:rPr>
              <a:t>() </a:t>
            </a:r>
            <a:r>
              <a:rPr lang="cs-CZ" dirty="0"/>
              <a:t>(změna konvence hledání </a:t>
            </a:r>
            <a:r>
              <a:rPr lang="cs-CZ" dirty="0" err="1"/>
              <a:t>controllerů</a:t>
            </a:r>
            <a:r>
              <a:rPr lang="cs-CZ" dirty="0"/>
              <a:t> a akcí)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latin typeface="Consolas" panose="020B0609020204030204" pitchFamily="49" charset="0"/>
              </a:rPr>
              <a:t>UseRouter</a:t>
            </a:r>
            <a:r>
              <a:rPr lang="cs-CZ" dirty="0">
                <a:latin typeface="Consolas" panose="020B0609020204030204" pitchFamily="49" charset="0"/>
              </a:rPr>
              <a:t>() </a:t>
            </a:r>
            <a:r>
              <a:rPr lang="cs-CZ" dirty="0"/>
              <a:t>(komplexnější logika mapování URL – akce)</a:t>
            </a:r>
          </a:p>
          <a:p>
            <a:pPr lvl="2"/>
            <a:r>
              <a:rPr lang="cs-CZ" dirty="0"/>
              <a:t>Hodí se například při SEO, když chceme mít lokalizovanou i URL</a:t>
            </a:r>
          </a:p>
          <a:p>
            <a:r>
              <a:rPr lang="cs-CZ" dirty="0"/>
              <a:t>Dané akci lze nastavit i explicitní cestu přes atribut [Route(„</a:t>
            </a:r>
            <a:r>
              <a:rPr lang="cs-CZ" dirty="0" err="1"/>
              <a:t>Url</a:t>
            </a:r>
            <a:r>
              <a:rPr lang="cs-CZ" dirty="0"/>
              <a:t>“)]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983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C6715-7745-4AD4-B46F-1C7136A07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View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B568C-9A25-44E4-9553-CBE07FFD5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Soubory .</a:t>
            </a:r>
            <a:r>
              <a:rPr lang="cs-CZ" dirty="0" err="1"/>
              <a:t>cshtml</a:t>
            </a:r>
            <a:r>
              <a:rPr lang="cs-CZ" dirty="0"/>
              <a:t> (</a:t>
            </a:r>
            <a:r>
              <a:rPr lang="cs-CZ" dirty="0" err="1"/>
              <a:t>Razor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Engine</a:t>
            </a:r>
            <a:r>
              <a:rPr lang="cs-CZ" dirty="0"/>
              <a:t>)</a:t>
            </a:r>
          </a:p>
          <a:p>
            <a:r>
              <a:rPr lang="cs-CZ" dirty="0"/>
              <a:t>Jde v nich psát standardní HTML, ale také vložit kousky C# kódu</a:t>
            </a:r>
          </a:p>
          <a:p>
            <a:pPr lvl="1"/>
            <a:r>
              <a:rPr lang="cs-CZ" dirty="0"/>
              <a:t>Přepnutí do C# kontextu: @(výraz), @{blok kódu}</a:t>
            </a:r>
          </a:p>
          <a:p>
            <a:pPr lvl="1"/>
            <a:r>
              <a:rPr lang="cs-CZ" dirty="0"/>
              <a:t>Přepnutí zpět do HTML kontextu: @:html, &lt;</a:t>
            </a:r>
            <a:r>
              <a:rPr lang="cs-CZ" dirty="0" err="1"/>
              <a:t>validni_html_tag</a:t>
            </a:r>
            <a:r>
              <a:rPr lang="cs-CZ" dirty="0"/>
              <a:t>&gt;…&lt;/</a:t>
            </a:r>
            <a:r>
              <a:rPr lang="cs-CZ" dirty="0" err="1"/>
              <a:t>v_h_t</a:t>
            </a:r>
            <a:r>
              <a:rPr lang="cs-CZ" dirty="0"/>
              <a:t>&gt;</a:t>
            </a:r>
          </a:p>
          <a:p>
            <a:r>
              <a:rPr lang="cs-CZ" dirty="0"/>
              <a:t>Jdou komponovat</a:t>
            </a:r>
          </a:p>
          <a:p>
            <a:pPr lvl="1"/>
            <a:r>
              <a:rPr lang="cs-CZ" dirty="0"/>
              <a:t>Např. _</a:t>
            </a:r>
            <a:r>
              <a:rPr lang="cs-CZ" dirty="0" err="1"/>
              <a:t>Layout.cshtml</a:t>
            </a:r>
            <a:r>
              <a:rPr lang="cs-CZ" dirty="0"/>
              <a:t> na společnou kostru všech HTML stránek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@Html.Partial(„viewPath“) </a:t>
            </a:r>
            <a:r>
              <a:rPr lang="cs-CZ" dirty="0"/>
              <a:t>vykreslí jiné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uvniř</a:t>
            </a:r>
            <a:r>
              <a:rPr lang="cs-CZ" dirty="0"/>
              <a:t> aktuální </a:t>
            </a:r>
            <a:r>
              <a:rPr lang="cs-CZ" dirty="0" err="1"/>
              <a:t>view</a:t>
            </a:r>
            <a:endParaRPr lang="cs-CZ" dirty="0"/>
          </a:p>
          <a:p>
            <a:pPr lvl="1"/>
            <a:r>
              <a:rPr lang="cs-CZ" dirty="0">
                <a:latin typeface="Consolas" panose="020B0609020204030204" pitchFamily="49" charset="0"/>
              </a:rPr>
              <a:t>@Component.Invoke(„componentName“, </a:t>
            </a:r>
            <a:r>
              <a:rPr lang="cs-CZ" dirty="0" err="1">
                <a:latin typeface="Consolas" panose="020B0609020204030204" pitchFamily="49" charset="0"/>
              </a:rPr>
              <a:t>parameters</a:t>
            </a:r>
            <a:r>
              <a:rPr lang="cs-CZ" dirty="0">
                <a:latin typeface="Consolas" panose="020B0609020204030204" pitchFamily="49" charset="0"/>
              </a:rPr>
              <a:t>)</a:t>
            </a:r>
            <a:r>
              <a:rPr lang="cs-CZ" dirty="0"/>
              <a:t> vykreslí komponentu ( = </a:t>
            </a:r>
            <a:r>
              <a:rPr lang="cs-CZ" dirty="0" err="1"/>
              <a:t>view</a:t>
            </a:r>
            <a:r>
              <a:rPr lang="cs-CZ" dirty="0"/>
              <a:t> spojené s „mini-</a:t>
            </a:r>
            <a:r>
              <a:rPr lang="cs-CZ" dirty="0" err="1"/>
              <a:t>controllerem</a:t>
            </a:r>
            <a:r>
              <a:rPr lang="cs-CZ" dirty="0"/>
              <a:t>“)</a:t>
            </a:r>
          </a:p>
          <a:p>
            <a:r>
              <a:rPr lang="cs-CZ" dirty="0"/>
              <a:t>Nahoře jsou direktivy: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@model </a:t>
            </a:r>
            <a:r>
              <a:rPr lang="cs-CZ" dirty="0" err="1">
                <a:latin typeface="Consolas" panose="020B0609020204030204" pitchFamily="49" charset="0"/>
              </a:rPr>
              <a:t>Namespace.ClassName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/>
              <a:t>– definice modelu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@using </a:t>
            </a:r>
            <a:r>
              <a:rPr lang="cs-CZ" dirty="0" err="1">
                <a:latin typeface="Consolas" panose="020B0609020204030204" pitchFamily="49" charset="0"/>
              </a:rPr>
              <a:t>Namespace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/>
              <a:t>– jako </a:t>
            </a:r>
            <a:r>
              <a:rPr lang="cs-CZ" dirty="0" err="1"/>
              <a:t>using</a:t>
            </a:r>
            <a:r>
              <a:rPr lang="cs-CZ" dirty="0"/>
              <a:t> v C#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@inject </a:t>
            </a:r>
            <a:r>
              <a:rPr lang="cs-CZ" dirty="0" err="1">
                <a:latin typeface="Consolas" panose="020B0609020204030204" pitchFamily="49" charset="0"/>
              </a:rPr>
              <a:t>Service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/>
              <a:t>– injektování </a:t>
            </a:r>
            <a:r>
              <a:rPr lang="cs-CZ" dirty="0" err="1"/>
              <a:t>servicy</a:t>
            </a:r>
            <a:r>
              <a:rPr lang="cs-CZ" dirty="0"/>
              <a:t> – </a:t>
            </a:r>
            <a:r>
              <a:rPr lang="cs-CZ" b="1" dirty="0"/>
              <a:t>aplikační logika nemá být ve </a:t>
            </a:r>
            <a:r>
              <a:rPr lang="cs-CZ" b="1" dirty="0" err="1"/>
              <a:t>view</a:t>
            </a:r>
            <a:r>
              <a:rPr lang="cs-CZ" b="1" dirty="0"/>
              <a:t>!</a:t>
            </a:r>
          </a:p>
          <a:p>
            <a:pPr lvl="2"/>
            <a:r>
              <a:rPr lang="cs-CZ" dirty="0"/>
              <a:t>Hodí se však např. k ověření privilegií uživatele a podmíněnému vykreslení např. menu</a:t>
            </a:r>
          </a:p>
          <a:p>
            <a:pPr lvl="2"/>
            <a:r>
              <a:rPr lang="cs-CZ" dirty="0"/>
              <a:t>Nebo lokalizaci textů</a:t>
            </a:r>
          </a:p>
        </p:txBody>
      </p:sp>
    </p:spTree>
    <p:extLst>
      <p:ext uri="{BB962C8B-B14F-4D97-AF65-F5344CB8AC3E}">
        <p14:creationId xmlns:p14="http://schemas.microsoft.com/office/powerpoint/2010/main" val="4106677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C6715-7745-4AD4-B46F-1C7136A07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View</a:t>
            </a:r>
            <a:r>
              <a:rPr lang="cs-CZ" dirty="0"/>
              <a:t> (</a:t>
            </a:r>
            <a:r>
              <a:rPr lang="cs-CZ" dirty="0" err="1"/>
              <a:t>pokr</a:t>
            </a:r>
            <a:r>
              <a:rPr lang="cs-CZ" dirty="0"/>
              <a:t>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B568C-9A25-44E4-9553-CBE07FFD5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Důležité </a:t>
            </a:r>
            <a:r>
              <a:rPr lang="cs-CZ" dirty="0" err="1"/>
              <a:t>properties</a:t>
            </a:r>
            <a:r>
              <a:rPr lang="cs-CZ" dirty="0"/>
              <a:t> dostupné uvnitř </a:t>
            </a:r>
            <a:r>
              <a:rPr lang="cs-CZ" dirty="0" err="1"/>
              <a:t>view</a:t>
            </a:r>
            <a:r>
              <a:rPr lang="cs-CZ" dirty="0"/>
              <a:t>: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Model </a:t>
            </a:r>
            <a:r>
              <a:rPr lang="cs-CZ" dirty="0"/>
              <a:t>– instance modelu vložená </a:t>
            </a:r>
            <a:r>
              <a:rPr lang="cs-CZ" dirty="0" err="1"/>
              <a:t>controllerem</a:t>
            </a:r>
            <a:endParaRPr lang="cs-CZ" dirty="0"/>
          </a:p>
          <a:p>
            <a:pPr lvl="1"/>
            <a:r>
              <a:rPr lang="cs-CZ" dirty="0">
                <a:latin typeface="Consolas" panose="020B0609020204030204" pitchFamily="49" charset="0"/>
              </a:rPr>
              <a:t>Html </a:t>
            </a:r>
            <a:r>
              <a:rPr lang="cs-CZ" dirty="0"/>
              <a:t>– pomocné metody k renderování HTML</a:t>
            </a:r>
          </a:p>
          <a:p>
            <a:pPr lvl="1"/>
            <a:r>
              <a:rPr lang="cs-CZ" dirty="0" err="1">
                <a:latin typeface="Consolas" panose="020B0609020204030204" pitchFamily="49" charset="0"/>
              </a:rPr>
              <a:t>Url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/>
              <a:t>– pomocné metody ke generování URL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User </a:t>
            </a:r>
            <a:r>
              <a:rPr lang="cs-CZ" dirty="0"/>
              <a:t>– právě přihlášený uživatel</a:t>
            </a:r>
          </a:p>
        </p:txBody>
      </p:sp>
    </p:spTree>
    <p:extLst>
      <p:ext uri="{BB962C8B-B14F-4D97-AF65-F5344CB8AC3E}">
        <p14:creationId xmlns:p14="http://schemas.microsoft.com/office/powerpoint/2010/main" val="2422505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5364F-158A-ECE9-1D38-F1C0A3409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</a:t>
            </a:r>
            <a:r>
              <a:rPr lang="cs-CZ" dirty="0" err="1"/>
              <a:t>binding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C8886-5AD0-2FBA-EABC-7D85C625A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Proces </a:t>
            </a:r>
            <a:r>
              <a:rPr lang="cs-CZ" dirty="0" err="1"/>
              <a:t>namapování</a:t>
            </a:r>
            <a:r>
              <a:rPr lang="cs-CZ" dirty="0"/>
              <a:t> dat poslaných klientem do podoby .NET objektů</a:t>
            </a:r>
          </a:p>
          <a:p>
            <a:r>
              <a:rPr lang="cs-CZ" dirty="0"/>
              <a:t>Zdroje dat mohou být různé:</a:t>
            </a:r>
          </a:p>
          <a:p>
            <a:pPr lvl="1"/>
            <a:r>
              <a:rPr lang="cs-CZ" dirty="0"/>
              <a:t>HTTP formulář</a:t>
            </a:r>
          </a:p>
          <a:p>
            <a:pPr lvl="1"/>
            <a:r>
              <a:rPr lang="cs-CZ" dirty="0"/>
              <a:t>URL parametry</a:t>
            </a:r>
          </a:p>
          <a:p>
            <a:pPr lvl="1"/>
            <a:r>
              <a:rPr lang="cs-CZ" dirty="0" err="1"/>
              <a:t>Headery</a:t>
            </a:r>
            <a:endParaRPr lang="cs-CZ" dirty="0"/>
          </a:p>
          <a:p>
            <a:pPr lvl="1"/>
            <a:r>
              <a:rPr lang="cs-CZ" dirty="0"/>
              <a:t>Cookies</a:t>
            </a:r>
          </a:p>
          <a:p>
            <a:r>
              <a:rPr lang="cs-CZ" dirty="0"/>
              <a:t>Tyto </a:t>
            </a:r>
            <a:r>
              <a:rPr lang="cs-CZ" dirty="0" err="1"/>
              <a:t>namapované</a:t>
            </a:r>
            <a:r>
              <a:rPr lang="cs-CZ" dirty="0"/>
              <a:t> objekty se </a:t>
            </a:r>
            <a:r>
              <a:rPr lang="cs-CZ" dirty="0" err="1"/>
              <a:t>controlleru</a:t>
            </a:r>
            <a:r>
              <a:rPr lang="cs-CZ" dirty="0"/>
              <a:t> předávají jako argumenty metody</a:t>
            </a:r>
          </a:p>
          <a:p>
            <a:r>
              <a:rPr lang="cs-CZ" dirty="0"/>
              <a:t>Model </a:t>
            </a:r>
            <a:r>
              <a:rPr lang="cs-CZ" dirty="0" err="1"/>
              <a:t>binding</a:t>
            </a:r>
            <a:r>
              <a:rPr lang="cs-CZ" dirty="0"/>
              <a:t> defaultně funguje tak, že jednoduché objekty (</a:t>
            </a:r>
            <a:r>
              <a:rPr lang="cs-CZ" dirty="0" err="1"/>
              <a:t>int</a:t>
            </a:r>
            <a:r>
              <a:rPr lang="cs-CZ" dirty="0"/>
              <a:t>, </a:t>
            </a:r>
            <a:r>
              <a:rPr lang="cs-CZ" dirty="0" err="1"/>
              <a:t>string</a:t>
            </a:r>
            <a:r>
              <a:rPr lang="cs-CZ" dirty="0"/>
              <a:t>, apod.) mapuje z URL parametrů a komplexní objekty (třídy) z formulářových dat</a:t>
            </a:r>
          </a:p>
          <a:p>
            <a:r>
              <a:rPr lang="cs-CZ" dirty="0"/>
              <a:t>Tento proces lze ovlivnit:</a:t>
            </a:r>
          </a:p>
          <a:p>
            <a:pPr lvl="1"/>
            <a:r>
              <a:rPr lang="cs-CZ" dirty="0" err="1"/>
              <a:t>Overridnutím</a:t>
            </a:r>
            <a:r>
              <a:rPr lang="cs-CZ" dirty="0"/>
              <a:t> model </a:t>
            </a:r>
            <a:r>
              <a:rPr lang="cs-CZ" dirty="0" err="1"/>
              <a:t>binderu</a:t>
            </a:r>
            <a:r>
              <a:rPr lang="cs-CZ" dirty="0"/>
              <a:t> v nastavení aplikace před startem</a:t>
            </a:r>
          </a:p>
          <a:p>
            <a:pPr lvl="1"/>
            <a:r>
              <a:rPr lang="cs-CZ" dirty="0"/>
              <a:t>Atributy v argumentech metody: </a:t>
            </a: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FromBody</a:t>
            </a:r>
            <a:r>
              <a:rPr lang="cs-CZ" dirty="0">
                <a:latin typeface="Consolas" panose="020B0609020204030204" pitchFamily="49" charset="0"/>
              </a:rPr>
              <a:t>], [</a:t>
            </a:r>
            <a:r>
              <a:rPr lang="cs-CZ" dirty="0" err="1">
                <a:latin typeface="Consolas" panose="020B0609020204030204" pitchFamily="49" charset="0"/>
              </a:rPr>
              <a:t>FromForm</a:t>
            </a:r>
            <a:r>
              <a:rPr lang="cs-CZ" dirty="0">
                <a:latin typeface="Consolas" panose="020B0609020204030204" pitchFamily="49" charset="0"/>
              </a:rPr>
              <a:t>], [</a:t>
            </a:r>
            <a:r>
              <a:rPr lang="cs-CZ" dirty="0" err="1">
                <a:latin typeface="Consolas" panose="020B0609020204030204" pitchFamily="49" charset="0"/>
              </a:rPr>
              <a:t>FromQuery</a:t>
            </a:r>
            <a:r>
              <a:rPr lang="cs-CZ" dirty="0">
                <a:latin typeface="Consolas" panose="020B0609020204030204" pitchFamily="49" charset="0"/>
              </a:rPr>
              <a:t>], [</a:t>
            </a:r>
            <a:r>
              <a:rPr lang="cs-CZ" dirty="0" err="1">
                <a:latin typeface="Consolas" panose="020B0609020204030204" pitchFamily="49" charset="0"/>
              </a:rPr>
              <a:t>FromHeader</a:t>
            </a:r>
            <a:r>
              <a:rPr lang="cs-CZ" dirty="0">
                <a:latin typeface="Consolas" panose="020B0609020204030204" pitchFamily="49" charset="0"/>
              </a:rPr>
              <a:t>]</a:t>
            </a:r>
          </a:p>
          <a:p>
            <a:pPr lvl="1"/>
            <a:r>
              <a:rPr lang="cs-CZ" dirty="0"/>
              <a:t>Explicitně v definici třídy: </a:t>
            </a: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BindProperty</a:t>
            </a:r>
            <a:r>
              <a:rPr lang="cs-CZ" dirty="0">
                <a:latin typeface="Consolas" panose="020B0609020204030204" pitchFamily="49" charset="0"/>
              </a:rPr>
              <a:t>]</a:t>
            </a:r>
          </a:p>
          <a:p>
            <a:pPr lvl="1"/>
            <a:r>
              <a:rPr lang="cs-CZ" dirty="0"/>
              <a:t>Pomocí vlastního model </a:t>
            </a:r>
            <a:r>
              <a:rPr lang="cs-CZ" dirty="0" err="1"/>
              <a:t>binderu</a:t>
            </a:r>
            <a:r>
              <a:rPr lang="cs-CZ" dirty="0"/>
              <a:t>: </a:t>
            </a: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ModelBinder</a:t>
            </a:r>
            <a:r>
              <a:rPr lang="cs-CZ" dirty="0">
                <a:latin typeface="Consolas" panose="020B0609020204030204" pitchFamily="49" charset="0"/>
              </a:rPr>
              <a:t>(</a:t>
            </a:r>
            <a:r>
              <a:rPr lang="cs-CZ" dirty="0" err="1">
                <a:latin typeface="Consolas" panose="020B0609020204030204" pitchFamily="49" charset="0"/>
              </a:rPr>
              <a:t>typeof</a:t>
            </a:r>
            <a:r>
              <a:rPr lang="cs-CZ" dirty="0">
                <a:latin typeface="Consolas" panose="020B0609020204030204" pitchFamily="49" charset="0"/>
              </a:rPr>
              <a:t>(</a:t>
            </a:r>
            <a:r>
              <a:rPr lang="cs-CZ" dirty="0" err="1">
                <a:latin typeface="Consolas" panose="020B0609020204030204" pitchFamily="49" charset="0"/>
              </a:rPr>
              <a:t>MyCustomModelBinder</a:t>
            </a:r>
            <a:r>
              <a:rPr lang="cs-CZ" dirty="0">
                <a:latin typeface="Consolas" panose="020B0609020204030204" pitchFamily="49" charset="0"/>
              </a:rPr>
              <a:t>))]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553077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AnalogousFromRegularSeedLeftStep">
      <a:dk1>
        <a:srgbClr val="000000"/>
      </a:dk1>
      <a:lt1>
        <a:srgbClr val="FFFFFF"/>
      </a:lt1>
      <a:dk2>
        <a:srgbClr val="261A2E"/>
      </a:dk2>
      <a:lt2>
        <a:srgbClr val="F0F1F3"/>
      </a:lt2>
      <a:accent1>
        <a:srgbClr val="B79F48"/>
      </a:accent1>
      <a:accent2>
        <a:srgbClr val="B1663B"/>
      </a:accent2>
      <a:accent3>
        <a:srgbClr val="C34D53"/>
      </a:accent3>
      <a:accent4>
        <a:srgbClr val="B13B73"/>
      </a:accent4>
      <a:accent5>
        <a:srgbClr val="C34DB6"/>
      </a:accent5>
      <a:accent6>
        <a:srgbClr val="8D3BB1"/>
      </a:accent6>
      <a:hlink>
        <a:srgbClr val="4A64C2"/>
      </a:hlink>
      <a:folHlink>
        <a:srgbClr val="7F7F7F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TM03457444[[fn=Základ]]</Template>
  <TotalTime>142</TotalTime>
  <Words>733</Words>
  <Application>Microsoft Office PowerPoint</Application>
  <PresentationFormat>Širokoúhlá obrazovka</PresentationFormat>
  <Paragraphs>103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Avenir Next LT Pro</vt:lpstr>
      <vt:lpstr>AvenirNext LT Pro Medium</vt:lpstr>
      <vt:lpstr>Calibri</vt:lpstr>
      <vt:lpstr>Consolas</vt:lpstr>
      <vt:lpstr>Sabon Next LT</vt:lpstr>
      <vt:lpstr>DappledVTI</vt:lpstr>
      <vt:lpstr>MVC Architektura</vt:lpstr>
      <vt:lpstr>Model-View-Controller</vt:lpstr>
      <vt:lpstr>MVC - ukázka</vt:lpstr>
      <vt:lpstr>Model</vt:lpstr>
      <vt:lpstr>Controller</vt:lpstr>
      <vt:lpstr>Controller (pokr.)</vt:lpstr>
      <vt:lpstr>View</vt:lpstr>
      <vt:lpstr>View (pokr.)</vt:lpstr>
      <vt:lpstr>Model binding</vt:lpstr>
      <vt:lpstr>Model binding – komplexní objekty</vt:lpstr>
      <vt:lpstr>Model binding (ukázka)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ASP.NET Core</dc:title>
  <dc:creator>Ondřej Pavlica</dc:creator>
  <cp:lastModifiedBy>Ondřej Pavlica</cp:lastModifiedBy>
  <cp:revision>19</cp:revision>
  <dcterms:created xsi:type="dcterms:W3CDTF">2022-04-26T19:29:30Z</dcterms:created>
  <dcterms:modified xsi:type="dcterms:W3CDTF">2022-11-14T16:30:25Z</dcterms:modified>
</cp:coreProperties>
</file>