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1" r:id="rId2"/>
    <p:sldId id="262" r:id="rId3"/>
    <p:sldId id="263" r:id="rId4"/>
    <p:sldId id="264" r:id="rId5"/>
    <p:sldId id="265" r:id="rId6"/>
  </p:sldIdLst>
  <p:sldSz cx="9144000" cy="6858000" type="screen4x3"/>
  <p:notesSz cx="6623050" cy="981075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0">
          <p15:clr>
            <a:srgbClr val="A4A3A4"/>
          </p15:clr>
        </p15:guide>
        <p15:guide id="2" pos="208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4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 autoAdjust="0"/>
    <p:restoredTop sz="94670" autoAdjust="0"/>
  </p:normalViewPr>
  <p:slideViewPr>
    <p:cSldViewPr>
      <p:cViewPr varScale="1">
        <p:scale>
          <a:sx n="93" d="100"/>
          <a:sy n="93" d="100"/>
        </p:scale>
        <p:origin x="116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3006" y="-108"/>
      </p:cViewPr>
      <p:guideLst>
        <p:guide orient="horz" pos="3090"/>
        <p:guide pos="208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5D7A8E3-1DCF-42A9-B047-6FF48E1E78F8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>
            <a:lvl1pPr defTabSz="904875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600E543C-9874-41EE-8C7E-175858B7F6FA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/>
            </a:lvl1pPr>
          </a:lstStyle>
          <a:p>
            <a:pPr>
              <a:defRPr/>
            </a:pPr>
            <a:fld id="{FA403394-59C7-49D6-9D35-AE0E197713D0}" type="datetimeFigureOut">
              <a:rPr lang="cs-CZ" altLang="en-US"/>
              <a:pPr>
                <a:defRPr/>
              </a:pPr>
              <a:t>04.10.2022</a:t>
            </a:fld>
            <a:endParaRPr lang="cs-CZ" altLang="en-US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412F89A7-852F-4E06-900B-1FC3C546CE3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 bwMode="auto">
          <a:xfrm>
            <a:off x="3751263" y="9340850"/>
            <a:ext cx="2870200" cy="46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b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/>
            </a:lvl1pPr>
          </a:lstStyle>
          <a:p>
            <a:pPr>
              <a:defRPr/>
            </a:pPr>
            <a:fld id="{667A655F-B60C-4584-9DF2-8913B3831B91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7" name="Zástupný symbol pro zápatí 6">
            <a:extLst>
              <a:ext uri="{FF2B5EF4-FFF2-40B4-BE49-F238E27FC236}">
                <a16:creationId xmlns:a16="http://schemas.microsoft.com/office/drawing/2014/main" id="{43D6DB0D-5CB0-4D64-BF61-F896C74174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b" anchorCtr="0" compatLnSpc="1">
            <a:prstTxWarp prst="textNoShape">
              <a:avLst/>
            </a:prstTxWarp>
          </a:bodyPr>
          <a:lstStyle>
            <a:lvl1pPr defTabSz="904875" eaLnBrk="1" hangingPunct="1"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8BB1C4F-AD70-4CB9-99B2-BF5DE788DEBA}"/>
              </a:ext>
            </a:extLst>
          </p:cNvPr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>
            <a:lvl1pPr defTabSz="904875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82C52EB-C864-4B62-A99E-A473AA9C8E21}"/>
              </a:ext>
            </a:extLst>
          </p:cNvPr>
          <p:cNvSpPr>
            <a:spLocks noGrp="1"/>
          </p:cNvSpPr>
          <p:nvPr>
            <p:ph type="dt" idx="1"/>
          </p:nvPr>
        </p:nvSpPr>
        <p:spPr bwMode="auto">
          <a:xfrm>
            <a:off x="3751263" y="0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8136F40-D491-4CF6-A0CB-D6A7CF698433}" type="datetimeFigureOut">
              <a:rPr lang="cs-CZ" altLang="en-US"/>
              <a:pPr>
                <a:defRPr/>
              </a:pPr>
              <a:t>04.10.2022</a:t>
            </a:fld>
            <a:endParaRPr lang="cs-CZ" altLang="en-US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95CA3F9A-FA79-418F-898C-3749D3DEA0F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36600"/>
            <a:ext cx="4903788" cy="3678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45A3AEB4-9E68-45B8-A71A-044790AD3F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 bwMode="auto">
          <a:xfrm>
            <a:off x="661988" y="4659313"/>
            <a:ext cx="5299075" cy="441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/>
              <a:t>Kliknutím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FFC7D85-AE6B-41A6-802D-ACA34B15E0B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 bwMode="auto">
          <a:xfrm>
            <a:off x="0" y="9318625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b" anchorCtr="0" compatLnSpc="1">
            <a:prstTxWarp prst="textNoShape">
              <a:avLst/>
            </a:prstTxWarp>
          </a:bodyPr>
          <a:lstStyle>
            <a:lvl1pPr defTabSz="904875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E7FE8CF-1AA2-4D94-9833-26D641C6D8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xfrm>
            <a:off x="3751263" y="9318625"/>
            <a:ext cx="287020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544" tIns="45272" rIns="90544" bIns="45272" numCol="1" anchor="b" anchorCtr="0" compatLnSpc="1">
            <a:prstTxWarp prst="textNoShape">
              <a:avLst/>
            </a:prstTxWarp>
          </a:bodyPr>
          <a:lstStyle>
            <a:lvl1pPr algn="r" defTabSz="904875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779F94-257F-4E67-87E0-1BA8AF963862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Zástupný symbol pro poznámky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5124" name="Zástupný symbol pro záhlaví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5013" indent="-28257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1888" indent="-227013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84325" indent="-22542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36763" indent="-22542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939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511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083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655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125" name="Zástupný symbol pro zápatí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5013" indent="-28257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1888" indent="-227013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84325" indent="-22542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36763" indent="-22542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939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511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083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655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5126" name="Zástupný symbol pro číslo snímku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5013" indent="-28257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1888" indent="-227013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84325" indent="-22542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36763" indent="-225425" defTabSz="9048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939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511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083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65563" indent="-225425" defTabSz="9048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DE04303-B644-4D9D-AD17-94E3442BB308}" type="slidenum">
              <a:rPr lang="cs-CZ" altLang="en-US" smtClean="0"/>
              <a:pPr>
                <a:spcBef>
                  <a:spcPct val="0"/>
                </a:spcBef>
              </a:pPr>
              <a:t>1</a:t>
            </a:fld>
            <a:endParaRPr lang="cs-CZ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SzPct val="100000"/>
              <a:buFont typeface="Arial" pitchFamily="34" charset="0"/>
              <a:buChar char="•"/>
              <a:defRPr sz="2700"/>
            </a:lvl1pPr>
            <a:lvl2pPr marL="628650" indent="-266700">
              <a:buClrTx/>
              <a:buSzPct val="100000"/>
              <a:buFont typeface="Arial" pitchFamily="34" charset="0"/>
              <a:buChar char="–"/>
              <a:defRPr sz="2300"/>
            </a:lvl2pPr>
            <a:lvl3pPr>
              <a:buClrTx/>
              <a:buSzPct val="100000"/>
              <a:defRPr sz="2300"/>
            </a:lvl3pPr>
            <a:lvl4pPr marL="1343025" indent="-266700">
              <a:defRPr sz="2300"/>
            </a:lvl4pPr>
            <a:lvl5pPr marL="1704975" indent="-266700">
              <a:buFont typeface="Arial" pitchFamily="34" charset="0"/>
              <a:buChar char="•"/>
              <a:defRPr sz="2300"/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81EA9-B624-4AD3-A23C-001DA6E94697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197005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908050"/>
            <a:ext cx="8229600" cy="7921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71663"/>
            <a:ext cx="8229600" cy="4149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23C3D-CF26-479B-BFDF-7E88C6DAD8E3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104912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63691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DA73B-A9F1-41DA-AEBF-C7F4E85ECCF0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88797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4000" y="1844824"/>
            <a:ext cx="3956248" cy="4281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281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86C02-EB46-4B05-873E-632ADC52D0E7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367509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8864" y="1916832"/>
            <a:ext cx="4040188" cy="59595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8864" y="2556594"/>
            <a:ext cx="4040188" cy="368071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706689" y="1916832"/>
            <a:ext cx="4041775" cy="59595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06689" y="2556594"/>
            <a:ext cx="4041775" cy="368071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DFC64-D3DD-46D9-8D76-EB75292FE66E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8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349414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3AA3B-687C-4BE0-ACCF-132258B741E4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4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885938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293C1-3BA1-4B95-B370-860963B0E52B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3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417355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3008313" cy="984577"/>
          </a:xfrm>
        </p:spPr>
        <p:txBody>
          <a:bodyPr anchor="t"/>
          <a:lstStyle>
            <a:lvl1pPr algn="l">
              <a:defRPr sz="32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764704"/>
            <a:ext cx="5111750" cy="540060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916831"/>
            <a:ext cx="3008313" cy="424847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32222-BBBE-4E97-964E-85BA69BD7773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2458476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748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E455D-74D2-4B71-BFDA-936A3FCF53C7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6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3643904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700"/>
            </a:lvl1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C065C-DDB8-45E5-B02A-68454F34C72C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2686852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:\CRCS\2012_0178_Redesign_loga_a_JVS\PPT_prezentace\sablona\pracovni\normalni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503238" y="908050"/>
            <a:ext cx="8229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Kliknutím lze upravit styl</a:t>
            </a:r>
          </a:p>
        </p:txBody>
      </p:sp>
      <p:sp>
        <p:nvSpPr>
          <p:cNvPr id="1028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503238" y="1871663"/>
            <a:ext cx="8229600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/>
              <a:t>Kliknutím lze upravit styly předlohy textu.</a:t>
            </a:r>
          </a:p>
          <a:p>
            <a:pPr lvl="1"/>
            <a:r>
              <a:rPr lang="cs-CZ" altLang="en-US"/>
              <a:t>Druhá úroveň</a:t>
            </a:r>
          </a:p>
          <a:p>
            <a:pPr lvl="2"/>
            <a:r>
              <a:rPr lang="cs-CZ" altLang="en-US"/>
              <a:t>Třetí úroveň</a:t>
            </a:r>
          </a:p>
          <a:p>
            <a:pPr lvl="3"/>
            <a:r>
              <a:rPr lang="cs-CZ" altLang="en-US"/>
              <a:t>Čtvrtá úroveň</a:t>
            </a:r>
          </a:p>
          <a:p>
            <a:pPr lvl="4"/>
            <a:r>
              <a:rPr lang="cs-CZ" altLang="en-US"/>
              <a:t>Pátá úroveň</a:t>
            </a:r>
          </a:p>
        </p:txBody>
      </p:sp>
      <p:sp>
        <p:nvSpPr>
          <p:cNvPr id="8" name="Zástupný symbol pro číslo snímku 5">
            <a:extLst>
              <a:ext uri="{FF2B5EF4-FFF2-40B4-BE49-F238E27FC236}">
                <a16:creationId xmlns:a16="http://schemas.microsoft.com/office/drawing/2014/main" id="{5AAFD8CC-230A-48B1-A428-B22AE4820D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03238" y="6573838"/>
            <a:ext cx="396875" cy="284162"/>
          </a:xfrm>
          <a:prstGeom prst="rect">
            <a:avLst/>
          </a:prstGeom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5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29858F-B679-4931-A57F-2EBBD37AC43F}" type="slidenum">
              <a:rPr lang="cs-CZ" altLang="en-US"/>
              <a:pPr>
                <a:defRPr/>
              </a:pPr>
              <a:t>‹#›</a:t>
            </a:fld>
            <a:endParaRPr lang="cs-CZ" altLang="en-US"/>
          </a:p>
        </p:txBody>
      </p:sp>
      <p:sp>
        <p:nvSpPr>
          <p:cNvPr id="9" name="Zástupný symbol pro zápatí 4">
            <a:extLst>
              <a:ext uri="{FF2B5EF4-FFF2-40B4-BE49-F238E27FC236}">
                <a16:creationId xmlns:a16="http://schemas.microsoft.com/office/drawing/2014/main" id="{3A61611E-38FB-40AF-BC01-AB1D4EB38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00113" y="6572250"/>
            <a:ext cx="2895600" cy="28575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1E448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E448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E448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E448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1E448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1E448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1E448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1E448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1E4485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E4485"/>
        </a:buClr>
        <a:buSzPct val="100000"/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rtl="0" eaLnBrk="0" fontAlgn="base" hangingPunct="0">
        <a:spcBef>
          <a:spcPct val="20000"/>
        </a:spcBef>
        <a:spcAft>
          <a:spcPct val="0"/>
        </a:spcAft>
        <a:buSzPct val="100000"/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90600" indent="-2762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43025" indent="-2667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1704975" indent="-2667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syso@mail.muni.c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titul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175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Nadpis 1"/>
          <p:cNvSpPr>
            <a:spLocks noGrp="1"/>
          </p:cNvSpPr>
          <p:nvPr>
            <p:ph type="ctrTitle" idx="4294967295"/>
          </p:nvPr>
        </p:nvSpPr>
        <p:spPr>
          <a:xfrm>
            <a:off x="503238" y="476250"/>
            <a:ext cx="5754687" cy="1873250"/>
          </a:xfrm>
        </p:spPr>
        <p:txBody>
          <a:bodyPr/>
          <a:lstStyle/>
          <a:p>
            <a:r>
              <a:rPr lang="en-US" altLang="en-US">
                <a:solidFill>
                  <a:schemeClr val="bg1"/>
                </a:solidFill>
              </a:rPr>
              <a:t>PV181 Laboratory of security and applied cryptography</a:t>
            </a:r>
            <a:endParaRPr lang="cs-CZ" altLang="en-US">
              <a:solidFill>
                <a:schemeClr val="bg1"/>
              </a:solidFill>
            </a:endParaRPr>
          </a:p>
        </p:txBody>
      </p:sp>
      <p:sp>
        <p:nvSpPr>
          <p:cNvPr id="4100" name="Podnadpis 2"/>
          <p:cNvSpPr>
            <a:spLocks noGrp="1"/>
          </p:cNvSpPr>
          <p:nvPr>
            <p:ph type="subTitle" idx="4294967295"/>
          </p:nvPr>
        </p:nvSpPr>
        <p:spPr>
          <a:xfrm>
            <a:off x="503238" y="3284538"/>
            <a:ext cx="5724525" cy="1081087"/>
          </a:xfrm>
        </p:spPr>
        <p:txBody>
          <a:bodyPr anchor="ctr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800" b="1" dirty="0">
                <a:solidFill>
                  <a:srgbClr val="1E4485"/>
                </a:solidFill>
              </a:rPr>
              <a:t>HW 01 Solution</a:t>
            </a:r>
            <a:endParaRPr lang="cs-CZ" altLang="en-US" sz="1800" b="1" dirty="0">
              <a:solidFill>
                <a:srgbClr val="1E4485"/>
              </a:solidFill>
            </a:endParaRPr>
          </a:p>
        </p:txBody>
      </p:sp>
      <p:sp>
        <p:nvSpPr>
          <p:cNvPr id="4101" name="Zástupný symbol pro text 3"/>
          <p:cNvSpPr>
            <a:spLocks noGrp="1"/>
          </p:cNvSpPr>
          <p:nvPr>
            <p:ph type="body" idx="4294967295"/>
          </p:nvPr>
        </p:nvSpPr>
        <p:spPr>
          <a:xfrm>
            <a:off x="503238" y="5254625"/>
            <a:ext cx="5724525" cy="863600"/>
          </a:xfrm>
        </p:spPr>
        <p:txBody>
          <a:bodyPr anchor="ctr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rgbClr val="1E4485"/>
                </a:solidFill>
              </a:rPr>
              <a:t>Marek</a:t>
            </a:r>
            <a:r>
              <a:rPr lang="cs-CZ" altLang="en-US" sz="1800" dirty="0">
                <a:solidFill>
                  <a:srgbClr val="1E4485"/>
                </a:solidFill>
              </a:rPr>
              <a:t> </a:t>
            </a:r>
            <a:r>
              <a:rPr lang="en-US" altLang="en-US" sz="1800" dirty="0">
                <a:solidFill>
                  <a:srgbClr val="1E4485"/>
                </a:solidFill>
              </a:rPr>
              <a:t>S</a:t>
            </a:r>
            <a:r>
              <a:rPr lang="sk-SK" altLang="en-US" sz="1800" dirty="0">
                <a:solidFill>
                  <a:srgbClr val="1E4485"/>
                </a:solidFill>
              </a:rPr>
              <a:t>ýs</a:t>
            </a:r>
            <a:endParaRPr lang="en-US" altLang="en-US" sz="1800" dirty="0">
              <a:solidFill>
                <a:srgbClr val="1E4485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rgbClr val="1E4485"/>
                </a:solidFill>
                <a:hlinkClick r:id="rId4"/>
              </a:rPr>
              <a:t>syso@mail.muni.cz</a:t>
            </a:r>
            <a:r>
              <a:rPr lang="en-US" altLang="en-US" sz="1800" dirty="0">
                <a:solidFill>
                  <a:srgbClr val="1E4485"/>
                </a:solidFill>
              </a:rPr>
              <a:t>, A405</a:t>
            </a:r>
            <a:endParaRPr lang="cs-CZ" altLang="en-US" sz="1800" dirty="0">
              <a:solidFill>
                <a:srgbClr val="1E448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Multiplication Sign 53">
            <a:extLst>
              <a:ext uri="{FF2B5EF4-FFF2-40B4-BE49-F238E27FC236}">
                <a16:creationId xmlns:a16="http://schemas.microsoft.com/office/drawing/2014/main" id="{C51A5261-BF4E-44C7-B826-885679374028}"/>
              </a:ext>
            </a:extLst>
          </p:cNvPr>
          <p:cNvSpPr/>
          <p:nvPr/>
        </p:nvSpPr>
        <p:spPr>
          <a:xfrm>
            <a:off x="6396653" y="5467689"/>
            <a:ext cx="388568" cy="368462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417FB6-2706-40FF-B14B-4E7182005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01 </a:t>
            </a:r>
            <a:br>
              <a:rPr lang="en-US" dirty="0"/>
            </a:br>
            <a:r>
              <a:rPr lang="en-US" dirty="0"/>
              <a:t>key generation and </a:t>
            </a:r>
            <a:r>
              <a:rPr lang="en-US" dirty="0" err="1"/>
              <a:t>bitmanipulation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6A703E-B535-4F13-ACA8-9E403FFE0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bits_used</a:t>
            </a:r>
            <a:r>
              <a:rPr lang="en-US" dirty="0"/>
              <a:t> – number of generated bits  </a:t>
            </a:r>
          </a:p>
          <a:p>
            <a:r>
              <a:rPr lang="en-US" dirty="0"/>
              <a:t>Which </a:t>
            </a:r>
            <a:r>
              <a:rPr lang="en-US" b="1" dirty="0"/>
              <a:t>bit</a:t>
            </a:r>
            <a:r>
              <a:rPr lang="en-US" dirty="0"/>
              <a:t> is the first not set:</a:t>
            </a:r>
          </a:p>
          <a:p>
            <a:pPr lvl="1"/>
            <a:r>
              <a:rPr lang="en-US" dirty="0" err="1"/>
              <a:t>byte_offset</a:t>
            </a:r>
            <a:r>
              <a:rPr lang="en-US" dirty="0"/>
              <a:t> - index of byte in which is the </a:t>
            </a:r>
            <a:r>
              <a:rPr lang="en-US" b="1" dirty="0"/>
              <a:t>bit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bit_offset</a:t>
            </a:r>
            <a:r>
              <a:rPr lang="en-US" dirty="0"/>
              <a:t> – position of </a:t>
            </a:r>
            <a:r>
              <a:rPr lang="en-US" b="1" dirty="0"/>
              <a:t>bit </a:t>
            </a:r>
            <a:r>
              <a:rPr lang="en-US" dirty="0"/>
              <a:t>in the given byte (</a:t>
            </a:r>
            <a:r>
              <a:rPr lang="en-US" dirty="0" err="1"/>
              <a:t>byte_offset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Example for (</a:t>
            </a:r>
            <a:r>
              <a:rPr lang="en-US" dirty="0" err="1"/>
              <a:t>bit_offset</a:t>
            </a:r>
            <a:r>
              <a:rPr lang="en-US" dirty="0"/>
              <a:t> =2 and </a:t>
            </a:r>
            <a:r>
              <a:rPr lang="en-US" dirty="0" err="1">
                <a:solidFill>
                  <a:srgbClr val="FF0000"/>
                </a:solidFill>
              </a:rPr>
              <a:t>rnd</a:t>
            </a:r>
            <a:r>
              <a:rPr lang="en-US" dirty="0">
                <a:solidFill>
                  <a:srgbClr val="FF0000"/>
                </a:solidFill>
              </a:rPr>
              <a:t>=01011…</a:t>
            </a:r>
            <a:r>
              <a:rPr lang="en-US" dirty="0"/>
              <a:t> ):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651D1-5B9B-4D14-8E03-6117CC68D9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C81EA9-B624-4AD3-A23C-001DA6E94697}" type="slidenum">
              <a:rPr lang="cs-CZ" altLang="en-US" smtClean="0"/>
              <a:pPr>
                <a:defRPr/>
              </a:pPr>
              <a:t>2</a:t>
            </a:fld>
            <a:endParaRPr lang="cs-CZ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8C596-A467-4A9F-AE81-4800BA9CC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7D2278-D9A8-4924-9C6A-86C7F595424C}"/>
              </a:ext>
            </a:extLst>
          </p:cNvPr>
          <p:cNvGrpSpPr/>
          <p:nvPr/>
        </p:nvGrpSpPr>
        <p:grpSpPr>
          <a:xfrm>
            <a:off x="2768328" y="4006215"/>
            <a:ext cx="1476165" cy="654378"/>
            <a:chOff x="899591" y="3996338"/>
            <a:chExt cx="1476165" cy="65437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55EABF1-9CE1-4264-BE66-D0C386232C4A}"/>
                </a:ext>
              </a:extLst>
            </p:cNvPr>
            <p:cNvSpPr/>
            <p:nvPr/>
          </p:nvSpPr>
          <p:spPr>
            <a:xfrm>
              <a:off x="942278" y="4334725"/>
              <a:ext cx="1080120" cy="2841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6F9B343-0608-4972-82F7-EFD827926E9F}"/>
                </a:ext>
              </a:extLst>
            </p:cNvPr>
            <p:cNvSpPr txBox="1"/>
            <p:nvPr/>
          </p:nvSpPr>
          <p:spPr>
            <a:xfrm>
              <a:off x="899592" y="3996338"/>
              <a:ext cx="1476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01234567</a:t>
              </a:r>
              <a:endParaRPr lang="sk-SK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EDFF68-C2FF-4576-94DC-29B95A768022}"/>
                </a:ext>
              </a:extLst>
            </p:cNvPr>
            <p:cNvSpPr txBox="1"/>
            <p:nvPr/>
          </p:nvSpPr>
          <p:spPr>
            <a:xfrm>
              <a:off x="899591" y="4281384"/>
              <a:ext cx="12546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00000000</a:t>
              </a:r>
              <a:endParaRPr lang="sk-SK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525C32-04B3-4C41-8A7B-005FD322464D}"/>
              </a:ext>
            </a:extLst>
          </p:cNvPr>
          <p:cNvGrpSpPr/>
          <p:nvPr/>
        </p:nvGrpSpPr>
        <p:grpSpPr>
          <a:xfrm>
            <a:off x="1597899" y="4005064"/>
            <a:ext cx="1476165" cy="654378"/>
            <a:chOff x="899591" y="3996338"/>
            <a:chExt cx="1476165" cy="65437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5E819337-6E67-4EB7-ADDA-8DBE83D7BAD7}"/>
                </a:ext>
              </a:extLst>
            </p:cNvPr>
            <p:cNvSpPr/>
            <p:nvPr/>
          </p:nvSpPr>
          <p:spPr>
            <a:xfrm>
              <a:off x="942278" y="4334725"/>
              <a:ext cx="1080120" cy="2841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8420506-8760-486E-B4F1-C1A8E88B7FBB}"/>
                </a:ext>
              </a:extLst>
            </p:cNvPr>
            <p:cNvSpPr txBox="1"/>
            <p:nvPr/>
          </p:nvSpPr>
          <p:spPr>
            <a:xfrm>
              <a:off x="899592" y="3996338"/>
              <a:ext cx="1476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01234567</a:t>
              </a:r>
              <a:endParaRPr lang="sk-SK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30853C9-3E67-46A8-B601-469ED31C7CDC}"/>
                </a:ext>
              </a:extLst>
            </p:cNvPr>
            <p:cNvSpPr txBox="1"/>
            <p:nvPr/>
          </p:nvSpPr>
          <p:spPr>
            <a:xfrm>
              <a:off x="899591" y="4281384"/>
              <a:ext cx="12535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01000000</a:t>
              </a:r>
              <a:endParaRPr lang="sk-SK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58A471C-52E7-4368-AB83-142A8ECD7920}"/>
              </a:ext>
            </a:extLst>
          </p:cNvPr>
          <p:cNvGrpSpPr/>
          <p:nvPr/>
        </p:nvGrpSpPr>
        <p:grpSpPr>
          <a:xfrm>
            <a:off x="5165368" y="4005064"/>
            <a:ext cx="1476165" cy="654378"/>
            <a:chOff x="899591" y="3996338"/>
            <a:chExt cx="1476165" cy="654378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066DD51-4264-4D90-9DAC-B21C8249BD18}"/>
                </a:ext>
              </a:extLst>
            </p:cNvPr>
            <p:cNvSpPr/>
            <p:nvPr/>
          </p:nvSpPr>
          <p:spPr>
            <a:xfrm>
              <a:off x="942278" y="4334725"/>
              <a:ext cx="1080120" cy="2841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D050A4A-FEB8-4EF3-B44F-3B2921991F2B}"/>
                </a:ext>
              </a:extLst>
            </p:cNvPr>
            <p:cNvSpPr txBox="1"/>
            <p:nvPr/>
          </p:nvSpPr>
          <p:spPr>
            <a:xfrm>
              <a:off x="899592" y="3996338"/>
              <a:ext cx="1476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01234567</a:t>
              </a:r>
              <a:endParaRPr lang="sk-SK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4713E34-A2D5-456D-8FBC-5A295FDA363D}"/>
                </a:ext>
              </a:extLst>
            </p:cNvPr>
            <p:cNvSpPr txBox="1"/>
            <p:nvPr/>
          </p:nvSpPr>
          <p:spPr>
            <a:xfrm>
              <a:off x="899591" y="4281384"/>
              <a:ext cx="1210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00000000</a:t>
              </a:r>
              <a:endParaRPr lang="sk-SK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D959132-1F0D-4678-9237-0335B80679D9}"/>
              </a:ext>
            </a:extLst>
          </p:cNvPr>
          <p:cNvGrpSpPr/>
          <p:nvPr/>
        </p:nvGrpSpPr>
        <p:grpSpPr>
          <a:xfrm>
            <a:off x="3981443" y="4005064"/>
            <a:ext cx="1476164" cy="654378"/>
            <a:chOff x="899592" y="3996338"/>
            <a:chExt cx="1476164" cy="654378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B4FBD364-D945-4027-AF65-FAFF4A3ED737}"/>
                </a:ext>
              </a:extLst>
            </p:cNvPr>
            <p:cNvSpPr/>
            <p:nvPr/>
          </p:nvSpPr>
          <p:spPr>
            <a:xfrm>
              <a:off x="942278" y="4334725"/>
              <a:ext cx="1080120" cy="2841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7F77552-5CE6-4603-82DF-6D0CFA66142D}"/>
                </a:ext>
              </a:extLst>
            </p:cNvPr>
            <p:cNvSpPr txBox="1"/>
            <p:nvPr/>
          </p:nvSpPr>
          <p:spPr>
            <a:xfrm>
              <a:off x="899592" y="3996338"/>
              <a:ext cx="1476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01234567</a:t>
              </a:r>
              <a:endParaRPr lang="sk-SK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04A54D-597B-4E4F-B19E-856D8C08005F}"/>
                </a:ext>
              </a:extLst>
            </p:cNvPr>
            <p:cNvSpPr txBox="1"/>
            <p:nvPr/>
          </p:nvSpPr>
          <p:spPr>
            <a:xfrm>
              <a:off x="899592" y="4281384"/>
              <a:ext cx="12255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00000000</a:t>
              </a:r>
              <a:endParaRPr lang="sk-SK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365157C-6E1C-4552-A769-3A2FB2529D88}"/>
              </a:ext>
            </a:extLst>
          </p:cNvPr>
          <p:cNvGrpSpPr/>
          <p:nvPr/>
        </p:nvGrpSpPr>
        <p:grpSpPr>
          <a:xfrm>
            <a:off x="6336899" y="4011602"/>
            <a:ext cx="1476165" cy="654378"/>
            <a:chOff x="899591" y="3996338"/>
            <a:chExt cx="1476165" cy="654378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460A1D2D-CF54-462A-BEF4-0D97DA4C4CA3}"/>
                </a:ext>
              </a:extLst>
            </p:cNvPr>
            <p:cNvSpPr/>
            <p:nvPr/>
          </p:nvSpPr>
          <p:spPr>
            <a:xfrm>
              <a:off x="942278" y="4334725"/>
              <a:ext cx="1080120" cy="28416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960803D-BBF4-4A93-8C7D-A44CAA00837A}"/>
                </a:ext>
              </a:extLst>
            </p:cNvPr>
            <p:cNvSpPr txBox="1"/>
            <p:nvPr/>
          </p:nvSpPr>
          <p:spPr>
            <a:xfrm>
              <a:off x="899592" y="3996338"/>
              <a:ext cx="14761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01234567</a:t>
              </a:r>
              <a:endParaRPr lang="sk-SK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1D1EA9A-9B6A-42EF-8C1A-99629B35AE05}"/>
                </a:ext>
              </a:extLst>
            </p:cNvPr>
            <p:cNvSpPr txBox="1"/>
            <p:nvPr/>
          </p:nvSpPr>
          <p:spPr>
            <a:xfrm>
              <a:off x="899591" y="4281384"/>
              <a:ext cx="12543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00000000</a:t>
              </a:r>
              <a:endParaRPr lang="sk-SK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196F5E8-F91B-491E-88C5-9C16161EAEAF}"/>
              </a:ext>
            </a:extLst>
          </p:cNvPr>
          <p:cNvGrpSpPr/>
          <p:nvPr/>
        </p:nvGrpSpPr>
        <p:grpSpPr>
          <a:xfrm>
            <a:off x="1640586" y="5408704"/>
            <a:ext cx="5108692" cy="370415"/>
            <a:chOff x="2368264" y="3819920"/>
            <a:chExt cx="5108692" cy="370415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46BC9F68-0D70-44FE-9405-482EBBFBC406}"/>
                </a:ext>
              </a:extLst>
            </p:cNvPr>
            <p:cNvSpPr/>
            <p:nvPr/>
          </p:nvSpPr>
          <p:spPr>
            <a:xfrm>
              <a:off x="2404207" y="3878905"/>
              <a:ext cx="4587592" cy="311430"/>
            </a:xfrm>
            <a:prstGeom prst="round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52E8E6E-AA44-4C89-940B-9D6FE669D75B}"/>
                </a:ext>
              </a:extLst>
            </p:cNvPr>
            <p:cNvSpPr txBox="1"/>
            <p:nvPr/>
          </p:nvSpPr>
          <p:spPr>
            <a:xfrm>
              <a:off x="2368264" y="3819920"/>
              <a:ext cx="51086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--010111    10001100    11000111 11001001    10 </a:t>
              </a:r>
              <a:endParaRPr lang="sk-SK" dirty="0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7190AEA-7373-4E84-A81B-B74B3D527E16}"/>
              </a:ext>
            </a:extLst>
          </p:cNvPr>
          <p:cNvGrpSpPr/>
          <p:nvPr/>
        </p:nvGrpSpPr>
        <p:grpSpPr>
          <a:xfrm>
            <a:off x="2811015" y="5867980"/>
            <a:ext cx="5184576" cy="369332"/>
            <a:chOff x="2843808" y="4874356"/>
            <a:chExt cx="5184576" cy="369332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DB839594-6F23-4DD5-A037-3991D068DDCB}"/>
                </a:ext>
              </a:extLst>
            </p:cNvPr>
            <p:cNvSpPr/>
            <p:nvPr/>
          </p:nvSpPr>
          <p:spPr>
            <a:xfrm>
              <a:off x="2925307" y="4903307"/>
              <a:ext cx="4587592" cy="311430"/>
            </a:xfrm>
            <a:prstGeom prst="round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50267EE-CEE4-4973-844E-228009017645}"/>
                </a:ext>
              </a:extLst>
            </p:cNvPr>
            <p:cNvSpPr txBox="1"/>
            <p:nvPr/>
          </p:nvSpPr>
          <p:spPr>
            <a:xfrm>
              <a:off x="2843808" y="4874356"/>
              <a:ext cx="5184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10001100    11000111 11 001001   10000000</a:t>
              </a:r>
              <a:endParaRPr lang="sk-SK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EF2262-B612-4221-A89B-1520C77E2175}"/>
              </a:ext>
            </a:extLst>
          </p:cNvPr>
          <p:cNvGrpSpPr/>
          <p:nvPr/>
        </p:nvGrpSpPr>
        <p:grpSpPr>
          <a:xfrm>
            <a:off x="1640586" y="4871184"/>
            <a:ext cx="4674568" cy="369332"/>
            <a:chOff x="2214523" y="3429000"/>
            <a:chExt cx="4674568" cy="369332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4C3A4451-411E-4619-A143-6FB9606C24AB}"/>
                </a:ext>
              </a:extLst>
            </p:cNvPr>
            <p:cNvSpPr/>
            <p:nvPr/>
          </p:nvSpPr>
          <p:spPr>
            <a:xfrm>
              <a:off x="2234716" y="3449202"/>
              <a:ext cx="4587592" cy="31143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02F6601-49AC-432F-AB58-133DF6167EE9}"/>
                </a:ext>
              </a:extLst>
            </p:cNvPr>
            <p:cNvSpPr txBox="1"/>
            <p:nvPr/>
          </p:nvSpPr>
          <p:spPr>
            <a:xfrm>
              <a:off x="2214523" y="3429000"/>
              <a:ext cx="46745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01011110   00110011   00011111  00100110 </a:t>
              </a:r>
              <a:endParaRPr lang="sk-SK" dirty="0"/>
            </a:p>
          </p:txBody>
        </p:sp>
      </p:grpSp>
      <p:sp>
        <p:nvSpPr>
          <p:cNvPr id="49" name="Arrow: Curved Left 48">
            <a:extLst>
              <a:ext uri="{FF2B5EF4-FFF2-40B4-BE49-F238E27FC236}">
                <a16:creationId xmlns:a16="http://schemas.microsoft.com/office/drawing/2014/main" id="{E3F106C1-DA42-44A5-9AD4-54656359B03E}"/>
              </a:ext>
            </a:extLst>
          </p:cNvPr>
          <p:cNvSpPr/>
          <p:nvPr/>
        </p:nvSpPr>
        <p:spPr>
          <a:xfrm>
            <a:off x="6919646" y="5030175"/>
            <a:ext cx="317145" cy="67978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90B7A84-2409-4801-B80E-F7E7DFE8BE30}"/>
              </a:ext>
            </a:extLst>
          </p:cNvPr>
          <p:cNvSpPr txBox="1"/>
          <p:nvPr/>
        </p:nvSpPr>
        <p:spPr>
          <a:xfrm>
            <a:off x="7419917" y="5150728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Shift by +2</a:t>
            </a:r>
            <a:endParaRPr lang="sk-SK" dirty="0"/>
          </a:p>
        </p:txBody>
      </p:sp>
      <p:sp>
        <p:nvSpPr>
          <p:cNvPr id="52" name="Arrow: Curved Right 51">
            <a:extLst>
              <a:ext uri="{FF2B5EF4-FFF2-40B4-BE49-F238E27FC236}">
                <a16:creationId xmlns:a16="http://schemas.microsoft.com/office/drawing/2014/main" id="{3D0927FE-95F1-48A6-9D35-9EEBC6369C38}"/>
              </a:ext>
            </a:extLst>
          </p:cNvPr>
          <p:cNvSpPr/>
          <p:nvPr/>
        </p:nvSpPr>
        <p:spPr>
          <a:xfrm>
            <a:off x="1175622" y="4951026"/>
            <a:ext cx="418374" cy="1286286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>
              <a:solidFill>
                <a:schemeClr val="tx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D2F76FB-6D87-4D67-994F-F6C1FA2B349E}"/>
              </a:ext>
            </a:extLst>
          </p:cNvPr>
          <p:cNvSpPr txBox="1"/>
          <p:nvPr/>
        </p:nvSpPr>
        <p:spPr>
          <a:xfrm>
            <a:off x="-60481" y="5328911"/>
            <a:ext cx="1403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Shift by -6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34741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BA919-7783-469C-A85D-EF82E6C38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02 </a:t>
            </a:r>
            <a:br>
              <a:rPr lang="en-US" dirty="0"/>
            </a:br>
            <a:r>
              <a:rPr lang="en-US" dirty="0"/>
              <a:t>Key reconstruction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91CAB-E027-47DB-99D7-DB97BF73C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Encryption: </a:t>
            </a:r>
          </a:p>
          <a:p>
            <a:pPr lvl="1"/>
            <a:r>
              <a:rPr lang="en-US" dirty="0"/>
              <a:t>K = rand() | rand () | … but seeded with = time</a:t>
            </a:r>
          </a:p>
          <a:p>
            <a:pPr lvl="1"/>
            <a:r>
              <a:rPr lang="en-US" dirty="0"/>
              <a:t>E(</a:t>
            </a:r>
            <a:r>
              <a:rPr lang="en-US" dirty="0" err="1"/>
              <a:t>K,pt</a:t>
            </a:r>
            <a:r>
              <a:rPr lang="en-US" dirty="0"/>
              <a:t>) = </a:t>
            </a:r>
            <a:r>
              <a:rPr lang="en-US" dirty="0" err="1"/>
              <a:t>ct</a:t>
            </a:r>
            <a:r>
              <a:rPr lang="en-US" dirty="0"/>
              <a:t> </a:t>
            </a:r>
          </a:p>
          <a:p>
            <a:pPr marL="533400" indent="-457200"/>
            <a:endParaRPr lang="en-US" dirty="0"/>
          </a:p>
          <a:p>
            <a:pPr marL="533400" indent="-457200"/>
            <a:r>
              <a:rPr lang="en-US" dirty="0"/>
              <a:t>Attack: </a:t>
            </a:r>
          </a:p>
          <a:p>
            <a:pPr marL="819150" lvl="1" indent="-457200"/>
            <a:r>
              <a:rPr lang="en-US" dirty="0"/>
              <a:t>Entropy of the seed is 31 bits ! - easy to guess </a:t>
            </a:r>
          </a:p>
          <a:p>
            <a:pPr marL="819150" lvl="1" indent="-457200"/>
            <a:r>
              <a:rPr lang="en-US" dirty="0"/>
              <a:t>For all seeds: </a:t>
            </a:r>
          </a:p>
          <a:p>
            <a:pPr marL="1181100" lvl="2" indent="-457200"/>
            <a:r>
              <a:rPr lang="en-US" dirty="0"/>
              <a:t>Generate key K’, encrypt E(K’,</a:t>
            </a:r>
            <a:r>
              <a:rPr lang="en-US" dirty="0" err="1"/>
              <a:t>pt</a:t>
            </a:r>
            <a:r>
              <a:rPr lang="en-US" dirty="0"/>
              <a:t>) = </a:t>
            </a:r>
            <a:r>
              <a:rPr lang="en-US" dirty="0" err="1"/>
              <a:t>ct</a:t>
            </a:r>
            <a:r>
              <a:rPr lang="en-US" dirty="0"/>
              <a:t>’</a:t>
            </a:r>
          </a:p>
          <a:p>
            <a:pPr marL="1181100" lvl="2" indent="-457200"/>
            <a:r>
              <a:rPr lang="en-US" dirty="0"/>
              <a:t>If </a:t>
            </a:r>
            <a:r>
              <a:rPr lang="en-US" dirty="0" err="1"/>
              <a:t>ct</a:t>
            </a:r>
            <a:r>
              <a:rPr lang="en-US" dirty="0"/>
              <a:t>’ == </a:t>
            </a:r>
            <a:r>
              <a:rPr lang="en-US" dirty="0" err="1"/>
              <a:t>ct</a:t>
            </a:r>
            <a:r>
              <a:rPr lang="en-US" dirty="0"/>
              <a:t> return K’</a:t>
            </a:r>
          </a:p>
          <a:p>
            <a:pPr marL="819150" lvl="1" indent="-457200"/>
            <a:endParaRPr lang="en-US" dirty="0"/>
          </a:p>
          <a:p>
            <a:pPr marL="819150" lvl="1" indent="-457200"/>
            <a:endParaRPr lang="en-US" dirty="0"/>
          </a:p>
          <a:p>
            <a:pPr marL="819150" lvl="1" indent="-457200"/>
            <a:endParaRPr lang="en-US" dirty="0"/>
          </a:p>
          <a:p>
            <a:pPr marL="819150" lvl="1" indent="-457200"/>
            <a:endParaRPr lang="en-US" dirty="0"/>
          </a:p>
          <a:p>
            <a:endParaRPr lang="sk-S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BB5A88-BC02-4246-B7FF-2B69AEF362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C81EA9-B624-4AD3-A23C-001DA6E94697}" type="slidenum">
              <a:rPr lang="cs-CZ" altLang="en-US" smtClean="0"/>
              <a:pPr>
                <a:defRPr/>
              </a:pPr>
              <a:t>3</a:t>
            </a:fld>
            <a:endParaRPr lang="cs-CZ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8213E-F636-4132-AC55-50F94CD37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166223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564EF-58AA-4BC0-B838-2473F05DC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03 </a:t>
            </a:r>
            <a:br>
              <a:rPr lang="en-US" dirty="0"/>
            </a:br>
            <a:r>
              <a:rPr lang="en-US" dirty="0"/>
              <a:t>Secure encryption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B2E71-B4C0-4D9A-9677-621FBFB33E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Entire key has to be generated by dev/(u)random</a:t>
            </a:r>
          </a:p>
          <a:p>
            <a:pPr lvl="1"/>
            <a:r>
              <a:rPr lang="en-US" dirty="0"/>
              <a:t>If only </a:t>
            </a:r>
            <a:r>
              <a:rPr lang="en-US" b="1" dirty="0"/>
              <a:t>seed</a:t>
            </a:r>
            <a:r>
              <a:rPr lang="en-US" dirty="0"/>
              <a:t> is generated – same problem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while(obtained &lt; requested){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b="1" dirty="0"/>
              <a:t>bytes</a:t>
            </a:r>
            <a:r>
              <a:rPr lang="en-US" dirty="0"/>
              <a:t>  = read(file, buffer, requested - obtained);</a:t>
            </a:r>
          </a:p>
          <a:p>
            <a:pPr marL="0" indent="0">
              <a:buNone/>
            </a:pPr>
            <a:r>
              <a:rPr lang="en-US" dirty="0"/>
              <a:t>    	if (bytes &lt; 0){ …unable to read from file…}</a:t>
            </a:r>
          </a:p>
          <a:p>
            <a:pPr marL="0" indent="0">
              <a:buNone/>
            </a:pPr>
            <a:r>
              <a:rPr lang="en-US" dirty="0"/>
              <a:t>	else {obtained += </a:t>
            </a:r>
            <a:r>
              <a:rPr lang="en-US" b="1" dirty="0"/>
              <a:t>bytes</a:t>
            </a:r>
            <a:r>
              <a:rPr lang="en-US" dirty="0"/>
              <a:t>}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30051-FE19-47C0-9B49-3CBF76B668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C81EA9-B624-4AD3-A23C-001DA6E94697}" type="slidenum">
              <a:rPr lang="cs-CZ" altLang="en-US" smtClean="0"/>
              <a:pPr>
                <a:defRPr/>
              </a:pPr>
              <a:t>4</a:t>
            </a:fld>
            <a:endParaRPr lang="cs-CZ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A51AF-A72B-49E8-A7CE-7B6CDF3E6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407185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AA6CF-90AD-4758-9B35-80CC1221B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Consultations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F087BE-4B8F-4CB1-BDFB-40DD9084F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discuss your points </a:t>
            </a:r>
            <a:r>
              <a:rPr lang="en-US"/>
              <a:t>6.10 after the Seminar  </a:t>
            </a:r>
            <a:endParaRPr lang="sk-SK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320B26-619A-410A-B6B3-AE9C0BC4B9C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C81EA9-B624-4AD3-A23C-001DA6E94697}" type="slidenum">
              <a:rPr lang="cs-CZ" altLang="en-US" smtClean="0"/>
              <a:pPr>
                <a:defRPr/>
              </a:pPr>
              <a:t>5</a:t>
            </a:fld>
            <a:endParaRPr lang="cs-CZ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8E1272-D607-45F3-9B88-F35FBA3BF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altLang="en-US"/>
              <a:t>I      PA193 - </a:t>
            </a:r>
            <a:r>
              <a:rPr lang="en-US" altLang="en-US"/>
              <a:t>Introductory info</a:t>
            </a:r>
          </a:p>
        </p:txBody>
      </p:sp>
    </p:spTree>
    <p:extLst>
      <p:ext uri="{BB962C8B-B14F-4D97-AF65-F5344CB8AC3E}">
        <p14:creationId xmlns:p14="http://schemas.microsoft.com/office/powerpoint/2010/main" val="120400787"/>
      </p:ext>
    </p:extLst>
  </p:cSld>
  <p:clrMapOvr>
    <a:masterClrMapping/>
  </p:clrMapOvr>
</p:sld>
</file>

<file path=ppt/theme/theme1.xml><?xml version="1.0" encoding="utf-8"?>
<a:theme xmlns:a="http://schemas.openxmlformats.org/drawingml/2006/main" name="CRCS_prezenta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CRCS_prezentace</Template>
  <TotalTime>552</TotalTime>
  <Words>292</Words>
  <Application>Microsoft Office PowerPoint</Application>
  <PresentationFormat>Předvádění na obrazovce (4:3)</PresentationFormat>
  <Paragraphs>60</Paragraphs>
  <Slides>5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8" baseType="lpstr">
      <vt:lpstr>Arial</vt:lpstr>
      <vt:lpstr>Calibri</vt:lpstr>
      <vt:lpstr>CRCS_prezentace</vt:lpstr>
      <vt:lpstr>PV181 Laboratory of security and applied cryptography</vt:lpstr>
      <vt:lpstr>Task 01  key generation and bitmanipulation</vt:lpstr>
      <vt:lpstr>Task 02  Key reconstruction</vt:lpstr>
      <vt:lpstr>Task 03  Secure encryption</vt:lpstr>
      <vt:lpstr>Consultations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Jmeno uzivatele</dc:creator>
  <cp:lastModifiedBy>Marek Sýs</cp:lastModifiedBy>
  <cp:revision>60</cp:revision>
  <cp:lastPrinted>2012-09-10T13:56:59Z</cp:lastPrinted>
  <dcterms:created xsi:type="dcterms:W3CDTF">2013-08-19T12:15:33Z</dcterms:created>
  <dcterms:modified xsi:type="dcterms:W3CDTF">2022-10-04T07:36:18Z</dcterms:modified>
</cp:coreProperties>
</file>