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952AFEF8-B5A4-497E-87F2-2399D982A5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131B6-6B87-447E-8077-66D34B536C8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1074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C12FB-53AA-423B-AF36-35E34C7AADE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7260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D2A21-E2B5-462E-981E-EBAC49C3D19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1290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9FB79-B42C-41A7-96D6-506FCA0029D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1067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5DDFB-C9F2-4D3E-A55E-5842AED47C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6049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9C0EB-9B1E-48D3-9FA1-275F1739893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651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A6662-47D3-4AD5-B92C-18D1C585754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0754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1A16C-BB33-499A-84C5-6C40D15E37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4756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234E3-E024-4C80-BA00-A0029912E27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4553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01DBD-F527-49CC-B050-506926AFBE6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394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BBCE9-9196-4475-AAAC-97C8E8A52CE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590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F5DF709-C7F3-4689-86BE-8106595F6A6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Introduction</a:t>
            </a: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Zdeněk Říha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Versioning (RFCs)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/>
              <a:t>RSA Encryption</a:t>
            </a:r>
          </a:p>
          <a:p>
            <a:pPr lvl="1"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			RFC 2315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			RFC 2437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			RFC 3447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			RFC 8017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843338" y="3213100"/>
            <a:ext cx="431800" cy="287338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3851275" y="4221163"/>
            <a:ext cx="433388" cy="287337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843338" y="5175250"/>
            <a:ext cx="431800" cy="288925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Versioning (NIST FIPS)</a:t>
            </a:r>
            <a:endParaRPr lang="cs-CZ" alt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Digital Signature Standard</a:t>
            </a:r>
          </a:p>
          <a:p>
            <a:pPr lvl="1"/>
            <a:r>
              <a:rPr lang="en-US" altLang="cs-CZ"/>
              <a:t>FIPS 186 (published on 19 May 1994)</a:t>
            </a:r>
          </a:p>
          <a:p>
            <a:pPr lvl="1"/>
            <a:r>
              <a:rPr lang="en-US" altLang="cs-CZ"/>
              <a:t>FIPS 186-1 (published on 15 Dec 1998)</a:t>
            </a:r>
          </a:p>
          <a:p>
            <a:pPr lvl="1"/>
            <a:r>
              <a:rPr lang="en-US" altLang="cs-CZ"/>
              <a:t>FIPS 186-2 (published on 27 Jan 2000)</a:t>
            </a:r>
          </a:p>
          <a:p>
            <a:pPr lvl="1"/>
            <a:r>
              <a:rPr lang="en-US" altLang="cs-CZ"/>
              <a:t>FIPS 186-3 (published June 2009)</a:t>
            </a:r>
          </a:p>
          <a:p>
            <a:pPr lvl="1"/>
            <a:r>
              <a:rPr lang="en-US" altLang="cs-CZ"/>
              <a:t>FIPS 186-4 (published July 2013)</a:t>
            </a:r>
          </a:p>
          <a:p>
            <a:pPr lvl="1"/>
            <a:r>
              <a:rPr lang="en-US" altLang="cs-CZ"/>
              <a:t>FIPS 186-5 (draft available from Oct 2019)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Versioning</a:t>
            </a:r>
            <a:endParaRPr lang="cs-CZ" alt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PKCS#1 v1.5</a:t>
            </a:r>
          </a:p>
          <a:p>
            <a:r>
              <a:rPr lang="en-US" altLang="cs-CZ" dirty="0"/>
              <a:t>ETSI </a:t>
            </a:r>
            <a:r>
              <a:rPr lang="fi-FI" altLang="cs-CZ" dirty="0"/>
              <a:t>TS 119 312 V1.4.2 (2022-02)</a:t>
            </a:r>
          </a:p>
          <a:p>
            <a:r>
              <a:rPr lang="fi-FI" altLang="cs-CZ" dirty="0"/>
              <a:t>ITU-T X.509 Version/Edition</a:t>
            </a:r>
            <a:endParaRPr lang="cs-CZ" altLang="cs-CZ" dirty="0"/>
          </a:p>
        </p:txBody>
      </p:sp>
      <p:pic>
        <p:nvPicPr>
          <p:cNvPr id="1536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3527425"/>
            <a:ext cx="41338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1250"/>
            <a:ext cx="40671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Why do we need standards in IT Security?</a:t>
            </a:r>
            <a:endParaRPr lang="cs-CZ" alt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435975" cy="4411662"/>
          </a:xfrm>
        </p:spPr>
        <p:txBody>
          <a:bodyPr/>
          <a:lstStyle/>
          <a:p>
            <a:r>
              <a:rPr lang="en-US" altLang="cs-CZ"/>
              <a:t>Compatibility/interoperability</a:t>
            </a:r>
          </a:p>
          <a:p>
            <a:r>
              <a:rPr lang="en-US" altLang="cs-CZ"/>
              <a:t>Common terminology</a:t>
            </a:r>
          </a:p>
          <a:p>
            <a:r>
              <a:rPr lang="en-US" altLang="cs-CZ"/>
              <a:t>Efficiency/costs – no need to reinvent a wheel</a:t>
            </a:r>
          </a:p>
          <a:p>
            <a:r>
              <a:rPr lang="en-US" altLang="cs-CZ"/>
              <a:t>Regular updates/follow developments</a:t>
            </a:r>
          </a:p>
          <a:p>
            <a:r>
              <a:rPr lang="en-US" altLang="cs-CZ"/>
              <a:t>…</a:t>
            </a:r>
          </a:p>
          <a:p>
            <a:endParaRPr lang="en-US" altLang="cs-CZ"/>
          </a:p>
          <a:p>
            <a:r>
              <a:rPr lang="en-US" altLang="cs-CZ"/>
              <a:t>Security</a:t>
            </a: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Disadvantages</a:t>
            </a:r>
            <a:endParaRPr lang="cs-CZ" alt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Paid standards</a:t>
            </a:r>
          </a:p>
          <a:p>
            <a:pPr lvl="1"/>
            <a:r>
              <a:rPr lang="en-US" altLang="cs-CZ"/>
              <a:t>To cover the development of standards</a:t>
            </a:r>
          </a:p>
          <a:p>
            <a:r>
              <a:rPr lang="en-US" altLang="cs-CZ"/>
              <a:t>Competition among the standardization bodies</a:t>
            </a:r>
          </a:p>
          <a:p>
            <a:r>
              <a:rPr lang="en-US" altLang="cs-CZ"/>
              <a:t>Access to standards (and their drafts)</a:t>
            </a:r>
          </a:p>
          <a:p>
            <a:pPr lvl="1"/>
            <a:r>
              <a:rPr lang="en-US" altLang="cs-CZ"/>
              <a:t>+ difficult to understand</a:t>
            </a:r>
          </a:p>
          <a:p>
            <a:r>
              <a:rPr lang="en-US" altLang="cs-CZ"/>
              <a:t>Reduced flexibility</a:t>
            </a:r>
          </a:p>
          <a:p>
            <a:pPr lvl="1"/>
            <a:r>
              <a:rPr lang="en-US" altLang="cs-CZ"/>
              <a:t>E.g. for small organizations</a:t>
            </a:r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Coverage</a:t>
            </a:r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From high-level management</a:t>
            </a:r>
          </a:p>
          <a:p>
            <a:pPr lvl="1"/>
            <a:r>
              <a:rPr lang="en-US" altLang="cs-CZ"/>
              <a:t>ISMS (information security management system)</a:t>
            </a:r>
          </a:p>
          <a:p>
            <a:pPr lvl="1"/>
            <a:r>
              <a:rPr lang="en-US" altLang="cs-CZ"/>
              <a:t>E.g. ISO 27000</a:t>
            </a:r>
          </a:p>
          <a:p>
            <a:endParaRPr lang="en-US" altLang="cs-CZ"/>
          </a:p>
          <a:p>
            <a:r>
              <a:rPr lang="en-US" altLang="cs-CZ"/>
              <a:t>Up to low level crypto</a:t>
            </a:r>
          </a:p>
          <a:p>
            <a:pPr lvl="1"/>
            <a:r>
              <a:rPr lang="en-US" altLang="cs-CZ"/>
              <a:t>E.g. RSA, PKCS#1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Standards vs. norms</a:t>
            </a: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54188"/>
            <a:ext cx="8434387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/>
              <a:t>Standards are recommendations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/>
              <a:t>Norms are authoritative (mandatory) standards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/>
              <a:t>Normativity depends on: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/>
              <a:t>Country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/>
              <a:t>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/>
              <a:t>Field/context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/>
              <a:t>Type of company, personal use/business 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Standardization bodies</a:t>
            </a:r>
            <a:endParaRPr lang="cs-CZ" alt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800"/>
              <a:t>ISO</a:t>
            </a:r>
          </a:p>
          <a:p>
            <a:r>
              <a:rPr lang="en-US" altLang="cs-CZ" sz="2800"/>
              <a:t>National SO</a:t>
            </a:r>
          </a:p>
          <a:p>
            <a:pPr lvl="1"/>
            <a:r>
              <a:rPr lang="cs-CZ" altLang="cs-CZ" sz="2400"/>
              <a:t>Úřad pro technickou normalizaci, metrologii a státní zkušebnictví, ČSN</a:t>
            </a:r>
            <a:endParaRPr lang="en-US" altLang="cs-CZ" sz="2400"/>
          </a:p>
          <a:p>
            <a:pPr lvl="1"/>
            <a:r>
              <a:rPr lang="cs-CZ" altLang="cs-CZ" sz="2400"/>
              <a:t>UNMS SR</a:t>
            </a:r>
            <a:r>
              <a:rPr lang="en-US" altLang="cs-CZ" sz="2400"/>
              <a:t> (Slovakia)</a:t>
            </a:r>
            <a:endParaRPr lang="cs-CZ" altLang="cs-CZ" sz="2400"/>
          </a:p>
          <a:p>
            <a:pPr lvl="1"/>
            <a:r>
              <a:rPr lang="cs-CZ" altLang="cs-CZ" sz="2400"/>
              <a:t>DIN </a:t>
            </a:r>
            <a:r>
              <a:rPr lang="en-US" altLang="cs-CZ" sz="2400"/>
              <a:t>(Germany)</a:t>
            </a:r>
          </a:p>
          <a:p>
            <a:pPr lvl="1"/>
            <a:r>
              <a:rPr lang="en-US" altLang="cs-CZ" sz="2400"/>
              <a:t>AFNOR (France)</a:t>
            </a:r>
          </a:p>
          <a:p>
            <a:pPr lvl="1"/>
            <a:r>
              <a:rPr lang="en-US" altLang="cs-CZ" sz="2400"/>
              <a:t>ANSI (USA)</a:t>
            </a:r>
          </a:p>
          <a:p>
            <a:r>
              <a:rPr lang="en-US" altLang="cs-CZ" sz="2800"/>
              <a:t>CEN – European association</a:t>
            </a:r>
          </a:p>
          <a:p>
            <a:r>
              <a:rPr lang="en-US" altLang="cs-CZ" sz="2800"/>
              <a:t>CEN, CENELEC and ETSI - recognized as European Standards (ENs)</a:t>
            </a:r>
            <a:endParaRPr lang="cs-CZ" altLang="cs-CZ" sz="2800"/>
          </a:p>
        </p:txBody>
      </p:sp>
      <p:pic>
        <p:nvPicPr>
          <p:cNvPr id="9220" name="Picture 2" descr="https://mk0resourcesinfm536w.kinstacdn.com/wp-content/uploads/1-1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429000"/>
            <a:ext cx="2014537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Standardization bodies</a:t>
            </a:r>
            <a:endParaRPr lang="cs-CZ" alt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NIST: National Institute of Standards and Technology (USA)</a:t>
            </a:r>
          </a:p>
          <a:p>
            <a:r>
              <a:rPr lang="en-US" altLang="cs-CZ"/>
              <a:t>ETSI European Telecommunications Standards Institute</a:t>
            </a:r>
          </a:p>
          <a:p>
            <a:r>
              <a:rPr lang="en-US" altLang="cs-CZ"/>
              <a:t>ITU-T (e.g. X.509)</a:t>
            </a:r>
          </a:p>
          <a:p>
            <a:r>
              <a:rPr lang="en-US" altLang="cs-CZ"/>
              <a:t>IETF – RFC</a:t>
            </a:r>
          </a:p>
          <a:p>
            <a:endParaRPr lang="en-US" altLang="cs-CZ"/>
          </a:p>
          <a:p>
            <a:r>
              <a:rPr lang="en-US" altLang="cs-CZ"/>
              <a:t>RSA Security (PKCS)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Process</a:t>
            </a:r>
            <a:endParaRPr lang="cs-CZ" alt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3168650" cy="4411663"/>
          </a:xfrm>
        </p:spPr>
        <p:txBody>
          <a:bodyPr/>
          <a:lstStyle/>
          <a:p>
            <a:r>
              <a:rPr lang="en-US" altLang="cs-CZ"/>
              <a:t>The full list of status codes of ISO standards</a:t>
            </a:r>
          </a:p>
          <a:p>
            <a:r>
              <a:rPr lang="en-US" altLang="cs-CZ"/>
              <a:t>Focus on involvement of stakeholders, not on speed </a:t>
            </a:r>
          </a:p>
          <a:p>
            <a:r>
              <a:rPr lang="en-US" altLang="cs-CZ"/>
              <a:t>Often public consultations are needed</a:t>
            </a:r>
            <a:endParaRPr lang="cs-CZ" altLang="cs-CZ"/>
          </a:p>
        </p:txBody>
      </p:sp>
      <p:pic>
        <p:nvPicPr>
          <p:cNvPr id="11268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50" y="1052513"/>
            <a:ext cx="4375150" cy="54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Versioning (ISO)</a:t>
            </a:r>
            <a:endParaRPr lang="cs-CZ" altLang="cs-CZ"/>
          </a:p>
        </p:txBody>
      </p:sp>
      <p:pic>
        <p:nvPicPr>
          <p:cNvPr id="12291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2600" y="1628775"/>
            <a:ext cx="7285038" cy="2295525"/>
          </a:xfrm>
        </p:spPr>
      </p:pic>
      <p:pic>
        <p:nvPicPr>
          <p:cNvPr id="12292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3924300"/>
            <a:ext cx="5086350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1650</TotalTime>
  <Words>350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Wingdings</vt:lpstr>
      <vt:lpstr>Síť</vt:lpstr>
      <vt:lpstr>Introduction</vt:lpstr>
      <vt:lpstr>Why do we need standards in IT Security?</vt:lpstr>
      <vt:lpstr>Disadvantages</vt:lpstr>
      <vt:lpstr>Coverage</vt:lpstr>
      <vt:lpstr>Standards vs. norms</vt:lpstr>
      <vt:lpstr>Standardization bodies</vt:lpstr>
      <vt:lpstr>Standardization bodies</vt:lpstr>
      <vt:lpstr>Process</vt:lpstr>
      <vt:lpstr>Versioning (ISO)</vt:lpstr>
      <vt:lpstr>Versioning (RFCs)</vt:lpstr>
      <vt:lpstr>Versioning (NIST FIPS)</vt:lpstr>
      <vt:lpstr>Versioning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RIHA Zdenek (TAXUD)</cp:lastModifiedBy>
  <cp:revision>52</cp:revision>
  <dcterms:created xsi:type="dcterms:W3CDTF">2010-09-27T07:24:58Z</dcterms:created>
  <dcterms:modified xsi:type="dcterms:W3CDTF">2022-11-22T16:01:23Z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2022-11-22T16:00:55Z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3a3c57d5-e454-4cf9-a913-9754319dbe0d</vt:lpwstr>
  </property>
  <property fmtid="{D5CDD505-2E9C-101B-9397-08002B2CF9AE}" pid="8" name="MSIP_Label_6bd9ddd1-4d20-43f6-abfa-fc3c07406f94_ContentBits">
    <vt:lpwstr>0</vt:lpwstr>
  </property>
</Properties>
</file>