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8" r:id="rId12"/>
    <p:sldId id="266" r:id="rId13"/>
    <p:sldId id="267" r:id="rId14"/>
    <p:sldId id="268" r:id="rId15"/>
    <p:sldId id="289" r:id="rId16"/>
    <p:sldId id="269" r:id="rId17"/>
    <p:sldId id="271" r:id="rId18"/>
    <p:sldId id="272" r:id="rId19"/>
    <p:sldId id="273" r:id="rId20"/>
    <p:sldId id="270" r:id="rId21"/>
    <p:sldId id="284" r:id="rId22"/>
    <p:sldId id="285" r:id="rId23"/>
  </p:sldIdLst>
  <p:sldSz cx="9144000" cy="6858000" type="screen4x3"/>
  <p:notesSz cx="6781800" cy="99187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9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52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1813"/>
            <a:ext cx="2935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/>
            </a:lvl1pPr>
          </a:lstStyle>
          <a:p>
            <a:pPr>
              <a:defRPr/>
            </a:pPr>
            <a:fld id="{A8AEB98C-A19A-4209-B14F-AF23CB5385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E4D1-69AC-4C4F-BFEA-9B727EF9339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2529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8C88F-598D-4681-85C4-2966DA733FA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6326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8A4E3-C432-430E-A3EF-4D9025573E9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8030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56D36-51E7-4D1D-8EF8-CE3D357B3B6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05067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AB9C0-2385-4ED8-B390-8A724BA49B0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3226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4E735-5BC7-4575-94EE-0B8F45930C7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20445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FF1CE-C392-4EA7-947B-117E5749F7F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2531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DD3FA-9BCC-4CA8-9E29-E77D2A086C7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5102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C3C4B-D52C-439D-92D0-104F3CB85A0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2509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26007-A2CC-4645-A296-0EA41BA1C4B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0357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3F731-ED2D-4190-93B1-232A69D3A7C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3656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5F80360-AFB6-4D4C-8544-FA41ABF8FF9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Length of cryptographic keys</a:t>
            </a: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Zdeněk Říha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Recommended key sizes</a:t>
            </a:r>
            <a:endParaRPr lang="cs-CZ" altLang="cs-CZ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7524750" y="5872163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Source: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NIST SP800-57</a:t>
            </a:r>
            <a:endParaRPr lang="cs-CZ" altLang="cs-CZ" sz="1200"/>
          </a:p>
        </p:txBody>
      </p:sp>
      <p:pic>
        <p:nvPicPr>
          <p:cNvPr id="13316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71625"/>
            <a:ext cx="65627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4098925"/>
            <a:ext cx="653415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Recommended key sizes</a:t>
            </a:r>
            <a:endParaRPr lang="cs-CZ" altLang="cs-CZ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250825" y="6165850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Source: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NIST SP800-57</a:t>
            </a:r>
            <a:endParaRPr lang="cs-CZ" altLang="cs-CZ" sz="1200"/>
          </a:p>
        </p:txBody>
      </p: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0" y="2492375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/>
              <a:t>“Acceptable” </a:t>
            </a:r>
            <a:r>
              <a:rPr lang="en-US" altLang="cs-CZ" sz="1800"/>
              <a:t>indicates that the algorithm or key length is not known to be insecure.</a:t>
            </a:r>
          </a:p>
        </p:txBody>
      </p:sp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0" y="285273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/>
              <a:t>“Deprecated” </a:t>
            </a:r>
            <a:r>
              <a:rPr lang="en-US" altLang="cs-CZ" sz="1800"/>
              <a:t>means that the use of an algorithm or key length that provides the indicated security strength may be used if risk is accepted</a:t>
            </a:r>
          </a:p>
        </p:txBody>
      </p:sp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0" y="350043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/>
              <a:t>“Legacy use” </a:t>
            </a:r>
            <a:r>
              <a:rPr lang="en-US" altLang="cs-CZ" sz="1800"/>
              <a:t>means that an algorithm or key length may be used because of its use in legacy applications</a:t>
            </a:r>
          </a:p>
        </p:txBody>
      </p:sp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0" y="4205288"/>
            <a:ext cx="7524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/>
              <a:t>“Disallowed” </a:t>
            </a:r>
            <a:r>
              <a:rPr lang="en-US" altLang="cs-CZ" sz="1800"/>
              <a:t>means that an algorithm or key length </a:t>
            </a:r>
            <a:r>
              <a:rPr lang="en-US" altLang="cs-CZ" sz="1800" b="1"/>
              <a:t>shall not be used for </a:t>
            </a:r>
            <a:r>
              <a:rPr lang="en-US" altLang="cs-CZ" sz="1800"/>
              <a:t>applying cryptographic protection.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Crypto period</a:t>
            </a:r>
            <a:endParaRPr lang="cs-CZ" altLang="cs-CZ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44675"/>
            <a:ext cx="743743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524750" y="6016625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Source: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NIST SP800-57</a:t>
            </a:r>
            <a:endParaRPr lang="cs-CZ" altLang="cs-CZ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Crypto period example</a:t>
            </a:r>
            <a:endParaRPr lang="cs-CZ" altLang="cs-CZ"/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7524750" y="6016625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Source: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NIST SP800-57</a:t>
            </a:r>
            <a:endParaRPr lang="cs-CZ" altLang="cs-CZ" sz="1200"/>
          </a:p>
        </p:txBody>
      </p:sp>
      <p:pic>
        <p:nvPicPr>
          <p:cNvPr id="16388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552575"/>
            <a:ext cx="5472113" cy="500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Recommended crypto periods</a:t>
            </a:r>
            <a:endParaRPr lang="cs-CZ" altLang="cs-CZ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7380288" y="6597650"/>
            <a:ext cx="17637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000"/>
              <a:t>Source:NIST SP800-57</a:t>
            </a:r>
            <a:endParaRPr lang="cs-CZ" altLang="cs-CZ" sz="1000"/>
          </a:p>
        </p:txBody>
      </p:sp>
      <p:pic>
        <p:nvPicPr>
          <p:cNvPr id="1741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41438"/>
            <a:ext cx="5643563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Recommended crypto periods</a:t>
            </a:r>
            <a:endParaRPr lang="cs-CZ" altLang="cs-CZ"/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7380288" y="6597650"/>
            <a:ext cx="17637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000"/>
              <a:t>Source:NIST SP800-57</a:t>
            </a:r>
            <a:endParaRPr lang="cs-CZ" altLang="cs-CZ" sz="1000"/>
          </a:p>
        </p:txBody>
      </p:sp>
      <p:pic>
        <p:nvPicPr>
          <p:cNvPr id="1843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1916113"/>
            <a:ext cx="77724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ETSI recommendation (RSA)</a:t>
            </a:r>
            <a:endParaRPr lang="cs-CZ" altLang="cs-CZ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644900"/>
            <a:ext cx="8229600" cy="2486025"/>
          </a:xfrm>
          <a:noFill/>
        </p:spPr>
        <p:txBody>
          <a:bodyPr/>
          <a:lstStyle/>
          <a:p>
            <a:pPr eaLnBrk="1" hangingPunct="1"/>
            <a:r>
              <a:rPr lang="en-US" altLang="cs-CZ" dirty="0"/>
              <a:t>Source: </a:t>
            </a:r>
            <a:r>
              <a:rPr lang="fi-FI" altLang="cs-CZ" dirty="0"/>
              <a:t>ETSI TS 119 312 V1.4.2 (2022-02)</a:t>
            </a:r>
          </a:p>
          <a:p>
            <a:pPr eaLnBrk="1" hangingPunct="1"/>
            <a:r>
              <a:rPr lang="fi-FI" altLang="cs-CZ" dirty="0" err="1"/>
              <a:t>Recommended</a:t>
            </a:r>
            <a:r>
              <a:rPr lang="fi-FI" altLang="cs-CZ" dirty="0"/>
              <a:t> </a:t>
            </a:r>
            <a:r>
              <a:rPr lang="fi-FI" altLang="cs-CZ" dirty="0" err="1"/>
              <a:t>key</a:t>
            </a:r>
            <a:r>
              <a:rPr lang="fi-FI" altLang="cs-CZ" dirty="0"/>
              <a:t> </a:t>
            </a:r>
            <a:r>
              <a:rPr lang="fi-FI" altLang="cs-CZ" dirty="0" err="1"/>
              <a:t>sizes</a:t>
            </a:r>
            <a:r>
              <a:rPr lang="fi-FI" altLang="cs-CZ" dirty="0"/>
              <a:t> for RSA</a:t>
            </a:r>
            <a:r>
              <a:rPr lang="en-US" altLang="cs-CZ" dirty="0"/>
              <a:t> for a resistance during X years</a:t>
            </a:r>
          </a:p>
          <a:p>
            <a:pPr eaLnBrk="1" hangingPunct="1"/>
            <a:r>
              <a:rPr lang="fi-FI" altLang="cs-CZ" dirty="0" err="1"/>
              <a:t>Starting</a:t>
            </a:r>
            <a:r>
              <a:rPr lang="fi-FI" altLang="cs-CZ" dirty="0"/>
              <a:t> </a:t>
            </a:r>
            <a:r>
              <a:rPr lang="fi-FI" altLang="cs-CZ" dirty="0" err="1"/>
              <a:t>date</a:t>
            </a:r>
            <a:r>
              <a:rPr lang="fi-FI" altLang="cs-CZ" dirty="0"/>
              <a:t>: 2022</a:t>
            </a:r>
          </a:p>
        </p:txBody>
      </p:sp>
      <p:pic>
        <p:nvPicPr>
          <p:cNvPr id="19460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9138"/>
            <a:ext cx="793432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ETSI recommendation (DSA)</a:t>
            </a:r>
            <a:endParaRPr lang="cs-CZ" alt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197100"/>
          </a:xfrm>
          <a:noFill/>
        </p:spPr>
        <p:txBody>
          <a:bodyPr/>
          <a:lstStyle/>
          <a:p>
            <a:pPr eaLnBrk="1" hangingPunct="1"/>
            <a:r>
              <a:rPr lang="en-US" altLang="cs-CZ" dirty="0"/>
              <a:t>Source: </a:t>
            </a:r>
            <a:r>
              <a:rPr lang="fi-FI" altLang="cs-CZ" dirty="0"/>
              <a:t>ETSI TS 119 312 V1.4.2 (2022-02)</a:t>
            </a:r>
          </a:p>
          <a:p>
            <a:pPr eaLnBrk="1" hangingPunct="1"/>
            <a:r>
              <a:rPr lang="fi-FI" altLang="cs-CZ" dirty="0" err="1"/>
              <a:t>Recommended</a:t>
            </a:r>
            <a:r>
              <a:rPr lang="fi-FI" altLang="cs-CZ" dirty="0"/>
              <a:t> </a:t>
            </a:r>
            <a:r>
              <a:rPr lang="fi-FI" altLang="cs-CZ" dirty="0" err="1"/>
              <a:t>key</a:t>
            </a:r>
            <a:r>
              <a:rPr lang="fi-FI" altLang="cs-CZ" dirty="0"/>
              <a:t> </a:t>
            </a:r>
            <a:r>
              <a:rPr lang="fi-FI" altLang="cs-CZ" dirty="0" err="1"/>
              <a:t>sizes</a:t>
            </a:r>
            <a:r>
              <a:rPr lang="fi-FI" altLang="cs-CZ" dirty="0"/>
              <a:t> for DSA</a:t>
            </a:r>
          </a:p>
          <a:p>
            <a:pPr eaLnBrk="1" hangingPunct="1"/>
            <a:r>
              <a:rPr lang="fi-FI" altLang="cs-CZ" dirty="0" err="1"/>
              <a:t>Starting</a:t>
            </a:r>
            <a:r>
              <a:rPr lang="fi-FI" altLang="cs-CZ" dirty="0"/>
              <a:t> </a:t>
            </a:r>
            <a:r>
              <a:rPr lang="fi-FI" altLang="cs-CZ" dirty="0" err="1"/>
              <a:t>date</a:t>
            </a:r>
            <a:r>
              <a:rPr lang="fi-FI" altLang="cs-CZ" dirty="0"/>
              <a:t>: 2022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7DCFFA-0692-4DCE-89D8-11D1A18A0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7" y="2204864"/>
            <a:ext cx="7934325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ETSI recommendation (ECDSA)</a:t>
            </a:r>
            <a:endParaRPr lang="cs-CZ" alt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452813"/>
            <a:ext cx="8662988" cy="2352675"/>
          </a:xfrm>
          <a:noFill/>
        </p:spPr>
        <p:txBody>
          <a:bodyPr/>
          <a:lstStyle/>
          <a:p>
            <a:pPr eaLnBrk="1" hangingPunct="1"/>
            <a:r>
              <a:rPr lang="en-US" altLang="cs-CZ" sz="3200" dirty="0"/>
              <a:t>Source: </a:t>
            </a:r>
            <a:r>
              <a:rPr lang="fi-FI" altLang="cs-CZ" sz="3200" dirty="0"/>
              <a:t>ETSI TS 119 312 V1.4.2 (2022-02)</a:t>
            </a:r>
          </a:p>
          <a:p>
            <a:pPr eaLnBrk="1" hangingPunct="1"/>
            <a:r>
              <a:rPr lang="fi-FI" altLang="cs-CZ" sz="3200" dirty="0" err="1"/>
              <a:t>Recommended</a:t>
            </a:r>
            <a:r>
              <a:rPr lang="fi-FI" altLang="cs-CZ" sz="3200" dirty="0"/>
              <a:t> </a:t>
            </a:r>
            <a:r>
              <a:rPr lang="fi-FI" altLang="cs-CZ" sz="3200" dirty="0" err="1"/>
              <a:t>key</a:t>
            </a:r>
            <a:r>
              <a:rPr lang="fi-FI" altLang="cs-CZ" sz="3200" dirty="0"/>
              <a:t> </a:t>
            </a:r>
            <a:r>
              <a:rPr lang="fi-FI" altLang="cs-CZ" sz="3200" dirty="0" err="1"/>
              <a:t>sizes</a:t>
            </a:r>
            <a:r>
              <a:rPr lang="fi-FI" altLang="cs-CZ" sz="3200" dirty="0"/>
              <a:t> for ECDSA</a:t>
            </a:r>
          </a:p>
          <a:p>
            <a:pPr eaLnBrk="1" hangingPunct="1"/>
            <a:r>
              <a:rPr lang="fi-FI" altLang="cs-CZ" sz="3200" dirty="0" err="1"/>
              <a:t>Starting</a:t>
            </a:r>
            <a:r>
              <a:rPr lang="fi-FI" altLang="cs-CZ" sz="3200" dirty="0"/>
              <a:t> </a:t>
            </a:r>
            <a:r>
              <a:rPr lang="fi-FI" altLang="cs-CZ" sz="3200" dirty="0" err="1"/>
              <a:t>date</a:t>
            </a:r>
            <a:r>
              <a:rPr lang="fi-FI" altLang="cs-CZ" sz="3200" dirty="0"/>
              <a:t>: 2022</a:t>
            </a:r>
          </a:p>
          <a:p>
            <a:pPr eaLnBrk="1" hangingPunct="1"/>
            <a:endParaRPr lang="fi-FI" altLang="cs-CZ" sz="2400" dirty="0"/>
          </a:p>
        </p:txBody>
      </p:sp>
      <p:pic>
        <p:nvPicPr>
          <p:cNvPr id="21508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1916113"/>
            <a:ext cx="9102726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ETSI recommendation (hash functions)</a:t>
            </a:r>
            <a:endParaRPr lang="cs-CZ" altLang="cs-CZ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65625"/>
            <a:ext cx="8229600" cy="1765300"/>
          </a:xfrm>
        </p:spPr>
        <p:txBody>
          <a:bodyPr/>
          <a:lstStyle/>
          <a:p>
            <a:pPr eaLnBrk="1" hangingPunct="1"/>
            <a:r>
              <a:rPr lang="en-US" altLang="cs-CZ" dirty="0"/>
              <a:t>Source: </a:t>
            </a:r>
            <a:r>
              <a:rPr lang="fi-FI" altLang="cs-CZ" dirty="0"/>
              <a:t>ETSI TS 119 312 V1.4.2 (2022-02)</a:t>
            </a:r>
          </a:p>
          <a:p>
            <a:pPr eaLnBrk="1" hangingPunct="1"/>
            <a:r>
              <a:rPr lang="fi-FI" altLang="cs-CZ" dirty="0" err="1"/>
              <a:t>Recommended</a:t>
            </a:r>
            <a:r>
              <a:rPr lang="fi-FI" altLang="cs-CZ" dirty="0"/>
              <a:t> </a:t>
            </a:r>
            <a:r>
              <a:rPr lang="fi-FI" altLang="cs-CZ" dirty="0" err="1"/>
              <a:t>hash</a:t>
            </a:r>
            <a:r>
              <a:rPr lang="fi-FI" altLang="cs-CZ" dirty="0"/>
              <a:t> </a:t>
            </a:r>
            <a:r>
              <a:rPr lang="fi-FI" altLang="cs-CZ" dirty="0" err="1"/>
              <a:t>functions</a:t>
            </a:r>
            <a:endParaRPr lang="fi-FI" altLang="cs-CZ" dirty="0"/>
          </a:p>
          <a:p>
            <a:pPr eaLnBrk="1" hangingPunct="1"/>
            <a:r>
              <a:rPr lang="fi-FI" altLang="cs-CZ" dirty="0" err="1"/>
              <a:t>Starting</a:t>
            </a:r>
            <a:r>
              <a:rPr lang="fi-FI" altLang="cs-CZ" dirty="0"/>
              <a:t> </a:t>
            </a:r>
            <a:r>
              <a:rPr lang="fi-FI" altLang="cs-CZ" dirty="0" err="1"/>
              <a:t>date</a:t>
            </a:r>
            <a:r>
              <a:rPr lang="fi-FI" altLang="cs-CZ" dirty="0"/>
              <a:t>: 2022</a:t>
            </a:r>
            <a:endParaRPr lang="cs-CZ" altLang="cs-CZ" dirty="0"/>
          </a:p>
        </p:txBody>
      </p:sp>
      <p:pic>
        <p:nvPicPr>
          <p:cNvPr id="2253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44675"/>
            <a:ext cx="82391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Security of RSA</a:t>
            </a:r>
            <a:endParaRPr lang="cs-CZ" alt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4800"/>
            <a:ext cx="6851650" cy="20701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lIns="162000" tIns="118800" rIns="162000" bIns="118800"/>
          <a:lstStyle/>
          <a:p>
            <a:pPr eaLnBrk="1" hangingPunct="1">
              <a:lnSpc>
                <a:spcPct val="80000"/>
              </a:lnSpc>
            </a:pPr>
            <a:r>
              <a:rPr lang="en-US" altLang="cs-CZ" sz="1500">
                <a:solidFill>
                  <a:schemeClr val="bg2"/>
                </a:solidFill>
              </a:rPr>
              <a:t>We choose randomly 2 primes and compute n and </a:t>
            </a:r>
            <a:r>
              <a:rPr lang="el-GR" altLang="cs-CZ" sz="1500">
                <a:solidFill>
                  <a:schemeClr val="bg2"/>
                </a:solidFill>
                <a:cs typeface="Arial" panose="020B0604020202020204" pitchFamily="34" charset="0"/>
              </a:rPr>
              <a:t>φ</a:t>
            </a:r>
            <a:r>
              <a:rPr lang="en-US" altLang="cs-CZ" sz="1500">
                <a:solidFill>
                  <a:schemeClr val="bg2"/>
                </a:solidFill>
                <a:cs typeface="Arial" panose="020B0604020202020204" pitchFamily="34" charset="0"/>
              </a:rPr>
              <a:t>(n) </a:t>
            </a:r>
            <a:r>
              <a:rPr lang="en-US" altLang="cs-CZ" sz="1500">
                <a:solidFill>
                  <a:schemeClr val="bg2"/>
                </a:solidFill>
              </a:rPr>
              <a:t>:</a:t>
            </a:r>
            <a:r>
              <a:rPr lang="cs-CZ" altLang="cs-CZ" sz="1500">
                <a:solidFill>
                  <a:schemeClr val="bg2"/>
                </a:solidFill>
              </a:rPr>
              <a:t> </a:t>
            </a:r>
            <a:endParaRPr lang="en-US" altLang="cs-CZ" sz="1500">
              <a:solidFill>
                <a:schemeClr val="bg2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b="1">
                <a:solidFill>
                  <a:schemeClr val="bg2"/>
                </a:solidFill>
              </a:rPr>
              <a:t>p</a:t>
            </a:r>
            <a:r>
              <a:rPr lang="en-US" altLang="cs-CZ" sz="1400" b="1">
                <a:solidFill>
                  <a:schemeClr val="bg2"/>
                </a:solidFill>
              </a:rPr>
              <a:t>,</a:t>
            </a:r>
            <a:r>
              <a:rPr lang="cs-CZ" altLang="cs-CZ" sz="1400">
                <a:solidFill>
                  <a:schemeClr val="bg2"/>
                </a:solidFill>
              </a:rPr>
              <a:t> </a:t>
            </a:r>
            <a:r>
              <a:rPr lang="en-US" altLang="cs-CZ" sz="1400" b="1">
                <a:solidFill>
                  <a:schemeClr val="bg2"/>
                </a:solidFill>
              </a:rPr>
              <a:t>q</a:t>
            </a:r>
            <a:r>
              <a:rPr lang="cs-CZ" altLang="cs-CZ" sz="1400">
                <a:solidFill>
                  <a:schemeClr val="bg2"/>
                </a:solidFill>
              </a:rPr>
              <a:t> </a:t>
            </a:r>
            <a:endParaRPr lang="en-US" altLang="cs-CZ" sz="1400">
              <a:solidFill>
                <a:schemeClr val="bg2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cs-CZ" sz="1400" b="1">
                <a:solidFill>
                  <a:schemeClr val="bg2"/>
                </a:solidFill>
              </a:rPr>
              <a:t>n</a:t>
            </a:r>
            <a:r>
              <a:rPr lang="cs-CZ" altLang="cs-CZ" sz="1400" b="1">
                <a:solidFill>
                  <a:schemeClr val="bg2"/>
                </a:solidFill>
              </a:rPr>
              <a:t> </a:t>
            </a:r>
            <a:r>
              <a:rPr lang="en-US" altLang="cs-CZ" sz="1400">
                <a:solidFill>
                  <a:schemeClr val="bg2"/>
                </a:solidFill>
              </a:rPr>
              <a:t>=</a:t>
            </a:r>
            <a:r>
              <a:rPr lang="cs-CZ" altLang="cs-CZ" sz="1400">
                <a:solidFill>
                  <a:schemeClr val="bg2"/>
                </a:solidFill>
              </a:rPr>
              <a:t> </a:t>
            </a:r>
            <a:r>
              <a:rPr lang="en-US" altLang="cs-CZ" sz="1400" b="1">
                <a:solidFill>
                  <a:schemeClr val="bg2"/>
                </a:solidFill>
              </a:rPr>
              <a:t>p</a:t>
            </a:r>
            <a:r>
              <a:rPr lang="en-US" altLang="cs-CZ" sz="1400" b="1">
                <a:solidFill>
                  <a:schemeClr val="bg2"/>
                </a:solidFill>
                <a:cs typeface="Arial" panose="020B0604020202020204" pitchFamily="34" charset="0"/>
              </a:rPr>
              <a:t>·</a:t>
            </a:r>
            <a:r>
              <a:rPr lang="en-US" altLang="cs-CZ" sz="1400" b="1">
                <a:solidFill>
                  <a:schemeClr val="bg2"/>
                </a:solidFill>
              </a:rPr>
              <a:t>q </a:t>
            </a:r>
          </a:p>
          <a:p>
            <a:pPr lvl="1" eaLnBrk="1" hangingPunct="1">
              <a:lnSpc>
                <a:spcPct val="80000"/>
              </a:lnSpc>
            </a:pPr>
            <a:r>
              <a:rPr lang="el-GR" altLang="cs-CZ" sz="1400" b="1">
                <a:solidFill>
                  <a:schemeClr val="bg2"/>
                </a:solidFill>
                <a:cs typeface="Arial" panose="020B0604020202020204" pitchFamily="34" charset="0"/>
              </a:rPr>
              <a:t>φ</a:t>
            </a:r>
            <a:r>
              <a:rPr lang="en-US" altLang="cs-CZ" sz="1400" b="1">
                <a:solidFill>
                  <a:schemeClr val="bg2"/>
                </a:solidFill>
                <a:cs typeface="Arial" panose="020B0604020202020204" pitchFamily="34" charset="0"/>
              </a:rPr>
              <a:t>(n) = (p-1)(q-1).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en-US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e</a:t>
            </a:r>
            <a:r>
              <a:rPr lang="cs-CZ" altLang="cs-CZ" sz="1500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en-US" altLang="cs-CZ" sz="1500">
                <a:solidFill>
                  <a:schemeClr val="bg2"/>
                </a:solidFill>
                <a:cs typeface="Arial" panose="020B0604020202020204" pitchFamily="34" charset="0"/>
              </a:rPr>
              <a:t>is chosen such that </a:t>
            </a:r>
            <a:r>
              <a:rPr lang="el-GR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gcd</a:t>
            </a:r>
            <a:r>
              <a:rPr lang="en-US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(e, </a:t>
            </a:r>
            <a:r>
              <a:rPr lang="el-GR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φ</a:t>
            </a:r>
            <a:r>
              <a:rPr lang="en-US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(n))</a:t>
            </a:r>
            <a:r>
              <a:rPr lang="cs-CZ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en-US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=</a:t>
            </a:r>
            <a:r>
              <a:rPr lang="cs-CZ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en-US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1.</a:t>
            </a:r>
            <a:endParaRPr lang="cs-CZ" altLang="cs-CZ" sz="1500" b="1">
              <a:solidFill>
                <a:schemeClr val="bg2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sz="1500">
                <a:solidFill>
                  <a:schemeClr val="bg2"/>
                </a:solidFill>
                <a:cs typeface="Arial" panose="020B0604020202020204" pitchFamily="34" charset="0"/>
              </a:rPr>
              <a:t>We compute</a:t>
            </a:r>
            <a:r>
              <a:rPr lang="cs-CZ" altLang="cs-CZ" sz="1500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en-US" altLang="cs-CZ" sz="1500" b="1">
                <a:solidFill>
                  <a:schemeClr val="bg2"/>
                </a:solidFill>
              </a:rPr>
              <a:t>d</a:t>
            </a:r>
            <a:r>
              <a:rPr lang="cs-CZ" altLang="cs-CZ" sz="1500" b="1">
                <a:solidFill>
                  <a:schemeClr val="bg2"/>
                </a:solidFill>
              </a:rPr>
              <a:t> </a:t>
            </a:r>
            <a:r>
              <a:rPr lang="en-US" altLang="cs-CZ" sz="1500" b="1">
                <a:solidFill>
                  <a:schemeClr val="bg2"/>
                </a:solidFill>
              </a:rPr>
              <a:t>=</a:t>
            </a:r>
            <a:r>
              <a:rPr lang="cs-CZ" altLang="cs-CZ" sz="1500" b="1">
                <a:solidFill>
                  <a:schemeClr val="bg2"/>
                </a:solidFill>
              </a:rPr>
              <a:t> </a:t>
            </a:r>
            <a:r>
              <a:rPr lang="en-US" altLang="cs-CZ" sz="1500" b="1">
                <a:solidFill>
                  <a:schemeClr val="bg2"/>
                </a:solidFill>
              </a:rPr>
              <a:t>e</a:t>
            </a:r>
            <a:r>
              <a:rPr lang="en-US" altLang="cs-CZ" sz="1500" b="1" baseline="30000">
                <a:solidFill>
                  <a:schemeClr val="bg2"/>
                </a:solidFill>
              </a:rPr>
              <a:t>-1 </a:t>
            </a:r>
            <a:r>
              <a:rPr lang="en-US" altLang="cs-CZ" sz="1500" b="1">
                <a:solidFill>
                  <a:schemeClr val="bg2"/>
                </a:solidFill>
              </a:rPr>
              <a:t>(mod </a:t>
            </a:r>
            <a:r>
              <a:rPr lang="el-GR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φ</a:t>
            </a:r>
            <a:r>
              <a:rPr lang="en-US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(n)</a:t>
            </a:r>
            <a:r>
              <a:rPr lang="en-US" altLang="cs-CZ" sz="1500" b="1">
                <a:solidFill>
                  <a:schemeClr val="bg2"/>
                </a:solidFill>
              </a:rPr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500">
                <a:solidFill>
                  <a:schemeClr val="bg2"/>
                </a:solidFill>
              </a:rPr>
              <a:t>Public key</a:t>
            </a:r>
            <a:r>
              <a:rPr lang="cs-CZ" altLang="cs-CZ" sz="1500">
                <a:solidFill>
                  <a:schemeClr val="bg2"/>
                </a:solidFill>
              </a:rPr>
              <a:t>: </a:t>
            </a:r>
            <a:r>
              <a:rPr lang="cs-CZ" altLang="cs-CZ" sz="1500" b="1">
                <a:solidFill>
                  <a:schemeClr val="bg2"/>
                </a:solidFill>
              </a:rPr>
              <a:t>n, e</a:t>
            </a:r>
            <a:r>
              <a:rPr lang="en-US" altLang="cs-CZ" sz="1500" b="1">
                <a:solidFill>
                  <a:schemeClr val="bg2"/>
                </a:solidFill>
              </a:rPr>
              <a:t>.</a:t>
            </a:r>
            <a:br>
              <a:rPr lang="cs-CZ" altLang="cs-CZ" sz="1500">
                <a:solidFill>
                  <a:schemeClr val="bg2"/>
                </a:solidFill>
              </a:rPr>
            </a:br>
            <a:r>
              <a:rPr lang="en-US" altLang="cs-CZ" sz="1500">
                <a:solidFill>
                  <a:schemeClr val="bg2"/>
                </a:solidFill>
              </a:rPr>
              <a:t>Private parameters</a:t>
            </a:r>
            <a:r>
              <a:rPr lang="cs-CZ" altLang="cs-CZ" sz="1500">
                <a:solidFill>
                  <a:schemeClr val="bg2"/>
                </a:solidFill>
              </a:rPr>
              <a:t>: </a:t>
            </a:r>
            <a:r>
              <a:rPr lang="cs-CZ" altLang="cs-CZ" sz="1500" b="1">
                <a:solidFill>
                  <a:schemeClr val="bg2"/>
                </a:solidFill>
              </a:rPr>
              <a:t>p, q, d</a:t>
            </a:r>
            <a:r>
              <a:rPr lang="en-US" altLang="cs-CZ" sz="1500" b="1">
                <a:solidFill>
                  <a:schemeClr val="bg2"/>
                </a:solidFill>
              </a:rPr>
              <a:t>.</a:t>
            </a:r>
            <a:br>
              <a:rPr lang="en-US" altLang="cs-CZ" sz="1500" b="1">
                <a:solidFill>
                  <a:schemeClr val="bg2"/>
                </a:solidFill>
              </a:rPr>
            </a:br>
            <a:r>
              <a:rPr lang="en-US" altLang="cs-CZ" sz="1500">
                <a:solidFill>
                  <a:schemeClr val="bg2"/>
                </a:solidFill>
              </a:rPr>
              <a:t>Private key: </a:t>
            </a:r>
            <a:r>
              <a:rPr lang="en-US" altLang="cs-CZ" sz="1500" b="1">
                <a:solidFill>
                  <a:schemeClr val="bg2"/>
                </a:solidFill>
              </a:rPr>
              <a:t>d.</a:t>
            </a:r>
            <a:endParaRPr lang="cs-CZ" altLang="cs-CZ" sz="1500">
              <a:solidFill>
                <a:schemeClr val="bg2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7200" y="3789363"/>
            <a:ext cx="8507413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cs-CZ" sz="2500"/>
              <a:t>Security of RSA cryptosystem is based on the problem of factoring large numbers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500"/>
              <a:t>If public </a:t>
            </a:r>
            <a:r>
              <a:rPr lang="en-US" altLang="cs-CZ" sz="2500" b="1"/>
              <a:t>n</a:t>
            </a:r>
            <a:r>
              <a:rPr lang="en-US" altLang="cs-CZ" sz="2500"/>
              <a:t> can be factored into </a:t>
            </a:r>
            <a:r>
              <a:rPr lang="en-US" altLang="cs-CZ" sz="2500" b="1"/>
              <a:t>p</a:t>
            </a:r>
            <a:r>
              <a:rPr lang="en-US" altLang="cs-CZ" sz="2500"/>
              <a:t> and </a:t>
            </a:r>
            <a:r>
              <a:rPr lang="en-US" altLang="cs-CZ" sz="2500" b="1"/>
              <a:t>q</a:t>
            </a:r>
            <a:r>
              <a:rPr lang="en-US" altLang="cs-CZ" sz="2500"/>
              <a:t>, we can calculate </a:t>
            </a:r>
            <a:r>
              <a:rPr lang="cs-CZ" altLang="cs-CZ" sz="2500" b="1"/>
              <a:t>φ(n)</a:t>
            </a:r>
            <a:r>
              <a:rPr lang="cs-CZ" altLang="cs-CZ" sz="2500"/>
              <a:t> </a:t>
            </a:r>
            <a:r>
              <a:rPr lang="en-US" altLang="cs-CZ" sz="2500"/>
              <a:t>and derive d from 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500"/>
              <a:t>Integer factorization is taught at primary schools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500"/>
              <a:t>But when integers are very big it takes very long time even for fast computers to factor the number</a:t>
            </a:r>
            <a:endParaRPr lang="cs-CZ" altLang="cs-CZ" sz="25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ETSI recommendation</a:t>
            </a:r>
            <a:endParaRPr lang="cs-CZ" altLang="cs-CZ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40300"/>
            <a:ext cx="8229600" cy="1190625"/>
          </a:xfrm>
        </p:spPr>
        <p:txBody>
          <a:bodyPr/>
          <a:lstStyle/>
          <a:p>
            <a:pPr eaLnBrk="1" hangingPunct="1"/>
            <a:r>
              <a:rPr lang="en-US" altLang="cs-CZ" dirty="0"/>
              <a:t>Source: </a:t>
            </a:r>
            <a:r>
              <a:rPr lang="fi-FI" altLang="cs-CZ" dirty="0"/>
              <a:t>ETSI TS 119 312 V1.4.2 (2022-02)</a:t>
            </a:r>
          </a:p>
          <a:p>
            <a:pPr eaLnBrk="1" hangingPunct="1"/>
            <a:r>
              <a:rPr lang="fi-FI" altLang="cs-CZ" dirty="0" err="1"/>
              <a:t>Recommended</a:t>
            </a:r>
            <a:r>
              <a:rPr lang="fi-FI" altLang="cs-CZ" dirty="0"/>
              <a:t> </a:t>
            </a:r>
            <a:r>
              <a:rPr lang="fi-FI" altLang="cs-CZ" dirty="0" err="1"/>
              <a:t>signature</a:t>
            </a:r>
            <a:r>
              <a:rPr lang="fi-FI" altLang="cs-CZ" dirty="0"/>
              <a:t> </a:t>
            </a:r>
            <a:r>
              <a:rPr lang="fi-FI" altLang="cs-CZ" dirty="0" err="1"/>
              <a:t>suites</a:t>
            </a:r>
            <a:endParaRPr lang="fi-FI" altLang="cs-CZ" dirty="0"/>
          </a:p>
          <a:p>
            <a:pPr eaLnBrk="1" hangingPunct="1"/>
            <a:r>
              <a:rPr lang="fi-FI" altLang="cs-CZ" dirty="0" err="1"/>
              <a:t>Starting</a:t>
            </a:r>
            <a:r>
              <a:rPr lang="fi-FI" altLang="cs-CZ" dirty="0"/>
              <a:t> </a:t>
            </a:r>
            <a:r>
              <a:rPr lang="fi-FI" altLang="cs-CZ" dirty="0" err="1"/>
              <a:t>date</a:t>
            </a:r>
            <a:r>
              <a:rPr lang="fi-FI" altLang="cs-CZ" dirty="0"/>
              <a:t>: 2022</a:t>
            </a: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fi-FI" altLang="cs-CZ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258495-A1FB-49C8-B9C0-08B5617DB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84784"/>
            <a:ext cx="8003232" cy="350141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ICAO recommendation</a:t>
            </a:r>
            <a:endParaRPr lang="cs-CZ" alt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International Civil Aviation Organization</a:t>
            </a:r>
          </a:p>
          <a:p>
            <a:pPr lvl="1" eaLnBrk="1" hangingPunct="1"/>
            <a:r>
              <a:rPr lang="en-US" altLang="cs-CZ"/>
              <a:t>Electronic passports</a:t>
            </a:r>
          </a:p>
          <a:p>
            <a:pPr lvl="1" eaLnBrk="1" hangingPunct="1"/>
            <a:r>
              <a:rPr lang="en-US" altLang="cs-CZ"/>
              <a:t>Data signed by the issuing country to protect integrity</a:t>
            </a:r>
          </a:p>
          <a:p>
            <a:pPr lvl="1" eaLnBrk="1" hangingPunct="1"/>
            <a:r>
              <a:rPr lang="en-US" altLang="cs-CZ"/>
              <a:t>One CA per country, certificates issued for entities producing passports (so called Document Signers).</a:t>
            </a:r>
          </a:p>
          <a:p>
            <a:pPr lvl="1" eaLnBrk="1" hangingPunct="1"/>
            <a:r>
              <a:rPr lang="en-US" altLang="cs-CZ"/>
              <a:t>Standard validity of passports: 10 years</a:t>
            </a:r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ICAO recommendations</a:t>
            </a:r>
            <a:endParaRPr lang="cs-CZ" altLang="cs-CZ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cs-CZ" sz="2600" dirty="0"/>
              <a:t>RSA (UK, CZ, France, …)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/>
              <a:t>Padding: PKCS#1 v1.5, PSS (recommended)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>
                <a:solidFill>
                  <a:schemeClr val="bg1">
                    <a:lumMod val="50000"/>
                  </a:schemeClr>
                </a:solidFill>
              </a:rPr>
              <a:t>For CA: min 3072 bits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>
                <a:solidFill>
                  <a:schemeClr val="bg1">
                    <a:lumMod val="50000"/>
                  </a:schemeClr>
                </a:solidFill>
              </a:rPr>
              <a:t>For DS: min 2048 bits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600" dirty="0"/>
              <a:t>DSA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>
                <a:solidFill>
                  <a:schemeClr val="bg1">
                    <a:lumMod val="50000"/>
                  </a:schemeClr>
                </a:solidFill>
              </a:rPr>
              <a:t>For CA: min 3072/256 bits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>
                <a:solidFill>
                  <a:schemeClr val="bg1">
                    <a:lumMod val="50000"/>
                  </a:schemeClr>
                </a:solidFill>
              </a:rPr>
              <a:t>For DS: min 2048/224 bits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600" dirty="0"/>
              <a:t>ECDSA (Germany, Switzerland, …)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>
                <a:solidFill>
                  <a:schemeClr val="bg1">
                    <a:lumMod val="50000"/>
                  </a:schemeClr>
                </a:solidFill>
              </a:rPr>
              <a:t>For CA: min 256 bits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>
                <a:solidFill>
                  <a:schemeClr val="bg1">
                    <a:lumMod val="50000"/>
                  </a:schemeClr>
                </a:solidFill>
              </a:rPr>
              <a:t>For DS: min 224 bits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600" dirty="0"/>
              <a:t>Hash functions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/>
              <a:t>SHA-1, SHA-2</a:t>
            </a:r>
            <a:endParaRPr lang="cs-CZ" altLang="cs-CZ" sz="2200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443663" y="6381750"/>
            <a:ext cx="2555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/>
              <a:t>Source: ICAO Doc. 9303</a:t>
            </a:r>
            <a:endParaRPr lang="cs-CZ" altLang="cs-CZ" sz="1600"/>
          </a:p>
        </p:txBody>
      </p:sp>
      <p:sp>
        <p:nvSpPr>
          <p:cNvPr id="2" name="Násobení 1"/>
          <p:cNvSpPr/>
          <p:nvPr/>
        </p:nvSpPr>
        <p:spPr>
          <a:xfrm>
            <a:off x="457200" y="5484813"/>
            <a:ext cx="2314575" cy="646112"/>
          </a:xfrm>
          <a:prstGeom prst="mathMultiply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2E7AE2-CAC7-424C-A017-CE6AB843FAE7}"/>
              </a:ext>
            </a:extLst>
          </p:cNvPr>
          <p:cNvSpPr txBox="1"/>
          <p:nvPr/>
        </p:nvSpPr>
        <p:spPr>
          <a:xfrm>
            <a:off x="5436096" y="2706330"/>
            <a:ext cx="338437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“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Issuing States or organizations SHALL choose appropriate key lengths offering protection against attacks.”	    </a:t>
            </a:r>
            <a:r>
              <a:rPr lang="en-US" sz="800" b="0" i="0" u="none" strike="noStrike" baseline="0" dirty="0">
                <a:latin typeface="Arial" panose="020B0604020202020204" pitchFamily="34" charset="0"/>
              </a:rPr>
              <a:t>8</a:t>
            </a:r>
            <a:r>
              <a:rPr lang="en-US" sz="800" b="0" i="0" u="none" strike="noStrike" baseline="30000" dirty="0">
                <a:latin typeface="Arial" panose="020B0604020202020204" pitchFamily="34" charset="0"/>
              </a:rPr>
              <a:t>th</a:t>
            </a:r>
            <a:r>
              <a:rPr lang="en-US" sz="800" b="0" i="0" u="none" strike="noStrike" baseline="0" dirty="0">
                <a:latin typeface="Arial" panose="020B0604020202020204" pitchFamily="34" charset="0"/>
              </a:rPr>
              <a:t> edition of ICAO9303</a:t>
            </a:r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Computational Security</a:t>
            </a:r>
            <a:endParaRPr lang="cs-CZ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/>
              <a:t>Unconditional vs. computational security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/>
              <a:t>Security based on a hard problem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/>
              <a:t>The problem is solvable, but it takes impractically long time to solve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/>
              <a:t>The attacker cannot wait thousands/millions of years to break the encryption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/>
              <a:t>Our expectations can change: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Progress in the speed of HW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Progress in the efficiency of algorithms</a:t>
            </a:r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History of RSA Security</a:t>
            </a:r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RSA is considered secure</a:t>
            </a:r>
          </a:p>
          <a:p>
            <a:pPr lvl="1" eaLnBrk="1" hangingPunct="1"/>
            <a:r>
              <a:rPr lang="en-US" altLang="cs-CZ"/>
              <a:t>But the key size does matter</a:t>
            </a:r>
          </a:p>
          <a:p>
            <a:pPr eaLnBrk="1" hangingPunct="1"/>
            <a:r>
              <a:rPr lang="en-US" altLang="cs-CZ"/>
              <a:t>1977: published in “Scientific American”</a:t>
            </a:r>
          </a:p>
          <a:p>
            <a:pPr lvl="1" eaLnBrk="1" hangingPunct="1"/>
            <a:r>
              <a:rPr lang="en-US" altLang="cs-CZ"/>
              <a:t>RSA-129 (129 decimal digits of modulus n)</a:t>
            </a:r>
          </a:p>
          <a:p>
            <a:pPr lvl="1" eaLnBrk="1" hangingPunct="1"/>
            <a:r>
              <a:rPr lang="en-US" altLang="cs-CZ"/>
              <a:t>Challenge of 100 dollars</a:t>
            </a:r>
          </a:p>
          <a:p>
            <a:pPr lvl="1" eaLnBrk="1" hangingPunct="1"/>
            <a:r>
              <a:rPr lang="en-US" altLang="cs-CZ"/>
              <a:t>40 quadrillion years estimated to factor …</a:t>
            </a:r>
          </a:p>
          <a:p>
            <a:pPr lvl="1" eaLnBrk="1" hangingPunct="1"/>
            <a:r>
              <a:rPr lang="en-US" altLang="cs-CZ"/>
              <a:t>Factored in 1994</a:t>
            </a:r>
          </a:p>
          <a:p>
            <a:pPr lvl="2" eaLnBrk="1" hangingPunct="1"/>
            <a:r>
              <a:rPr lang="en-US" altLang="cs-CZ"/>
              <a:t>“The magic words are squeamish ossifrage.”</a:t>
            </a:r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History of RSA Security II</a:t>
            </a:r>
            <a:endParaRPr lang="cs-CZ" alt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dirty="0"/>
              <a:t>1999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512 bit integer was factorized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2005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663 bit integer was factorized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January 2010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768 bit integer was factorized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February 2020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829 bit integer (RSA-250) was factorized</a:t>
            </a:r>
          </a:p>
          <a:p>
            <a:pPr lvl="1" eaLnBrk="1" hangingPunct="1">
              <a:lnSpc>
                <a:spcPct val="90000"/>
              </a:lnSpc>
            </a:pPr>
            <a:endParaRPr lang="en-US" altLang="cs-CZ" sz="1200" dirty="0"/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1024 bit integers are (probably) factorable at the moment by large organizations</a:t>
            </a:r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Security of RSA</a:t>
            </a:r>
            <a:endParaRPr lang="cs-CZ" altLang="cs-CZ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587500"/>
            <a:ext cx="6840538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27088" y="5949950"/>
            <a:ext cx="63039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/>
              <a:t>Source: P. Layland, RSA Security and Integer Factorization: The Thirty Years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/>
              <a:t>War from 1990 to 2020, IS2 2010, Praha</a:t>
            </a:r>
            <a:endParaRPr lang="cs-CZ" altLang="cs-CZ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Key size</a:t>
            </a:r>
            <a:endParaRPr lang="cs-CZ" alt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/>
              <a:t>Algorithms are public &amp; keys must be secret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/>
              <a:t>Key must be large enough that a brute force attack is infeasible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/>
              <a:t>Depending on the algorithm used it is common to have different key sizes for the same level of security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Representing the level of security – number of combinations needed for the brute force attack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E.g. 1024 bit RSA key equivalent to 80 bit symmetric encryption key</a:t>
            </a:r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Comparable strengths of cryptosystems</a:t>
            </a:r>
            <a:endParaRPr lang="cs-CZ" altLang="cs-CZ"/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7667625" y="5876925"/>
            <a:ext cx="15128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 dirty="0"/>
              <a:t>Source: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 dirty="0"/>
              <a:t>NIST SP800-57</a:t>
            </a:r>
            <a:endParaRPr lang="cs-CZ" altLang="cs-CZ" sz="1400" dirty="0"/>
          </a:p>
        </p:txBody>
      </p:sp>
      <p:pic>
        <p:nvPicPr>
          <p:cNvPr id="11268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557338"/>
            <a:ext cx="7648575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Security strengths of hash functions</a:t>
            </a:r>
            <a:endParaRPr lang="cs-CZ" altLang="cs-CZ"/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7561263" y="6237288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Source: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NIST SP800-57</a:t>
            </a:r>
            <a:endParaRPr lang="cs-CZ" altLang="cs-CZ" sz="1200"/>
          </a:p>
        </p:txBody>
      </p:sp>
      <p:pic>
        <p:nvPicPr>
          <p:cNvPr id="1229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2057400"/>
            <a:ext cx="8943975" cy="396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852706E-7E1F-4B88-B872-4188C2C3D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35" y="1862878"/>
            <a:ext cx="8982075" cy="41433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1706</TotalTime>
  <Words>811</Words>
  <Application>Microsoft Office PowerPoint</Application>
  <PresentationFormat>On-screen Show (4:3)</PresentationFormat>
  <Paragraphs>118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Wingdings</vt:lpstr>
      <vt:lpstr>Síť</vt:lpstr>
      <vt:lpstr>Length of cryptographic keys</vt:lpstr>
      <vt:lpstr>Security of RSA</vt:lpstr>
      <vt:lpstr>Computational Security</vt:lpstr>
      <vt:lpstr>History of RSA Security</vt:lpstr>
      <vt:lpstr>History of RSA Security II</vt:lpstr>
      <vt:lpstr>Security of RSA</vt:lpstr>
      <vt:lpstr>Key size</vt:lpstr>
      <vt:lpstr>Comparable strengths of cryptosystems</vt:lpstr>
      <vt:lpstr>Security strengths of hash functions</vt:lpstr>
      <vt:lpstr>Recommended key sizes</vt:lpstr>
      <vt:lpstr>Recommended key sizes</vt:lpstr>
      <vt:lpstr>Crypto period</vt:lpstr>
      <vt:lpstr>Crypto period example</vt:lpstr>
      <vt:lpstr>Recommended crypto periods</vt:lpstr>
      <vt:lpstr>Recommended crypto periods</vt:lpstr>
      <vt:lpstr>ETSI recommendation (RSA)</vt:lpstr>
      <vt:lpstr>ETSI recommendation (DSA)</vt:lpstr>
      <vt:lpstr>ETSI recommendation (ECDSA)</vt:lpstr>
      <vt:lpstr>ETSI recommendation (hash functions)</vt:lpstr>
      <vt:lpstr>ETSI recommendation</vt:lpstr>
      <vt:lpstr>ICAO recommendation</vt:lpstr>
      <vt:lpstr>ICAO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Length of cryptographic keys</dc:title>
  <dc:creator>Jmeno uzivatele</dc:creator>
  <cp:lastModifiedBy>RIHA Zdenek (TAXUD)</cp:lastModifiedBy>
  <cp:revision>40</cp:revision>
  <dcterms:created xsi:type="dcterms:W3CDTF">2010-09-27T07:24:58Z</dcterms:created>
  <dcterms:modified xsi:type="dcterms:W3CDTF">2022-11-22T17:01:48Z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2022-11-22T16:11:16Z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1f7f4a53-a87c-43df-a424-79e74a35fb08</vt:lpwstr>
  </property>
  <property fmtid="{D5CDD505-2E9C-101B-9397-08002B2CF9AE}" pid="8" name="MSIP_Label_6bd9ddd1-4d20-43f6-abfa-fc3c07406f94_ContentBits">
    <vt:lpwstr>0</vt:lpwstr>
  </property>
</Properties>
</file>