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9.png" ContentType="image/png"/>
  <Override PartName="/ppt/media/image13.png" ContentType="image/png"/>
  <Override PartName="/ppt/media/image8.png" ContentType="image/png"/>
  <Override PartName="/ppt/media/image16.png" ContentType="image/png"/>
  <Override PartName="/ppt/media/image15.png" ContentType="image/png"/>
  <Override PartName="/ppt/media/image14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12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3A1D68C-5298-4513-BB35-3A3123AEDD99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B365ABC-E542-4F36-9A6A-6F47020ED2CC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02CF9C4-ADBE-4177-9DF8-D1BAC09E20FC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20298F9-90B4-4DBC-814D-7AE89FA157FB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60FCFD4-BF7C-49D6-9B70-0FA2A84AB5E1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754B5BE-1C41-456A-A611-1FF83B6D483D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DAA564F-9400-4AB0-BEA6-CE5363AD1585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E8D88D8-DFE5-4077-9AF6-89521E7744E4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820E1A4-62F9-4D99-BD5D-745BD641250D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EDB753C-37C0-4FE9-97E0-E8E4BBCC5E5D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B93F1C3-AC74-43F4-8EFE-B23AEE1F9818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EA11A56-8B04-4FE1-9082-824274CC1196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AC1C882-66D1-4F8C-AEB5-958B6E5A50FD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049DC23-B022-49B1-9D6A-E6E90AC8AAC8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0BB310B-B0E3-4BB6-9F22-B62FE1B36D40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EA9A099-15FD-4668-A17A-56BBCC18A295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71865EF-CC66-4E53-873E-72CCF4641100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A9C99FA-FCDE-40E7-8895-855A438560E2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01B0C78-0C8E-4399-A9DE-39EA1BC69E29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6A37EA3-D372-43A0-A9D2-77823EF04013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5FF6B45-CB9C-4DC4-B156-82D2A06EA367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1875F0D-932F-4E6A-8C98-93AF03290952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81D89D-C044-4183-B064-7CC65D38A0B2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57C8554-61B1-46BE-B7B3-032458F50192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0BC30FB-B702-4979-8600-D23A83D03600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E906AB9-D4BC-4B58-8DF8-5D37207B156F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0C016B8-24B0-44DE-9C44-F710693739AE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DCB82DF-0A81-4700-8908-F78D65BC5DF7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D44E0DF-F281-490E-A60C-6E8A4315E4AB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9997F4F-5FB1-489C-A8B3-AA8A80CECD5E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4F0C96-67B5-4147-8C3D-C5A81CA2E820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CEF571-27F9-44A7-81E7-D2E5915CD2E0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EEA7B2-B521-4128-B513-D47F76669829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7892AD0-6B36-4851-9A92-6C97BC66F3E1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9D9F55-24DA-4236-802E-1F9479CB9293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9A09269-4FAD-4A8C-9A75-76401687E072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31B1D062-C312-4225-9CD2-CABEA68DC804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3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4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BA8EF103-4300-401E-9BFB-DB6E901AA681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5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&lt;footer&gt;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6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4F8C38A6-3127-46B6-A7C9-0E9A0543621D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hyperlink" Target="https://www.analog.com/en/analog-dialogue/articles/introduction-to-spi-interface.html" TargetMode="External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cdn-shop.adafruit.com/datasheets/BST-BMP280-DS001-11.pdf" TargetMode="Externa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ftr" idx="7"/>
          </p:nvPr>
        </p:nvSpPr>
        <p:spPr>
          <a:xfrm>
            <a:off x="414000" y="4686480"/>
            <a:ext cx="631296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ldNum" idx="8"/>
          </p:nvPr>
        </p:nvSpPr>
        <p:spPr>
          <a:xfrm>
            <a:off x="6858000" y="4686480"/>
            <a:ext cx="183168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296A2879-686A-4EF7-A5E0-5A17CD31DB54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title"/>
          </p:nvPr>
        </p:nvSpPr>
        <p:spPr>
          <a:xfrm>
            <a:off x="1082520" y="1924200"/>
            <a:ext cx="7516800" cy="19965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PV198 – One-chip Controllers</a:t>
            </a:r>
            <a:br>
              <a:rPr sz="3200"/>
            </a:br>
            <a:br>
              <a:rPr sz="3200"/>
            </a:br>
            <a:r>
              <a:rPr b="1" lang="en-GB" sz="3200" spc="-1" strike="noStrike">
                <a:solidFill>
                  <a:srgbClr val="00287d"/>
                </a:solidFill>
                <a:latin typeface="Arial"/>
              </a:rPr>
              <a:t>SPI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11"/>
          <p:cNvSpPr/>
          <p:nvPr/>
        </p:nvSpPr>
        <p:spPr>
          <a:xfrm>
            <a:off x="872280" y="3794040"/>
            <a:ext cx="6441480" cy="67896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BMP 280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ftr" idx="19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sldNum" idx="20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8D9FDE3E-7696-4B9D-AD33-728D7CF8CC29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57" name="Picture 8" descr=""/>
          <p:cNvPicPr/>
          <p:nvPr/>
        </p:nvPicPr>
        <p:blipFill>
          <a:blip r:embed="rId1"/>
          <a:stretch/>
        </p:blipFill>
        <p:spPr>
          <a:xfrm>
            <a:off x="1951920" y="333720"/>
            <a:ext cx="5361840" cy="3247200"/>
          </a:xfrm>
          <a:prstGeom prst="rect">
            <a:avLst/>
          </a:prstGeom>
          <a:ln w="0">
            <a:noFill/>
          </a:ln>
        </p:spPr>
      </p:pic>
      <p:pic>
        <p:nvPicPr>
          <p:cNvPr id="158" name="Picture 10" descr=""/>
          <p:cNvPicPr/>
          <p:nvPr/>
        </p:nvPicPr>
        <p:blipFill>
          <a:blip r:embed="rId2"/>
          <a:stretch/>
        </p:blipFill>
        <p:spPr>
          <a:xfrm>
            <a:off x="1011960" y="3841200"/>
            <a:ext cx="6257520" cy="608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BMP 280 SPI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ftr" idx="21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sldNum" idx="22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D0E0DA4A-584E-4C7B-9ACB-F83BF19A536E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62" name="Group 6"/>
          <p:cNvGrpSpPr/>
          <p:nvPr/>
        </p:nvGrpSpPr>
        <p:grpSpPr>
          <a:xfrm>
            <a:off x="2030400" y="1497960"/>
            <a:ext cx="6389280" cy="2913120"/>
            <a:chOff x="2030400" y="1497960"/>
            <a:chExt cx="6389280" cy="2913120"/>
          </a:xfrm>
        </p:grpSpPr>
        <p:pic>
          <p:nvPicPr>
            <p:cNvPr id="163" name="Picture 4" descr=""/>
            <p:cNvPicPr/>
            <p:nvPr/>
          </p:nvPicPr>
          <p:blipFill>
            <a:blip r:embed="rId1"/>
            <a:stretch/>
          </p:blipFill>
          <p:spPr>
            <a:xfrm>
              <a:off x="2030400" y="1497960"/>
              <a:ext cx="6389280" cy="2700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64" name="TextBox 5"/>
            <p:cNvSpPr/>
            <p:nvPr/>
          </p:nvSpPr>
          <p:spPr>
            <a:xfrm>
              <a:off x="2040840" y="4199760"/>
              <a:ext cx="2008800" cy="211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 </a:t>
              </a:r>
              <a:r>
                <a:rPr b="0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BST-BMP280-DS001-11 </a:t>
              </a:r>
              <a:r>
                <a:rPr b="0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	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/>
          <p:nvPr/>
        </p:nvSpPr>
        <p:spPr>
          <a:xfrm>
            <a:off x="509760" y="844200"/>
            <a:ext cx="8084880" cy="48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  <a:ea typeface="DejaVu Sans"/>
              </a:rPr>
              <a:t>BMP 280 SPI – Write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6" name="TextShape 2"/>
          <p:cNvSpPr/>
          <p:nvPr/>
        </p:nvSpPr>
        <p:spPr>
          <a:xfrm>
            <a:off x="422640" y="4686480"/>
            <a:ext cx="6303960" cy="34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  <a:ea typeface="DejaVu Sans"/>
              </a:rPr>
              <a:t>PV198 – One-chip Controllers, SPI / Dávid Danaj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67" name="TextShape 3"/>
          <p:cNvSpPr/>
          <p:nvPr/>
        </p:nvSpPr>
        <p:spPr>
          <a:xfrm>
            <a:off x="6858000" y="4686480"/>
            <a:ext cx="1839960" cy="34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buNone/>
            </a:pPr>
            <a:fld id="{3EB81E98-EF15-42FA-B6A7-3DC8B2EEEBA4}" type="slidenum">
              <a:rPr b="0" lang="cs-CZ" sz="1200" spc="-1" strike="noStrike">
                <a:solidFill>
                  <a:srgbClr val="969696"/>
                </a:solidFill>
                <a:latin typeface="Arial"/>
                <a:ea typeface="DejaVu Sans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pic>
        <p:nvPicPr>
          <p:cNvPr id="168" name="Picture 128" descr=""/>
          <p:cNvPicPr/>
          <p:nvPr/>
        </p:nvPicPr>
        <p:blipFill>
          <a:blip r:embed="rId1"/>
          <a:stretch/>
        </p:blipFill>
        <p:spPr>
          <a:xfrm>
            <a:off x="457200" y="2468880"/>
            <a:ext cx="8228160" cy="650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/>
          <p:nvPr/>
        </p:nvSpPr>
        <p:spPr>
          <a:xfrm>
            <a:off x="509760" y="844200"/>
            <a:ext cx="8084880" cy="48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  <a:ea typeface="DejaVu Sans"/>
              </a:rPr>
              <a:t>BMP 280 SPI – Read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0" name="TextShape 2"/>
          <p:cNvSpPr/>
          <p:nvPr/>
        </p:nvSpPr>
        <p:spPr>
          <a:xfrm>
            <a:off x="422640" y="4686480"/>
            <a:ext cx="6303960" cy="34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  <a:ea typeface="DejaVu Sans"/>
              </a:rPr>
              <a:t>PV198 – One-chip Controllers, SPI / Dávid Danaj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71" name="TextShape 3"/>
          <p:cNvSpPr/>
          <p:nvPr/>
        </p:nvSpPr>
        <p:spPr>
          <a:xfrm>
            <a:off x="6858000" y="4686480"/>
            <a:ext cx="1839960" cy="34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buNone/>
            </a:pPr>
            <a:fld id="{18930847-6225-43A8-B0D4-24B5069B6FA1}" type="slidenum">
              <a:rPr b="0" lang="cs-CZ" sz="1200" spc="-1" strike="noStrike">
                <a:solidFill>
                  <a:srgbClr val="969696"/>
                </a:solidFill>
                <a:latin typeface="Arial"/>
                <a:ea typeface="DejaVu Sans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pic>
        <p:nvPicPr>
          <p:cNvPr id="172" name="Picture 132" descr=""/>
          <p:cNvPicPr/>
          <p:nvPr/>
        </p:nvPicPr>
        <p:blipFill>
          <a:blip r:embed="rId1"/>
          <a:stretch/>
        </p:blipFill>
        <p:spPr>
          <a:xfrm>
            <a:off x="457200" y="2366280"/>
            <a:ext cx="8228160" cy="64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Create an application that reads temperature from BMP280 sensor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Print temperature into console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ftr" idx="23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C37D250-CA40-4E19-9861-8A5203BF5C4E}" type="slidenum">
              <a:t>14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Accelerometer &amp; Magnetometer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177" name="Content Placeholder 24" descr=""/>
          <p:cNvPicPr/>
          <p:nvPr/>
        </p:nvPicPr>
        <p:blipFill>
          <a:blip r:embed="rId1"/>
          <a:stretch/>
        </p:blipFill>
        <p:spPr>
          <a:xfrm>
            <a:off x="1059480" y="1329840"/>
            <a:ext cx="2607840" cy="3456360"/>
          </a:xfrm>
          <a:prstGeom prst="rect">
            <a:avLst/>
          </a:prstGeom>
          <a:ln w="0">
            <a:noFill/>
          </a:ln>
        </p:spPr>
      </p:pic>
      <p:sp>
        <p:nvSpPr>
          <p:cNvPr id="178" name="PlaceHolder 2"/>
          <p:cNvSpPr>
            <a:spLocks noGrp="1"/>
          </p:cNvSpPr>
          <p:nvPr>
            <p:ph type="ftr" idx="24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grpSp>
        <p:nvGrpSpPr>
          <p:cNvPr id="179" name="Group 25"/>
          <p:cNvGrpSpPr/>
          <p:nvPr/>
        </p:nvGrpSpPr>
        <p:grpSpPr>
          <a:xfrm>
            <a:off x="1305720" y="1702440"/>
            <a:ext cx="5771880" cy="2527200"/>
            <a:chOff x="1305720" y="1702440"/>
            <a:chExt cx="5771880" cy="2527200"/>
          </a:xfrm>
        </p:grpSpPr>
        <p:grpSp>
          <p:nvGrpSpPr>
            <p:cNvPr id="180" name="Group 9"/>
            <p:cNvGrpSpPr/>
            <p:nvPr/>
          </p:nvGrpSpPr>
          <p:grpSpPr>
            <a:xfrm>
              <a:off x="3462120" y="2091240"/>
              <a:ext cx="1998000" cy="388440"/>
              <a:chOff x="3462120" y="2091240"/>
              <a:chExt cx="1998000" cy="388440"/>
            </a:xfrm>
          </p:grpSpPr>
          <p:sp>
            <p:nvSpPr>
              <p:cNvPr id="181" name="Connector: Elbow 10"/>
              <p:cNvSpPr/>
              <p:nvPr/>
            </p:nvSpPr>
            <p:spPr>
              <a:xfrm flipV="1" rot="10800000">
                <a:off x="3462120" y="2397600"/>
                <a:ext cx="1998000" cy="82080"/>
              </a:xfrm>
              <a:prstGeom prst="bentConnector3">
                <a:avLst>
                  <a:gd name="adj1" fmla="val 50000"/>
                </a:avLst>
              </a:prstGeom>
              <a:solidFill>
                <a:schemeClr val="accent1"/>
              </a:solidFill>
              <a:ln w="28575">
                <a:solidFill>
                  <a:srgbClr val="000000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2" name="TextBox 11"/>
              <p:cNvSpPr/>
              <p:nvPr/>
            </p:nvSpPr>
            <p:spPr>
              <a:xfrm>
                <a:off x="4749480" y="2091240"/>
                <a:ext cx="703800" cy="363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n-US" sz="1800" spc="-1" strike="noStrike">
                    <a:solidFill>
                      <a:srgbClr val="000000"/>
                    </a:solidFill>
                    <a:latin typeface="Tahoma"/>
                    <a:ea typeface="DejaVu Sans"/>
                  </a:rPr>
                  <a:t>GND</a:t>
                </a:r>
                <a:endParaRPr b="0" lang="en-US" sz="1800" spc="-1" strike="noStrike">
                  <a:latin typeface="Arial"/>
                </a:endParaRPr>
              </a:p>
            </p:txBody>
          </p:sp>
        </p:grpSp>
        <p:grpSp>
          <p:nvGrpSpPr>
            <p:cNvPr id="183" name="Group 12"/>
            <p:cNvGrpSpPr/>
            <p:nvPr/>
          </p:nvGrpSpPr>
          <p:grpSpPr>
            <a:xfrm>
              <a:off x="1305720" y="1702440"/>
              <a:ext cx="4158000" cy="801000"/>
              <a:chOff x="1305720" y="1702440"/>
              <a:chExt cx="4158000" cy="801000"/>
            </a:xfrm>
          </p:grpSpPr>
          <p:sp>
            <p:nvSpPr>
              <p:cNvPr id="184" name="Connector: Elbow 13"/>
              <p:cNvSpPr/>
              <p:nvPr/>
            </p:nvSpPr>
            <p:spPr>
              <a:xfrm flipV="1" rot="10800000">
                <a:off x="1305720" y="2065680"/>
                <a:ext cx="4158000" cy="437400"/>
              </a:xfrm>
              <a:prstGeom prst="bentConnector3">
                <a:avLst>
                  <a:gd name="adj1" fmla="val 100117"/>
                </a:avLst>
              </a:prstGeom>
              <a:noFill/>
              <a:ln w="28575">
                <a:solidFill>
                  <a:srgbClr val="e1b600"/>
                </a:solidFill>
                <a:round/>
                <a:tailEnd len="med" type="triangle" w="med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/>
            </p:style>
          </p:sp>
          <p:sp>
            <p:nvSpPr>
              <p:cNvPr id="185" name="TextBox 14"/>
              <p:cNvSpPr/>
              <p:nvPr/>
            </p:nvSpPr>
            <p:spPr>
              <a:xfrm>
                <a:off x="4737600" y="1702440"/>
                <a:ext cx="709920" cy="394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n-US" sz="2000" spc="-1" strike="noStrike">
                    <a:solidFill>
                      <a:srgbClr val="e7ba00"/>
                    </a:solidFill>
                    <a:latin typeface="Tahoma"/>
                    <a:ea typeface="DejaVu Sans"/>
                  </a:rPr>
                  <a:t>VCC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86" name="Group 15"/>
            <p:cNvGrpSpPr/>
            <p:nvPr/>
          </p:nvGrpSpPr>
          <p:grpSpPr>
            <a:xfrm>
              <a:off x="3518280" y="2520000"/>
              <a:ext cx="1945440" cy="756720"/>
              <a:chOff x="3518280" y="2520000"/>
              <a:chExt cx="1945440" cy="756720"/>
            </a:xfrm>
          </p:grpSpPr>
          <p:sp>
            <p:nvSpPr>
              <p:cNvPr id="187" name="Connector: Elbow 16"/>
              <p:cNvSpPr/>
              <p:nvPr/>
            </p:nvSpPr>
            <p:spPr>
              <a:xfrm flipV="1" rot="10800000">
                <a:off x="3518280" y="2878560"/>
                <a:ext cx="1945440" cy="398160"/>
              </a:xfrm>
              <a:prstGeom prst="bentConnector3">
                <a:avLst>
                  <a:gd name="adj1" fmla="val 50000"/>
                </a:avLst>
              </a:prstGeom>
              <a:solidFill>
                <a:schemeClr val="accent1"/>
              </a:solidFill>
              <a:ln w="28575">
                <a:solidFill>
                  <a:srgbClr val="000000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88" name="TextBox 17"/>
              <p:cNvSpPr/>
              <p:nvPr/>
            </p:nvSpPr>
            <p:spPr>
              <a:xfrm>
                <a:off x="4781520" y="2520000"/>
                <a:ext cx="661320" cy="394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Tahoma"/>
                    <a:ea typeface="DejaVu Sans"/>
                  </a:rPr>
                  <a:t>SCL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89" name="Group 18"/>
            <p:cNvGrpSpPr/>
            <p:nvPr/>
          </p:nvGrpSpPr>
          <p:grpSpPr>
            <a:xfrm>
              <a:off x="2987640" y="2935080"/>
              <a:ext cx="2477160" cy="515520"/>
              <a:chOff x="2987640" y="2935080"/>
              <a:chExt cx="2477160" cy="515520"/>
            </a:xfrm>
          </p:grpSpPr>
          <p:sp>
            <p:nvSpPr>
              <p:cNvPr id="190" name="Connector: Elbow 19"/>
              <p:cNvSpPr/>
              <p:nvPr/>
            </p:nvSpPr>
            <p:spPr>
              <a:xfrm flipV="1" rot="10800000">
                <a:off x="2987640" y="3277800"/>
                <a:ext cx="2476080" cy="172440"/>
              </a:xfrm>
              <a:prstGeom prst="bentConnector3">
                <a:avLst>
                  <a:gd name="adj1" fmla="val 35031"/>
                </a:avLst>
              </a:prstGeom>
              <a:solidFill>
                <a:schemeClr val="accent1"/>
              </a:solidFill>
              <a:ln w="28575">
                <a:solidFill>
                  <a:srgbClr val="e7bb0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1" name="TextBox 20"/>
              <p:cNvSpPr/>
              <p:nvPr/>
            </p:nvSpPr>
            <p:spPr>
              <a:xfrm>
                <a:off x="4757760" y="2935080"/>
                <a:ext cx="707040" cy="394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Tahoma"/>
                    <a:ea typeface="DejaVu Sans"/>
                  </a:rPr>
                  <a:t>SDA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grpSp>
          <p:nvGrpSpPr>
            <p:cNvPr id="192" name="Group 21"/>
            <p:cNvGrpSpPr/>
            <p:nvPr/>
          </p:nvGrpSpPr>
          <p:grpSpPr>
            <a:xfrm>
              <a:off x="3462120" y="3293280"/>
              <a:ext cx="1986480" cy="394560"/>
              <a:chOff x="3462120" y="3293280"/>
              <a:chExt cx="1986480" cy="394560"/>
            </a:xfrm>
          </p:grpSpPr>
          <p:sp>
            <p:nvSpPr>
              <p:cNvPr id="193" name="Connector: Elbow 22"/>
              <p:cNvSpPr/>
              <p:nvPr/>
            </p:nvSpPr>
            <p:spPr>
              <a:xfrm rot="10800000">
                <a:off x="3462120" y="3614040"/>
                <a:ext cx="1977480" cy="360"/>
              </a:xfrm>
              <a:prstGeom prst="bentConnector3">
                <a:avLst>
                  <a:gd name="adj1" fmla="val 50000"/>
                </a:avLst>
              </a:prstGeom>
              <a:solidFill>
                <a:schemeClr val="accent1"/>
              </a:solidFill>
              <a:ln w="28575">
                <a:solidFill>
                  <a:srgbClr val="000000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194" name="TextBox 23"/>
              <p:cNvSpPr/>
              <p:nvPr/>
            </p:nvSpPr>
            <p:spPr>
              <a:xfrm>
                <a:off x="4753800" y="3293280"/>
                <a:ext cx="694800" cy="394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n-US" sz="2000" spc="-1" strike="noStrike">
                    <a:solidFill>
                      <a:srgbClr val="000000"/>
                    </a:solidFill>
                    <a:latin typeface="Tahoma"/>
                    <a:ea typeface="DejaVu Sans"/>
                  </a:rPr>
                  <a:t>CSB</a:t>
                </a:r>
                <a:endParaRPr b="0" lang="en-US" sz="2000" spc="-1" strike="noStrike">
                  <a:latin typeface="Arial"/>
                </a:endParaRPr>
              </a:p>
            </p:txBody>
          </p:sp>
        </p:grpSp>
        <p:sp>
          <p:nvSpPr>
            <p:cNvPr id="195" name="Rectangle 8"/>
            <p:cNvSpPr/>
            <p:nvPr/>
          </p:nvSpPr>
          <p:spPr>
            <a:xfrm>
              <a:off x="5463720" y="1807920"/>
              <a:ext cx="1613880" cy="24217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/>
          </p:style>
          <p:txBody>
            <a:bodyPr numCol="1" spcCol="0" wrap="none" lIns="90000" rIns="90000" tIns="45000" bIns="45000" anchor="t">
              <a:noAutofit/>
            </a:bodyPr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Temp &amp;</a:t>
              </a: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Pressure</a:t>
              </a: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Sensor</a:t>
              </a: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endParaRPr b="0" lang="en-US" sz="24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  <a:tabLst>
                  <a:tab algn="l" pos="0"/>
                </a:tabLst>
              </a:pPr>
              <a:r>
                <a:rPr b="0" lang="en-US" sz="24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BMP 280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196" name="Connector: Elbow 42"/>
          <p:cNvSpPr/>
          <p:nvPr/>
        </p:nvSpPr>
        <p:spPr>
          <a:xfrm rot="10800000">
            <a:off x="2732040" y="3336120"/>
            <a:ext cx="2731680" cy="740880"/>
          </a:xfrm>
          <a:prstGeom prst="bentConnector3">
            <a:avLst>
              <a:gd name="adj1" fmla="val 99835"/>
            </a:avLst>
          </a:prstGeom>
          <a:solidFill>
            <a:schemeClr val="accent1"/>
          </a:solidFill>
          <a:ln w="28575">
            <a:solidFill>
              <a:srgbClr val="e7bb0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TextBox 43"/>
          <p:cNvSpPr/>
          <p:nvPr/>
        </p:nvSpPr>
        <p:spPr>
          <a:xfrm>
            <a:off x="4770720" y="3715560"/>
            <a:ext cx="73728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  <a:ea typeface="DejaVu Sans"/>
              </a:rPr>
              <a:t>SDO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2931E72-041E-4393-9D95-1364EF2A60FE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Step-by-step guide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Study BMP280 Datasheet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Study Serial Peripheral Interface (SPI) chapter in MCU Reference manual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Setup pin routing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Setup DSPI peripheral driver (speed, timing, etc.)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Download BMP280_driver and temperature example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Import driver to the project, use example code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Implement HW specific functions – your main task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Repeat steps 1-7 if necessary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ftr" idx="25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7AC79DA-02B4-4E8B-96BE-B64C3CC529CD}" type="slidenum">
              <a:t>16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Template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Study BMP280 Datasheet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Study Serial Peripheral Interface (SPI) chapter in MCU Reference manual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Setup pin routing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Setup DSPI peripheral driver (speed, timing, etc.)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Download BMP280_driver and temperature example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Import driver to the project, use example code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</a:rPr>
              <a:t>Implement HW specific functions – your main task</a:t>
            </a:r>
            <a:endParaRPr b="0" lang="en-US" sz="2000" spc="-1" strike="noStrike">
              <a:latin typeface="Arial"/>
            </a:endParaRPr>
          </a:p>
          <a:p>
            <a:pPr marL="514440" indent="-457200">
              <a:lnSpc>
                <a:spcPct val="100000"/>
              </a:lnSpc>
              <a:spcBef>
                <a:spcPts val="400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Repeat steps 1, 2 and 7 if necessary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ftr" idx="26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204" name="Graphic 5" descr="Checkmark"/>
          <p:cNvPicPr/>
          <p:nvPr/>
        </p:nvPicPr>
        <p:blipFill>
          <a:blip r:embed="rId1"/>
          <a:stretch/>
        </p:blipFill>
        <p:spPr>
          <a:xfrm>
            <a:off x="194040" y="2571840"/>
            <a:ext cx="227160" cy="227160"/>
          </a:xfrm>
          <a:prstGeom prst="rect">
            <a:avLst/>
          </a:prstGeom>
          <a:ln w="0">
            <a:noFill/>
          </a:ln>
        </p:spPr>
      </p:pic>
      <p:pic>
        <p:nvPicPr>
          <p:cNvPr id="205" name="Graphic 6" descr="Checkmark"/>
          <p:cNvPicPr/>
          <p:nvPr/>
        </p:nvPicPr>
        <p:blipFill>
          <a:blip r:embed="rId2"/>
          <a:stretch/>
        </p:blipFill>
        <p:spPr>
          <a:xfrm>
            <a:off x="194040" y="2941920"/>
            <a:ext cx="227160" cy="227160"/>
          </a:xfrm>
          <a:prstGeom prst="rect">
            <a:avLst/>
          </a:prstGeom>
          <a:ln w="0">
            <a:noFill/>
          </a:ln>
        </p:spPr>
      </p:pic>
      <p:pic>
        <p:nvPicPr>
          <p:cNvPr id="206" name="Graphic 7" descr="Checkmark"/>
          <p:cNvPicPr/>
          <p:nvPr/>
        </p:nvPicPr>
        <p:blipFill>
          <a:blip r:embed="rId3"/>
          <a:stretch/>
        </p:blipFill>
        <p:spPr>
          <a:xfrm>
            <a:off x="194040" y="3312360"/>
            <a:ext cx="227160" cy="227160"/>
          </a:xfrm>
          <a:prstGeom prst="rect">
            <a:avLst/>
          </a:prstGeom>
          <a:ln w="0">
            <a:noFill/>
          </a:ln>
        </p:spPr>
      </p:pic>
      <p:pic>
        <p:nvPicPr>
          <p:cNvPr id="207" name="Graphic 8" descr="Checkmark"/>
          <p:cNvPicPr/>
          <p:nvPr/>
        </p:nvPicPr>
        <p:blipFill>
          <a:blip r:embed="rId4"/>
          <a:stretch/>
        </p:blipFill>
        <p:spPr>
          <a:xfrm>
            <a:off x="194040" y="3682440"/>
            <a:ext cx="227160" cy="22716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55E18B0-4724-4A7E-B6CE-A29D6E187D06}" type="slidenum">
              <a:t>17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Template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209" name="Content Placeholder 9" descr=""/>
          <p:cNvPicPr/>
          <p:nvPr/>
        </p:nvPicPr>
        <p:blipFill>
          <a:blip r:embed="rId1"/>
          <a:stretch/>
        </p:blipFill>
        <p:spPr>
          <a:xfrm>
            <a:off x="5601960" y="1416960"/>
            <a:ext cx="2686320" cy="3084840"/>
          </a:xfrm>
          <a:prstGeom prst="rect">
            <a:avLst/>
          </a:prstGeom>
          <a:ln w="0">
            <a:noFill/>
          </a:ln>
        </p:spPr>
      </p:pic>
      <p:sp>
        <p:nvSpPr>
          <p:cNvPr id="210" name="PlaceHolder 2"/>
          <p:cNvSpPr>
            <a:spLocks noGrp="1"/>
          </p:cNvSpPr>
          <p:nvPr>
            <p:ph type="ftr" idx="27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1" name="Zástupný symbol pro obsah 4"/>
          <p:cNvSpPr/>
          <p:nvPr/>
        </p:nvSpPr>
        <p:spPr>
          <a:xfrm>
            <a:off x="509760" y="1513440"/>
            <a:ext cx="4747680" cy="323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Check pin routing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Check DSPI configuration</a:t>
            </a:r>
            <a:endParaRPr b="0" lang="en-US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SzPct val="80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Check timing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Check sensor.c/.h files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35C44C6-2AC7-4CB7-9B49-C7A8B98490FD}" type="slidenum">
              <a:t>18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Application – Traps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ftr" idx="28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4" name="Zástupný symbol pro obsah 1"/>
          <p:cNvSpPr/>
          <p:nvPr/>
        </p:nvSpPr>
        <p:spPr>
          <a:xfrm>
            <a:off x="509760" y="1513440"/>
            <a:ext cx="7948440" cy="323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There are multiple traps in the template, here are hints: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479"/>
              </a:spcBef>
              <a:buClr>
                <a:srgbClr val="2a6099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Make sure you do proper error checking for input data (And check that it works)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479"/>
              </a:spcBef>
              <a:buClr>
                <a:srgbClr val="2a6099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You have to enable continuous chip select for the Transfer call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57667E4-6050-4C38-8D1C-5D17729E7823}" type="slidenum">
              <a:t>19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ftr" idx="9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Content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</a:t>
            </a: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SPI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How does it work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FRDM-K66F </a:t>
            </a:r>
            <a:r>
              <a:rPr b="0" lang="en-GB" sz="2400" spc="-1" strike="noStrike">
                <a:solidFill>
                  <a:srgbClr val="000000"/>
                </a:solidFill>
                <a:latin typeface="Arial"/>
              </a:rPr>
              <a:t>SPI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Sensor – BMP 280 </a:t>
            </a:r>
            <a:endParaRPr b="0" lang="en-US" sz="2400" spc="-1" strike="noStrike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Arial"/>
              <a:buAutoNum type="arabicPeriod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Application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9F4D679-7CA9-4E14-955F-138908FA4461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Homework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2349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Update the application to print pressure as well as temperature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Make sure to print the uncompressed pressure (don’t change it)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 type="ftr" idx="29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4511B8A-BE9C-4076-B1B5-891B032578C2}" type="slidenum">
              <a:t>20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ftr" idx="10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</a:t>
            </a:r>
            <a:r>
              <a:rPr b="1" lang="en-GB" sz="2400" spc="-1" strike="noStrike">
                <a:solidFill>
                  <a:srgbClr val="00287d"/>
                </a:solidFill>
                <a:latin typeface="Arial"/>
              </a:rPr>
              <a:t>SPI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SPI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–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erial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P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eripheral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nterface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Serial interface bus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8E6028B-B128-47B6-8D10-89CE23700049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ftr" idx="11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What is it used for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Intra-board communication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External peripherals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Sensors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7828DC1-5954-4CC8-9662-F9D0A1C7A065}" type="slidenum">
              <a:t>4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Scheme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ftr" idx="12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ldNum" idx="13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4DC8C45C-0635-43E3-9521-EAB1CFA87C52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35" name="Group 8"/>
          <p:cNvGrpSpPr/>
          <p:nvPr/>
        </p:nvGrpSpPr>
        <p:grpSpPr>
          <a:xfrm>
            <a:off x="770040" y="1399320"/>
            <a:ext cx="7373160" cy="3197520"/>
            <a:chOff x="770040" y="1399320"/>
            <a:chExt cx="7373160" cy="3197520"/>
          </a:xfrm>
        </p:grpSpPr>
        <p:pic>
          <p:nvPicPr>
            <p:cNvPr id="136" name="Picture 5" descr="A close up of a sign&#10;&#10;Description automatically generated"/>
            <p:cNvPicPr/>
            <p:nvPr/>
          </p:nvPicPr>
          <p:blipFill>
            <a:blip r:embed="rId1"/>
            <a:stretch/>
          </p:blipFill>
          <p:spPr>
            <a:xfrm>
              <a:off x="999360" y="1399320"/>
              <a:ext cx="7143840" cy="28656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7" name="TextBox 7"/>
            <p:cNvSpPr/>
            <p:nvPr/>
          </p:nvSpPr>
          <p:spPr>
            <a:xfrm>
              <a:off x="770040" y="4263840"/>
              <a:ext cx="4577760" cy="33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1" i="1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Figure 1. SPI configuration with master and a slave</a:t>
              </a:r>
              <a:endParaRPr b="0" lang="en-US" sz="8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 u="sng">
                  <a:solidFill>
                    <a:srgbClr val="ff0000"/>
                  </a:solidFill>
                  <a:uFillTx/>
                  <a:latin typeface="Tahoma"/>
                  <a:ea typeface="DejaVu Sans"/>
                  <a:hlinkClick r:id="rId2"/>
                </a:rPr>
                <a:t>https://www.analog.com/en/analog-dialogue/articles/introduction-to-spi-interface.html</a:t>
              </a:r>
              <a:endParaRPr b="0" lang="en-US" sz="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ftr" idx="14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12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4 wires (Clock, Chip Select, Master In Slave Out, Master Out Slave In)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Single-master &amp; multi-slave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Chip Select selects slave for communication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Synchronous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Full-duplex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Possibility to use only 3 wires (only 1 data wire)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445A179-96F6-4A80-A7A0-D88A99019DEF}" type="slidenum">
              <a:t>6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How does it work – Message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ftr" idx="15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sldNum" idx="16"/>
          </p:nvPr>
        </p:nvSpPr>
        <p:spPr>
          <a:xfrm>
            <a:off x="6858000" y="4686480"/>
            <a:ext cx="1840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cs-CZ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6F003971-B0CE-4D9B-9DAC-E8AE003A0342}" type="slidenum">
              <a:rPr b="0" lang="cs-CZ" sz="1200" spc="-1" strike="noStrike">
                <a:solidFill>
                  <a:srgbClr val="969696"/>
                </a:solidFill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grpSp>
        <p:nvGrpSpPr>
          <p:cNvPr id="144" name="Group 10"/>
          <p:cNvGrpSpPr/>
          <p:nvPr/>
        </p:nvGrpSpPr>
        <p:grpSpPr>
          <a:xfrm>
            <a:off x="2366280" y="1277640"/>
            <a:ext cx="6440760" cy="3290400"/>
            <a:chOff x="2366280" y="1277640"/>
            <a:chExt cx="6440760" cy="3290400"/>
          </a:xfrm>
        </p:grpSpPr>
        <p:sp>
          <p:nvSpPr>
            <p:cNvPr id="145" name="Rectangle 7"/>
            <p:cNvSpPr/>
            <p:nvPr/>
          </p:nvSpPr>
          <p:spPr>
            <a:xfrm>
              <a:off x="2366280" y="4235040"/>
              <a:ext cx="6440760" cy="333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n-US" sz="800" spc="-1" strike="noStrike">
                  <a:solidFill>
                    <a:srgbClr val="000000"/>
                  </a:solidFill>
                  <a:latin typeface="Tahoma"/>
                  <a:ea typeface="DejaVu Sans"/>
                </a:rPr>
                <a:t>By SPI_timing_diagram.svg: en:User:Cburnettderivative work: Jordsan (talk) - SPI_timing_diagram.svg, CC BY-SA 3.0, https://commons.wikimedia.org/w/index.php?curid=11405368</a:t>
              </a:r>
              <a:endParaRPr b="0" lang="en-US" sz="800" spc="-1" strike="noStrike">
                <a:latin typeface="Arial"/>
              </a:endParaRPr>
            </a:p>
          </p:txBody>
        </p:sp>
        <p:pic>
          <p:nvPicPr>
            <p:cNvPr id="146" name="Graphic 9" descr=""/>
            <p:cNvPicPr/>
            <p:nvPr/>
          </p:nvPicPr>
          <p:blipFill>
            <a:blip r:embed="rId1"/>
            <a:stretch/>
          </p:blipFill>
          <p:spPr>
            <a:xfrm>
              <a:off x="2366280" y="1277640"/>
              <a:ext cx="5085360" cy="2955960"/>
            </a:xfrm>
            <a:prstGeom prst="rect">
              <a:avLst/>
            </a:prstGeom>
            <a:ln w="0"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FRDM-K66F SPI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3 SPI modules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Master &amp; Slave support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Interrupts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Programmable frame size (4 to 16 bits)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6 peripheral Chip Selects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ftr" idx="17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4A4AC8F-D3F8-408E-8D8B-EF363C49690F}" type="slidenum">
              <a:t>8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9760" y="844200"/>
            <a:ext cx="8085240" cy="484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45000" bIns="4500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287d"/>
                </a:solidFill>
                <a:latin typeface="Arial"/>
              </a:rPr>
              <a:t>Temperature &amp; Pressure sensor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509760" y="1513440"/>
            <a:ext cx="8080920" cy="308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Bosch BMP280 Digital Pressure Sensor – </a:t>
            </a:r>
            <a:r>
              <a:rPr b="0" lang="en-US" sz="2400" spc="-1" strike="noStrike" u="sng">
                <a:solidFill>
                  <a:srgbClr val="ff0000"/>
                </a:solidFill>
                <a:uFillTx/>
                <a:latin typeface="Arial"/>
                <a:hlinkClick r:id="rId1"/>
              </a:rPr>
              <a:t>link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Digital interfaces I²C (up to 3.4 MHz) SPI (3 and 4 wire, up to 10 MHz) 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Pressure resolution 0.16 Pa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en-US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287d"/>
              </a:buClr>
              <a:buFont typeface="Wingdings" charset="2"/>
              <a:buChar char="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Temperature resolution 0.01°C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	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ftr" idx="18"/>
          </p:nvPr>
        </p:nvSpPr>
        <p:spPr>
          <a:xfrm>
            <a:off x="422640" y="4686480"/>
            <a:ext cx="6304320" cy="34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b">
            <a:noAutofit/>
          </a:bodyPr>
          <a:lstStyle>
            <a:lvl1pPr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969696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969696"/>
                </a:solidFill>
                <a:latin typeface="Arial"/>
              </a:rPr>
              <a:t>PV198 – One-chip Controllers, SPI / Dávid Danaj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498D513-6D54-4876-B0F1-20BB29DA8B3D}" type="slidenum">
              <a:t>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214</TotalTime>
  <Application>LibreOffice/7.3.5.2$Linux_X86_64 LibreOffice_project/30$Build-2</Application>
  <AppVersion>15.0000</AppVersion>
  <Words>642</Words>
  <Paragraphs>128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2019-10-03T16:01:06Z</dcterms:created>
  <dc:creator>David Danaj</dc:creator>
  <dc:description/>
  <dc:language>en-US</dc:language>
  <cp:lastModifiedBy/>
  <cp:lastPrinted>1601-01-01T00:00:00Z</cp:lastPrinted>
  <dcterms:modified xsi:type="dcterms:W3CDTF">2022-10-17T13:30:26Z</dcterms:modified>
  <cp:revision>79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(16:9)</vt:lpwstr>
  </property>
  <property fmtid="{D5CDD505-2E9C-101B-9397-08002B2CF9AE}" pid="3" name="Slides">
    <vt:i4>19</vt:i4>
  </property>
</Properties>
</file>