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1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1ED8EF8-B3AC-447C-B1C7-2260A6E2DC69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2B7B9D2-72A1-4C41-B013-405C4AC32528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7859022-6643-4403-AC61-9ABF4B04C636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687A478-237A-4A8C-9366-BFE9076195E2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3BD150B7-C45C-4BE8-9D36-C1FA06D7B68A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B2FC3332-C03B-45AC-9D64-2681B05620B5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026910F-278C-4BE1-A9F2-CAA2FFDD8E83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29DA7FE4-B90B-49B6-AACB-85B53D731A78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49D2C18-5D3D-493B-A2C7-78393930026D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C0A2F6A-94CB-4304-9D04-03AA718B3119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A640758-33FA-4831-9769-DE21C406CD84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0E21C3B-7596-4513-B06B-398ACDBA5241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25DA9AD8-6CCA-4178-A608-AFBBA29598B7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974F5258-0710-4D55-85E3-278045F9CA58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C166F15-2881-45C2-B3EE-973E810AC9C5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DA16FD0-C14D-4301-8CC2-B8642FDB9247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AE2C0EC9-AB89-4982-9119-D54FFC1BC6BE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F2E473F-508A-4572-8283-B56DD6D678F0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0C9C8BB-60B1-4A04-BDC9-94037DEA3B69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30685D0-B6F4-42E0-AEEE-CFD55BFF1CF2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BA7C71B-B32C-4BCD-8582-35A20BED2D14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D5F9702-8FDC-435E-9F0C-CA074FA742F3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BB28674-345C-4290-9C09-CD07CF3C2083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ACB5B4E-9B01-47A5-A519-EBB2C16FBC21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6858000" y="4686480"/>
            <a:ext cx="1840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CE538C1-C058-470F-9F81-F223D5CE540B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ftr" idx="3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ldNum" idx="4"/>
          </p:nvPr>
        </p:nvSpPr>
        <p:spPr>
          <a:xfrm>
            <a:off x="6858000" y="4686480"/>
            <a:ext cx="1840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318832E-B6E9-421B-A4F8-6E4B22B09A8D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s://www.nxp.com/products/sensors/motion-sensors/6-axis/digital-motion-sensor-3d-accelerometer-2g-4g-8g-plus-3d-magnetometer:FXOS8700CQ" TargetMode="External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hyperlink" Target="https://www.nxp.com/docs/en/application-note/AN4068.pdf" TargetMode="External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hyperlink" Target="https://learn.sparkfun.com/tutorials/i2c/all" TargetMode="External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ftr" idx="5"/>
          </p:nvPr>
        </p:nvSpPr>
        <p:spPr>
          <a:xfrm>
            <a:off x="414000" y="4686480"/>
            <a:ext cx="631332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ldNum" idx="6"/>
          </p:nvPr>
        </p:nvSpPr>
        <p:spPr>
          <a:xfrm>
            <a:off x="6858000" y="4686480"/>
            <a:ext cx="183204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9DE4BC3-D2F1-4B55-A94E-B21EE82D1768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title"/>
          </p:nvPr>
        </p:nvSpPr>
        <p:spPr>
          <a:xfrm>
            <a:off x="1082520" y="1924200"/>
            <a:ext cx="7517160" cy="1996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PV198 – One-chip Controllers</a:t>
            </a:r>
            <a:br>
              <a:rPr sz="3200"/>
            </a:br>
            <a:br>
              <a:rPr sz="3200"/>
            </a:b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I2C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Accelerometer &amp; Magnetometer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FXOS8700CQ – </a:t>
            </a:r>
            <a:r>
              <a:rPr b="0" lang="en-US" sz="2400" spc="-1" strike="noStrike" u="sng">
                <a:solidFill>
                  <a:srgbClr val="ff0000"/>
                </a:solidFill>
                <a:uFillTx/>
                <a:latin typeface="Arial"/>
                <a:hlinkClick r:id="rId1"/>
              </a:rPr>
              <a:t>link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3-axis, linear accelerometer + 3-axis, magnetometer combined into a single package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ftr" idx="17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C8E2276B-1045-4668-BE93-832BCE7F7882}" type="slidenum">
              <a:t>10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Accelerometer &amp; Magnetometer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Connected to I2C bus and 2 GPIO signals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ftr" idx="18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grpSp>
        <p:nvGrpSpPr>
          <p:cNvPr id="119" name="Group 7"/>
          <p:cNvGrpSpPr/>
          <p:nvPr/>
        </p:nvGrpSpPr>
        <p:grpSpPr>
          <a:xfrm>
            <a:off x="422640" y="2072160"/>
            <a:ext cx="8085600" cy="2348280"/>
            <a:chOff x="422640" y="2072160"/>
            <a:chExt cx="8085600" cy="2348280"/>
          </a:xfrm>
        </p:grpSpPr>
        <p:pic>
          <p:nvPicPr>
            <p:cNvPr id="120" name="Picture 5" descr=""/>
            <p:cNvPicPr/>
            <p:nvPr/>
          </p:nvPicPr>
          <p:blipFill>
            <a:blip r:embed="rId1"/>
            <a:stretch/>
          </p:blipFill>
          <p:spPr>
            <a:xfrm>
              <a:off x="422640" y="2072160"/>
              <a:ext cx="8085600" cy="21420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21" name="TextBox 6"/>
            <p:cNvSpPr/>
            <p:nvPr/>
          </p:nvSpPr>
          <p:spPr>
            <a:xfrm>
              <a:off x="428760" y="4209120"/>
              <a:ext cx="3290760" cy="211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n-US" sz="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Freedom FRDM-K66F Development Platform User’s Guide, Table 6. </a:t>
              </a:r>
              <a:endParaRPr b="0" lang="en-US" sz="800" spc="-1" strike="noStrike">
                <a:latin typeface="Arial"/>
              </a:endParaRPr>
            </a:p>
          </p:txBody>
        </p:sp>
      </p:grp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CD61BE5B-18A9-4097-B4FC-7984C6BE11CF}" type="slidenum">
              <a:t>11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 – Template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i="1" lang="en-US" sz="2400" spc="-1" strike="noStrike">
                <a:solidFill>
                  <a:srgbClr val="000000"/>
                </a:solidFill>
                <a:latin typeface="Arial"/>
              </a:rPr>
              <a:t>startInitialization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(check sensor ID, wake-up)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i="1" lang="en-US" sz="2400" spc="-1" strike="noStrike">
                <a:solidFill>
                  <a:srgbClr val="000000"/>
                </a:solidFill>
                <a:latin typeface="Arial"/>
              </a:rPr>
              <a:t>setupOrientationDetection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(enable detection, interrupts, etc.) – Homework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i="1" lang="en-US" sz="2400" spc="-1" strike="noStrike">
                <a:solidFill>
                  <a:srgbClr val="000000"/>
                </a:solidFill>
                <a:latin typeface="Arial"/>
              </a:rPr>
              <a:t>finishInitialization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(setup frequency, activate sensor)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ftr" idx="19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A71CBE7-28A3-4964-93AF-BF000F5E5475}" type="slidenum">
              <a:t>12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Create an application that reads accelerometer output data registers</a:t>
            </a:r>
            <a:endParaRPr b="0" lang="en-US" sz="24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Study the datasheet!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Print register values into console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Trap: Check configuration of pins and peripherals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Bonus: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Calculate tilt angle from received values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ftr" idx="20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957B75FE-7CC9-4CB3-87BB-1AE861328FB8}" type="slidenum">
              <a:t>13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Homework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2353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Create an application that detects orientation of the board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(the same way as mobile phones do)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Use the feature of the sensor – do not calculate it in the MCU from XYZ register values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Use interrupt from sensor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Print current orientation into console when orientation of the board changes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ftr" idx="21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82DB93C-636D-42E0-927F-F77A7B9A5910}" type="slidenum">
              <a:t>14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Homework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2353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Write your code into method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i="1" lang="en-US" sz="2800" spc="-1" strike="noStrike">
                <a:solidFill>
                  <a:srgbClr val="000000"/>
                </a:solidFill>
                <a:latin typeface="Arial"/>
              </a:rPr>
              <a:t>setupOrientationDetection()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 u="sng">
                <a:solidFill>
                  <a:srgbClr val="ff0000"/>
                </a:solidFill>
                <a:uFillTx/>
                <a:latin typeface="Arial"/>
                <a:hlinkClick r:id="rId1"/>
              </a:rPr>
              <a:t>Link to Application note: AN4068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ftr" idx="22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C735231D-FC27-43FE-AF17-CEE634859B18}" type="slidenum">
              <a:t>15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ftr" idx="7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NXPCUP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International competition with autonomous cars.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FI Team:</a:t>
            </a:r>
            <a:endParaRPr b="0" lang="en-US" sz="24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Write email to 492926 to register (until 28.10.)</a:t>
            </a:r>
            <a:endParaRPr b="0" lang="en-US" sz="24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You will get a task to solve</a:t>
            </a:r>
            <a:endParaRPr b="0" lang="en-US" sz="24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Recruitment until 12.12. – we will pick the top students</a:t>
            </a:r>
            <a:endParaRPr b="0" lang="en-US" sz="24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0B1F4675-8E8B-4468-8B98-DA1E0DAA4C17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ftr" idx="8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Content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What is I2C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What is it used for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How does it work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FRDM-K66F I2C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Accelerometer &amp; Magnetometer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Application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9291F47-6138-4BB4-974E-77C0E647D0A0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ftr" idx="9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What is I2C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I2C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– 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nter-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ntegrated 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ircuit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Invented in 1982 by Philips Semiconductor (now NXP Semiconductors)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BFF9319D-39D4-4A9C-BD1F-830B843DDAFB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ftr" idx="10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What is it used for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Intra-board communication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Peripherals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Sensors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E770DC6-B62D-400F-B0FE-C2A6E56065F9}" type="slidenum">
              <a:t>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How does it work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ftr" idx="11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1248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2 wires (Clock – SCL, Data – SDA) – pulled high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Multi-master &amp; multi-slave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100 kbit/s – 5 Mbit/s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7-bit addressing / 10-bit addressing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Synchronous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Half-duplex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B3A97AAB-7505-4334-ACB5-EB8AC25CE5A5}" type="slidenum">
              <a:t>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How does it work – Scheme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ftr" idx="12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sldNum" idx="13"/>
          </p:nvPr>
        </p:nvSpPr>
        <p:spPr>
          <a:xfrm>
            <a:off x="6858000" y="4686480"/>
            <a:ext cx="1840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CECD9F0-6A35-4286-BF32-2CC92B307EAD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grpSp>
        <p:nvGrpSpPr>
          <p:cNvPr id="101" name="Group 10"/>
          <p:cNvGrpSpPr/>
          <p:nvPr/>
        </p:nvGrpSpPr>
        <p:grpSpPr>
          <a:xfrm>
            <a:off x="1603080" y="1385640"/>
            <a:ext cx="5400000" cy="3456000"/>
            <a:chOff x="1603080" y="1385640"/>
            <a:chExt cx="5400000" cy="3456000"/>
          </a:xfrm>
        </p:grpSpPr>
        <p:pic>
          <p:nvPicPr>
            <p:cNvPr id="102" name="Picture 6" descr="A screenshot of a cell phone&#10;&#10;Description generated with very high confidence"/>
            <p:cNvPicPr/>
            <p:nvPr/>
          </p:nvPicPr>
          <p:blipFill>
            <a:blip r:embed="rId1"/>
            <a:stretch/>
          </p:blipFill>
          <p:spPr>
            <a:xfrm>
              <a:off x="1603080" y="1385640"/>
              <a:ext cx="5400000" cy="32436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03" name="TextBox 9"/>
            <p:cNvSpPr/>
            <p:nvPr/>
          </p:nvSpPr>
          <p:spPr>
            <a:xfrm>
              <a:off x="1639800" y="4630320"/>
              <a:ext cx="2036520" cy="211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n-US" sz="800" spc="-1" strike="noStrike" u="sng">
                  <a:solidFill>
                    <a:srgbClr val="ff0000"/>
                  </a:solidFill>
                  <a:uFillTx/>
                  <a:latin typeface="Arial"/>
                  <a:ea typeface="DejaVu Sans"/>
                  <a:hlinkClick r:id="rId2"/>
                </a:rPr>
                <a:t>https://learn.sparkfun.com/tutorials/i2c/all</a:t>
              </a:r>
              <a:endParaRPr b="0" lang="en-US" sz="800" spc="-1" strike="noStrike"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How does it work – Message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ftr" idx="14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sldNum" idx="15"/>
          </p:nvPr>
        </p:nvSpPr>
        <p:spPr>
          <a:xfrm>
            <a:off x="6858000" y="4686480"/>
            <a:ext cx="1840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CBB6DDD-9579-4B36-9ECA-6EAB6FFF0B87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grpSp>
        <p:nvGrpSpPr>
          <p:cNvPr id="107" name="Group 6"/>
          <p:cNvGrpSpPr/>
          <p:nvPr/>
        </p:nvGrpSpPr>
        <p:grpSpPr>
          <a:xfrm>
            <a:off x="1101960" y="1858680"/>
            <a:ext cx="6675840" cy="2068560"/>
            <a:chOff x="1101960" y="1858680"/>
            <a:chExt cx="6675840" cy="2068560"/>
          </a:xfrm>
        </p:grpSpPr>
        <p:pic>
          <p:nvPicPr>
            <p:cNvPr id="108" name="Picture 4" descr=""/>
            <p:cNvPicPr/>
            <p:nvPr/>
          </p:nvPicPr>
          <p:blipFill>
            <a:blip r:embed="rId1"/>
            <a:stretch/>
          </p:blipFill>
          <p:spPr>
            <a:xfrm>
              <a:off x="1101960" y="1858680"/>
              <a:ext cx="6675840" cy="18561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09" name="TextBox 5"/>
            <p:cNvSpPr/>
            <p:nvPr/>
          </p:nvSpPr>
          <p:spPr>
            <a:xfrm>
              <a:off x="1115640" y="3715920"/>
              <a:ext cx="2374920" cy="211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n-US" sz="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K66 Sub-Family Reference Manual, Figure 58-2.</a:t>
              </a:r>
              <a:endParaRPr b="0" lang="en-US" sz="800" spc="-1" strike="noStrike"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FRDM-K66F I2C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4 I2C modules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Address match wakeup in low power modes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SMBus support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Methods to use: 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BOARD_I2C_Receive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BOARD_I2C_Send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ftr" idx="16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I2C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53444C58-7BC5-4F88-8355-AC37206FA5B1}" type="slidenum">
              <a:t>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39</TotalTime>
  <Application>LibreOffice/7.3.6.2$Linux_X86_64 LibreOffice_project/30$Build-2</Application>
  <AppVersion>15.0000</AppVersion>
  <Words>452</Words>
  <Paragraphs>91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2019-10-03T16:01:06Z</dcterms:created>
  <dc:creator>David Danaj</dc:creator>
  <dc:description/>
  <dc:language>en-US</dc:language>
  <cp:lastModifiedBy/>
  <cp:lastPrinted>1601-01-01T00:00:00Z</cp:lastPrinted>
  <dcterms:modified xsi:type="dcterms:W3CDTF">2022-10-25T15:52:16Z</dcterms:modified>
  <cp:revision>52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(16:9)</vt:lpwstr>
  </property>
  <property fmtid="{D5CDD505-2E9C-101B-9397-08002B2CF9AE}" pid="3" name="Slides">
    <vt:i4>14</vt:i4>
  </property>
</Properties>
</file>