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90" r:id="rId4"/>
    <p:sldId id="282" r:id="rId5"/>
    <p:sldId id="283" r:id="rId6"/>
    <p:sldId id="284" r:id="rId7"/>
    <p:sldId id="285" r:id="rId8"/>
    <p:sldId id="287" r:id="rId9"/>
    <p:sldId id="288" r:id="rId10"/>
    <p:sldId id="271" r:id="rId11"/>
    <p:sldId id="26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64" d="100"/>
          <a:sy n="64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39B72-8D83-4ADA-A6A9-4B52999ADC50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AE326-3FA7-43FF-A955-2EC618E35C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24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AE326-3FA7-43FF-A955-2EC618E35C8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41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AE326-3FA7-43FF-A955-2EC618E35C8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94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AE326-3FA7-43FF-A955-2EC618E35C8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17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AE326-3FA7-43FF-A955-2EC618E35C8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1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CD8D-FC0A-4B16-9E85-3F277F211F45}" type="datetime1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6454-D27E-4136-99B7-C134467B9552}" type="datetime1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12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54B8-91EC-427A-861E-5FA56539F054}" type="datetime1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48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9DF4-B3CE-4FB1-82EC-8EEDBFD0EEF2}" type="datetime1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5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1033-4DF4-4946-B320-26D4FC4E5B7F}" type="datetime1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21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6AE6-570D-4B02-84CB-CA9DA06017B6}" type="datetime1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4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2566-1391-4663-9423-8505A0BA3B0A}" type="datetime1">
              <a:rPr lang="it-IT" smtClean="0"/>
              <a:t>07/10/2022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68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7352-97BE-4401-8F32-9A475411E590}" type="datetime1">
              <a:rPr lang="it-IT" smtClean="0"/>
              <a:t>07/10/2022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33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945D-B1FA-4DF6-8321-E1739C9A1F88}" type="datetime1">
              <a:rPr lang="it-IT" smtClean="0"/>
              <a:t>07/10/2022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59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83B4-B6DE-4316-8BD8-0868E60C9407}" type="datetime1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63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8170-3504-488E-9BCB-DEC142A5A812}" type="datetime1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94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DEEA-ACE0-48F2-92B7-1F8F3A64B13D}" type="datetime1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8C397-D3E6-4501-A5FC-5A9186ABE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alcarrubbo@unisa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14003" y="5587903"/>
            <a:ext cx="10947862" cy="5237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it-IT" sz="2400" dirty="0" smtClean="0"/>
          </a:p>
          <a:p>
            <a:r>
              <a:rPr lang="it-IT" sz="2400" dirty="0" smtClean="0"/>
              <a:t>prof. </a:t>
            </a:r>
            <a:r>
              <a:rPr lang="it-IT" sz="2400" dirty="0" smtClean="0"/>
              <a:t>Luca Carrubbo, </a:t>
            </a:r>
            <a:r>
              <a:rPr lang="it-IT" sz="2400" dirty="0" err="1" smtClean="0"/>
              <a:t>Ph.D</a:t>
            </a:r>
            <a:r>
              <a:rPr lang="it-IT" sz="2400" dirty="0" smtClean="0"/>
              <a:t> – </a:t>
            </a:r>
            <a:r>
              <a:rPr lang="it-IT" sz="2400" dirty="0" smtClean="0">
                <a:hlinkClick r:id="rId2"/>
              </a:rPr>
              <a:t>lcarrubbo@unisa.it</a:t>
            </a:r>
            <a:endParaRPr lang="it-IT" sz="2400" dirty="0" smtClean="0"/>
          </a:p>
          <a:p>
            <a:r>
              <a:rPr lang="it-IT" sz="2400" dirty="0" smtClean="0"/>
              <a:t>Brno (CZ), 2022/10/13</a:t>
            </a:r>
            <a:endParaRPr lang="it-IT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5792834"/>
            <a:ext cx="2743200" cy="365125"/>
          </a:xfrm>
        </p:spPr>
        <p:txBody>
          <a:bodyPr/>
          <a:lstStyle/>
          <a:p>
            <a:fld id="{8C78C397-D3E6-4501-A5FC-5A9186ABEB65}" type="slidenum">
              <a:rPr lang="it-IT" smtClean="0"/>
              <a:t>1</a:t>
            </a:fld>
            <a:endParaRPr lang="it-IT"/>
          </a:p>
        </p:txBody>
      </p:sp>
      <p:grpSp>
        <p:nvGrpSpPr>
          <p:cNvPr id="37" name="Group 1">
            <a:extLst>
              <a:ext uri="{FF2B5EF4-FFF2-40B4-BE49-F238E27FC236}">
                <a16:creationId xmlns:a16="http://schemas.microsoft.com/office/drawing/2014/main" id="{3803CC9F-7B50-4B8C-9C73-4F1FDDC0B41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866479" y="529559"/>
            <a:ext cx="454025" cy="11971085"/>
            <a:chOff x="0" y="0"/>
            <a:chExt cx="716" cy="16353"/>
          </a:xfrm>
          <a:solidFill>
            <a:srgbClr val="92D050"/>
          </a:solidFill>
        </p:grpSpPr>
        <p:grpSp>
          <p:nvGrpSpPr>
            <p:cNvPr id="38" name="Group 2">
              <a:extLst>
                <a:ext uri="{FF2B5EF4-FFF2-40B4-BE49-F238E27FC236}">
                  <a16:creationId xmlns:a16="http://schemas.microsoft.com/office/drawing/2014/main" id="{9A6422D2-D655-44ED-8A32-D9B048206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39" name="Freeform 3">
                <a:extLst>
                  <a:ext uri="{FF2B5EF4-FFF2-40B4-BE49-F238E27FC236}">
                    <a16:creationId xmlns:a16="http://schemas.microsoft.com/office/drawing/2014/main" id="{ED3D3D3C-3F17-4CA8-8881-24F05FDCD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61" name="Group 1">
            <a:extLst>
              <a:ext uri="{FF2B5EF4-FFF2-40B4-BE49-F238E27FC236}">
                <a16:creationId xmlns:a16="http://schemas.microsoft.com/office/drawing/2014/main" id="{3803CC9F-7B50-4B8C-9C73-4F1FDDC0B41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866034" y="478784"/>
            <a:ext cx="454025" cy="11971084"/>
            <a:chOff x="0" y="0"/>
            <a:chExt cx="716" cy="16353"/>
          </a:xfrm>
          <a:solidFill>
            <a:schemeClr val="accent1">
              <a:lumMod val="75000"/>
            </a:schemeClr>
          </a:solidFill>
        </p:grpSpPr>
        <p:grpSp>
          <p:nvGrpSpPr>
            <p:cNvPr id="62" name="Group 2">
              <a:extLst>
                <a:ext uri="{FF2B5EF4-FFF2-40B4-BE49-F238E27FC236}">
                  <a16:creationId xmlns:a16="http://schemas.microsoft.com/office/drawing/2014/main" id="{9A6422D2-D655-44ED-8A32-D9B048206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63" name="Freeform 3">
                <a:extLst>
                  <a:ext uri="{FF2B5EF4-FFF2-40B4-BE49-F238E27FC236}">
                    <a16:creationId xmlns:a16="http://schemas.microsoft.com/office/drawing/2014/main" id="{ED3D3D3C-3F17-4CA8-8881-24F05FDCD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5" name="Rettangolo 4"/>
          <p:cNvSpPr/>
          <p:nvPr/>
        </p:nvSpPr>
        <p:spPr>
          <a:xfrm>
            <a:off x="4403927" y="1457945"/>
            <a:ext cx="7057938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200" b="1" dirty="0">
                <a:solidFill>
                  <a:srgbClr val="322D2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 co-creation ‘gradients’: enabling human-machine interactions through AI-based </a:t>
            </a:r>
            <a:r>
              <a:rPr lang="en-CA" sz="3200" b="1" dirty="0" smtClean="0">
                <a:solidFill>
                  <a:srgbClr val="322D2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DSS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b="1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Nudges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Heathcare</a:t>
            </a:r>
            <a:endParaRPr lang="en-CA" sz="32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7503" y="136079"/>
            <a:ext cx="11971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MASARYK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Univ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. of Brno (CZ) –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Faculty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of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Informatics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3" b="25183"/>
          <a:stretch/>
        </p:blipFill>
        <p:spPr>
          <a:xfrm>
            <a:off x="-1" y="559534"/>
            <a:ext cx="5058561" cy="49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22"/>
    </mc:Choice>
    <mc:Fallback xmlns="">
      <p:transition spd="slow" advTm="96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>
            <a:extLst>
              <a:ext uri="{FF2B5EF4-FFF2-40B4-BE49-F238E27FC236}">
                <a16:creationId xmlns:a16="http://schemas.microsoft.com/office/drawing/2014/main" id="{640575A8-F9DC-4DED-9BA3-E2FEA8633A9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67210" y="710100"/>
            <a:ext cx="52114" cy="11970636"/>
            <a:chOff x="0" y="0"/>
            <a:chExt cx="716" cy="16353"/>
          </a:xfrm>
          <a:solidFill>
            <a:schemeClr val="accent1">
              <a:lumMod val="75000"/>
            </a:schemeClr>
          </a:solidFill>
        </p:grpSpPr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31C5F132-DBAD-4384-989A-2C08F635A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16" name="Freeform 3">
                <a:extLst>
                  <a:ext uri="{FF2B5EF4-FFF2-40B4-BE49-F238E27FC236}">
                    <a16:creationId xmlns:a16="http://schemas.microsoft.com/office/drawing/2014/main" id="{9134F78B-2C51-41BF-936E-260F3FE42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12" y="1016177"/>
            <a:ext cx="11519027" cy="5653184"/>
          </a:xfrm>
          <a:prstGeom prst="rect">
            <a:avLst/>
          </a:prstGeom>
        </p:spPr>
      </p:pic>
      <p:sp>
        <p:nvSpPr>
          <p:cNvPr id="25" name="Titolo 1"/>
          <p:cNvSpPr txBox="1">
            <a:spLocks/>
          </p:cNvSpPr>
          <p:nvPr/>
        </p:nvSpPr>
        <p:spPr>
          <a:xfrm>
            <a:off x="615142" y="436524"/>
            <a:ext cx="10847839" cy="631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Tx/>
              <a:buChar char="-"/>
            </a:pPr>
            <a:r>
              <a:rPr lang="en-US" sz="3600" b="1" dirty="0" smtClean="0"/>
              <a:t>Many actors, many tools… </a:t>
            </a:r>
          </a:p>
          <a:p>
            <a:pPr marL="571500" indent="-571500" algn="ctr">
              <a:buFontTx/>
              <a:buChar char="-"/>
            </a:pPr>
            <a:r>
              <a:rPr lang="en-US" sz="3600" b="1" dirty="0" smtClean="0"/>
              <a:t>How many problems in terms of value co-creation? </a:t>
            </a:r>
            <a:r>
              <a:rPr lang="it-IT" sz="2000" b="1" dirty="0" smtClean="0"/>
              <a:t>-</a:t>
            </a:r>
            <a:endParaRPr lang="it-IT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8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68"/>
    </mc:Choice>
    <mc:Fallback xmlns="">
      <p:transition spd="slow" advTm="127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3803CC9F-7B50-4B8C-9C73-4F1FDDC0B41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866479" y="529559"/>
            <a:ext cx="454025" cy="11971085"/>
            <a:chOff x="0" y="0"/>
            <a:chExt cx="716" cy="16353"/>
          </a:xfrm>
          <a:solidFill>
            <a:srgbClr val="92D050"/>
          </a:solidFill>
        </p:grpSpPr>
        <p:grpSp>
          <p:nvGrpSpPr>
            <p:cNvPr id="22" name="Group 2">
              <a:extLst>
                <a:ext uri="{FF2B5EF4-FFF2-40B4-BE49-F238E27FC236}">
                  <a16:creationId xmlns:a16="http://schemas.microsoft.com/office/drawing/2014/main" id="{9A6422D2-D655-44ED-8A32-D9B048206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ED3D3D3C-3F17-4CA8-8881-24F05FDCD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24" name="Group 1">
            <a:extLst>
              <a:ext uri="{FF2B5EF4-FFF2-40B4-BE49-F238E27FC236}">
                <a16:creationId xmlns:a16="http://schemas.microsoft.com/office/drawing/2014/main" id="{3803CC9F-7B50-4B8C-9C73-4F1FDDC0B41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866034" y="478784"/>
            <a:ext cx="454025" cy="11971084"/>
            <a:chOff x="0" y="0"/>
            <a:chExt cx="716" cy="16353"/>
          </a:xfrm>
          <a:solidFill>
            <a:schemeClr val="accent1">
              <a:lumMod val="75000"/>
            </a:schemeClr>
          </a:solidFill>
        </p:grpSpPr>
        <p:grpSp>
          <p:nvGrpSpPr>
            <p:cNvPr id="25" name="Group 2">
              <a:extLst>
                <a:ext uri="{FF2B5EF4-FFF2-40B4-BE49-F238E27FC236}">
                  <a16:creationId xmlns:a16="http://schemas.microsoft.com/office/drawing/2014/main" id="{9A6422D2-D655-44ED-8A32-D9B048206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26" name="Freeform 3">
                <a:extLst>
                  <a:ext uri="{FF2B5EF4-FFF2-40B4-BE49-F238E27FC236}">
                    <a16:creationId xmlns:a16="http://schemas.microsoft.com/office/drawing/2014/main" id="{ED3D3D3C-3F17-4CA8-8881-24F05FDCD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7" name="Rettangolo 26"/>
          <p:cNvSpPr/>
          <p:nvPr/>
        </p:nvSpPr>
        <p:spPr>
          <a:xfrm>
            <a:off x="4648795" y="3893713"/>
            <a:ext cx="26558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 smtClean="0">
                <a:solidFill>
                  <a:prstClr val="white">
                    <a:lumMod val="65000"/>
                  </a:prstClr>
                </a:solidFill>
                <a:latin typeface="Tw Cen MT"/>
              </a:rPr>
              <a:t>Luca Carrubbo</a:t>
            </a:r>
            <a:endParaRPr lang="it-IT" dirty="0">
              <a:solidFill>
                <a:prstClr val="white">
                  <a:lumMod val="65000"/>
                </a:prstClr>
              </a:solidFill>
              <a:latin typeface="Tw Cen MT"/>
            </a:endParaRPr>
          </a:p>
          <a:p>
            <a:pPr algn="ctr">
              <a:defRPr/>
            </a:pPr>
            <a:r>
              <a:rPr lang="it-IT" b="1" dirty="0" smtClean="0">
                <a:solidFill>
                  <a:prstClr val="white">
                    <a:lumMod val="65000"/>
                  </a:prstClr>
                </a:solidFill>
                <a:latin typeface="Tw Cen MT"/>
              </a:rPr>
              <a:t>lcarrubbo@unisa.it</a:t>
            </a:r>
            <a:endParaRPr lang="it-IT" b="1" dirty="0">
              <a:solidFill>
                <a:prstClr val="white">
                  <a:lumMod val="65000"/>
                </a:prstClr>
              </a:solidFill>
              <a:latin typeface="Tw Cen MT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7" b="4215"/>
          <a:stretch/>
        </p:blipFill>
        <p:spPr>
          <a:xfrm>
            <a:off x="5227890" y="2008891"/>
            <a:ext cx="1497697" cy="1819704"/>
          </a:xfrm>
          <a:prstGeom prst="rect">
            <a:avLst/>
          </a:prstGeom>
        </p:spPr>
      </p:pic>
      <p:pic>
        <p:nvPicPr>
          <p:cNvPr id="1026" name="Picture 2" descr="Università di Salerno: concorso per 28 Ricercatori - WeCanJob.i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t="22122" r="26456" b="21981"/>
          <a:stretch/>
        </p:blipFill>
        <p:spPr bwMode="auto">
          <a:xfrm>
            <a:off x="5037399" y="4685706"/>
            <a:ext cx="1878678" cy="12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olo 1"/>
          <p:cNvSpPr txBox="1">
            <a:spLocks/>
          </p:cNvSpPr>
          <p:nvPr/>
        </p:nvSpPr>
        <p:spPr>
          <a:xfrm>
            <a:off x="844734" y="388737"/>
            <a:ext cx="10474037" cy="6317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9600" b="1" dirty="0" err="1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Thank</a:t>
            </a:r>
            <a:r>
              <a:rPr lang="it-IT" sz="9600" b="1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it-IT" sz="9600" b="1" dirty="0" err="1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You</a:t>
            </a:r>
            <a:endParaRPr lang="it-IT" sz="9600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"/>
    </mc:Choice>
    <mc:Fallback xmlns="">
      <p:transition spd="slow" advTm="247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47895" y="670524"/>
            <a:ext cx="10474037" cy="631768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- </a:t>
            </a:r>
            <a:r>
              <a:rPr lang="it-IT" sz="4000" b="1" dirty="0" err="1" smtClean="0"/>
              <a:t>HMIs</a:t>
            </a:r>
            <a:r>
              <a:rPr lang="it-IT" sz="4000" b="1" dirty="0" smtClean="0"/>
              <a:t>… </a:t>
            </a:r>
            <a:r>
              <a:rPr lang="it-IT" sz="4000" b="1" dirty="0" err="1" smtClean="0"/>
              <a:t>why</a:t>
            </a:r>
            <a:r>
              <a:rPr lang="it-IT" sz="4000" b="1" dirty="0" smtClean="0"/>
              <a:t>? -</a:t>
            </a:r>
            <a:endParaRPr lang="it-IT" sz="40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847895" y="1435231"/>
            <a:ext cx="5332225" cy="4469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 dirty="0"/>
          </a:p>
          <a:p>
            <a:pPr algn="just"/>
            <a:r>
              <a:rPr lang="en-US" sz="2800" dirty="0"/>
              <a:t>Artificial Intelligence-based Decision Support Systems (AI-based </a:t>
            </a:r>
            <a:r>
              <a:rPr lang="en-US" sz="2800" dirty="0" err="1"/>
              <a:t>DSS</a:t>
            </a:r>
            <a:r>
              <a:rPr lang="en-US" sz="2800" dirty="0"/>
              <a:t>) are becoming increasingly important in many contexts. </a:t>
            </a:r>
            <a:r>
              <a:rPr lang="en-US" sz="2800" dirty="0" smtClean="0"/>
              <a:t>There is the need </a:t>
            </a:r>
            <a:r>
              <a:rPr lang="en-US" sz="2800" dirty="0"/>
              <a:t>to define a type of human-machine interactions for new value co-creation processes' ranks, to help identify factors that can stimulate value co-creation in human-machine interactions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2</a:t>
            </a:fld>
            <a:endParaRPr lang="it-IT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640575A8-F9DC-4DED-9BA3-E2FEA8633A9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67210" y="710100"/>
            <a:ext cx="52114" cy="11970636"/>
            <a:chOff x="0" y="0"/>
            <a:chExt cx="716" cy="16353"/>
          </a:xfrm>
          <a:solidFill>
            <a:schemeClr val="accent1">
              <a:lumMod val="75000"/>
            </a:schemeClr>
          </a:solidFill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1C5F132-DBAD-4384-989A-2C08F635A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9134F78B-2C51-41BF-936E-260F3FE42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924" y="1810167"/>
            <a:ext cx="4380008" cy="4094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4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69"/>
    </mc:Choice>
    <mc:Fallback xmlns="">
      <p:transition spd="slow" advTm="78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3</a:t>
            </a:fld>
            <a:endParaRPr lang="it-IT"/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78C397-D3E6-4501-A5FC-5A9186ABEB65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640575A8-F9DC-4DED-9BA3-E2FEA8633A9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67210" y="710100"/>
            <a:ext cx="52114" cy="11970636"/>
            <a:chOff x="0" y="0"/>
            <a:chExt cx="716" cy="16353"/>
          </a:xfrm>
          <a:solidFill>
            <a:schemeClr val="accent1">
              <a:lumMod val="75000"/>
            </a:schemeClr>
          </a:solidFill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31C5F132-DBAD-4384-989A-2C08F635A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id="{9134F78B-2C51-41BF-936E-260F3FE42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" y="0"/>
            <a:ext cx="1217509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4818837"/>
            <a:ext cx="1220890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Insight </a:t>
            </a:r>
            <a:r>
              <a:rPr lang="en-US" sz="2000" b="1" dirty="0">
                <a:latin typeface="+mj-lt"/>
                <a:ea typeface="+mj-ea"/>
                <a:cs typeface="+mj-cs"/>
              </a:rPr>
              <a:t>n.3: </a:t>
            </a:r>
            <a:endParaRPr lang="en-US" sz="2000" b="1" dirty="0" smtClean="0">
              <a:latin typeface="+mj-lt"/>
              <a:ea typeface="+mj-ea"/>
              <a:cs typeface="+mj-c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technological </a:t>
            </a:r>
            <a:r>
              <a:rPr lang="en-US" sz="2000" dirty="0">
                <a:latin typeface="+mj-lt"/>
                <a:ea typeface="+mj-ea"/>
                <a:cs typeface="+mj-cs"/>
              </a:rPr>
              <a:t>tools, digital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platforms </a:t>
            </a:r>
            <a:r>
              <a:rPr lang="en-US" sz="2000" dirty="0">
                <a:latin typeface="+mj-lt"/>
                <a:ea typeface="+mj-ea"/>
                <a:cs typeface="+mj-cs"/>
              </a:rPr>
              <a:t>and similar instruments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can enable </a:t>
            </a:r>
            <a:r>
              <a:rPr lang="en-US" sz="2000" dirty="0">
                <a:latin typeface="+mj-lt"/>
                <a:ea typeface="+mj-ea"/>
                <a:cs typeface="+mj-cs"/>
              </a:rPr>
              <a:t>value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co-creation,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interactions </a:t>
            </a:r>
            <a:r>
              <a:rPr lang="en-US" sz="2000" dirty="0">
                <a:latin typeface="+mj-lt"/>
                <a:ea typeface="+mj-ea"/>
                <a:cs typeface="+mj-cs"/>
              </a:rPr>
              <a:t>are intended as complex and still not well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understood,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HMIs </a:t>
            </a:r>
            <a:r>
              <a:rPr lang="en-US" sz="2000" dirty="0">
                <a:latin typeface="+mj-lt"/>
                <a:ea typeface="+mj-ea"/>
                <a:cs typeface="+mj-cs"/>
              </a:rPr>
              <a:t>are not deepened at all in the logic of value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co-creation.</a:t>
            </a:r>
            <a:endParaRPr lang="it-IT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689933"/>
            <a:ext cx="1219199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Insight n.1: </a:t>
            </a:r>
            <a:endParaRPr lang="en-US" sz="2000" dirty="0" smtClean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participants really </a:t>
            </a:r>
            <a:r>
              <a:rPr lang="en-US" sz="2000" dirty="0">
                <a:latin typeface="+mj-lt"/>
              </a:rPr>
              <a:t>‘active’, </a:t>
            </a:r>
            <a:endParaRPr lang="en-US" sz="2000" dirty="0" smtClean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resources </a:t>
            </a:r>
            <a:r>
              <a:rPr lang="en-US" sz="2000" dirty="0">
                <a:latin typeface="+mj-lt"/>
              </a:rPr>
              <a:t>(every kind) </a:t>
            </a:r>
            <a:r>
              <a:rPr lang="en-US" sz="2000" dirty="0" smtClean="0">
                <a:latin typeface="+mj-lt"/>
              </a:rPr>
              <a:t>basically </a:t>
            </a:r>
            <a:r>
              <a:rPr lang="en-US" sz="2000" dirty="0">
                <a:latin typeface="+mj-lt"/>
              </a:rPr>
              <a:t>‘available’, ‘expendable’ or ‘usable’ when </a:t>
            </a:r>
            <a:r>
              <a:rPr lang="en-US" sz="2000" dirty="0" smtClean="0">
                <a:latin typeface="+mj-lt"/>
              </a:rPr>
              <a:t>requested,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interested </a:t>
            </a:r>
            <a:r>
              <a:rPr lang="en-US" sz="2000" dirty="0">
                <a:latin typeface="+mj-lt"/>
              </a:rPr>
              <a:t>entities (individuals, organization or whatever) </a:t>
            </a:r>
            <a:r>
              <a:rPr lang="en-US" sz="2000" dirty="0" smtClean="0">
                <a:latin typeface="+mj-lt"/>
              </a:rPr>
              <a:t>ready</a:t>
            </a:r>
            <a:r>
              <a:rPr lang="en-US" sz="2000" dirty="0">
                <a:latin typeface="+mj-lt"/>
              </a:rPr>
              <a:t>, prepared, </a:t>
            </a:r>
            <a:r>
              <a:rPr lang="en-US" sz="2000" dirty="0" smtClean="0">
                <a:latin typeface="+mj-lt"/>
              </a:rPr>
              <a:t>educated, motivated.</a:t>
            </a:r>
            <a:endParaRPr lang="en-US" sz="2000" dirty="0">
              <a:latin typeface="+mj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2754385"/>
            <a:ext cx="1219199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</a:rPr>
              <a:t>Insight n.2:</a:t>
            </a:r>
            <a:r>
              <a:rPr lang="en-US" sz="2000" dirty="0">
                <a:latin typeface="+mj-lt"/>
              </a:rPr>
              <a:t> </a:t>
            </a:r>
            <a:endParaRPr lang="en-US" sz="2000" dirty="0" smtClean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value </a:t>
            </a:r>
            <a:r>
              <a:rPr lang="en-US" sz="2000" dirty="0">
                <a:latin typeface="+mj-lt"/>
              </a:rPr>
              <a:t>co-creation can happen when some conditions are </a:t>
            </a:r>
            <a:r>
              <a:rPr lang="en-US" sz="2000" dirty="0" smtClean="0">
                <a:latin typeface="+mj-lt"/>
              </a:rPr>
              <a:t>respected,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everything </a:t>
            </a:r>
            <a:r>
              <a:rPr lang="en-US" sz="2000" dirty="0">
                <a:latin typeface="+mj-lt"/>
              </a:rPr>
              <a:t>is personal, experiential, and some doubt that could occur anytime strongly </a:t>
            </a:r>
            <a:r>
              <a:rPr lang="en-US" sz="2000" dirty="0" smtClean="0">
                <a:latin typeface="+mj-lt"/>
              </a:rPr>
              <a:t>arise,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distinction between human and not human appears </a:t>
            </a:r>
            <a:r>
              <a:rPr lang="en-US" sz="2000" dirty="0" smtClean="0">
                <a:latin typeface="+mj-lt"/>
              </a:rPr>
              <a:t>evident.</a:t>
            </a:r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25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10"/>
    </mc:Choice>
    <mc:Fallback xmlns="">
      <p:transition spd="slow" advTm="230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6248" y="421351"/>
            <a:ext cx="10474037" cy="631768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- </a:t>
            </a:r>
            <a:r>
              <a:rPr lang="it-IT" sz="4000" b="1" dirty="0" err="1" smtClean="0"/>
              <a:t>HMI’s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structural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pre-condition</a:t>
            </a:r>
            <a:r>
              <a:rPr lang="it-IT" sz="4000" b="1" dirty="0" smtClean="0"/>
              <a:t> -</a:t>
            </a:r>
            <a:endParaRPr lang="it-IT" sz="40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265815" y="969264"/>
            <a:ext cx="11600121" cy="56302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Tx/>
              <a:buChar char="-"/>
            </a:pPr>
            <a:endParaRPr lang="en-US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 smtClean="0"/>
          </a:p>
          <a:p>
            <a:fld id="{8C78C397-D3E6-4501-A5FC-5A9186ABEB65}" type="slidenum">
              <a:rPr lang="it-IT" smtClean="0"/>
              <a:t>4</a:t>
            </a:fld>
            <a:endParaRPr lang="it-IT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640575A8-F9DC-4DED-9BA3-E2FEA8633A9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67210" y="710100"/>
            <a:ext cx="52114" cy="11970636"/>
            <a:chOff x="0" y="0"/>
            <a:chExt cx="716" cy="16353"/>
          </a:xfrm>
          <a:solidFill>
            <a:schemeClr val="accent1">
              <a:lumMod val="75000"/>
            </a:schemeClr>
          </a:solidFill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1C5F132-DBAD-4384-989A-2C08F635A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9134F78B-2C51-41BF-936E-260F3FE42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363329"/>
              </p:ext>
            </p:extLst>
          </p:nvPr>
        </p:nvGraphicFramePr>
        <p:xfrm>
          <a:off x="634200" y="1547362"/>
          <a:ext cx="10863349" cy="433137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561435">
                  <a:extLst>
                    <a:ext uri="{9D8B030D-6E8A-4147-A177-3AD203B41FA5}">
                      <a16:colId xmlns:a16="http://schemas.microsoft.com/office/drawing/2014/main" val="178157012"/>
                    </a:ext>
                  </a:extLst>
                </a:gridCol>
                <a:gridCol w="5301914">
                  <a:extLst>
                    <a:ext uri="{9D8B030D-6E8A-4147-A177-3AD203B41FA5}">
                      <a16:colId xmlns:a16="http://schemas.microsoft.com/office/drawing/2014/main" val="3528120349"/>
                    </a:ext>
                  </a:extLst>
                </a:gridCol>
              </a:tblGrid>
              <a:tr h="309998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i="1" dirty="0">
                          <a:effectLst/>
                        </a:rPr>
                        <a:t>From human side</a:t>
                      </a:r>
                      <a:endParaRPr lang="it-IT" sz="3600" b="0" i="1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 b="0" i="1" dirty="0">
                          <a:effectLst/>
                        </a:rPr>
                        <a:t>From not-human side</a:t>
                      </a:r>
                      <a:endParaRPr lang="it-IT" sz="3600" b="0" i="1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7914119"/>
                  </a:ext>
                </a:extLst>
              </a:tr>
              <a:tr h="49491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</a:rPr>
                        <a:t>personal predisposition/tendency</a:t>
                      </a:r>
                      <a:endParaRPr lang="it-IT" sz="3600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</a:rPr>
                        <a:t>technological instrument sensitivity</a:t>
                      </a:r>
                      <a:endParaRPr lang="it-IT" sz="3600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176276"/>
                  </a:ext>
                </a:extLst>
              </a:tr>
              <a:tr h="577238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</a:rPr>
                        <a:t>people education, experiences and background</a:t>
                      </a:r>
                      <a:endParaRPr lang="it-IT" sz="3600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</a:rPr>
                        <a:t>machine training</a:t>
                      </a:r>
                      <a:endParaRPr lang="it-IT" sz="3600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566716"/>
                  </a:ext>
                </a:extLst>
              </a:tr>
              <a:tr h="309998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individual learning ability</a:t>
                      </a:r>
                      <a:endParaRPr lang="it-IT" sz="36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algorithm elements’ readiness</a:t>
                      </a:r>
                      <a:endParaRPr lang="it-IT" sz="36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231981"/>
                  </a:ext>
                </a:extLst>
              </a:tr>
              <a:tr h="49491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known language used</a:t>
                      </a:r>
                      <a:endParaRPr lang="it-IT" sz="36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instructions’ availability and disposal</a:t>
                      </a:r>
                      <a:endParaRPr lang="it-IT" sz="36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378736"/>
                  </a:ext>
                </a:extLst>
              </a:tr>
              <a:tr h="49491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</a:rPr>
                        <a:t>finality and cognitive alignment</a:t>
                      </a:r>
                      <a:endParaRPr lang="it-IT" sz="3600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embeddedness (integration / rooting)</a:t>
                      </a:r>
                      <a:endParaRPr lang="it-IT" sz="36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56305"/>
                  </a:ext>
                </a:extLst>
              </a:tr>
              <a:tr h="577238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user role (at a stated moment)</a:t>
                      </a:r>
                      <a:endParaRPr lang="it-IT" sz="36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variety/variability management through ICT</a:t>
                      </a:r>
                      <a:endParaRPr lang="it-IT" sz="36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496950"/>
                  </a:ext>
                </a:extLst>
              </a:tr>
              <a:tr h="49491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user acceptance capacity</a:t>
                      </a:r>
                      <a:endParaRPr lang="it-IT" sz="36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>
                          <a:effectLst/>
                        </a:rPr>
                        <a:t>set up and connectivity appropriateness</a:t>
                      </a:r>
                      <a:endParaRPr lang="it-IT" sz="36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616957"/>
                  </a:ext>
                </a:extLst>
              </a:tr>
              <a:tr h="577238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</a:rPr>
                        <a:t>contextualization (human side)</a:t>
                      </a:r>
                      <a:endParaRPr lang="it-IT" sz="3600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</a:rPr>
                        <a:t>context-driven technology (not-human side)</a:t>
                      </a:r>
                      <a:endParaRPr lang="it-IT" sz="3600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476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81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61"/>
    </mc:Choice>
    <mc:Fallback xmlns="">
      <p:transition spd="slow" advTm="139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47894" y="241070"/>
            <a:ext cx="10474037" cy="631768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- </a:t>
            </a:r>
            <a:r>
              <a:rPr lang="it-IT" sz="4000" b="1" dirty="0" err="1" smtClean="0"/>
              <a:t>Gradients</a:t>
            </a:r>
            <a:r>
              <a:rPr lang="it-IT" sz="4000" b="1" dirty="0" smtClean="0"/>
              <a:t> of </a:t>
            </a:r>
            <a:r>
              <a:rPr lang="it-IT" sz="4000" b="1" dirty="0" err="1" smtClean="0"/>
              <a:t>structural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preconditions</a:t>
            </a:r>
            <a:r>
              <a:rPr lang="it-IT" sz="4000" b="1" dirty="0" smtClean="0"/>
              <a:t> -</a:t>
            </a:r>
            <a:endParaRPr lang="it-IT" sz="40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265815" y="969264"/>
            <a:ext cx="11600121" cy="56302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Tx/>
              <a:buChar char="-"/>
            </a:pPr>
            <a:endParaRPr lang="en-US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 smtClean="0"/>
          </a:p>
          <a:p>
            <a:fld id="{8C78C397-D3E6-4501-A5FC-5A9186ABEB65}" type="slidenum">
              <a:rPr lang="it-IT" smtClean="0"/>
              <a:t>5</a:t>
            </a:fld>
            <a:endParaRPr lang="it-IT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640575A8-F9DC-4DED-9BA3-E2FEA8633A9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67210" y="710100"/>
            <a:ext cx="52114" cy="11970636"/>
            <a:chOff x="0" y="0"/>
            <a:chExt cx="716" cy="16353"/>
          </a:xfrm>
          <a:solidFill>
            <a:schemeClr val="accent1">
              <a:lumMod val="75000"/>
            </a:schemeClr>
          </a:solidFill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1C5F132-DBAD-4384-989A-2C08F635A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9134F78B-2C51-41BF-936E-260F3FE42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27" y="1109515"/>
            <a:ext cx="8978142" cy="5349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69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56"/>
    </mc:Choice>
    <mc:Fallback xmlns="">
      <p:transition spd="slow" advTm="183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6247" y="590359"/>
            <a:ext cx="10474037" cy="631768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- </a:t>
            </a:r>
            <a:r>
              <a:rPr lang="it-IT" sz="4000" b="1" dirty="0" err="1" smtClean="0"/>
              <a:t>Taxonomy</a:t>
            </a:r>
            <a:r>
              <a:rPr lang="it-IT" sz="4000" b="1" dirty="0" smtClean="0"/>
              <a:t> of </a:t>
            </a:r>
            <a:r>
              <a:rPr lang="it-IT" sz="4000" b="1" dirty="0" err="1" smtClean="0"/>
              <a:t>HMIs</a:t>
            </a:r>
            <a:r>
              <a:rPr lang="it-IT" sz="4000" b="1" dirty="0" smtClean="0"/>
              <a:t> -</a:t>
            </a:r>
            <a:endParaRPr lang="it-IT" sz="40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293206" y="1227753"/>
            <a:ext cx="11600121" cy="56302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700" dirty="0"/>
          </a:p>
          <a:p>
            <a:pPr algn="just"/>
            <a:endParaRPr lang="en-US" sz="2700" dirty="0" smtClean="0"/>
          </a:p>
          <a:p>
            <a:pPr algn="just"/>
            <a:endParaRPr lang="en-US" sz="2700" dirty="0"/>
          </a:p>
          <a:p>
            <a:pPr algn="just"/>
            <a:endParaRPr lang="it-IT" sz="27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C397-D3E6-4501-A5FC-5A9186ABEB65}" type="slidenum">
              <a:rPr lang="it-IT" smtClean="0"/>
              <a:t>6</a:t>
            </a:fld>
            <a:endParaRPr lang="it-IT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640575A8-F9DC-4DED-9BA3-E2FEA8633A9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67210" y="710100"/>
            <a:ext cx="52114" cy="11970636"/>
            <a:chOff x="0" y="0"/>
            <a:chExt cx="716" cy="16353"/>
          </a:xfrm>
          <a:solidFill>
            <a:schemeClr val="accent1">
              <a:lumMod val="75000"/>
            </a:schemeClr>
          </a:solidFill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1C5F132-DBAD-4384-989A-2C08F635A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9134F78B-2C51-41BF-936E-260F3FE42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47" y="1986226"/>
            <a:ext cx="11329435" cy="3611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42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32"/>
    </mc:Choice>
    <mc:Fallback xmlns="">
      <p:transition spd="slow" advTm="132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79763" y="507080"/>
            <a:ext cx="10474037" cy="6317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z="4000" b="1" dirty="0"/>
              <a:t>- </a:t>
            </a:r>
            <a:r>
              <a:rPr lang="en-US" altLang="it-IT" sz="4000" b="1" dirty="0"/>
              <a:t>HMI’s systems determinants </a:t>
            </a:r>
            <a:r>
              <a:rPr lang="it-IT" sz="4000" b="1" dirty="0"/>
              <a:t>-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 smtClean="0"/>
          </a:p>
          <a:p>
            <a:fld id="{8C78C397-D3E6-4501-A5FC-5A9186ABEB65}" type="slidenum">
              <a:rPr lang="it-IT" smtClean="0"/>
              <a:t>7</a:t>
            </a:fld>
            <a:endParaRPr lang="it-IT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640575A8-F9DC-4DED-9BA3-E2FEA8633A9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67210" y="710100"/>
            <a:ext cx="52114" cy="11970636"/>
            <a:chOff x="0" y="0"/>
            <a:chExt cx="716" cy="16353"/>
          </a:xfrm>
          <a:solidFill>
            <a:schemeClr val="accent1">
              <a:lumMod val="75000"/>
            </a:schemeClr>
          </a:solidFill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1C5F132-DBAD-4384-989A-2C08F635A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9134F78B-2C51-41BF-936E-260F3FE42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870369"/>
              </p:ext>
            </p:extLst>
          </p:nvPr>
        </p:nvGraphicFramePr>
        <p:xfrm>
          <a:off x="1014153" y="1451859"/>
          <a:ext cx="9887562" cy="452531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264858">
                  <a:extLst>
                    <a:ext uri="{9D8B030D-6E8A-4147-A177-3AD203B41FA5}">
                      <a16:colId xmlns:a16="http://schemas.microsoft.com/office/drawing/2014/main" val="4008520297"/>
                    </a:ext>
                  </a:extLst>
                </a:gridCol>
                <a:gridCol w="4622704">
                  <a:extLst>
                    <a:ext uri="{9D8B030D-6E8A-4147-A177-3AD203B41FA5}">
                      <a16:colId xmlns:a16="http://schemas.microsoft.com/office/drawing/2014/main" val="3273717454"/>
                    </a:ext>
                  </a:extLst>
                </a:gridCol>
              </a:tblGrid>
              <a:tr h="72703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 b="0" i="1" dirty="0">
                          <a:effectLst/>
                        </a:rPr>
                        <a:t>From human side</a:t>
                      </a:r>
                      <a:endParaRPr lang="it-IT" sz="4800" b="0" i="1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 b="0" i="1" dirty="0">
                          <a:effectLst/>
                        </a:rPr>
                        <a:t>From not-human side</a:t>
                      </a:r>
                      <a:endParaRPr lang="it-IT" sz="4800" b="0" i="1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062481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>
                          <a:effectLst/>
                        </a:rPr>
                        <a:t>continuity</a:t>
                      </a:r>
                      <a:endParaRPr lang="it-IT" sz="48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 dirty="0">
                          <a:effectLst/>
                        </a:rPr>
                        <a:t>reliability</a:t>
                      </a:r>
                      <a:endParaRPr lang="it-IT" sz="4800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232978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>
                          <a:effectLst/>
                        </a:rPr>
                        <a:t>relevance</a:t>
                      </a:r>
                      <a:endParaRPr lang="it-IT" sz="48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>
                          <a:effectLst/>
                        </a:rPr>
                        <a:t>completeness</a:t>
                      </a:r>
                      <a:endParaRPr lang="it-IT" sz="48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710587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>
                          <a:effectLst/>
                        </a:rPr>
                        <a:t>engagement</a:t>
                      </a:r>
                      <a:endParaRPr lang="it-IT" sz="48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>
                          <a:effectLst/>
                        </a:rPr>
                        <a:t>speed, real time (timely)</a:t>
                      </a:r>
                      <a:endParaRPr lang="it-IT" sz="48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353128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 dirty="0">
                          <a:effectLst/>
                        </a:rPr>
                        <a:t>coherence (congruence)</a:t>
                      </a:r>
                      <a:endParaRPr lang="it-IT" sz="4800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>
                          <a:effectLst/>
                        </a:rPr>
                        <a:t>understandability</a:t>
                      </a:r>
                      <a:endParaRPr lang="it-IT" sz="480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031162"/>
                  </a:ext>
                </a:extLst>
              </a:tr>
              <a:tr h="759655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 dirty="0">
                          <a:effectLst/>
                        </a:rPr>
                        <a:t>participation, pro-activity</a:t>
                      </a:r>
                      <a:endParaRPr lang="it-IT" sz="4800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Bef>
                          <a:spcPts val="300"/>
                        </a:spcBef>
                        <a:spcAft>
                          <a:spcPts val="100"/>
                        </a:spcAft>
                      </a:pPr>
                      <a:r>
                        <a:rPr lang="en-US" sz="3200" dirty="0">
                          <a:effectLst/>
                        </a:rPr>
                        <a:t>digital divide avoidance</a:t>
                      </a:r>
                      <a:endParaRPr lang="it-IT" sz="4800" dirty="0">
                        <a:effectLst/>
                        <a:latin typeface="+mj-lt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93646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53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37"/>
    </mc:Choice>
    <mc:Fallback xmlns="">
      <p:transition spd="slow" advTm="119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 smtClean="0"/>
          </a:p>
          <a:p>
            <a:fld id="{8C78C397-D3E6-4501-A5FC-5A9186ABEB65}" type="slidenum">
              <a:rPr lang="it-IT" smtClean="0"/>
              <a:t>8</a:t>
            </a:fld>
            <a:endParaRPr lang="it-IT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640575A8-F9DC-4DED-9BA3-E2FEA8633A9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67210" y="710100"/>
            <a:ext cx="52114" cy="11970636"/>
            <a:chOff x="0" y="0"/>
            <a:chExt cx="716" cy="16353"/>
          </a:xfrm>
          <a:solidFill>
            <a:schemeClr val="accent1">
              <a:lumMod val="75000"/>
            </a:schemeClr>
          </a:solidFill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1C5F132-DBAD-4384-989A-2C08F635A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9134F78B-2C51-41BF-936E-260F3FE42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724" y="1225071"/>
            <a:ext cx="9322467" cy="5220275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856248" y="302359"/>
            <a:ext cx="10474037" cy="6317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smtClean="0"/>
              <a:t>- Spectrum </a:t>
            </a:r>
            <a:r>
              <a:rPr lang="en-US" sz="4000" b="1" dirty="0"/>
              <a:t>of HMI in terms of value </a:t>
            </a:r>
            <a:r>
              <a:rPr lang="en-US" sz="4000" b="1" dirty="0" smtClean="0"/>
              <a:t>co-creation -</a:t>
            </a:r>
            <a:endParaRPr lang="it-IT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3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69"/>
    </mc:Choice>
    <mc:Fallback xmlns="">
      <p:transition spd="slow" advTm="166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79763" y="167241"/>
            <a:ext cx="10474037" cy="6317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smtClean="0"/>
              <a:t>- Rank </a:t>
            </a:r>
            <a:r>
              <a:rPr lang="en-US" sz="4000" b="1" dirty="0"/>
              <a:t>of value co-creation in </a:t>
            </a:r>
            <a:r>
              <a:rPr lang="en-US" sz="4000" b="1" dirty="0" smtClean="0"/>
              <a:t>HMI -</a:t>
            </a:r>
            <a:endParaRPr lang="it-IT" sz="24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 smtClean="0"/>
          </a:p>
          <a:p>
            <a:fld id="{8C78C397-D3E6-4501-A5FC-5A9186ABEB65}" type="slidenum">
              <a:rPr lang="it-IT" smtClean="0"/>
              <a:t>9</a:t>
            </a:fld>
            <a:endParaRPr lang="it-IT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640575A8-F9DC-4DED-9BA3-E2FEA8633A9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67210" y="710100"/>
            <a:ext cx="52114" cy="11970636"/>
            <a:chOff x="0" y="0"/>
            <a:chExt cx="716" cy="16353"/>
          </a:xfrm>
          <a:solidFill>
            <a:schemeClr val="accent1">
              <a:lumMod val="75000"/>
            </a:schemeClr>
          </a:solidFill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1C5F132-DBAD-4384-989A-2C08F635A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716" cy="16353"/>
              <a:chOff x="0" y="0"/>
              <a:chExt cx="716" cy="16353"/>
            </a:xfrm>
            <a:grpFill/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9134F78B-2C51-41BF-936E-260F3FE42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716" cy="16353"/>
              </a:xfrm>
              <a:custGeom>
                <a:avLst/>
                <a:gdLst>
                  <a:gd name="T0" fmla="*/ 716 w 716"/>
                  <a:gd name="T1" fmla="*/ 16352 h 16353"/>
                  <a:gd name="T2" fmla="*/ 0 w 716"/>
                  <a:gd name="T3" fmla="*/ 16352 h 16353"/>
                  <a:gd name="T4" fmla="*/ 0 w 716"/>
                  <a:gd name="T5" fmla="*/ 0 h 16353"/>
                  <a:gd name="T6" fmla="*/ 716 w 716"/>
                  <a:gd name="T7" fmla="*/ 0 h 16353"/>
                  <a:gd name="T8" fmla="*/ 716 w 716"/>
                  <a:gd name="T9" fmla="*/ 16352 h 16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16353"/>
                  <a:gd name="T17" fmla="*/ 716 w 716"/>
                  <a:gd name="T18" fmla="*/ 16353 h 16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16353">
                    <a:moveTo>
                      <a:pt x="716" y="16352"/>
                    </a:moveTo>
                    <a:lnTo>
                      <a:pt x="0" y="16352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3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7" y="892320"/>
            <a:ext cx="11665835" cy="5517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68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54"/>
    </mc:Choice>
    <mc:Fallback xmlns="">
      <p:transition spd="slow" advTm="144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39.8|1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7796</TotalTime>
  <Words>396</Words>
  <Application>Microsoft Office PowerPoint</Application>
  <PresentationFormat>Widescreen</PresentationFormat>
  <Paragraphs>85</Paragraphs>
  <Slides>11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New York</vt:lpstr>
      <vt:lpstr>Times New Roman</vt:lpstr>
      <vt:lpstr>Trebuchet MS</vt:lpstr>
      <vt:lpstr>Tw Cen MT</vt:lpstr>
      <vt:lpstr>Tema di Office</vt:lpstr>
      <vt:lpstr>Presentazione standard di PowerPoint</vt:lpstr>
      <vt:lpstr>- HMIs… why? -</vt:lpstr>
      <vt:lpstr>Presentazione standard di PowerPoint</vt:lpstr>
      <vt:lpstr>- HMI’s structural pre-condition -</vt:lpstr>
      <vt:lpstr>- Gradients of structural preconditions -</vt:lpstr>
      <vt:lpstr>- Taxonomy of HMIs -</vt:lpstr>
      <vt:lpstr>- HMI’s systems determinants -</vt:lpstr>
      <vt:lpstr>- Spectrum of HMI in terms of value co-creation -</vt:lpstr>
      <vt:lpstr>- Rank of value co-creation in HMI -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Research - A view on Service Science and its links with S-D logic, Networks and Systems   evoluzione storica delle relazioni tra i 3 pillars del NFS basics (brevi) + gli ultimi focus di SD logic (emergence, sustainability, systems, etc) basics (brevi) + gli ultimi focus di net &amp; syst (phase transitions, resilience, etc. focus di SS ed spunti per intrecci con gli altri 2 pillars</dc:title>
  <dc:creator>luca carrubbo</dc:creator>
  <cp:lastModifiedBy>luca carrubbo</cp:lastModifiedBy>
  <cp:revision>112</cp:revision>
  <dcterms:created xsi:type="dcterms:W3CDTF">2021-11-12T15:55:49Z</dcterms:created>
  <dcterms:modified xsi:type="dcterms:W3CDTF">2022-10-07T08:00:24Z</dcterms:modified>
</cp:coreProperties>
</file>