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7.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8.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9.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0.xml" ContentType="application/vnd.openxmlformats-officedocument.presentationml.tags+xml"/>
  <Override PartName="/ppt/notesSlides/notesSlide42.xml" ContentType="application/vnd.openxmlformats-officedocument.presentationml.notesSlide+xml"/>
  <Override PartName="/ppt/tags/tag11.xml" ContentType="application/vnd.openxmlformats-officedocument.presentationml.tags+xml"/>
  <Override PartName="/ppt/notesSlides/notesSlide43.xml" ContentType="application/vnd.openxmlformats-officedocument.presentationml.notesSlide+xml"/>
  <Override PartName="/ppt/tags/tag12.xml" ContentType="application/vnd.openxmlformats-officedocument.presentationml.tags+xml"/>
  <Override PartName="/ppt/notesSlides/notesSlide44.xml" ContentType="application/vnd.openxmlformats-officedocument.presentationml.notesSlide+xml"/>
  <Override PartName="/ppt/tags/tag13.xml" ContentType="application/vnd.openxmlformats-officedocument.presentationml.tags+xml"/>
  <Override PartName="/ppt/notesSlides/notesSlide45.xml" ContentType="application/vnd.openxmlformats-officedocument.presentationml.notesSlide+xml"/>
  <Override PartName="/ppt/tags/tag14.xml" ContentType="application/vnd.openxmlformats-officedocument.presentationml.tags+xml"/>
  <Override PartName="/ppt/notesSlides/notesSlide46.xml" ContentType="application/vnd.openxmlformats-officedocument.presentationml.notesSlide+xml"/>
  <Override PartName="/ppt/tags/tag15.xml" ContentType="application/vnd.openxmlformats-officedocument.presentationml.tags+xml"/>
  <Override PartName="/ppt/notesSlides/notesSlide47.xml" ContentType="application/vnd.openxmlformats-officedocument.presentationml.notesSlide+xml"/>
  <Override PartName="/ppt/tags/tag16.xml" ContentType="application/vnd.openxmlformats-officedocument.presentationml.tags+xml"/>
  <Override PartName="/ppt/notesSlides/notesSlide48.xml" ContentType="application/vnd.openxmlformats-officedocument.presentationml.notesSlide+xml"/>
  <Override PartName="/ppt/tags/tag17.xml" ContentType="application/vnd.openxmlformats-officedocument.presentationml.tags+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80"/>
  </p:notesMasterIdLst>
  <p:sldIdLst>
    <p:sldId id="513" r:id="rId2"/>
    <p:sldId id="763" r:id="rId3"/>
    <p:sldId id="860" r:id="rId4"/>
    <p:sldId id="759" r:id="rId5"/>
    <p:sldId id="1108" r:id="rId6"/>
    <p:sldId id="1143" r:id="rId7"/>
    <p:sldId id="1201" r:id="rId8"/>
    <p:sldId id="1202" r:id="rId9"/>
    <p:sldId id="1203" r:id="rId10"/>
    <p:sldId id="1204" r:id="rId11"/>
    <p:sldId id="1205" r:id="rId12"/>
    <p:sldId id="1141" r:id="rId13"/>
    <p:sldId id="1193" r:id="rId14"/>
    <p:sldId id="1196" r:id="rId15"/>
    <p:sldId id="1194" r:id="rId16"/>
    <p:sldId id="1195" r:id="rId17"/>
    <p:sldId id="1190" r:id="rId18"/>
    <p:sldId id="1191" r:id="rId19"/>
    <p:sldId id="1192" r:id="rId20"/>
    <p:sldId id="1209" r:id="rId21"/>
    <p:sldId id="1142" r:id="rId22"/>
    <p:sldId id="1144" r:id="rId23"/>
    <p:sldId id="1197" r:id="rId24"/>
    <p:sldId id="1198" r:id="rId25"/>
    <p:sldId id="1199" r:id="rId26"/>
    <p:sldId id="1200" r:id="rId27"/>
    <p:sldId id="1211" r:id="rId28"/>
    <p:sldId id="1212" r:id="rId29"/>
    <p:sldId id="1215" r:id="rId30"/>
    <p:sldId id="1216" r:id="rId31"/>
    <p:sldId id="1219" r:id="rId32"/>
    <p:sldId id="1220" r:id="rId33"/>
    <p:sldId id="1223" r:id="rId34"/>
    <p:sldId id="1225" r:id="rId35"/>
    <p:sldId id="1226" r:id="rId36"/>
    <p:sldId id="1237" r:id="rId37"/>
    <p:sldId id="1242" r:id="rId38"/>
    <p:sldId id="1206" r:id="rId39"/>
    <p:sldId id="1208" r:id="rId40"/>
    <p:sldId id="1056" r:id="rId41"/>
    <p:sldId id="1145" r:id="rId42"/>
    <p:sldId id="1146" r:id="rId43"/>
    <p:sldId id="1147" r:id="rId44"/>
    <p:sldId id="1148" r:id="rId45"/>
    <p:sldId id="1149" r:id="rId46"/>
    <p:sldId id="1150" r:id="rId47"/>
    <p:sldId id="1186" r:id="rId48"/>
    <p:sldId id="1103" r:id="rId49"/>
    <p:sldId id="1151" r:id="rId50"/>
    <p:sldId id="1152" r:id="rId51"/>
    <p:sldId id="1243" r:id="rId52"/>
    <p:sldId id="1244" r:id="rId53"/>
    <p:sldId id="1153" r:id="rId54"/>
    <p:sldId id="1104" r:id="rId55"/>
    <p:sldId id="1118" r:id="rId56"/>
    <p:sldId id="1154" r:id="rId57"/>
    <p:sldId id="1155" r:id="rId58"/>
    <p:sldId id="1139" r:id="rId59"/>
    <p:sldId id="1156" r:id="rId60"/>
    <p:sldId id="1157" r:id="rId61"/>
    <p:sldId id="1158" r:id="rId62"/>
    <p:sldId id="1159" r:id="rId63"/>
    <p:sldId id="1160" r:id="rId64"/>
    <p:sldId id="1161" r:id="rId65"/>
    <p:sldId id="1162" r:id="rId66"/>
    <p:sldId id="1163" r:id="rId67"/>
    <p:sldId id="1164" r:id="rId68"/>
    <p:sldId id="1165" r:id="rId69"/>
    <p:sldId id="1166" r:id="rId70"/>
    <p:sldId id="957" r:id="rId71"/>
    <p:sldId id="1187" r:id="rId72"/>
    <p:sldId id="1188" r:id="rId73"/>
    <p:sldId id="1189" r:id="rId74"/>
    <p:sldId id="1138" r:id="rId75"/>
    <p:sldId id="1167" r:id="rId76"/>
    <p:sldId id="1168" r:id="rId77"/>
    <p:sldId id="874" r:id="rId78"/>
    <p:sldId id="291" r:id="rId79"/>
  </p:sldIdLst>
  <p:sldSz cx="9144000" cy="5143500" type="screen16x9"/>
  <p:notesSz cx="6858000" cy="9144000"/>
  <p:custDataLst>
    <p:tags r:id="rId81"/>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 id="3" name="Sue Livingston -X (suliving - UNICON INC at Cisco)" initials="SL-(-UIaC" lastIdx="15" clrIdx="3">
    <p:extLst/>
  </p:cmAuthor>
  <p:cmAuthor id="4" name="jagibbon" initials="jmg" lastIdx="8"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27" autoAdjust="0"/>
    <p:restoredTop sz="98939" autoAdjust="0"/>
  </p:normalViewPr>
  <p:slideViewPr>
    <p:cSldViewPr snapToGrid="0" showGuides="1">
      <p:cViewPr varScale="1">
        <p:scale>
          <a:sx n="145" d="100"/>
          <a:sy n="145" d="100"/>
        </p:scale>
        <p:origin x="-1200" y="-84"/>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45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ommentAuthors" Target="commentAuthor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ags" Target="tags/tag1.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11/30/2020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r>
              <a:rPr lang="en-US" dirty="0">
                <a:solidFill>
                  <a:schemeClr val="accent5">
                    <a:lumMod val="40000"/>
                    <a:lumOff val="60000"/>
                  </a:schemeClr>
                </a:solidFill>
              </a:rPr>
              <a:t>Switching, Routing and Wireless Essentials v7.0 (SRWE)</a:t>
            </a:r>
          </a:p>
          <a:p>
            <a:pPr>
              <a:buFontTx/>
              <a:buNone/>
            </a:pPr>
            <a:r>
              <a:rPr lang="en-US" dirty="0">
                <a:solidFill>
                  <a:schemeClr val="accent5">
                    <a:lumMod val="40000"/>
                    <a:lumOff val="60000"/>
                  </a:schemeClr>
                </a:solidFill>
              </a:rPr>
              <a:t>Module 10: LAN Security Concepts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10.1 – Endpoint Security</a:t>
            </a:r>
          </a:p>
          <a:p>
            <a:r>
              <a:rPr lang="en-US" dirty="0"/>
              <a:t>10.1.5 – Cisco Web Security Appliance</a:t>
            </a:r>
          </a:p>
          <a:p>
            <a:r>
              <a:rPr lang="en-US" dirty="0"/>
              <a:t>10.1.6 – Check Your Understanding – Endpoint Security</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4003401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4.3 – Cisco’s Approach to Cybersecurity</a:t>
            </a:r>
          </a:p>
          <a:p>
            <a:pPr>
              <a:lnSpc>
                <a:spcPct val="80000"/>
              </a:lnSpc>
              <a:buFontTx/>
              <a:buNone/>
            </a:pPr>
            <a:r>
              <a:rPr lang="en-US" dirty="0">
                <a:latin typeface="Arial" charset="0"/>
              </a:rPr>
              <a:t>4.3.3 – Tools for Incident Prevention and Detection</a:t>
            </a:r>
          </a:p>
          <a:p>
            <a:pPr>
              <a:lnSpc>
                <a:spcPct val="80000"/>
              </a:lnSpc>
              <a:buFontTx/>
              <a:buNone/>
            </a:pPr>
            <a:r>
              <a:rPr lang="en-US" dirty="0">
                <a:latin typeface="Arial" charset="0"/>
              </a:rPr>
              <a:t>4.3.3.1 - Tools for Incident Prevention and Detection</a:t>
            </a:r>
          </a:p>
        </p:txBody>
      </p:sp>
      <p:sp>
        <p:nvSpPr>
          <p:cNvPr id="4" name="Slide Number Placeholder 3"/>
          <p:cNvSpPr>
            <a:spLocks noGrp="1"/>
          </p:cNvSpPr>
          <p:nvPr>
            <p:ph type="sldNum" sz="quarter" idx="10"/>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965483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2286372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29</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11.1 Technologies and Protocols</a:t>
            </a:r>
          </a:p>
          <a:p>
            <a:pPr>
              <a:lnSpc>
                <a:spcPct val="80000"/>
              </a:lnSpc>
              <a:buFontTx/>
              <a:buNone/>
            </a:pPr>
            <a:r>
              <a:rPr lang="en-US" dirty="0">
                <a:latin typeface="Arial" charset="0"/>
              </a:rPr>
              <a:t>11.1.1 – </a:t>
            </a:r>
            <a:r>
              <a:rPr lang="en-US" altLang="en-US" dirty="0"/>
              <a:t>Monitoring Common Protocols</a:t>
            </a:r>
            <a:endParaRPr lang="en-US" dirty="0">
              <a:latin typeface="Arial" charset="0"/>
            </a:endParaRPr>
          </a:p>
          <a:p>
            <a:pPr>
              <a:lnSpc>
                <a:spcPct val="80000"/>
              </a:lnSpc>
              <a:buFontTx/>
              <a:buNone/>
            </a:pPr>
            <a:r>
              <a:rPr lang="en-US" dirty="0">
                <a:latin typeface="Arial" charset="0"/>
              </a:rPr>
              <a:t>11.1.1.1</a:t>
            </a:r>
            <a:r>
              <a:rPr lang="en-US" baseline="0" dirty="0">
                <a:latin typeface="Arial" charset="0"/>
              </a:rPr>
              <a:t> – Syslog and NTP</a:t>
            </a:r>
          </a:p>
        </p:txBody>
      </p:sp>
    </p:spTree>
    <p:extLst>
      <p:ext uri="{BB962C8B-B14F-4D97-AF65-F5344CB8AC3E}">
        <p14:creationId xmlns:p14="http://schemas.microsoft.com/office/powerpoint/2010/main" val="3525190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33</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11.2 Log Files</a:t>
            </a:r>
          </a:p>
          <a:p>
            <a:pPr>
              <a:lnSpc>
                <a:spcPct val="80000"/>
              </a:lnSpc>
              <a:buFontTx/>
              <a:buNone/>
            </a:pPr>
            <a:r>
              <a:rPr lang="en-US" dirty="0">
                <a:latin typeface="Arial" charset="0"/>
              </a:rPr>
              <a:t>11.2.3 – Network Logs</a:t>
            </a:r>
          </a:p>
          <a:p>
            <a:pPr>
              <a:lnSpc>
                <a:spcPct val="80000"/>
              </a:lnSpc>
              <a:buFontTx/>
              <a:buNone/>
            </a:pPr>
            <a:r>
              <a:rPr lang="en-US" baseline="0" dirty="0">
                <a:latin typeface="Arial" charset="0"/>
              </a:rPr>
              <a:t>11.2.3.2 - NetFlow</a:t>
            </a:r>
          </a:p>
        </p:txBody>
      </p:sp>
    </p:spTree>
    <p:extLst>
      <p:ext uri="{BB962C8B-B14F-4D97-AF65-F5344CB8AC3E}">
        <p14:creationId xmlns:p14="http://schemas.microsoft.com/office/powerpoint/2010/main" val="1563939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10.2 – Access Control</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10.2 – Access Control</a:t>
            </a:r>
          </a:p>
          <a:p>
            <a:r>
              <a:rPr lang="en-US" dirty="0"/>
              <a:t>10.2.1 – Authentication with a Local Password</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2691726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10.2 – Access Control</a:t>
            </a:r>
          </a:p>
          <a:p>
            <a:r>
              <a:rPr lang="en-US" dirty="0"/>
              <a:t>10.2.2 – AAA Components</a:t>
            </a:r>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3315394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10.2 – Access Control</a:t>
            </a:r>
          </a:p>
          <a:p>
            <a:r>
              <a:rPr lang="en-US" dirty="0"/>
              <a:t>10.2.3 - Authentication</a:t>
            </a:r>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3682175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10.2 – Access Control</a:t>
            </a:r>
          </a:p>
          <a:p>
            <a:r>
              <a:rPr lang="en-US" dirty="0"/>
              <a:t>10.2.4 - Authorization</a:t>
            </a:r>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1519569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2</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10.2 – Access Control</a:t>
            </a:r>
          </a:p>
          <a:p>
            <a:r>
              <a:rPr lang="en-US" dirty="0"/>
              <a:t>10.2.5 - Accounting</a:t>
            </a:r>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3031285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10.2 – Access Control</a:t>
            </a:r>
          </a:p>
          <a:p>
            <a:r>
              <a:rPr lang="en-US" dirty="0"/>
              <a:t>10.2.6 – 802.1X</a:t>
            </a:r>
          </a:p>
          <a:p>
            <a:r>
              <a:rPr lang="en-US" dirty="0"/>
              <a:t>10.2.7 – Check Your Understanding – Access Control</a:t>
            </a:r>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4287480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10.3 – Layer 2 Security Threats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10.3 – Layer 2 Security Threats</a:t>
            </a:r>
          </a:p>
          <a:p>
            <a:r>
              <a:rPr lang="en-US" dirty="0"/>
              <a:t>10.3.1 -  Layer 2 Vulnerabilities</a:t>
            </a:r>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3252495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10.3 – Layer 2 Security Threats</a:t>
            </a:r>
          </a:p>
          <a:p>
            <a:r>
              <a:rPr lang="en-US" dirty="0"/>
              <a:t>10.3.2 -  Switch Attack Categories</a:t>
            </a:r>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2661455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10.3 – Layer 2 Security Threats</a:t>
            </a:r>
          </a:p>
          <a:p>
            <a:r>
              <a:rPr lang="en-US" dirty="0"/>
              <a:t>10.3.3 -  Switch Attack Mitigation Techniques</a:t>
            </a:r>
          </a:p>
          <a:p>
            <a:r>
              <a:rPr lang="en-US" dirty="0"/>
              <a:t>10.3.4 – Check Your Understanding– Layer 2 Security Threats</a:t>
            </a:r>
          </a:p>
        </p:txBody>
      </p:sp>
      <p:sp>
        <p:nvSpPr>
          <p:cNvPr id="4" name="Slide Number Placeholder 3"/>
          <p:cNvSpPr>
            <a:spLocks noGrp="1"/>
          </p:cNvSpPr>
          <p:nvPr>
            <p:ph type="sldNum" sz="quarter" idx="5"/>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38432264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10.4 – MAC Address Table Attack</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10.4 – MAC Address Table Attack</a:t>
            </a:r>
          </a:p>
          <a:p>
            <a:r>
              <a:rPr lang="en-US" dirty="0"/>
              <a:t>10.4.1 – Switch Operation Review</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2101571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10.4 – MAC Address Table Attack</a:t>
            </a:r>
          </a:p>
          <a:p>
            <a:r>
              <a:rPr lang="en-US" dirty="0"/>
              <a:t>10.4.2 – MAC Address Table Flooding</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56</a:t>
            </a:fld>
            <a:endParaRPr lang="en-US" dirty="0"/>
          </a:p>
        </p:txBody>
      </p:sp>
    </p:spTree>
    <p:extLst>
      <p:ext uri="{BB962C8B-B14F-4D97-AF65-F5344CB8AC3E}">
        <p14:creationId xmlns:p14="http://schemas.microsoft.com/office/powerpoint/2010/main" val="31688998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10.4 – MAC Address Table Attack</a:t>
            </a:r>
          </a:p>
          <a:p>
            <a:r>
              <a:rPr lang="en-US" dirty="0"/>
              <a:t>10.4.3 – MAC Address Table Attack Mitigation</a:t>
            </a:r>
          </a:p>
          <a:p>
            <a:r>
              <a:rPr lang="en-US" dirty="0"/>
              <a:t>10.4.4 – Check Your Understanding – MAC Address Table Attacks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57</a:t>
            </a:fld>
            <a:endParaRPr lang="en-US" dirty="0"/>
          </a:p>
        </p:txBody>
      </p:sp>
    </p:spTree>
    <p:extLst>
      <p:ext uri="{BB962C8B-B14F-4D97-AF65-F5344CB8AC3E}">
        <p14:creationId xmlns:p14="http://schemas.microsoft.com/office/powerpoint/2010/main" val="3578913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3</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10- Introduction</a:t>
            </a:r>
          </a:p>
          <a:p>
            <a:pPr>
              <a:buFontTx/>
              <a:buNone/>
            </a:pPr>
            <a:r>
              <a:rPr lang="en-GB" dirty="0"/>
              <a:t>10.0.2 – What will I learn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58</a:t>
            </a:fld>
            <a:endParaRPr lang="en-US" dirty="0"/>
          </a:p>
        </p:txBody>
      </p:sp>
    </p:spTree>
    <p:extLst>
      <p:ext uri="{BB962C8B-B14F-4D97-AF65-F5344CB8AC3E}">
        <p14:creationId xmlns:p14="http://schemas.microsoft.com/office/powerpoint/2010/main" val="9622305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10.5.1 – Video – VLAN and DHCP Attacks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59</a:t>
            </a:fld>
            <a:endParaRPr lang="en-US" dirty="0"/>
          </a:p>
        </p:txBody>
      </p:sp>
    </p:spTree>
    <p:extLst>
      <p:ext uri="{BB962C8B-B14F-4D97-AF65-F5344CB8AC3E}">
        <p14:creationId xmlns:p14="http://schemas.microsoft.com/office/powerpoint/2010/main" val="4624230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10.5.2 – VLAN Hopping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60</a:t>
            </a:fld>
            <a:endParaRPr lang="en-US" dirty="0"/>
          </a:p>
        </p:txBody>
      </p:sp>
    </p:spTree>
    <p:extLst>
      <p:ext uri="{BB962C8B-B14F-4D97-AF65-F5344CB8AC3E}">
        <p14:creationId xmlns:p14="http://schemas.microsoft.com/office/powerpoint/2010/main" val="28774086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10.5.3 – VLAN Double-Tagging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61</a:t>
            </a:fld>
            <a:endParaRPr lang="en-US" dirty="0"/>
          </a:p>
        </p:txBody>
      </p:sp>
    </p:spTree>
    <p:extLst>
      <p:ext uri="{BB962C8B-B14F-4D97-AF65-F5344CB8AC3E}">
        <p14:creationId xmlns:p14="http://schemas.microsoft.com/office/powerpoint/2010/main" val="4744602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10.5.3 – VLAN Double-Tagging Attacks (Cont.)</a:t>
            </a:r>
          </a:p>
        </p:txBody>
      </p:sp>
      <p:sp>
        <p:nvSpPr>
          <p:cNvPr id="4" name="Slide Number Placeholder 3"/>
          <p:cNvSpPr>
            <a:spLocks noGrp="1"/>
          </p:cNvSpPr>
          <p:nvPr>
            <p:ph type="sldNum" sz="quarter" idx="5"/>
          </p:nvPr>
        </p:nvSpPr>
        <p:spPr/>
        <p:txBody>
          <a:bodyPr/>
          <a:lstStyle/>
          <a:p>
            <a:fld id="{5641018C-6CAF-B84E-B92C-ECB119457FBA}" type="slidenum">
              <a:rPr lang="en-US" smtClean="0"/>
              <a:t>62</a:t>
            </a:fld>
            <a:endParaRPr lang="en-US" dirty="0"/>
          </a:p>
        </p:txBody>
      </p:sp>
    </p:spTree>
    <p:extLst>
      <p:ext uri="{BB962C8B-B14F-4D97-AF65-F5344CB8AC3E}">
        <p14:creationId xmlns:p14="http://schemas.microsoft.com/office/powerpoint/2010/main" val="16343782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10.5.4 – DHCP Messages</a:t>
            </a:r>
          </a:p>
        </p:txBody>
      </p:sp>
      <p:sp>
        <p:nvSpPr>
          <p:cNvPr id="4" name="Slide Number Placeholder 3"/>
          <p:cNvSpPr>
            <a:spLocks noGrp="1"/>
          </p:cNvSpPr>
          <p:nvPr>
            <p:ph type="sldNum" sz="quarter" idx="5"/>
          </p:nvPr>
        </p:nvSpPr>
        <p:spPr/>
        <p:txBody>
          <a:bodyPr/>
          <a:lstStyle/>
          <a:p>
            <a:fld id="{5641018C-6CAF-B84E-B92C-ECB119457FBA}" type="slidenum">
              <a:rPr lang="en-US" smtClean="0"/>
              <a:t>63</a:t>
            </a:fld>
            <a:endParaRPr lang="en-US" dirty="0"/>
          </a:p>
        </p:txBody>
      </p:sp>
    </p:spTree>
    <p:extLst>
      <p:ext uri="{BB962C8B-B14F-4D97-AF65-F5344CB8AC3E}">
        <p14:creationId xmlns:p14="http://schemas.microsoft.com/office/powerpoint/2010/main" val="17821757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10.5.5 – DHCP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64</a:t>
            </a:fld>
            <a:endParaRPr lang="en-US" dirty="0"/>
          </a:p>
        </p:txBody>
      </p:sp>
    </p:spTree>
    <p:extLst>
      <p:ext uri="{BB962C8B-B14F-4D97-AF65-F5344CB8AC3E}">
        <p14:creationId xmlns:p14="http://schemas.microsoft.com/office/powerpoint/2010/main" val="18147012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10.5.6 - </a:t>
            </a:r>
            <a:r>
              <a:rPr lang="en-US" sz="1200" dirty="0"/>
              <a:t>Video – ARP Attacks, STP Attacks, and CDP Reconnaissance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65</a:t>
            </a:fld>
            <a:endParaRPr lang="en-US" dirty="0"/>
          </a:p>
        </p:txBody>
      </p:sp>
    </p:spTree>
    <p:extLst>
      <p:ext uri="{BB962C8B-B14F-4D97-AF65-F5344CB8AC3E}">
        <p14:creationId xmlns:p14="http://schemas.microsoft.com/office/powerpoint/2010/main" val="36541680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10.5.7- </a:t>
            </a:r>
            <a:r>
              <a:rPr lang="en-US" sz="1200" dirty="0"/>
              <a:t>ARP Attacks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66</a:t>
            </a:fld>
            <a:endParaRPr lang="en-US" dirty="0"/>
          </a:p>
        </p:txBody>
      </p:sp>
    </p:spTree>
    <p:extLst>
      <p:ext uri="{BB962C8B-B14F-4D97-AF65-F5344CB8AC3E}">
        <p14:creationId xmlns:p14="http://schemas.microsoft.com/office/powerpoint/2010/main" val="7908604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10.5.8 – Address Spoofing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67</a:t>
            </a:fld>
            <a:endParaRPr lang="en-US" dirty="0"/>
          </a:p>
        </p:txBody>
      </p:sp>
    </p:spTree>
    <p:extLst>
      <p:ext uri="{BB962C8B-B14F-4D97-AF65-F5344CB8AC3E}">
        <p14:creationId xmlns:p14="http://schemas.microsoft.com/office/powerpoint/2010/main" val="1947476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10.1 – Endpoint Security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10.5.9 – STP Attack</a:t>
            </a:r>
          </a:p>
        </p:txBody>
      </p:sp>
      <p:sp>
        <p:nvSpPr>
          <p:cNvPr id="4" name="Slide Number Placeholder 3"/>
          <p:cNvSpPr>
            <a:spLocks noGrp="1"/>
          </p:cNvSpPr>
          <p:nvPr>
            <p:ph type="sldNum" sz="quarter" idx="5"/>
          </p:nvPr>
        </p:nvSpPr>
        <p:spPr/>
        <p:txBody>
          <a:bodyPr/>
          <a:lstStyle/>
          <a:p>
            <a:fld id="{5641018C-6CAF-B84E-B92C-ECB119457FBA}" type="slidenum">
              <a:rPr lang="en-US" smtClean="0"/>
              <a:t>68</a:t>
            </a:fld>
            <a:endParaRPr lang="en-US" dirty="0"/>
          </a:p>
        </p:txBody>
      </p:sp>
    </p:spTree>
    <p:extLst>
      <p:ext uri="{BB962C8B-B14F-4D97-AF65-F5344CB8AC3E}">
        <p14:creationId xmlns:p14="http://schemas.microsoft.com/office/powerpoint/2010/main" val="22587785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10.5.10 – CDP Reconnaissance</a:t>
            </a:r>
          </a:p>
          <a:p>
            <a:r>
              <a:rPr lang="en-US" dirty="0"/>
              <a:t>10.5.11 – Check Your Understanding – LAN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69</a:t>
            </a:fld>
            <a:endParaRPr lang="en-US" dirty="0"/>
          </a:p>
        </p:txBody>
      </p:sp>
    </p:spTree>
    <p:extLst>
      <p:ext uri="{BB962C8B-B14F-4D97-AF65-F5344CB8AC3E}">
        <p14:creationId xmlns:p14="http://schemas.microsoft.com/office/powerpoint/2010/main" val="17372386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10 – LAN Security Concepts</a:t>
            </a:r>
          </a:p>
          <a:p>
            <a:r>
              <a:rPr lang="en-US" sz="1200" dirty="0"/>
              <a:t>10.6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70</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71</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72</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9149292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74</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10 – LAN Security Concepts</a:t>
            </a:r>
          </a:p>
          <a:p>
            <a:r>
              <a:rPr lang="en-US" sz="1200" dirty="0"/>
              <a:t>10.6 – Module Practice and Quiz</a:t>
            </a:r>
          </a:p>
          <a:p>
            <a:r>
              <a:rPr lang="en-US" sz="1200" dirty="0"/>
              <a:t>10.6.1 – What did I learn in this module?</a:t>
            </a:r>
          </a:p>
        </p:txBody>
      </p:sp>
    </p:spTree>
    <p:extLst>
      <p:ext uri="{BB962C8B-B14F-4D97-AF65-F5344CB8AC3E}">
        <p14:creationId xmlns:p14="http://schemas.microsoft.com/office/powerpoint/2010/main" val="25279157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75</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10 – LAN Security Concepts</a:t>
            </a:r>
          </a:p>
          <a:p>
            <a:r>
              <a:rPr lang="en-US" sz="1200" dirty="0"/>
              <a:t>10.6 – Module Practice and Quiz</a:t>
            </a:r>
          </a:p>
          <a:p>
            <a:r>
              <a:rPr lang="en-US" sz="1200" dirty="0"/>
              <a:t>10.6.1 – What did I learn in this module? (Cont.)</a:t>
            </a:r>
          </a:p>
        </p:txBody>
      </p:sp>
    </p:spTree>
    <p:extLst>
      <p:ext uri="{BB962C8B-B14F-4D97-AF65-F5344CB8AC3E}">
        <p14:creationId xmlns:p14="http://schemas.microsoft.com/office/powerpoint/2010/main" val="641256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76</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10 – LAN Security Concepts</a:t>
            </a:r>
          </a:p>
          <a:p>
            <a:r>
              <a:rPr lang="en-US" sz="1200" dirty="0"/>
              <a:t>10.6 – Module Practice and Quiz</a:t>
            </a:r>
          </a:p>
          <a:p>
            <a:r>
              <a:rPr lang="en-US" sz="1200" dirty="0"/>
              <a:t>10.6.1 – What did I learn in this module? (Cont.)</a:t>
            </a:r>
          </a:p>
          <a:p>
            <a:r>
              <a:rPr lang="en-US" sz="1200" dirty="0"/>
              <a:t>10.6.2 – Module Quiz – LAN Security Concepts</a:t>
            </a:r>
          </a:p>
        </p:txBody>
      </p:sp>
    </p:spTree>
    <p:extLst>
      <p:ext uri="{BB962C8B-B14F-4D97-AF65-F5344CB8AC3E}">
        <p14:creationId xmlns:p14="http://schemas.microsoft.com/office/powerpoint/2010/main" val="20979691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77</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78</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10.1 – Endpoint Security</a:t>
            </a:r>
          </a:p>
          <a:p>
            <a:r>
              <a:rPr lang="en-US" dirty="0"/>
              <a:t>10.1.1 – Network Attacks Today</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10.1 – Endpoint Security</a:t>
            </a:r>
          </a:p>
          <a:p>
            <a:r>
              <a:rPr lang="en-US" dirty="0"/>
              <a:t>10.1.2 – Network Security Devices</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1846363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xfrm>
            <a:off x="381000" y="685800"/>
            <a:ext cx="6096000" cy="3429000"/>
          </a:xfrm>
          <a:ln/>
        </p:spPr>
      </p:sp>
      <p:sp>
        <p:nvSpPr>
          <p:cNvPr id="226307" name="Rectangle 3"/>
          <p:cNvSpPr>
            <a:spLocks noGrp="1" noChangeArrowheads="1"/>
          </p:cNvSpPr>
          <p:nvPr>
            <p:ph type="body" idx="1"/>
          </p:nvPr>
        </p:nvSpPr>
        <p:spPr>
          <a:xfrm>
            <a:off x="0" y="4325596"/>
            <a:ext cx="6020370" cy="3850336"/>
          </a:xfrm>
        </p:spPr>
        <p:txBody>
          <a:bodyPr/>
          <a:lstStyle/>
          <a:p>
            <a:pPr lvl="2">
              <a:spcBef>
                <a:spcPct val="0"/>
              </a:spcBef>
              <a:buFont typeface="Symbol" pitchFamily="18" charset="2"/>
              <a:buChar char="·"/>
            </a:pPr>
            <a:r>
              <a:rPr lang="cs-CZ" altLang="cs-CZ">
                <a:latin typeface="Times New Roman" pitchFamily="18" charset="0"/>
              </a:rPr>
              <a:t> Tunelování, tj. vytváření sítí</a:t>
            </a:r>
            <a:r>
              <a:rPr lang="cs-CZ" altLang="cs-CZ"/>
              <a:t> VPN (</a:t>
            </a:r>
            <a:r>
              <a:rPr lang="en-GB" altLang="cs-CZ"/>
              <a:t>Virtual Private Network</a:t>
            </a:r>
            <a:r>
              <a:rPr lang="cs-CZ" altLang="cs-CZ"/>
              <a:t>).</a:t>
            </a:r>
          </a:p>
          <a:p>
            <a:pPr lvl="2">
              <a:spcBef>
                <a:spcPct val="0"/>
              </a:spcBef>
              <a:buFont typeface="Symbol" pitchFamily="18" charset="2"/>
              <a:buChar char="·"/>
            </a:pPr>
            <a:r>
              <a:rPr lang="cs-CZ" altLang="cs-CZ"/>
              <a:t> Translace adres -  NAT (</a:t>
            </a:r>
            <a:r>
              <a:rPr lang="en-GB" altLang="cs-CZ"/>
              <a:t>Network Address Translation</a:t>
            </a:r>
            <a:r>
              <a:rPr lang="cs-CZ" altLang="cs-CZ">
                <a:latin typeface="Times New Roman" pitchFamily="18" charset="0"/>
              </a:rPr>
              <a:t>), kdy všem adresám </a:t>
            </a:r>
          </a:p>
          <a:p>
            <a:pPr lvl="2">
              <a:spcBef>
                <a:spcPct val="0"/>
              </a:spcBef>
              <a:buFont typeface="Symbol" pitchFamily="18" charset="2"/>
              <a:buNone/>
            </a:pPr>
            <a:r>
              <a:rPr lang="cs-CZ" altLang="cs-CZ">
                <a:latin typeface="Times New Roman" pitchFamily="18" charset="0"/>
              </a:rPr>
              <a:t>   vnitřní LAN je přiřazena jedna nebo sada IP adres.</a:t>
            </a:r>
          </a:p>
          <a:p>
            <a:pPr lvl="2">
              <a:spcBef>
                <a:spcPct val="0"/>
              </a:spcBef>
              <a:buFont typeface="Symbol" pitchFamily="18" charset="2"/>
              <a:buChar char="·"/>
            </a:pPr>
            <a:r>
              <a:rPr lang="cs-CZ" altLang="cs-CZ">
                <a:latin typeface="Times New Roman" pitchFamily="18" charset="0"/>
              </a:rPr>
              <a:t> Autentizace uživatelů přihlašovaných z vnější sítě.</a:t>
            </a:r>
          </a:p>
          <a:p>
            <a:pPr lvl="2">
              <a:spcBef>
                <a:spcPct val="0"/>
              </a:spcBef>
              <a:buFont typeface="Symbol" pitchFamily="18" charset="2"/>
              <a:buChar char="·"/>
            </a:pPr>
            <a:r>
              <a:rPr lang="cs-CZ" altLang="cs-CZ">
                <a:latin typeface="Times New Roman" pitchFamily="18" charset="0"/>
              </a:rPr>
              <a:t> Detekce průniků, např. DoS (</a:t>
            </a:r>
            <a:r>
              <a:rPr lang="en-GB" altLang="cs-CZ"/>
              <a:t>Denial of Service) Attack </a:t>
            </a:r>
            <a:r>
              <a:rPr lang="cs-CZ" altLang="cs-CZ">
                <a:latin typeface="Times New Roman" pitchFamily="18" charset="0"/>
              </a:rPr>
              <a:t>- útok, který si klade </a:t>
            </a:r>
          </a:p>
          <a:p>
            <a:pPr lvl="2">
              <a:spcBef>
                <a:spcPct val="0"/>
              </a:spcBef>
              <a:buFont typeface="Symbol" pitchFamily="18" charset="2"/>
              <a:buNone/>
            </a:pPr>
            <a:r>
              <a:rPr lang="cs-CZ" altLang="cs-CZ">
                <a:latin typeface="Times New Roman" pitchFamily="18" charset="0"/>
              </a:rPr>
              <a:t>   za cíl ne ukradnout nějakou informaci, ale vyřadit některý z prvků sítě z </a:t>
            </a:r>
          </a:p>
          <a:p>
            <a:pPr lvl="2">
              <a:spcBef>
                <a:spcPct val="0"/>
              </a:spcBef>
              <a:buFont typeface="Symbol" pitchFamily="18" charset="2"/>
              <a:buNone/>
            </a:pPr>
            <a:r>
              <a:rPr lang="cs-CZ" altLang="cs-CZ">
                <a:latin typeface="Times New Roman" pitchFamily="18" charset="0"/>
              </a:rPr>
              <a:t>   činnosti (realizací je např. </a:t>
            </a:r>
            <a:r>
              <a:rPr lang="en-GB" altLang="cs-CZ"/>
              <a:t>Ping of Death, SYN Flood, LAND Attack, IP </a:t>
            </a:r>
          </a:p>
          <a:p>
            <a:pPr lvl="2">
              <a:spcBef>
                <a:spcPct val="0"/>
              </a:spcBef>
              <a:buFont typeface="Symbol" pitchFamily="18" charset="2"/>
              <a:buNone/>
            </a:pPr>
            <a:r>
              <a:rPr lang="en-GB" altLang="cs-CZ"/>
              <a:t>   Spoofing</a:t>
            </a:r>
            <a:r>
              <a:rPr lang="cs-CZ" altLang="cs-CZ">
                <a:latin typeface="Times New Roman" pitchFamily="18" charset="0"/>
              </a:rPr>
              <a:t>, atd.). Testován byl např. široce používaný nástroj ”WinNuke”, </a:t>
            </a:r>
          </a:p>
          <a:p>
            <a:pPr lvl="2">
              <a:spcBef>
                <a:spcPct val="0"/>
              </a:spcBef>
              <a:buFont typeface="Symbol" pitchFamily="18" charset="2"/>
              <a:buNone/>
            </a:pPr>
            <a:r>
              <a:rPr lang="cs-CZ" altLang="cs-CZ">
                <a:latin typeface="Times New Roman" pitchFamily="18" charset="0"/>
              </a:rPr>
              <a:t>   který je určen k vyřazení vzdáleného PC. Známý DoS útok má název ”</a:t>
            </a:r>
            <a:r>
              <a:rPr lang="en-GB" altLang="cs-CZ"/>
              <a:t>Smurf </a:t>
            </a:r>
          </a:p>
          <a:p>
            <a:pPr lvl="2">
              <a:spcBef>
                <a:spcPct val="0"/>
              </a:spcBef>
              <a:buFont typeface="Symbol" pitchFamily="18" charset="2"/>
              <a:buNone/>
            </a:pPr>
            <a:r>
              <a:rPr lang="en-GB" altLang="cs-CZ"/>
              <a:t>   Attack</a:t>
            </a:r>
            <a:r>
              <a:rPr lang="cs-CZ" altLang="cs-CZ">
                <a:latin typeface="Times New Roman" pitchFamily="18" charset="0"/>
              </a:rPr>
              <a:t>” z listopadu roku 1997: útočník rozešle velké množství pingů </a:t>
            </a:r>
          </a:p>
          <a:p>
            <a:pPr lvl="2">
              <a:spcBef>
                <a:spcPct val="0"/>
              </a:spcBef>
              <a:buFont typeface="Symbol" pitchFamily="18" charset="2"/>
              <a:buNone/>
            </a:pPr>
            <a:r>
              <a:rPr lang="cs-CZ" altLang="cs-CZ">
                <a:latin typeface="Times New Roman" pitchFamily="18" charset="0"/>
              </a:rPr>
              <a:t>   s podvrženou adresou odesilatele, za kterou si vybere adresu počítače, na</a:t>
            </a:r>
          </a:p>
          <a:p>
            <a:pPr lvl="2">
              <a:spcBef>
                <a:spcPct val="0"/>
              </a:spcBef>
              <a:buFont typeface="Symbol" pitchFamily="18" charset="2"/>
              <a:buNone/>
            </a:pPr>
            <a:r>
              <a:rPr lang="cs-CZ" altLang="cs-CZ">
                <a:latin typeface="Times New Roman" pitchFamily="18" charset="0"/>
              </a:rPr>
              <a:t>   který chce útočit.  Tyto počítače odpoví pakety ”ping reply” a vyhlédnutý </a:t>
            </a:r>
          </a:p>
          <a:p>
            <a:pPr lvl="2">
              <a:spcBef>
                <a:spcPct val="0"/>
              </a:spcBef>
              <a:buFont typeface="Symbol" pitchFamily="18" charset="2"/>
              <a:buNone/>
            </a:pPr>
            <a:r>
              <a:rPr lang="cs-CZ" altLang="cs-CZ">
                <a:latin typeface="Times New Roman" pitchFamily="18" charset="0"/>
              </a:rPr>
              <a:t>   počítač je těmito pakety zahlcen.</a:t>
            </a:r>
          </a:p>
          <a:p>
            <a:pPr lvl="2">
              <a:spcBef>
                <a:spcPct val="0"/>
              </a:spcBef>
              <a:buFont typeface="Symbol" pitchFamily="18" charset="2"/>
              <a:buChar char="·"/>
            </a:pPr>
            <a:r>
              <a:rPr lang="cs-CZ" altLang="cs-CZ">
                <a:latin typeface="Times New Roman" pitchFamily="18" charset="0"/>
              </a:rPr>
              <a:t> Blokování prvků Javy a ActiveX. Zvláště prvky ActiveX mohou </a:t>
            </a:r>
          </a:p>
          <a:p>
            <a:pPr lvl="2">
              <a:spcBef>
                <a:spcPct val="0"/>
              </a:spcBef>
              <a:buFont typeface="Symbol" pitchFamily="18" charset="2"/>
              <a:buNone/>
            </a:pPr>
            <a:r>
              <a:rPr lang="cs-CZ" altLang="cs-CZ">
                <a:latin typeface="Times New Roman" pitchFamily="18" charset="0"/>
              </a:rPr>
              <a:t>   sloužit jako prostředky útoku.</a:t>
            </a:r>
          </a:p>
          <a:p>
            <a:pPr lvl="2">
              <a:spcBef>
                <a:spcPct val="0"/>
              </a:spcBef>
              <a:buFont typeface="Symbol" pitchFamily="18" charset="2"/>
              <a:buChar char="·"/>
            </a:pPr>
            <a:r>
              <a:rPr lang="cs-CZ" altLang="cs-CZ">
                <a:latin typeface="Times New Roman" pitchFamily="18" charset="0"/>
              </a:rPr>
              <a:t> Podpora demilitarizovaného portu a jeho ochrana před útoky typu DoS.</a:t>
            </a:r>
          </a:p>
          <a:p>
            <a:pPr lvl="2">
              <a:spcBef>
                <a:spcPct val="0"/>
              </a:spcBef>
              <a:buFont typeface="Symbol" pitchFamily="18" charset="2"/>
              <a:buChar char="·"/>
            </a:pPr>
            <a:r>
              <a:rPr lang="cs-CZ" altLang="cs-CZ">
                <a:latin typeface="Times New Roman" pitchFamily="18" charset="0"/>
              </a:rPr>
              <a:t> Vzdálené řízení, kdy řídicí příkazy jsou přenášeny v zašifrované podobě.</a:t>
            </a:r>
          </a:p>
          <a:p>
            <a:pPr lvl="2">
              <a:spcBef>
                <a:spcPct val="0"/>
              </a:spcBef>
              <a:buFont typeface="Symbol" pitchFamily="18" charset="2"/>
              <a:buChar char="·"/>
            </a:pPr>
            <a:r>
              <a:rPr lang="cs-CZ" altLang="cs-CZ">
                <a:latin typeface="Times New Roman" pitchFamily="18" charset="0"/>
              </a:rPr>
              <a:t> Vzdálené nastavování konfigurace směrovačů.</a:t>
            </a:r>
          </a:p>
          <a:p>
            <a:pPr lvl="2">
              <a:spcBef>
                <a:spcPct val="0"/>
              </a:spcBef>
              <a:buFont typeface="Symbol" pitchFamily="18" charset="2"/>
              <a:buChar char="·"/>
            </a:pPr>
            <a:r>
              <a:rPr lang="cs-CZ" altLang="cs-CZ">
                <a:latin typeface="Times New Roman" pitchFamily="18" charset="0"/>
              </a:rPr>
              <a:t> Vydávání varovných zpráv (alarmů).</a:t>
            </a:r>
          </a:p>
          <a:p>
            <a:pPr lvl="2">
              <a:spcBef>
                <a:spcPct val="0"/>
              </a:spcBef>
              <a:buFont typeface="Symbol" pitchFamily="18" charset="2"/>
              <a:buChar char="·"/>
            </a:pPr>
            <a:r>
              <a:rPr lang="cs-CZ" altLang="cs-CZ">
                <a:latin typeface="Times New Roman" pitchFamily="18" charset="0"/>
              </a:rPr>
              <a:t> Detekce příznaků virů a odesílání podezřelých paketů ke zpracování </a:t>
            </a:r>
          </a:p>
          <a:p>
            <a:pPr lvl="2">
              <a:spcBef>
                <a:spcPct val="0"/>
              </a:spcBef>
              <a:buFont typeface="Symbol" pitchFamily="18" charset="2"/>
              <a:buNone/>
            </a:pPr>
            <a:r>
              <a:rPr lang="cs-CZ" altLang="cs-CZ">
                <a:latin typeface="Times New Roman" pitchFamily="18" charset="0"/>
              </a:rPr>
              <a:t>   antivirovým software na jiném počítači.</a:t>
            </a:r>
          </a:p>
          <a:p>
            <a:pPr lvl="2">
              <a:spcBef>
                <a:spcPct val="0"/>
              </a:spcBef>
              <a:buFont typeface="Symbol" pitchFamily="18" charset="2"/>
              <a:buChar char="·"/>
            </a:pPr>
            <a:r>
              <a:rPr lang="cs-CZ" altLang="cs-CZ">
                <a:latin typeface="Times New Roman" pitchFamily="18" charset="0"/>
              </a:rPr>
              <a:t> Nástroje pro restrikci nežádoucích informací (odvádějící od pracovního </a:t>
            </a:r>
          </a:p>
          <a:p>
            <a:pPr lvl="2">
              <a:spcBef>
                <a:spcPct val="0"/>
              </a:spcBef>
              <a:buFont typeface="Symbol" pitchFamily="18" charset="2"/>
              <a:buNone/>
            </a:pPr>
            <a:r>
              <a:rPr lang="cs-CZ" altLang="cs-CZ">
                <a:latin typeface="Times New Roman" pitchFamily="18" charset="0"/>
              </a:rPr>
              <a:t>   výkonu atd.).</a:t>
            </a:r>
          </a:p>
          <a:p>
            <a:pPr lvl="2">
              <a:spcBef>
                <a:spcPct val="0"/>
              </a:spcBef>
              <a:buFont typeface="Symbol" pitchFamily="18" charset="2"/>
              <a:buChar char="·"/>
            </a:pPr>
            <a:r>
              <a:rPr lang="cs-CZ" altLang="cs-CZ">
                <a:latin typeface="Times New Roman" pitchFamily="18" charset="0"/>
              </a:rPr>
              <a:t> Kešování užitečné informace.</a:t>
            </a:r>
          </a:p>
          <a:p>
            <a:endParaRPr lang="cs-CZ"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10.1 – Endpoint Security</a:t>
            </a:r>
          </a:p>
          <a:p>
            <a:r>
              <a:rPr lang="en-US" dirty="0"/>
              <a:t>10.1.3 – Endpoint Protection</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3474161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10.1 – Endpoint Security</a:t>
            </a:r>
          </a:p>
          <a:p>
            <a:r>
              <a:rPr lang="en-US" dirty="0"/>
              <a:t>10.1.4 – Cisco Email Security Appliance</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1890582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hyperlink" Target="https://docs.ansible.com/ansible/latest/reference_appendices/special_variables.html" TargetMode="External"/><Relationship Id="rId2" Type="http://schemas.openxmlformats.org/officeDocument/2006/relationships/image" Target="../media/image14.tmp"/><Relationship Id="rId1" Type="http://schemas.openxmlformats.org/officeDocument/2006/relationships/slideLayout" Target="../slideLayouts/slideLayout5.xml"/><Relationship Id="rId5" Type="http://schemas.openxmlformats.org/officeDocument/2006/relationships/hyperlink" Target="https://developer.cisco.com/docs/crosswork/#!router_op_dlm_node_lock" TargetMode="External"/><Relationship Id="rId4" Type="http://schemas.openxmlformats.org/officeDocument/2006/relationships/hyperlink" Target="https://developer.cisco.com/docs/crosswork/#!router_check_install_consistency"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google.com/url?sa=i&amp;rct=j&amp;q=&amp;esrc=s&amp;source=images&amp;cd=&amp;cad=rja&amp;uact=8&amp;ved=2ahUKEwid9pfG_9XhAhXRL1AKHe0LA5AQjRx6BAgBEAU&amp;url=https://www.kiwisyslog.com/kiwi-syslog-server&amp;psig=AOvVaw1fA83pvjQurLzL1uRpzBv_&amp;ust=1555551633339843" TargetMode="Externa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0.xml"/><Relationship Id="rId1" Type="http://schemas.openxmlformats.org/officeDocument/2006/relationships/tags" Target="../tags/tag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10: LAN Security Concepts</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defRPr/>
            </a:pPr>
            <a:r>
              <a:rPr lang="cs-CZ" sz="2400" dirty="0" smtClean="0">
                <a:solidFill>
                  <a:schemeClr val="accent1">
                    <a:lumMod val="75000"/>
                  </a:schemeClr>
                </a:solidFill>
              </a:rPr>
              <a:t>Obrana průmyslových zařízení pomocí zónové obrany</a:t>
            </a:r>
            <a:endParaRPr lang="cs-CZ" sz="2400" dirty="0">
              <a:solidFill>
                <a:schemeClr val="accent1">
                  <a:lumMod val="75000"/>
                </a:schemeClr>
              </a:solidFill>
            </a:endParaRPr>
          </a:p>
        </p:txBody>
      </p:sp>
      <p:sp>
        <p:nvSpPr>
          <p:cNvPr id="4" name="TextovéPole 3"/>
          <p:cNvSpPr txBox="1"/>
          <p:nvPr/>
        </p:nvSpPr>
        <p:spPr>
          <a:xfrm>
            <a:off x="469687" y="1898159"/>
            <a:ext cx="6161541" cy="2554545"/>
          </a:xfrm>
          <a:prstGeom prst="rect">
            <a:avLst/>
          </a:prstGeom>
          <a:noFill/>
        </p:spPr>
        <p:txBody>
          <a:bodyPr wrap="square">
            <a:spAutoFit/>
          </a:bodyPr>
          <a:lstStyle/>
          <a:p>
            <a:pPr marL="342900" indent="-342900">
              <a:buFont typeface="Wingdings" panose="05000000000000000000" pitchFamily="2" charset="2"/>
              <a:buChar char="§"/>
              <a:defRPr/>
            </a:pPr>
            <a:r>
              <a:rPr lang="af-ZA" sz="2000" dirty="0" smtClean="0">
                <a:solidFill>
                  <a:schemeClr val="accent1">
                    <a:lumMod val="75000"/>
                  </a:schemeClr>
                </a:solidFill>
              </a:rPr>
              <a:t>Speciální firewally (conduits) mají pomocí seznamů povolených příkazů zabránit přelévání problémů z jedné zóny do druhé. Řada od sebe oddělených zón umožňuje realizovat tzv. obranu v hloubce. </a:t>
            </a:r>
          </a:p>
          <a:p>
            <a:pPr marL="342900" indent="-342900">
              <a:buFont typeface="Wingdings" panose="05000000000000000000" pitchFamily="2" charset="2"/>
              <a:buChar char="§"/>
              <a:defRPr/>
            </a:pPr>
            <a:endParaRPr lang="af-ZA" sz="2000" dirty="0" smtClean="0">
              <a:solidFill>
                <a:schemeClr val="accent1">
                  <a:lumMod val="75000"/>
                </a:schemeClr>
              </a:solidFill>
            </a:endParaRPr>
          </a:p>
          <a:p>
            <a:pPr marL="342900" indent="-342900">
              <a:buFont typeface="Wingdings" panose="05000000000000000000" pitchFamily="2" charset="2"/>
              <a:buChar char="§"/>
              <a:defRPr/>
            </a:pPr>
            <a:r>
              <a:rPr lang="af-ZA" sz="2000" dirty="0" smtClean="0">
                <a:solidFill>
                  <a:schemeClr val="accent1">
                    <a:lumMod val="75000"/>
                  </a:schemeClr>
                </a:solidFill>
              </a:rPr>
              <a:t>Typickým conduitem je např. Tofino Security Appliance (TSA).</a:t>
            </a:r>
            <a:endParaRPr lang="af-ZA" sz="2000" dirty="0">
              <a:solidFill>
                <a:schemeClr val="accent1">
                  <a:lumMod val="75000"/>
                </a:schemeClr>
              </a:solidFill>
            </a:endParaRPr>
          </a:p>
        </p:txBody>
      </p:sp>
      <p:pic>
        <p:nvPicPr>
          <p:cNvPr id="40965" name="Obrázek 4" descr="triconex_tofino_firewall_li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4146" y="2093119"/>
            <a:ext cx="1657350" cy="173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3783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05979"/>
            <a:ext cx="9144000" cy="857250"/>
          </a:xfrm>
        </p:spPr>
        <p:txBody>
          <a:bodyPr>
            <a:normAutofit/>
          </a:bodyPr>
          <a:lstStyle/>
          <a:p>
            <a:pPr>
              <a:defRPr/>
            </a:pPr>
            <a:r>
              <a:rPr lang="cs-CZ" sz="2400" dirty="0" smtClean="0">
                <a:solidFill>
                  <a:schemeClr val="accent1">
                    <a:lumMod val="75000"/>
                  </a:schemeClr>
                </a:solidFill>
              </a:rPr>
              <a:t>Příklad rozdělení řízení elektrárny do jednotlivých úrovní</a:t>
            </a:r>
            <a:endParaRPr lang="cs-CZ" sz="2400" dirty="0">
              <a:solidFill>
                <a:schemeClr val="accent1">
                  <a:lumMod val="75000"/>
                </a:schemeClr>
              </a:solidFill>
            </a:endParaRPr>
          </a:p>
        </p:txBody>
      </p:sp>
      <p:sp>
        <p:nvSpPr>
          <p:cNvPr id="3" name="Zástupný symbol pro číslo snímku 2"/>
          <p:cNvSpPr>
            <a:spLocks noGrp="1"/>
          </p:cNvSpPr>
          <p:nvPr>
            <p:ph type="sldNum" sz="quarter" idx="4294967295"/>
          </p:nvPr>
        </p:nvSpPr>
        <p:spPr>
          <a:xfrm>
            <a:off x="6553200" y="4767263"/>
            <a:ext cx="2133600" cy="273844"/>
          </a:xfrm>
          <a:prstGeom prst="rect">
            <a:avLst/>
          </a:prstGeom>
        </p:spPr>
        <p:txBody>
          <a:bodyPr/>
          <a:lstStyle/>
          <a:p>
            <a:pPr>
              <a:defRPr/>
            </a:pPr>
            <a:fld id="{3D27C336-D503-40D9-A36B-1E23B1B0FEE6}" type="slidenum">
              <a:rPr lang="cs-CZ" smtClean="0"/>
              <a:pPr>
                <a:defRPr/>
              </a:pPr>
              <a:t>11</a:t>
            </a:fld>
            <a:endParaRPr lang="cs-CZ"/>
          </a:p>
        </p:txBody>
      </p:sp>
      <p:pic>
        <p:nvPicPr>
          <p:cNvPr id="43012" name="Obrázek 3" descr="bezpečnostní úrovně.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9" y="1096566"/>
            <a:ext cx="7113587" cy="4046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8515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smtClean="0"/>
              <a:t>Endpoint </a:t>
            </a:r>
            <a:r>
              <a:rPr lang="en-US" sz="2400" dirty="0"/>
              <a:t>Protection</a:t>
            </a:r>
          </a:p>
        </p:txBody>
      </p:sp>
      <p:sp>
        <p:nvSpPr>
          <p:cNvPr id="8" name="Content Placeholder 7">
            <a:extLst>
              <a:ext uri="{FF2B5EF4-FFF2-40B4-BE49-F238E27FC236}">
                <a16:creationId xmlns:a16="http://schemas.microsoft.com/office/drawing/2014/main" xmlns="" id="{F4949C1C-F141-477B-A2A9-5141BA42ED97}"/>
              </a:ext>
            </a:extLst>
          </p:cNvPr>
          <p:cNvSpPr>
            <a:spLocks noGrp="1"/>
          </p:cNvSpPr>
          <p:nvPr>
            <p:ph idx="1"/>
          </p:nvPr>
        </p:nvSpPr>
        <p:spPr>
          <a:xfrm>
            <a:off x="474662" y="731837"/>
            <a:ext cx="4014211" cy="3689897"/>
          </a:xfrm>
        </p:spPr>
        <p:txBody>
          <a:bodyPr/>
          <a:lstStyle/>
          <a:p>
            <a:pPr marL="342900" indent="-342900" algn="l">
              <a:buFont typeface="Arial" panose="020B0604020202020204" pitchFamily="34" charset="0"/>
              <a:buChar char="•"/>
            </a:pPr>
            <a:r>
              <a:rPr lang="en-US" sz="1500" dirty="0">
                <a:solidFill>
                  <a:srgbClr val="000000"/>
                </a:solidFill>
              </a:rPr>
              <a:t>Endpoints are hosts which commonly consist of laptops, desktops, servers, and IP phones, as well as employee-owned devices. Endpoints are particularly susceptible to malware-related attacks that originate through email or web browsing. </a:t>
            </a:r>
          </a:p>
          <a:p>
            <a:pPr marL="342900" indent="-342900" algn="l">
              <a:buFont typeface="Arial" panose="020B0604020202020204" pitchFamily="34" charset="0"/>
              <a:buChar char="•"/>
            </a:pPr>
            <a:r>
              <a:rPr lang="en-US" sz="1500" dirty="0">
                <a:solidFill>
                  <a:srgbClr val="000000"/>
                </a:solidFill>
              </a:rPr>
              <a:t>Endpoints have typically used traditional host-based security features, such as antivirus/antimalware, host-based firewalls, and host-based intrusion prevention systems (HIPSs). </a:t>
            </a:r>
          </a:p>
          <a:p>
            <a:pPr marL="342900" indent="-342900" algn="l">
              <a:buFont typeface="Arial" panose="020B0604020202020204" pitchFamily="34" charset="0"/>
              <a:buChar char="•"/>
            </a:pPr>
            <a:r>
              <a:rPr lang="en-US" sz="1500" dirty="0">
                <a:solidFill>
                  <a:srgbClr val="000000"/>
                </a:solidFill>
              </a:rPr>
              <a:t>Endpoints today are best protected by a combination of NAC, AMP software, an email security appliance (ESA), and a web security appliance (WSA). </a:t>
            </a:r>
          </a:p>
        </p:txBody>
      </p:sp>
      <p:pic>
        <p:nvPicPr>
          <p:cNvPr id="9" name="Picture 8">
            <a:extLst>
              <a:ext uri="{FF2B5EF4-FFF2-40B4-BE49-F238E27FC236}">
                <a16:creationId xmlns:a16="http://schemas.microsoft.com/office/drawing/2014/main" xmlns="" id="{398061EE-EF18-4FB7-BA04-AD5478D5782D}"/>
              </a:ext>
            </a:extLst>
          </p:cNvPr>
          <p:cNvPicPr>
            <a:picLocks noChangeAspect="1"/>
          </p:cNvPicPr>
          <p:nvPr/>
        </p:nvPicPr>
        <p:blipFill>
          <a:blip r:embed="rId3"/>
          <a:stretch>
            <a:fillRect/>
          </a:stretch>
        </p:blipFill>
        <p:spPr>
          <a:xfrm>
            <a:off x="4399967" y="1107337"/>
            <a:ext cx="4361124" cy="2707281"/>
          </a:xfrm>
          <a:prstGeom prst="rect">
            <a:avLst/>
          </a:prstGeom>
        </p:spPr>
      </p:pic>
    </p:spTree>
    <p:extLst>
      <p:ext uri="{BB962C8B-B14F-4D97-AF65-F5344CB8AC3E}">
        <p14:creationId xmlns:p14="http://schemas.microsoft.com/office/powerpoint/2010/main" val="179232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463" y="932756"/>
            <a:ext cx="8853487" cy="3887589"/>
          </a:xfrm>
        </p:spPr>
      </p:pic>
      <p:sp>
        <p:nvSpPr>
          <p:cNvPr id="3" name="Nadpis 2"/>
          <p:cNvSpPr>
            <a:spLocks noGrp="1"/>
          </p:cNvSpPr>
          <p:nvPr>
            <p:ph type="title"/>
          </p:nvPr>
        </p:nvSpPr>
        <p:spPr/>
        <p:txBody>
          <a:bodyPr/>
          <a:lstStyle/>
          <a:p>
            <a:r>
              <a:rPr lang="en-US" sz="2000" dirty="0" smtClean="0"/>
              <a:t>CISCO </a:t>
            </a:r>
            <a:r>
              <a:rPr lang="en-US" sz="2000" dirty="0"/>
              <a:t>Cognitive Threat Analytics (CTA</a:t>
            </a:r>
            <a:r>
              <a:rPr lang="en-US" sz="2000" dirty="0" smtClean="0"/>
              <a:t>)</a:t>
            </a:r>
            <a:r>
              <a:rPr lang="cs-CZ" sz="2000" dirty="0" smtClean="0"/>
              <a:t>, pak </a:t>
            </a:r>
            <a:r>
              <a:rPr lang="cs-CZ" sz="2000" dirty="0" err="1"/>
              <a:t>Cognitive</a:t>
            </a:r>
            <a:r>
              <a:rPr lang="cs-CZ" sz="2000" dirty="0"/>
              <a:t> </a:t>
            </a:r>
            <a:r>
              <a:rPr lang="cs-CZ" sz="2000" dirty="0" err="1" smtClean="0"/>
              <a:t>Intelligence</a:t>
            </a:r>
            <a:r>
              <a:rPr lang="cs-CZ" sz="2000" dirty="0" smtClean="0"/>
              <a:t> nakonec </a:t>
            </a:r>
            <a:r>
              <a:rPr lang="cs-CZ" sz="2000" dirty="0" err="1" smtClean="0"/>
              <a:t>naintegrováno</a:t>
            </a:r>
            <a:r>
              <a:rPr lang="cs-CZ" sz="2000" dirty="0" smtClean="0"/>
              <a:t> do </a:t>
            </a:r>
            <a:r>
              <a:rPr lang="en-US" sz="2000" dirty="0"/>
              <a:t>Cisco Secure Endpoint (AMP for Endpoints</a:t>
            </a:r>
            <a:r>
              <a:rPr lang="en-US" sz="2000" dirty="0" smtClean="0"/>
              <a:t>)</a:t>
            </a:r>
            <a:endParaRPr lang="cs-CZ" dirty="0"/>
          </a:p>
        </p:txBody>
      </p:sp>
    </p:spTree>
    <p:extLst>
      <p:ext uri="{BB962C8B-B14F-4D97-AF65-F5344CB8AC3E}">
        <p14:creationId xmlns:p14="http://schemas.microsoft.com/office/powerpoint/2010/main" val="142060833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1000" y="861987"/>
            <a:ext cx="6050082" cy="3567163"/>
          </a:xfrm>
        </p:spPr>
      </p:pic>
      <p:sp>
        <p:nvSpPr>
          <p:cNvPr id="3" name="Nadpis 2"/>
          <p:cNvSpPr>
            <a:spLocks noGrp="1"/>
          </p:cNvSpPr>
          <p:nvPr>
            <p:ph type="title"/>
          </p:nvPr>
        </p:nvSpPr>
        <p:spPr/>
        <p:txBody>
          <a:bodyPr/>
          <a:lstStyle/>
          <a:p>
            <a:r>
              <a:rPr lang="cs-CZ" dirty="0"/>
              <a:t>Hodnocení Cisco AMP</a:t>
            </a:r>
            <a:br>
              <a:rPr lang="cs-CZ" dirty="0"/>
            </a:br>
            <a:r>
              <a:rPr lang="cs-CZ" sz="1200" i="1" dirty="0"/>
              <a:t>https://www.trustradius.com/endpoint-security</a:t>
            </a:r>
          </a:p>
        </p:txBody>
      </p:sp>
      <p:sp>
        <p:nvSpPr>
          <p:cNvPr id="5" name="TextovéPole 4"/>
          <p:cNvSpPr txBox="1"/>
          <p:nvPr/>
        </p:nvSpPr>
        <p:spPr>
          <a:xfrm>
            <a:off x="450375" y="4790363"/>
            <a:ext cx="8374969" cy="246221"/>
          </a:xfrm>
          <a:prstGeom prst="rect">
            <a:avLst/>
          </a:prstGeom>
          <a:noFill/>
        </p:spPr>
        <p:txBody>
          <a:bodyPr wrap="square" rtlCol="0">
            <a:spAutoFit/>
          </a:bodyPr>
          <a:lstStyle/>
          <a:p>
            <a:r>
              <a:rPr lang="af-ZA" sz="1000" dirty="0" smtClean="0"/>
              <a:t>Nejlépe hodnocené produkty nejsou od Cisco: </a:t>
            </a:r>
            <a:r>
              <a:rPr lang="af-ZA" sz="1000" u="sng" dirty="0" smtClean="0"/>
              <a:t>Sophos Intercept X</a:t>
            </a:r>
            <a:r>
              <a:rPr lang="af-ZA" sz="1000" dirty="0" smtClean="0"/>
              <a:t>, FortiClient, Bitdefender GravityZone a Symantec Endpoint Security</a:t>
            </a:r>
            <a:r>
              <a:rPr lang="cs-CZ" sz="1000" dirty="0" smtClean="0"/>
              <a:t>.</a:t>
            </a:r>
            <a:endParaRPr lang="cs-CZ" sz="1000" dirty="0"/>
          </a:p>
        </p:txBody>
      </p:sp>
    </p:spTree>
    <p:extLst>
      <p:ext uri="{BB962C8B-B14F-4D97-AF65-F5344CB8AC3E}">
        <p14:creationId xmlns:p14="http://schemas.microsoft.com/office/powerpoint/2010/main" val="209843459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8239" y="987425"/>
            <a:ext cx="6072286" cy="4156075"/>
          </a:xfrm>
        </p:spPr>
      </p:pic>
      <p:sp>
        <p:nvSpPr>
          <p:cNvPr id="3" name="Nadpis 2"/>
          <p:cNvSpPr>
            <a:spLocks noGrp="1"/>
          </p:cNvSpPr>
          <p:nvPr>
            <p:ph type="title"/>
          </p:nvPr>
        </p:nvSpPr>
        <p:spPr/>
        <p:txBody>
          <a:bodyPr/>
          <a:lstStyle/>
          <a:p>
            <a:r>
              <a:rPr lang="cs-CZ" dirty="0" smtClean="0"/>
              <a:t>Hodnocení u </a:t>
            </a:r>
            <a:r>
              <a:rPr lang="cs-CZ" dirty="0" err="1" smtClean="0"/>
              <a:t>Gartnera</a:t>
            </a:r>
            <a:r>
              <a:rPr lang="cs-CZ" dirty="0"/>
              <a:t/>
            </a:r>
            <a:br>
              <a:rPr lang="cs-CZ" dirty="0"/>
            </a:br>
            <a:r>
              <a:rPr lang="cs-CZ" sz="1200" i="1" dirty="0"/>
              <a:t>https://www.gartner.com/reviews/market/endpoint-detection-and-response-solutions/vendor/cisco/product/cisco-amp-for-endpoints</a:t>
            </a:r>
          </a:p>
        </p:txBody>
      </p:sp>
    </p:spTree>
    <p:extLst>
      <p:ext uri="{BB962C8B-B14F-4D97-AF65-F5344CB8AC3E}">
        <p14:creationId xmlns:p14="http://schemas.microsoft.com/office/powerpoint/2010/main" val="220473888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8593" y="825691"/>
            <a:ext cx="4805219" cy="4317810"/>
          </a:xfrm>
        </p:spPr>
      </p:pic>
      <p:sp>
        <p:nvSpPr>
          <p:cNvPr id="3" name="Nadpis 2"/>
          <p:cNvSpPr>
            <a:spLocks noGrp="1"/>
          </p:cNvSpPr>
          <p:nvPr>
            <p:ph type="title"/>
          </p:nvPr>
        </p:nvSpPr>
        <p:spPr/>
        <p:txBody>
          <a:bodyPr/>
          <a:lstStyle/>
          <a:p>
            <a:r>
              <a:rPr lang="cs-CZ" dirty="0" smtClean="0"/>
              <a:t>Nejlépe hodnocené </a:t>
            </a:r>
            <a:r>
              <a:rPr lang="cs-CZ" dirty="0" smtClean="0"/>
              <a:t>starší produkty </a:t>
            </a:r>
            <a:r>
              <a:rPr lang="cs-CZ" dirty="0" smtClean="0"/>
              <a:t>dle </a:t>
            </a:r>
            <a:r>
              <a:rPr lang="cs-CZ" dirty="0" err="1" smtClean="0"/>
              <a:t>Gartnera</a:t>
            </a:r>
            <a:r>
              <a:rPr lang="cs-CZ" dirty="0" smtClean="0"/>
              <a:t> </a:t>
            </a:r>
            <a:endParaRPr lang="cs-CZ" dirty="0"/>
          </a:p>
        </p:txBody>
      </p:sp>
    </p:spTree>
    <p:extLst>
      <p:ext uri="{BB962C8B-B14F-4D97-AF65-F5344CB8AC3E}">
        <p14:creationId xmlns:p14="http://schemas.microsoft.com/office/powerpoint/2010/main" val="5902034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8629" y="1588793"/>
            <a:ext cx="3850699" cy="3073400"/>
          </a:xfrm>
        </p:spPr>
      </p:pic>
      <p:sp>
        <p:nvSpPr>
          <p:cNvPr id="3" name="Nadpis 2"/>
          <p:cNvSpPr>
            <a:spLocks noGrp="1"/>
          </p:cNvSpPr>
          <p:nvPr>
            <p:ph type="title"/>
          </p:nvPr>
        </p:nvSpPr>
        <p:spPr/>
        <p:txBody>
          <a:bodyPr/>
          <a:lstStyle/>
          <a:p>
            <a:r>
              <a:rPr lang="cs-CZ" dirty="0" smtClean="0"/>
              <a:t>Aktuální p</a:t>
            </a:r>
            <a:r>
              <a:rPr lang="af-ZA" dirty="0" smtClean="0"/>
              <a:t>rodukty EndPoint Security softwaru</a:t>
            </a:r>
            <a:r>
              <a:rPr lang="cs-CZ" dirty="0" smtClean="0"/>
              <a:t> </a:t>
            </a:r>
            <a:endParaRPr lang="af-ZA" dirty="0"/>
          </a:p>
        </p:txBody>
      </p:sp>
    </p:spTree>
    <p:extLst>
      <p:ext uri="{BB962C8B-B14F-4D97-AF65-F5344CB8AC3E}">
        <p14:creationId xmlns:p14="http://schemas.microsoft.com/office/powerpoint/2010/main" val="392803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3720" y="1201573"/>
            <a:ext cx="6715136" cy="3583077"/>
          </a:xfrm>
        </p:spPr>
      </p:pic>
      <p:sp>
        <p:nvSpPr>
          <p:cNvPr id="3" name="Nadpis 2"/>
          <p:cNvSpPr>
            <a:spLocks noGrp="1"/>
          </p:cNvSpPr>
          <p:nvPr>
            <p:ph type="title"/>
          </p:nvPr>
        </p:nvSpPr>
        <p:spPr/>
        <p:txBody>
          <a:bodyPr/>
          <a:lstStyle/>
          <a:p>
            <a:r>
              <a:rPr lang="af-ZA" dirty="0" smtClean="0"/>
              <a:t>Cynet</a:t>
            </a:r>
            <a:endParaRPr lang="af-ZA" dirty="0"/>
          </a:p>
        </p:txBody>
      </p:sp>
    </p:spTree>
    <p:extLst>
      <p:ext uri="{BB962C8B-B14F-4D97-AF65-F5344CB8AC3E}">
        <p14:creationId xmlns:p14="http://schemas.microsoft.com/office/powerpoint/2010/main" val="33679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9870" y="1347788"/>
            <a:ext cx="3929986" cy="3073400"/>
          </a:xfrm>
        </p:spPr>
      </p:pic>
      <p:sp>
        <p:nvSpPr>
          <p:cNvPr id="3" name="Nadpis 2"/>
          <p:cNvSpPr>
            <a:spLocks noGrp="1"/>
          </p:cNvSpPr>
          <p:nvPr>
            <p:ph type="title"/>
          </p:nvPr>
        </p:nvSpPr>
        <p:spPr/>
        <p:txBody>
          <a:bodyPr/>
          <a:lstStyle/>
          <a:p>
            <a:r>
              <a:rPr lang="af-ZA" dirty="0" smtClean="0"/>
              <a:t>Přístup Cynetu</a:t>
            </a:r>
            <a:endParaRPr lang="af-ZA" dirty="0"/>
          </a:p>
        </p:txBody>
      </p:sp>
      <p:sp>
        <p:nvSpPr>
          <p:cNvPr id="2" name="TextovéPole 1"/>
          <p:cNvSpPr txBox="1"/>
          <p:nvPr/>
        </p:nvSpPr>
        <p:spPr>
          <a:xfrm>
            <a:off x="4323908" y="842780"/>
            <a:ext cx="4352474" cy="369332"/>
          </a:xfrm>
          <a:prstGeom prst="rect">
            <a:avLst/>
          </a:prstGeom>
          <a:noFill/>
        </p:spPr>
        <p:txBody>
          <a:bodyPr wrap="none" rtlCol="0">
            <a:spAutoFit/>
          </a:bodyPr>
          <a:lstStyle/>
          <a:p>
            <a:r>
              <a:rPr lang="en-US" dirty="0" smtClean="0"/>
              <a:t>XDR Extension Detention and Response</a:t>
            </a:r>
            <a:endParaRPr lang="cs-CZ" dirty="0"/>
          </a:p>
        </p:txBody>
      </p:sp>
      <p:sp>
        <p:nvSpPr>
          <p:cNvPr id="5" name="TextovéPole 4"/>
          <p:cNvSpPr txBox="1"/>
          <p:nvPr/>
        </p:nvSpPr>
        <p:spPr>
          <a:xfrm>
            <a:off x="1282995" y="3834809"/>
            <a:ext cx="1544012" cy="369332"/>
          </a:xfrm>
          <a:prstGeom prst="rect">
            <a:avLst/>
          </a:prstGeom>
          <a:noFill/>
        </p:spPr>
        <p:txBody>
          <a:bodyPr wrap="none" rtlCol="0">
            <a:spAutoFit/>
          </a:bodyPr>
          <a:lstStyle/>
          <a:p>
            <a:r>
              <a:rPr lang="en-US" dirty="0" smtClean="0"/>
              <a:t>Managed DR</a:t>
            </a:r>
            <a:endParaRPr lang="cs-CZ" dirty="0"/>
          </a:p>
        </p:txBody>
      </p:sp>
      <p:sp>
        <p:nvSpPr>
          <p:cNvPr id="6" name="TextovéPole 5"/>
          <p:cNvSpPr txBox="1"/>
          <p:nvPr/>
        </p:nvSpPr>
        <p:spPr>
          <a:xfrm>
            <a:off x="6067647" y="3019647"/>
            <a:ext cx="992579" cy="369332"/>
          </a:xfrm>
          <a:prstGeom prst="rect">
            <a:avLst/>
          </a:prstGeom>
          <a:noFill/>
        </p:spPr>
        <p:txBody>
          <a:bodyPr wrap="none" rtlCol="0">
            <a:spAutoFit/>
          </a:bodyPr>
          <a:lstStyle/>
          <a:p>
            <a:r>
              <a:rPr lang="en-US" dirty="0" err="1" smtClean="0"/>
              <a:t>klam</a:t>
            </a:r>
            <a:r>
              <a:rPr lang="cs-CZ" dirty="0" err="1" smtClean="0"/>
              <a:t>ání</a:t>
            </a:r>
            <a:endParaRPr lang="cs-CZ" dirty="0"/>
          </a:p>
        </p:txBody>
      </p:sp>
    </p:spTree>
    <p:extLst>
      <p:ext uri="{BB962C8B-B14F-4D97-AF65-F5344CB8AC3E}">
        <p14:creationId xmlns:p14="http://schemas.microsoft.com/office/powerpoint/2010/main" val="317365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10: Activities</a:t>
            </a:r>
          </a:p>
        </p:txBody>
      </p:sp>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2138890235"/>
              </p:ext>
            </p:extLst>
          </p:nvPr>
        </p:nvGraphicFramePr>
        <p:xfrm>
          <a:off x="455999" y="1082042"/>
          <a:ext cx="8229418" cy="2756922"/>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xmlns="" val="20001"/>
                    </a:ext>
                  </a:extLst>
                </a:gridCol>
                <a:gridCol w="1857736">
                  <a:extLst>
                    <a:ext uri="{9D8B030D-6E8A-4147-A177-3AD203B41FA5}">
                      <a16:colId xmlns:a16="http://schemas.microsoft.com/office/drawing/2014/main" xmlns="" val="3156509146"/>
                    </a:ext>
                  </a:extLst>
                </a:gridCol>
                <a:gridCol w="4080076">
                  <a:extLst>
                    <a:ext uri="{9D8B030D-6E8A-4147-A177-3AD203B41FA5}">
                      <a16:colId xmlns:a16="http://schemas.microsoft.com/office/drawing/2014/main" xmlns="" val="20002"/>
                    </a:ext>
                  </a:extLst>
                </a:gridCol>
                <a:gridCol w="1161873">
                  <a:extLst>
                    <a:ext uri="{9D8B030D-6E8A-4147-A177-3AD203B41FA5}">
                      <a16:colId xmlns:a16="http://schemas.microsoft.com/office/drawing/2014/main" xmlns=""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xmlns="" val="10000"/>
                  </a:ext>
                </a:extLst>
              </a:tr>
              <a:tr h="350784">
                <a:tc>
                  <a:txBody>
                    <a:bodyPr/>
                    <a:lstStyle/>
                    <a:p>
                      <a:pPr algn="ctr"/>
                      <a:r>
                        <a:rPr lang="en-US" sz="1100" dirty="0">
                          <a:solidFill>
                            <a:srgbClr val="000000"/>
                          </a:solidFill>
                        </a:rPr>
                        <a:t>10.1.6</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r>
                        <a:rPr lang="en-US" sz="1100" dirty="0">
                          <a:solidFill>
                            <a:srgbClr val="000000"/>
                          </a:solidFill>
                        </a:rPr>
                        <a:t>Endpoint Security</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xmlns="" val="10001"/>
                  </a:ext>
                </a:extLst>
              </a:tr>
              <a:tr h="350784">
                <a:tc>
                  <a:txBody>
                    <a:bodyPr/>
                    <a:lstStyle/>
                    <a:p>
                      <a:pPr algn="ctr"/>
                      <a:r>
                        <a:rPr lang="en-US" sz="1100" dirty="0">
                          <a:solidFill>
                            <a:srgbClr val="000000"/>
                          </a:solidFill>
                        </a:rPr>
                        <a:t>10.2.7</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r>
                        <a:rPr lang="en-US" sz="1100" dirty="0">
                          <a:solidFill>
                            <a:srgbClr val="000000"/>
                          </a:solidFill>
                        </a:rPr>
                        <a:t>Access Control</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xmlns="" val="10006"/>
                  </a:ext>
                </a:extLst>
              </a:tr>
              <a:tr h="350784">
                <a:tc>
                  <a:txBody>
                    <a:bodyPr/>
                    <a:lstStyle/>
                    <a:p>
                      <a:pPr algn="ctr"/>
                      <a:r>
                        <a:rPr lang="en-US" sz="1100" dirty="0">
                          <a:solidFill>
                            <a:srgbClr val="000000"/>
                          </a:solidFill>
                        </a:rPr>
                        <a:t>10.3.4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Layer 2 Security Threats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xmlns="" val="10008"/>
                  </a:ext>
                </a:extLst>
              </a:tr>
              <a:tr h="350784">
                <a:tc>
                  <a:txBody>
                    <a:bodyPr/>
                    <a:lstStyle/>
                    <a:p>
                      <a:pPr algn="ctr"/>
                      <a:r>
                        <a:rPr lang="en-US" sz="1100" dirty="0">
                          <a:solidFill>
                            <a:srgbClr val="000000"/>
                          </a:solidFill>
                        </a:rPr>
                        <a:t>10.4.4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MAC Address Table Attacks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xmlns="" val="2582900979"/>
                  </a:ext>
                </a:extLst>
              </a:tr>
              <a:tr h="350784">
                <a:tc>
                  <a:txBody>
                    <a:bodyPr/>
                    <a:lstStyle/>
                    <a:p>
                      <a:pPr algn="ctr"/>
                      <a:r>
                        <a:rPr lang="en-US" sz="1100" dirty="0">
                          <a:solidFill>
                            <a:srgbClr val="000000"/>
                          </a:solidFill>
                        </a:rPr>
                        <a:t>10.5.1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VLAN and DHCP Attacks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xmlns="" val="3522544737"/>
                  </a:ext>
                </a:extLst>
              </a:tr>
              <a:tr h="350784">
                <a:tc>
                  <a:txBody>
                    <a:bodyPr/>
                    <a:lstStyle/>
                    <a:p>
                      <a:pPr algn="ctr"/>
                      <a:r>
                        <a:rPr lang="en-US" sz="1100" dirty="0">
                          <a:solidFill>
                            <a:srgbClr val="000000"/>
                          </a:solidFill>
                        </a:rPr>
                        <a:t>10.5.6</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ARP Attacks, STP Attacks, and CDP Reconnaissance</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xmlns="" val="3001172460"/>
                  </a:ext>
                </a:extLst>
              </a:tr>
              <a:tr h="350784">
                <a:tc>
                  <a:txBody>
                    <a:bodyPr/>
                    <a:lstStyle/>
                    <a:p>
                      <a:pPr algn="ctr"/>
                      <a:r>
                        <a:rPr lang="en-US" sz="1100" dirty="0">
                          <a:solidFill>
                            <a:srgbClr val="000000"/>
                          </a:solidFill>
                        </a:rPr>
                        <a:t>10.5.11</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LAN Attacks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xmlns="" val="322206681"/>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352" y="1472778"/>
            <a:ext cx="3483620" cy="3073400"/>
          </a:xfrm>
        </p:spPr>
      </p:pic>
      <p:sp>
        <p:nvSpPr>
          <p:cNvPr id="3" name="Nadpis 2"/>
          <p:cNvSpPr>
            <a:spLocks noGrp="1"/>
          </p:cNvSpPr>
          <p:nvPr>
            <p:ph type="title"/>
          </p:nvPr>
        </p:nvSpPr>
        <p:spPr/>
        <p:txBody>
          <a:bodyPr/>
          <a:lstStyle/>
          <a:p>
            <a:r>
              <a:rPr lang="af-ZA" dirty="0" smtClean="0"/>
              <a:t>Ukázka playbooku (Plays v YAML formátu</a:t>
            </a:r>
            <a:r>
              <a:rPr lang="cs-CZ" dirty="0" smtClean="0"/>
              <a:t>)</a:t>
            </a:r>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3625325925"/>
              </p:ext>
            </p:extLst>
          </p:nvPr>
        </p:nvGraphicFramePr>
        <p:xfrm>
          <a:off x="4433852" y="1513037"/>
          <a:ext cx="4453592" cy="3147560"/>
        </p:xfrm>
        <a:graphic>
          <a:graphicData uri="http://schemas.openxmlformats.org/drawingml/2006/table">
            <a:tbl>
              <a:tblPr/>
              <a:tblGrid>
                <a:gridCol w="276295"/>
                <a:gridCol w="434176"/>
                <a:gridCol w="1289370"/>
                <a:gridCol w="2453751"/>
              </a:tblGrid>
              <a:tr h="861772">
                <a:tc>
                  <a:txBody>
                    <a:bodyPr/>
                    <a:lstStyle/>
                    <a:p>
                      <a:pPr fontAlgn="t"/>
                      <a:r>
                        <a:rPr lang="af-ZA" sz="1000" noProof="0" dirty="0" smtClean="0">
                          <a:effectLst/>
                        </a:rPr>
                        <a:t>4</a:t>
                      </a:r>
                      <a:endParaRPr lang="af-ZA" sz="1000" noProof="0" dirty="0">
                        <a:effectLst/>
                      </a:endParaRPr>
                    </a:p>
                  </a:txBody>
                  <a:tcPr marL="83406" marR="83406" marT="83406" marB="111208">
                    <a:lnL>
                      <a:noFill/>
                    </a:lnL>
                    <a:lnR>
                      <a:noFill/>
                    </a:lnR>
                    <a:lnT>
                      <a:noFill/>
                    </a:lnT>
                    <a:lnB>
                      <a:noFill/>
                    </a:lnB>
                    <a:solidFill>
                      <a:srgbClr val="F8F8F8"/>
                    </a:solidFill>
                  </a:tcPr>
                </a:tc>
                <a:tc>
                  <a:txBody>
                    <a:bodyPr/>
                    <a:lstStyle/>
                    <a:p>
                      <a:pPr fontAlgn="t"/>
                      <a:r>
                        <a:rPr lang="af-ZA" sz="1000" noProof="0" dirty="0" smtClean="0">
                          <a:effectLst/>
                        </a:rPr>
                        <a:t>hosts</a:t>
                      </a:r>
                      <a:endParaRPr lang="af-ZA" sz="1000" noProof="0" dirty="0">
                        <a:effectLst/>
                      </a:endParaRPr>
                    </a:p>
                  </a:txBody>
                  <a:tcPr marL="83406" marR="83406" marT="83406" marB="111208">
                    <a:lnL>
                      <a:noFill/>
                    </a:lnL>
                    <a:lnR>
                      <a:noFill/>
                    </a:lnR>
                    <a:lnT>
                      <a:noFill/>
                    </a:lnT>
                    <a:lnB>
                      <a:noFill/>
                    </a:lnB>
                    <a:solidFill>
                      <a:srgbClr val="F8F8F8"/>
                    </a:solidFill>
                  </a:tcPr>
                </a:tc>
                <a:tc>
                  <a:txBody>
                    <a:bodyPr/>
                    <a:lstStyle/>
                    <a:p>
                      <a:pPr fontAlgn="t"/>
                      <a:r>
                        <a:rPr lang="af-ZA" sz="1000" noProof="0" dirty="0" smtClean="0">
                          <a:effectLst/>
                        </a:rPr>
                        <a:t>{{ hosts }}</a:t>
                      </a:r>
                      <a:endParaRPr lang="af-ZA" sz="1000" noProof="0" dirty="0">
                        <a:effectLst/>
                      </a:endParaRPr>
                    </a:p>
                  </a:txBody>
                  <a:tcPr marL="83406" marR="83406" marT="83406" marB="111208">
                    <a:lnL>
                      <a:noFill/>
                    </a:lnL>
                    <a:lnR>
                      <a:noFill/>
                    </a:lnR>
                    <a:lnT>
                      <a:noFill/>
                    </a:lnT>
                    <a:lnB>
                      <a:noFill/>
                    </a:lnB>
                    <a:solidFill>
                      <a:srgbClr val="F8F8F8"/>
                    </a:solidFill>
                  </a:tcPr>
                </a:tc>
                <a:tc>
                  <a:txBody>
                    <a:bodyPr/>
                    <a:lstStyle/>
                    <a:p>
                      <a:pPr fontAlgn="t"/>
                      <a:r>
                        <a:rPr lang="af-ZA" sz="1000" noProof="0" dirty="0" smtClean="0">
                          <a:effectLst/>
                        </a:rPr>
                        <a:t>This key is an </a:t>
                      </a:r>
                      <a:r>
                        <a:rPr lang="af-ZA" sz="1000" u="none" strike="noStrike" noProof="0" dirty="0" smtClean="0">
                          <a:solidFill>
                            <a:srgbClr val="049FD9"/>
                          </a:solidFill>
                          <a:effectLst/>
                          <a:latin typeface="CiscoSans"/>
                          <a:hlinkClick r:id="rId3"/>
                        </a:rPr>
                        <a:t>Ansible magic variable</a:t>
                      </a:r>
                      <a:r>
                        <a:rPr lang="af-ZA" sz="1000" noProof="0" dirty="0" smtClean="0">
                          <a:effectLst/>
                        </a:rPr>
                        <a:t>. It is needed to identify the target device on which this Play will run. The value of this is a Jinja template, which Change Automation will substitute at runtime based on the devices selected by the user via the UI or API.</a:t>
                      </a:r>
                      <a:endParaRPr lang="af-ZA" sz="1000" noProof="0" dirty="0">
                        <a:effectLst/>
                      </a:endParaRPr>
                    </a:p>
                  </a:txBody>
                  <a:tcPr marL="83406" marR="83406" marT="83406" marB="111208">
                    <a:lnL>
                      <a:noFill/>
                    </a:lnL>
                    <a:lnR>
                      <a:noFill/>
                    </a:lnR>
                    <a:lnT>
                      <a:noFill/>
                    </a:lnT>
                    <a:lnB>
                      <a:noFill/>
                    </a:lnB>
                    <a:solidFill>
                      <a:srgbClr val="F8F8F8"/>
                    </a:solidFill>
                  </a:tcPr>
                </a:tc>
              </a:tr>
              <a:tr h="494803">
                <a:tc>
                  <a:txBody>
                    <a:bodyPr/>
                    <a:lstStyle/>
                    <a:p>
                      <a:pPr fontAlgn="t"/>
                      <a:r>
                        <a:rPr lang="af-ZA" sz="1000" noProof="0" dirty="0" smtClean="0">
                          <a:effectLst/>
                        </a:rPr>
                        <a:t>5</a:t>
                      </a:r>
                      <a:endParaRPr lang="af-ZA" sz="1000" noProof="0" dirty="0">
                        <a:effectLst/>
                      </a:endParaRPr>
                    </a:p>
                  </a:txBody>
                  <a:tcPr marL="83406" marR="83406" marT="83406" marB="111208">
                    <a:lnL>
                      <a:noFill/>
                    </a:lnL>
                    <a:lnR>
                      <a:noFill/>
                    </a:lnR>
                    <a:lnT>
                      <a:noFill/>
                    </a:lnT>
                    <a:lnB>
                      <a:noFill/>
                    </a:lnB>
                    <a:solidFill>
                      <a:srgbClr val="FFFFFF"/>
                    </a:solidFill>
                  </a:tcPr>
                </a:tc>
                <a:tc>
                  <a:txBody>
                    <a:bodyPr/>
                    <a:lstStyle/>
                    <a:p>
                      <a:pPr fontAlgn="t"/>
                      <a:r>
                        <a:rPr lang="af-ZA" sz="1000" noProof="0" dirty="0" smtClean="0">
                          <a:effectLst/>
                        </a:rPr>
                        <a:t>router_ip</a:t>
                      </a:r>
                      <a:endParaRPr lang="af-ZA" sz="1000" noProof="0" dirty="0">
                        <a:effectLst/>
                      </a:endParaRPr>
                    </a:p>
                  </a:txBody>
                  <a:tcPr marL="83406" marR="83406" marT="83406" marB="111208">
                    <a:lnL>
                      <a:noFill/>
                    </a:lnL>
                    <a:lnR>
                      <a:noFill/>
                    </a:lnR>
                    <a:lnT>
                      <a:noFill/>
                    </a:lnT>
                    <a:lnB>
                      <a:noFill/>
                    </a:lnB>
                    <a:solidFill>
                      <a:srgbClr val="FFFFFF"/>
                    </a:solidFill>
                  </a:tcPr>
                </a:tc>
                <a:tc>
                  <a:txBody>
                    <a:bodyPr/>
                    <a:lstStyle/>
                    <a:p>
                      <a:pPr fontAlgn="t"/>
                      <a:r>
                        <a:rPr lang="af-ZA" sz="1000" noProof="0" dirty="0" smtClean="0">
                          <a:effectLst/>
                        </a:rPr>
                        <a:t>{{ inventory_hostname }}</a:t>
                      </a:r>
                      <a:endParaRPr lang="af-ZA" sz="1000" noProof="0" dirty="0">
                        <a:effectLst/>
                      </a:endParaRPr>
                    </a:p>
                  </a:txBody>
                  <a:tcPr marL="83406" marR="83406" marT="83406" marB="111208">
                    <a:lnL>
                      <a:noFill/>
                    </a:lnL>
                    <a:lnR>
                      <a:noFill/>
                    </a:lnR>
                    <a:lnT>
                      <a:noFill/>
                    </a:lnT>
                    <a:lnB>
                      <a:noFill/>
                    </a:lnB>
                    <a:solidFill>
                      <a:srgbClr val="FFFFFF"/>
                    </a:solidFill>
                  </a:tcPr>
                </a:tc>
                <a:tc>
                  <a:txBody>
                    <a:bodyPr/>
                    <a:lstStyle/>
                    <a:p>
                      <a:pPr fontAlgn="t"/>
                      <a:r>
                        <a:rPr lang="af-ZA" sz="1000" noProof="0" dirty="0" smtClean="0">
                          <a:effectLst/>
                        </a:rPr>
                        <a:t>This key is a Cisco-defined variable needed for the Verb. The value is a Jinja template referencing an </a:t>
                      </a:r>
                      <a:r>
                        <a:rPr lang="af-ZA" sz="1000" u="none" strike="noStrike" noProof="0" dirty="0" smtClean="0">
                          <a:solidFill>
                            <a:srgbClr val="049FD9"/>
                          </a:solidFill>
                          <a:effectLst/>
                          <a:latin typeface="CiscoSans"/>
                          <a:hlinkClick r:id="rId3"/>
                        </a:rPr>
                        <a:t>Ansible special variable</a:t>
                      </a:r>
                      <a:r>
                        <a:rPr lang="af-ZA" sz="1000" noProof="0" dirty="0" smtClean="0">
                          <a:effectLst/>
                        </a:rPr>
                        <a:t>.</a:t>
                      </a:r>
                      <a:endParaRPr lang="af-ZA" sz="1000" noProof="0" dirty="0">
                        <a:effectLst/>
                      </a:endParaRPr>
                    </a:p>
                  </a:txBody>
                  <a:tcPr marL="83406" marR="83406" marT="83406" marB="111208">
                    <a:lnL>
                      <a:noFill/>
                    </a:lnL>
                    <a:lnR>
                      <a:noFill/>
                    </a:lnR>
                    <a:lnT>
                      <a:noFill/>
                    </a:lnT>
                    <a:lnB>
                      <a:noFill/>
                    </a:lnB>
                    <a:solidFill>
                      <a:srgbClr val="FFFFFF"/>
                    </a:solidFill>
                  </a:tcPr>
                </a:tc>
              </a:tr>
              <a:tr h="540966">
                <a:tc>
                  <a:txBody>
                    <a:bodyPr/>
                    <a:lstStyle/>
                    <a:p>
                      <a:pPr fontAlgn="t"/>
                      <a:r>
                        <a:rPr lang="af-ZA" sz="1000" noProof="0" dirty="0" smtClean="0">
                          <a:effectLst/>
                        </a:rPr>
                        <a:t>6</a:t>
                      </a:r>
                      <a:endParaRPr lang="af-ZA" sz="1000" noProof="0" dirty="0">
                        <a:effectLst/>
                      </a:endParaRPr>
                    </a:p>
                  </a:txBody>
                  <a:tcPr marL="83406" marR="83406" marT="83406" marB="111208">
                    <a:lnL>
                      <a:noFill/>
                    </a:lnL>
                    <a:lnR>
                      <a:noFill/>
                    </a:lnR>
                    <a:lnT>
                      <a:noFill/>
                    </a:lnT>
                    <a:lnB>
                      <a:noFill/>
                    </a:lnB>
                    <a:solidFill>
                      <a:srgbClr val="F8F8F8"/>
                    </a:solidFill>
                  </a:tcPr>
                </a:tc>
                <a:tc>
                  <a:txBody>
                    <a:bodyPr/>
                    <a:lstStyle/>
                    <a:p>
                      <a:pPr fontAlgn="t"/>
                      <a:r>
                        <a:rPr lang="af-ZA" sz="1000" noProof="0" dirty="0" smtClean="0">
                          <a:effectLst/>
                        </a:rPr>
                        <a:t>role</a:t>
                      </a:r>
                      <a:endParaRPr lang="af-ZA" sz="1000" noProof="0" dirty="0">
                        <a:effectLst/>
                      </a:endParaRPr>
                    </a:p>
                  </a:txBody>
                  <a:tcPr marL="83406" marR="83406" marT="83406" marB="111208">
                    <a:lnL>
                      <a:noFill/>
                    </a:lnL>
                    <a:lnR>
                      <a:noFill/>
                    </a:lnR>
                    <a:lnT>
                      <a:noFill/>
                    </a:lnT>
                    <a:lnB>
                      <a:noFill/>
                    </a:lnB>
                    <a:solidFill>
                      <a:srgbClr val="F8F8F8"/>
                    </a:solidFill>
                  </a:tcPr>
                </a:tc>
                <a:tc>
                  <a:txBody>
                    <a:bodyPr/>
                    <a:lstStyle/>
                    <a:p>
                      <a:pPr fontAlgn="t"/>
                      <a:r>
                        <a:rPr lang="af-ZA" sz="1000" noProof="0" dirty="0" smtClean="0">
                          <a:effectLst/>
                        </a:rPr>
                        <a:t>router_check_install_consistency</a:t>
                      </a:r>
                      <a:endParaRPr lang="af-ZA" sz="1000" noProof="0" dirty="0">
                        <a:effectLst/>
                      </a:endParaRPr>
                    </a:p>
                  </a:txBody>
                  <a:tcPr marL="83406" marR="83406" marT="83406" marB="111208">
                    <a:lnL>
                      <a:noFill/>
                    </a:lnL>
                    <a:lnR>
                      <a:noFill/>
                    </a:lnR>
                    <a:lnT>
                      <a:noFill/>
                    </a:lnT>
                    <a:lnB>
                      <a:noFill/>
                    </a:lnB>
                    <a:solidFill>
                      <a:srgbClr val="F8F8F8"/>
                    </a:solidFill>
                  </a:tcPr>
                </a:tc>
                <a:tc>
                  <a:txBody>
                    <a:bodyPr/>
                    <a:lstStyle/>
                    <a:p>
                      <a:pPr fontAlgn="t"/>
                      <a:r>
                        <a:rPr lang="af-ZA" sz="1000" noProof="0" dirty="0" smtClean="0">
                          <a:effectLst/>
                        </a:rPr>
                        <a:t>This is another Cisco check Verb. See the </a:t>
                      </a:r>
                      <a:r>
                        <a:rPr lang="af-ZA" sz="1000" u="none" strike="noStrike" noProof="0" dirty="0" smtClean="0">
                          <a:solidFill>
                            <a:srgbClr val="049FD9"/>
                          </a:solidFill>
                          <a:effectLst/>
                          <a:latin typeface="CiscoSans"/>
                          <a:hlinkClick r:id="rId4"/>
                        </a:rPr>
                        <a:t>Verb Reference</a:t>
                      </a:r>
                      <a:r>
                        <a:rPr lang="af-ZA" sz="1000" noProof="0" dirty="0" smtClean="0">
                          <a:effectLst/>
                        </a:rPr>
                        <a:t> for details.</a:t>
                      </a:r>
                      <a:endParaRPr lang="af-ZA" sz="1000" noProof="0" dirty="0">
                        <a:effectLst/>
                      </a:endParaRPr>
                    </a:p>
                  </a:txBody>
                  <a:tcPr marL="83406" marR="83406" marT="83406" marB="111208">
                    <a:lnL>
                      <a:noFill/>
                    </a:lnL>
                    <a:lnR>
                      <a:noFill/>
                    </a:lnR>
                    <a:lnT>
                      <a:noFill/>
                    </a:lnT>
                    <a:lnB>
                      <a:noFill/>
                    </a:lnB>
                    <a:solidFill>
                      <a:srgbClr val="F8F8F8"/>
                    </a:solidFill>
                  </a:tcPr>
                </a:tc>
              </a:tr>
              <a:tr h="540966">
                <a:tc>
                  <a:txBody>
                    <a:bodyPr/>
                    <a:lstStyle/>
                    <a:p>
                      <a:pPr fontAlgn="t"/>
                      <a:r>
                        <a:rPr lang="af-ZA" sz="1000" noProof="0" dirty="0" smtClean="0">
                          <a:effectLst/>
                        </a:rPr>
                        <a:t>7</a:t>
                      </a:r>
                      <a:endParaRPr lang="af-ZA" sz="1000" noProof="0" dirty="0">
                        <a:effectLst/>
                      </a:endParaRPr>
                    </a:p>
                  </a:txBody>
                  <a:tcPr marL="83406" marR="83406" marT="83406" marB="111208">
                    <a:lnL>
                      <a:noFill/>
                    </a:lnL>
                    <a:lnR>
                      <a:noFill/>
                    </a:lnR>
                    <a:lnT>
                      <a:noFill/>
                    </a:lnT>
                    <a:lnB>
                      <a:noFill/>
                    </a:lnB>
                    <a:solidFill>
                      <a:srgbClr val="FFFFFF"/>
                    </a:solidFill>
                  </a:tcPr>
                </a:tc>
                <a:tc>
                  <a:txBody>
                    <a:bodyPr/>
                    <a:lstStyle/>
                    <a:p>
                      <a:pPr fontAlgn="t"/>
                      <a:r>
                        <a:rPr lang="af-ZA" sz="1000" noProof="0" dirty="0" smtClean="0">
                          <a:effectLst/>
                        </a:rPr>
                        <a:t>role</a:t>
                      </a:r>
                      <a:endParaRPr lang="af-ZA" sz="1000" noProof="0" dirty="0">
                        <a:effectLst/>
                      </a:endParaRPr>
                    </a:p>
                  </a:txBody>
                  <a:tcPr marL="83406" marR="83406" marT="83406" marB="111208">
                    <a:lnL>
                      <a:noFill/>
                    </a:lnL>
                    <a:lnR>
                      <a:noFill/>
                    </a:lnR>
                    <a:lnT>
                      <a:noFill/>
                    </a:lnT>
                    <a:lnB>
                      <a:noFill/>
                    </a:lnB>
                    <a:solidFill>
                      <a:srgbClr val="FFFFFF"/>
                    </a:solidFill>
                  </a:tcPr>
                </a:tc>
                <a:tc>
                  <a:txBody>
                    <a:bodyPr/>
                    <a:lstStyle/>
                    <a:p>
                      <a:pPr fontAlgn="t"/>
                      <a:r>
                        <a:rPr lang="af-ZA" sz="1000" noProof="0" dirty="0" smtClean="0">
                          <a:effectLst/>
                        </a:rPr>
                        <a:t>router_op_dlm_node_lock</a:t>
                      </a:r>
                      <a:endParaRPr lang="af-ZA" sz="1000" noProof="0" dirty="0">
                        <a:effectLst/>
                      </a:endParaRPr>
                    </a:p>
                  </a:txBody>
                  <a:tcPr marL="83406" marR="83406" marT="83406" marB="111208">
                    <a:lnL>
                      <a:noFill/>
                    </a:lnL>
                    <a:lnR>
                      <a:noFill/>
                    </a:lnR>
                    <a:lnT>
                      <a:noFill/>
                    </a:lnT>
                    <a:lnB>
                      <a:noFill/>
                    </a:lnB>
                    <a:solidFill>
                      <a:srgbClr val="FFFFFF"/>
                    </a:solidFill>
                  </a:tcPr>
                </a:tc>
                <a:tc>
                  <a:txBody>
                    <a:bodyPr/>
                    <a:lstStyle/>
                    <a:p>
                      <a:pPr fontAlgn="t"/>
                      <a:r>
                        <a:rPr lang="af-ZA" sz="1000" noProof="0" dirty="0" smtClean="0">
                          <a:effectLst/>
                        </a:rPr>
                        <a:t>This is a Cisco action Verb. See the </a:t>
                      </a:r>
                      <a:r>
                        <a:rPr lang="af-ZA" sz="1000" u="none" strike="noStrike" noProof="0" dirty="0" smtClean="0">
                          <a:solidFill>
                            <a:srgbClr val="049FD9"/>
                          </a:solidFill>
                          <a:effectLst/>
                          <a:latin typeface="CiscoSans"/>
                          <a:hlinkClick r:id="rId5"/>
                        </a:rPr>
                        <a:t>Verb Reference</a:t>
                      </a:r>
                      <a:r>
                        <a:rPr lang="af-ZA" sz="1000" noProof="0" dirty="0" smtClean="0">
                          <a:effectLst/>
                        </a:rPr>
                        <a:t> for details.</a:t>
                      </a:r>
                      <a:endParaRPr lang="af-ZA" sz="1000" noProof="0" dirty="0">
                        <a:effectLst/>
                      </a:endParaRPr>
                    </a:p>
                  </a:txBody>
                  <a:tcPr marL="83406" marR="83406" marT="83406" marB="111208">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14031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smtClean="0"/>
              <a:t>Cisco </a:t>
            </a:r>
            <a:r>
              <a:rPr lang="en-US" sz="2400" dirty="0"/>
              <a:t>Email Security Appliance</a:t>
            </a:r>
          </a:p>
        </p:txBody>
      </p:sp>
      <p:sp>
        <p:nvSpPr>
          <p:cNvPr id="4" name="Content Placeholder 3">
            <a:extLst>
              <a:ext uri="{FF2B5EF4-FFF2-40B4-BE49-F238E27FC236}">
                <a16:creationId xmlns:a16="http://schemas.microsoft.com/office/drawing/2014/main" xmlns="" id="{20CA0A23-B3F8-4AB8-86E1-DEAA911151A7}"/>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Cisco ESA device is designed to monitor Simple Mail Transfer Protocol (SMTP). The Cisco ESA is constantly updated by real-time feeds from the Cisco Talos, which detects and correlates threats and solutions by using a worldwide database monitoring system. This threat intelligence data is pulled by the Cisco ESA every three to five minutes. </a:t>
            </a:r>
          </a:p>
          <a:p>
            <a:pPr marL="0" indent="0" algn="l"/>
            <a:endParaRPr lang="en-US" sz="1600" dirty="0">
              <a:solidFill>
                <a:srgbClr val="000000"/>
              </a:solidFill>
            </a:endParaRPr>
          </a:p>
          <a:p>
            <a:pPr marL="0" indent="0" algn="l"/>
            <a:r>
              <a:rPr lang="en-US" sz="1600" dirty="0">
                <a:solidFill>
                  <a:srgbClr val="000000"/>
                </a:solidFill>
              </a:rPr>
              <a:t>These are some of the functions of the Cisco ESA:</a:t>
            </a:r>
          </a:p>
          <a:p>
            <a:pPr marL="358835" lvl="1" indent="-285750">
              <a:buFont typeface="Arial" panose="020B0604020202020204" pitchFamily="34" charset="0"/>
              <a:buChar char="•"/>
            </a:pPr>
            <a:r>
              <a:rPr lang="en-US" sz="1600" dirty="0">
                <a:solidFill>
                  <a:srgbClr val="000000"/>
                </a:solidFill>
              </a:rPr>
              <a:t>Block known threats</a:t>
            </a:r>
          </a:p>
          <a:p>
            <a:pPr marL="358835" lvl="1" indent="-285750">
              <a:buFont typeface="Arial" panose="020B0604020202020204" pitchFamily="34" charset="0"/>
              <a:buChar char="•"/>
            </a:pPr>
            <a:r>
              <a:rPr lang="en-US" sz="1600" dirty="0">
                <a:solidFill>
                  <a:srgbClr val="000000"/>
                </a:solidFill>
              </a:rPr>
              <a:t>Remediate against stealth malware that evaded initial detection</a:t>
            </a:r>
          </a:p>
          <a:p>
            <a:pPr marL="358835" lvl="1" indent="-285750">
              <a:buFont typeface="Arial" panose="020B0604020202020204" pitchFamily="34" charset="0"/>
              <a:buChar char="•"/>
            </a:pPr>
            <a:r>
              <a:rPr lang="en-US" sz="1600" dirty="0">
                <a:solidFill>
                  <a:srgbClr val="000000"/>
                </a:solidFill>
              </a:rPr>
              <a:t>Discard emails with bad links</a:t>
            </a:r>
          </a:p>
          <a:p>
            <a:pPr marL="358835" lvl="1" indent="-285750">
              <a:buFont typeface="Arial" panose="020B0604020202020204" pitchFamily="34" charset="0"/>
              <a:buChar char="•"/>
            </a:pPr>
            <a:r>
              <a:rPr lang="en-US" sz="1600" dirty="0">
                <a:solidFill>
                  <a:srgbClr val="000000"/>
                </a:solidFill>
              </a:rPr>
              <a:t>Block access to newly infected sites.</a:t>
            </a:r>
          </a:p>
          <a:p>
            <a:pPr marL="358835" lvl="1" indent="-285750">
              <a:buFont typeface="Arial" panose="020B0604020202020204" pitchFamily="34" charset="0"/>
              <a:buChar char="•"/>
            </a:pPr>
            <a:r>
              <a:rPr lang="en-US" sz="1600" dirty="0">
                <a:solidFill>
                  <a:srgbClr val="000000"/>
                </a:solidFill>
              </a:rPr>
              <a:t>Encrypt content in outgoing email to prevent data loss.</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62498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smtClean="0"/>
              <a:t>Cisco </a:t>
            </a:r>
            <a:r>
              <a:rPr lang="en-US" sz="2400" dirty="0"/>
              <a:t>Web Security Appliance</a:t>
            </a:r>
          </a:p>
        </p:txBody>
      </p:sp>
      <p:sp>
        <p:nvSpPr>
          <p:cNvPr id="5" name="Content Placeholder 4">
            <a:extLst>
              <a:ext uri="{FF2B5EF4-FFF2-40B4-BE49-F238E27FC236}">
                <a16:creationId xmlns:a16="http://schemas.microsoft.com/office/drawing/2014/main" xmlns="" id="{A3D5E8D4-6382-47F5-BEAB-D7AFE6B0D403}"/>
              </a:ext>
            </a:extLst>
          </p:cNvPr>
          <p:cNvSpPr>
            <a:spLocks noGrp="1"/>
          </p:cNvSpPr>
          <p:nvPr>
            <p:ph idx="1"/>
          </p:nvPr>
        </p:nvSpPr>
        <p:spPr>
          <a:xfrm>
            <a:off x="474662" y="731837"/>
            <a:ext cx="8280057" cy="3689897"/>
          </a:xfrm>
        </p:spPr>
        <p:txBody>
          <a:bodyPr/>
          <a:lstStyle/>
          <a:p>
            <a:pPr marL="285750" indent="-285750" algn="l">
              <a:buFont typeface="Arial" panose="020B0604020202020204" pitchFamily="34" charset="0"/>
              <a:buChar char="•"/>
            </a:pPr>
            <a:r>
              <a:rPr lang="en-US" sz="1600" dirty="0">
                <a:solidFill>
                  <a:srgbClr val="000000"/>
                </a:solidFill>
              </a:rPr>
              <a:t>The Cisco Web Security Appliance (WSA) is a mitigation technology for web-based threats. It helps organizations address the challenges of securing and controlling web traffic. </a:t>
            </a:r>
          </a:p>
          <a:p>
            <a:pPr marL="285750" indent="-285750" algn="l">
              <a:buFont typeface="Arial" panose="020B0604020202020204" pitchFamily="34" charset="0"/>
              <a:buChar char="•"/>
            </a:pPr>
            <a:r>
              <a:rPr lang="en-US" sz="1600" dirty="0">
                <a:solidFill>
                  <a:srgbClr val="000000"/>
                </a:solidFill>
              </a:rPr>
              <a:t>The Cisco WSA combines advanced malware protection, application visibility and control, acceptable use policy controls, and reporting.</a:t>
            </a:r>
          </a:p>
          <a:p>
            <a:pPr marL="285750" indent="-285750" algn="l">
              <a:buFont typeface="Arial" panose="020B0604020202020204" pitchFamily="34" charset="0"/>
              <a:buChar char="•"/>
            </a:pPr>
            <a:r>
              <a:rPr lang="en-US" sz="1600" dirty="0">
                <a:solidFill>
                  <a:srgbClr val="000000"/>
                </a:solidFill>
              </a:rPr>
              <a:t>Cisco WSA provides complete control over how users access the internet. Certain features and applications, such as chat, messaging, video and audio, can be allowed, restricted with time and bandwidth limits, or blocked, according to the organization’s requirements. </a:t>
            </a:r>
          </a:p>
          <a:p>
            <a:pPr marL="285750" indent="-285750" algn="l">
              <a:buFont typeface="Arial" panose="020B0604020202020204" pitchFamily="34" charset="0"/>
              <a:buChar char="•"/>
            </a:pPr>
            <a:r>
              <a:rPr lang="en-US" sz="1600" dirty="0">
                <a:solidFill>
                  <a:srgbClr val="000000"/>
                </a:solidFill>
              </a:rPr>
              <a:t>The WSA can perform blacklisting of URLs, URL-filtering, malware scanning, URL categorization, Web application filtering, and encryption and decryption of web traffic.</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71408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af-ZA" sz="1800" dirty="0" smtClean="0"/>
              <a:t>Tradiční skenování koncových bodů a antivirové/antimalwarové funkce</a:t>
            </a:r>
          </a:p>
          <a:p>
            <a:r>
              <a:rPr lang="af-ZA" sz="1800" dirty="0" smtClean="0"/>
              <a:t>Plánované nebo nepřetržité sledování souborů a připojených zařízení</a:t>
            </a:r>
          </a:p>
          <a:p>
            <a:r>
              <a:rPr lang="af-ZA" sz="1800" dirty="0" smtClean="0"/>
              <a:t>Zamknutí či omezení přístupu ke koncovým bodům správcem</a:t>
            </a:r>
          </a:p>
          <a:p>
            <a:r>
              <a:rPr lang="af-ZA" sz="1800" dirty="0" smtClean="0"/>
              <a:t>Omezení přístupu k různým webům a aplikacím</a:t>
            </a:r>
          </a:p>
          <a:p>
            <a:r>
              <a:rPr lang="af-ZA" sz="1800" dirty="0" smtClean="0"/>
              <a:t>Integrovaný firewall</a:t>
            </a:r>
          </a:p>
          <a:p>
            <a:r>
              <a:rPr lang="af-ZA" sz="1800" dirty="0" smtClean="0"/>
              <a:t>Konfigurace a kontroly souladu se zásadami</a:t>
            </a:r>
          </a:p>
          <a:p>
            <a:r>
              <a:rPr lang="af-ZA" sz="1800" dirty="0" smtClean="0"/>
              <a:t>Automatizované aktualizace</a:t>
            </a:r>
            <a:endParaRPr lang="af-ZA" sz="1800" dirty="0"/>
          </a:p>
        </p:txBody>
      </p:sp>
      <p:sp>
        <p:nvSpPr>
          <p:cNvPr id="3" name="Nadpis 2"/>
          <p:cNvSpPr>
            <a:spLocks noGrp="1"/>
          </p:cNvSpPr>
          <p:nvPr>
            <p:ph type="title"/>
          </p:nvPr>
        </p:nvSpPr>
        <p:spPr/>
        <p:txBody>
          <a:bodyPr/>
          <a:lstStyle/>
          <a:p>
            <a:r>
              <a:rPr lang="af-ZA" dirty="0" smtClean="0"/>
              <a:t>Vlastnosti Endpoint Security Softwaru </a:t>
            </a:r>
            <a:endParaRPr lang="af-ZA" dirty="0"/>
          </a:p>
        </p:txBody>
      </p:sp>
    </p:spTree>
    <p:extLst>
      <p:ext uri="{BB962C8B-B14F-4D97-AF65-F5344CB8AC3E}">
        <p14:creationId xmlns:p14="http://schemas.microsoft.com/office/powerpoint/2010/main" val="48151238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latin typeface="Arial" charset="0"/>
              </a:rPr>
              <a:t>Tools </a:t>
            </a:r>
            <a:r>
              <a:rPr lang="en-US" dirty="0">
                <a:latin typeface="Arial" charset="0"/>
              </a:rPr>
              <a:t>for Incident Prevention and Detection</a:t>
            </a:r>
            <a:endParaRPr lang="en-CA" altLang="en-US" sz="1800" dirty="0">
              <a:solidFill>
                <a:srgbClr val="FF0000"/>
              </a:solidFill>
            </a:endParaRPr>
          </a:p>
        </p:txBody>
      </p:sp>
      <p:sp>
        <p:nvSpPr>
          <p:cNvPr id="3" name="Content Placeholder 2"/>
          <p:cNvSpPr>
            <a:spLocks noGrp="1"/>
          </p:cNvSpPr>
          <p:nvPr>
            <p:ph idx="1"/>
          </p:nvPr>
        </p:nvSpPr>
        <p:spPr/>
        <p:txBody>
          <a:bodyPr/>
          <a:lstStyle/>
          <a:p>
            <a:r>
              <a:rPr lang="af-ZA" dirty="0" smtClean="0"/>
              <a:t>SIEM – Security Information and Event Management</a:t>
            </a:r>
          </a:p>
          <a:p>
            <a:pPr lvl="1"/>
            <a:r>
              <a:rPr lang="af-ZA" dirty="0" smtClean="0"/>
              <a:t>Software that collects and analyzes security alerts, logs and other real time and historical data from security devices on the network</a:t>
            </a:r>
          </a:p>
          <a:p>
            <a:r>
              <a:rPr lang="af-ZA" dirty="0" smtClean="0"/>
              <a:t>DLP – Data Loss Prevention</a:t>
            </a:r>
          </a:p>
          <a:p>
            <a:pPr lvl="1"/>
            <a:r>
              <a:rPr lang="af-ZA" dirty="0" smtClean="0"/>
              <a:t>Stops sensitive data from being stolen</a:t>
            </a:r>
            <a:br>
              <a:rPr lang="af-ZA" dirty="0" smtClean="0"/>
            </a:br>
            <a:r>
              <a:rPr lang="af-ZA" dirty="0" smtClean="0"/>
              <a:t> or escaped from the network</a:t>
            </a:r>
          </a:p>
          <a:p>
            <a:pPr lvl="1"/>
            <a:r>
              <a:rPr lang="af-ZA" dirty="0" smtClean="0"/>
              <a:t>Designs to monitor and protect data </a:t>
            </a:r>
            <a:br>
              <a:rPr lang="af-ZA" dirty="0" smtClean="0"/>
            </a:br>
            <a:r>
              <a:rPr lang="af-ZA" dirty="0" smtClean="0"/>
              <a:t>in three different states</a:t>
            </a:r>
          </a:p>
          <a:p>
            <a:r>
              <a:rPr lang="af-ZA" dirty="0" smtClean="0"/>
              <a:t>Cisco Identity Services Engine (Cisco ISE) </a:t>
            </a:r>
            <a:br>
              <a:rPr lang="af-ZA" dirty="0" smtClean="0"/>
            </a:br>
            <a:r>
              <a:rPr lang="af-ZA" dirty="0" smtClean="0"/>
              <a:t>and TrustSec</a:t>
            </a:r>
          </a:p>
          <a:p>
            <a:pPr lvl="1"/>
            <a:r>
              <a:rPr lang="af-ZA" dirty="0" smtClean="0"/>
              <a:t>Uses role-based access control policies</a:t>
            </a:r>
          </a:p>
          <a:p>
            <a:endParaRPr lang="en-CA" altLang="en-US" dirty="0"/>
          </a:p>
        </p:txBody>
      </p:sp>
      <p:pic>
        <p:nvPicPr>
          <p:cNvPr id="2" name="Picture 1">
            <a:extLst>
              <a:ext uri="{FF2B5EF4-FFF2-40B4-BE49-F238E27FC236}">
                <a16:creationId xmlns="" xmlns:a16="http://schemas.microsoft.com/office/drawing/2014/main" id="{6FD5ED79-E4FC-4218-8728-E9F29CD50177}"/>
              </a:ext>
            </a:extLst>
          </p:cNvPr>
          <p:cNvPicPr>
            <a:picLocks noChangeAspect="1"/>
          </p:cNvPicPr>
          <p:nvPr/>
        </p:nvPicPr>
        <p:blipFill>
          <a:blip r:embed="rId3"/>
          <a:stretch>
            <a:fillRect/>
          </a:stretch>
        </p:blipFill>
        <p:spPr>
          <a:xfrm>
            <a:off x="4398818" y="2363010"/>
            <a:ext cx="4671858" cy="2343376"/>
          </a:xfrm>
          <a:prstGeom prst="rect">
            <a:avLst/>
          </a:prstGeom>
        </p:spPr>
      </p:pic>
    </p:spTree>
    <p:extLst>
      <p:ext uri="{BB962C8B-B14F-4D97-AF65-F5344CB8AC3E}">
        <p14:creationId xmlns:p14="http://schemas.microsoft.com/office/powerpoint/2010/main" val="1867162335"/>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sz="2400" dirty="0"/>
              <a:t>kontrola přístupu založená na rolích</a:t>
            </a:r>
          </a:p>
          <a:p>
            <a:r>
              <a:rPr lang="cs-CZ" sz="2400" dirty="0"/>
              <a:t>všechny ověřovací mechanizmy se sbíhají do jediného centrálního systému: zjednodušuje správu bezpečnostních politik </a:t>
            </a:r>
          </a:p>
          <a:p>
            <a:r>
              <a:rPr lang="cs-CZ" sz="2400" dirty="0"/>
              <a:t>pomáhá udržovat integritu a diskrétnost dat po celou dobu jejich průchodu sítí: minimalizuje riziko úniku informací</a:t>
            </a:r>
          </a:p>
        </p:txBody>
      </p:sp>
      <p:sp>
        <p:nvSpPr>
          <p:cNvPr id="3" name="Nadpis 2"/>
          <p:cNvSpPr>
            <a:spLocks noGrp="1"/>
          </p:cNvSpPr>
          <p:nvPr>
            <p:ph type="title"/>
          </p:nvPr>
        </p:nvSpPr>
        <p:spPr/>
        <p:txBody>
          <a:bodyPr/>
          <a:lstStyle/>
          <a:p>
            <a:r>
              <a:rPr lang="cs-CZ" dirty="0"/>
              <a:t>Architektura Cisco </a:t>
            </a:r>
            <a:r>
              <a:rPr lang="cs-CZ" dirty="0" err="1"/>
              <a:t>TrustSec</a:t>
            </a:r>
            <a:r>
              <a:rPr lang="cs-CZ" dirty="0"/>
              <a:t> </a:t>
            </a:r>
          </a:p>
        </p:txBody>
      </p:sp>
    </p:spTree>
    <p:extLst>
      <p:ext uri="{BB962C8B-B14F-4D97-AF65-F5344CB8AC3E}">
        <p14:creationId xmlns:p14="http://schemas.microsoft.com/office/powerpoint/2010/main" val="357193932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en-US" dirty="0"/>
              <a:t>Cisco ISE 3395 Identity Services Engine</a:t>
            </a:r>
            <a:endParaRPr lang="cs-CZ"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2125" y="1566406"/>
            <a:ext cx="8458948" cy="3331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251334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3283" y="651396"/>
            <a:ext cx="6258660" cy="4492104"/>
          </a:xfrm>
        </p:spPr>
      </p:pic>
      <p:sp>
        <p:nvSpPr>
          <p:cNvPr id="3" name="Nadpis 2"/>
          <p:cNvSpPr>
            <a:spLocks noGrp="1"/>
          </p:cNvSpPr>
          <p:nvPr>
            <p:ph type="title"/>
          </p:nvPr>
        </p:nvSpPr>
        <p:spPr/>
        <p:txBody>
          <a:bodyPr/>
          <a:lstStyle/>
          <a:p>
            <a:r>
              <a:rPr lang="cs-CZ" dirty="0"/>
              <a:t>Prohlížeč událostí na Windows</a:t>
            </a:r>
          </a:p>
        </p:txBody>
      </p:sp>
    </p:spTree>
    <p:extLst>
      <p:ext uri="{BB962C8B-B14F-4D97-AF65-F5344CB8AC3E}">
        <p14:creationId xmlns:p14="http://schemas.microsoft.com/office/powerpoint/2010/main" val="157862127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9285" y="915863"/>
            <a:ext cx="4111063" cy="4156075"/>
          </a:xfrm>
        </p:spPr>
      </p:pic>
      <p:sp>
        <p:nvSpPr>
          <p:cNvPr id="3" name="Nadpis 2"/>
          <p:cNvSpPr>
            <a:spLocks noGrp="1"/>
          </p:cNvSpPr>
          <p:nvPr>
            <p:ph type="title"/>
          </p:nvPr>
        </p:nvSpPr>
        <p:spPr/>
        <p:txBody>
          <a:bodyPr/>
          <a:lstStyle/>
          <a:p>
            <a:r>
              <a:rPr lang="cs-CZ" dirty="0"/>
              <a:t>V prohlížeči událostí hledáme pomocí filtru</a:t>
            </a:r>
          </a:p>
        </p:txBody>
      </p:sp>
    </p:spTree>
    <p:extLst>
      <p:ext uri="{BB962C8B-B14F-4D97-AF65-F5344CB8AC3E}">
        <p14:creationId xmlns:p14="http://schemas.microsoft.com/office/powerpoint/2010/main" val="399189410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88406" y="819081"/>
            <a:ext cx="8853286" cy="3943653"/>
          </a:xfrm>
        </p:spPr>
        <p:txBody>
          <a:bodyPr>
            <a:normAutofit/>
          </a:bodyPr>
          <a:lstStyle/>
          <a:p>
            <a:pPr lvl="1"/>
            <a:r>
              <a:rPr lang="cs-CZ" sz="1600" dirty="0"/>
              <a:t>Slouží</a:t>
            </a:r>
            <a:r>
              <a:rPr lang="af-ZA" sz="1600" dirty="0"/>
              <a:t> pro sběr logů ze síťových a koncových zařízení.</a:t>
            </a:r>
          </a:p>
          <a:p>
            <a:pPr lvl="1"/>
            <a:r>
              <a:rPr lang="cs-CZ" sz="1600" dirty="0"/>
              <a:t>T</a:t>
            </a:r>
            <a:r>
              <a:rPr lang="af-ZA" sz="1600" dirty="0"/>
              <a:t>ypicky naslouchá na UDP portu 514.</a:t>
            </a:r>
          </a:p>
          <a:p>
            <a:pPr lvl="1"/>
            <a:r>
              <a:rPr lang="af-ZA" sz="1600" dirty="0"/>
              <a:t>Hackeři mohou blokovat přenos dat, manipulovat s daty protokolu nebo manipulovat se softwarem, který vytváří a přenáší zprávy protokolu.</a:t>
            </a:r>
          </a:p>
          <a:p>
            <a:pPr lvl="1"/>
            <a:r>
              <a:rPr lang="da-DK" sz="1600" dirty="0"/>
              <a:t>1980 –&gt; Syslog</a:t>
            </a:r>
            <a:r>
              <a:rPr lang="cs-CZ" sz="1600" dirty="0"/>
              <a:t>, </a:t>
            </a:r>
            <a:r>
              <a:rPr lang="da-DK" sz="1600" dirty="0"/>
              <a:t>1998 –&gt; Syslog-ng</a:t>
            </a:r>
            <a:r>
              <a:rPr lang="cs-CZ" sz="1600" dirty="0"/>
              <a:t> (podpora TLS a šifrování) , </a:t>
            </a:r>
            <a:r>
              <a:rPr lang="da-DK" sz="1600" dirty="0"/>
              <a:t>2004 –&gt; rsyslog</a:t>
            </a:r>
            <a:r>
              <a:rPr lang="cs-CZ" sz="1600" dirty="0"/>
              <a:t> (protokol RELP – </a:t>
            </a:r>
            <a:r>
              <a:rPr lang="cs-CZ" sz="1600" dirty="0" err="1"/>
              <a:t>Reliable</a:t>
            </a:r>
            <a:r>
              <a:rPr lang="cs-CZ" sz="1600" dirty="0"/>
              <a:t> </a:t>
            </a:r>
            <a:r>
              <a:rPr lang="cs-CZ" sz="1600" dirty="0" err="1"/>
              <a:t>Event</a:t>
            </a:r>
            <a:r>
              <a:rPr lang="cs-CZ" sz="1600" dirty="0"/>
              <a:t> </a:t>
            </a:r>
            <a:r>
              <a:rPr lang="cs-CZ" sz="1600" dirty="0" err="1"/>
              <a:t>Logging</a:t>
            </a:r>
            <a:r>
              <a:rPr lang="cs-CZ" sz="1600" dirty="0"/>
              <a:t> </a:t>
            </a:r>
            <a:r>
              <a:rPr lang="cs-CZ" sz="1600" dirty="0" err="1"/>
              <a:t>Protocol</a:t>
            </a:r>
            <a:r>
              <a:rPr lang="cs-CZ" sz="1600" dirty="0"/>
              <a:t>)</a:t>
            </a:r>
            <a:endParaRPr lang="af-ZA" sz="1600" dirty="0"/>
          </a:p>
        </p:txBody>
      </p:sp>
      <p:sp>
        <p:nvSpPr>
          <p:cNvPr id="8194" name="Rectangle 2"/>
          <p:cNvSpPr>
            <a:spLocks noGrp="1" noChangeArrowheads="1"/>
          </p:cNvSpPr>
          <p:nvPr>
            <p:ph type="title"/>
          </p:nvPr>
        </p:nvSpPr>
        <p:spPr/>
        <p:txBody>
          <a:bodyPr/>
          <a:lstStyle/>
          <a:p>
            <a:r>
              <a:rPr lang="en-US" altLang="en-US" dirty="0"/>
              <a:t>Syslog</a:t>
            </a:r>
            <a:r>
              <a:rPr lang="cs-CZ" altLang="en-US" dirty="0"/>
              <a:t> server</a:t>
            </a:r>
            <a:endParaRPr lang="en-US" altLang="en-US" dirty="0"/>
          </a:p>
        </p:txBody>
      </p:sp>
      <p:pic>
        <p:nvPicPr>
          <p:cNvPr id="2" name="Picture 1">
            <a:extLst>
              <a:ext uri="{FF2B5EF4-FFF2-40B4-BE49-F238E27FC236}">
                <a16:creationId xmlns="" xmlns:a16="http://schemas.microsoft.com/office/drawing/2014/main" id="{3790978F-3C69-4BC4-A8C8-8A5C26D9C4F1}"/>
              </a:ext>
            </a:extLst>
          </p:cNvPr>
          <p:cNvPicPr>
            <a:picLocks noChangeAspect="1"/>
          </p:cNvPicPr>
          <p:nvPr/>
        </p:nvPicPr>
        <p:blipFill>
          <a:blip r:embed="rId3"/>
          <a:stretch>
            <a:fillRect/>
          </a:stretch>
        </p:blipFill>
        <p:spPr>
          <a:xfrm>
            <a:off x="107026" y="2687542"/>
            <a:ext cx="9036974" cy="2455958"/>
          </a:xfrm>
          <a:prstGeom prst="rect">
            <a:avLst/>
          </a:prstGeom>
        </p:spPr>
      </p:pic>
    </p:spTree>
    <p:extLst>
      <p:ext uri="{BB962C8B-B14F-4D97-AF65-F5344CB8AC3E}">
        <p14:creationId xmlns:p14="http://schemas.microsoft.com/office/powerpoint/2010/main" val="337237247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xmlns=""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LAN Security Concepts</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sz="1400" dirty="0"/>
              <a:t>Explain how vulnerabilities compromise LAN security</a:t>
            </a:r>
            <a:endParaRPr lang="en-US" altLang="en-US" sz="500" dirty="0">
              <a:solidFill>
                <a:schemeClr val="tx1"/>
              </a:solidFill>
            </a:endParaRPr>
          </a:p>
          <a:p>
            <a:endParaRPr lang="en-US" dirty="0"/>
          </a:p>
        </p:txBody>
      </p:sp>
      <p:graphicFrame>
        <p:nvGraphicFramePr>
          <p:cNvPr id="3" name="Table 2">
            <a:extLst>
              <a:ext uri="{FF2B5EF4-FFF2-40B4-BE49-F238E27FC236}">
                <a16:creationId xmlns:a16="http://schemas.microsoft.com/office/drawing/2014/main" xmlns="" id="{2203BE17-8BB3-DF41-A2CF-06DE014D1956}"/>
              </a:ext>
            </a:extLst>
          </p:cNvPr>
          <p:cNvGraphicFramePr>
            <a:graphicFrameLocks noGrp="1"/>
          </p:cNvGraphicFramePr>
          <p:nvPr>
            <p:extLst>
              <p:ext uri="{D42A27DB-BD31-4B8C-83A1-F6EECF244321}">
                <p14:modId xmlns:p14="http://schemas.microsoft.com/office/powerpoint/2010/main" val="4013994266"/>
              </p:ext>
            </p:extLst>
          </p:nvPr>
        </p:nvGraphicFramePr>
        <p:xfrm>
          <a:off x="655782" y="1732166"/>
          <a:ext cx="7555085" cy="2678430"/>
        </p:xfrm>
        <a:graphic>
          <a:graphicData uri="http://schemas.openxmlformats.org/drawingml/2006/table">
            <a:tbl>
              <a:tblPr firstRow="1" bandRow="1">
                <a:tableStyleId>{5C22544A-7EE6-4342-B048-85BDC9FD1C3A}</a:tableStyleId>
              </a:tblPr>
              <a:tblGrid>
                <a:gridCol w="3225845">
                  <a:extLst>
                    <a:ext uri="{9D8B030D-6E8A-4147-A177-3AD203B41FA5}">
                      <a16:colId xmlns:a16="http://schemas.microsoft.com/office/drawing/2014/main" xmlns="" val="2579019526"/>
                    </a:ext>
                  </a:extLst>
                </a:gridCol>
                <a:gridCol w="4329240">
                  <a:extLst>
                    <a:ext uri="{9D8B030D-6E8A-4147-A177-3AD203B41FA5}">
                      <a16:colId xmlns:a16="http://schemas.microsoft.com/office/drawing/2014/main" xmlns="" val="1764220437"/>
                    </a:ext>
                  </a:extLst>
                </a:gridCol>
              </a:tblGrid>
              <a:tr h="370840">
                <a:tc>
                  <a:txBody>
                    <a:bodyPr/>
                    <a:lstStyle/>
                    <a:p>
                      <a:pPr algn="l" fontAlgn="ctr"/>
                      <a:r>
                        <a:rPr lang="en-US" b="1" dirty="0">
                          <a:effectLst/>
                        </a:rPr>
                        <a:t>Topic Title</a:t>
                      </a:r>
                      <a:endParaRPr lang="en-US" dirty="0">
                        <a:effectLst/>
                      </a:endParaRPr>
                    </a:p>
                  </a:txBody>
                  <a:tcPr marL="47625" marR="47625" marT="47625" marB="47625" anchor="ctr"/>
                </a:tc>
                <a:tc>
                  <a:txBody>
                    <a:bodyPr/>
                    <a:lstStyle/>
                    <a:p>
                      <a:pPr algn="l" fontAlgn="ctr"/>
                      <a:r>
                        <a:rPr lang="en-US" b="1" dirty="0">
                          <a:effectLst/>
                        </a:rPr>
                        <a:t>Topic Objective</a:t>
                      </a:r>
                      <a:endParaRPr lang="en-US" dirty="0">
                        <a:effectLst/>
                      </a:endParaRPr>
                    </a:p>
                  </a:txBody>
                  <a:tcPr marL="47625" marR="47625" marT="47625" marB="47625" anchor="ctr"/>
                </a:tc>
                <a:extLst>
                  <a:ext uri="{0D108BD9-81ED-4DB2-BD59-A6C34878D82A}">
                    <a16:rowId xmlns:a16="http://schemas.microsoft.com/office/drawing/2014/main" xmlns="" val="742401779"/>
                  </a:ext>
                </a:extLst>
              </a:tr>
              <a:tr h="370840">
                <a:tc>
                  <a:txBody>
                    <a:bodyPr/>
                    <a:lstStyle/>
                    <a:p>
                      <a:pPr fontAlgn="ctr"/>
                      <a:r>
                        <a:rPr lang="en-US" b="0" dirty="0">
                          <a:solidFill>
                            <a:schemeClr val="bg1"/>
                          </a:solidFill>
                          <a:effectLst/>
                        </a:rPr>
                        <a:t>Endpoint Security</a:t>
                      </a:r>
                    </a:p>
                  </a:txBody>
                  <a:tcPr marL="47625" marR="47625" marT="47625" marB="47625" anchor="ctr">
                    <a:solidFill>
                      <a:schemeClr val="accent1"/>
                    </a:solidFill>
                  </a:tcPr>
                </a:tc>
                <a:tc>
                  <a:txBody>
                    <a:bodyPr/>
                    <a:lstStyle/>
                    <a:p>
                      <a:pPr fontAlgn="ctr"/>
                      <a:r>
                        <a:rPr lang="en-US" b="0" dirty="0">
                          <a:effectLst/>
                        </a:rPr>
                        <a:t>Explain how to use endpoint security to mitigate attacks</a:t>
                      </a:r>
                    </a:p>
                  </a:txBody>
                  <a:tcPr marL="47625" marR="47625" marT="47625" marB="47625" anchor="ctr"/>
                </a:tc>
                <a:extLst>
                  <a:ext uri="{0D108BD9-81ED-4DB2-BD59-A6C34878D82A}">
                    <a16:rowId xmlns:a16="http://schemas.microsoft.com/office/drawing/2014/main" xmlns="" val="3150950737"/>
                  </a:ext>
                </a:extLst>
              </a:tr>
              <a:tr h="370840">
                <a:tc>
                  <a:txBody>
                    <a:bodyPr/>
                    <a:lstStyle/>
                    <a:p>
                      <a:pPr fontAlgn="ctr"/>
                      <a:r>
                        <a:rPr lang="en-US" b="0" dirty="0">
                          <a:solidFill>
                            <a:schemeClr val="bg1"/>
                          </a:solidFill>
                          <a:effectLst/>
                        </a:rPr>
                        <a:t>Access Control</a:t>
                      </a:r>
                    </a:p>
                  </a:txBody>
                  <a:tcPr marL="47625" marR="47625" marT="47625" marB="47625" anchor="ctr">
                    <a:solidFill>
                      <a:schemeClr val="accent1"/>
                    </a:solidFill>
                  </a:tcPr>
                </a:tc>
                <a:tc>
                  <a:txBody>
                    <a:bodyPr/>
                    <a:lstStyle/>
                    <a:p>
                      <a:pPr fontAlgn="ctr"/>
                      <a:r>
                        <a:rPr lang="en-US" b="0" dirty="0">
                          <a:effectLst/>
                        </a:rPr>
                        <a:t>Explain how AAA and 802.1x are used to authenticate LAN endpoints and devices</a:t>
                      </a:r>
                    </a:p>
                  </a:txBody>
                  <a:tcPr marL="47625" marR="47625" marT="47625" marB="47625" anchor="ctr"/>
                </a:tc>
                <a:extLst>
                  <a:ext uri="{0D108BD9-81ED-4DB2-BD59-A6C34878D82A}">
                    <a16:rowId xmlns:a16="http://schemas.microsoft.com/office/drawing/2014/main" xmlns="" val="2772085455"/>
                  </a:ext>
                </a:extLst>
              </a:tr>
              <a:tr h="370840">
                <a:tc>
                  <a:txBody>
                    <a:bodyPr/>
                    <a:lstStyle/>
                    <a:p>
                      <a:pPr fontAlgn="ctr"/>
                      <a:r>
                        <a:rPr lang="en-US" b="0" dirty="0">
                          <a:solidFill>
                            <a:schemeClr val="bg1"/>
                          </a:solidFill>
                          <a:effectLst/>
                        </a:rPr>
                        <a:t>Layer 2 Security Threats</a:t>
                      </a:r>
                    </a:p>
                  </a:txBody>
                  <a:tcPr marL="47625" marR="47625" marT="47625" marB="47625" anchor="ctr">
                    <a:solidFill>
                      <a:schemeClr val="accent1"/>
                    </a:solidFill>
                  </a:tcPr>
                </a:tc>
                <a:tc>
                  <a:txBody>
                    <a:bodyPr/>
                    <a:lstStyle/>
                    <a:p>
                      <a:pPr fontAlgn="ctr"/>
                      <a:r>
                        <a:rPr lang="en-US" b="0" dirty="0">
                          <a:effectLst/>
                        </a:rPr>
                        <a:t>Identify Layer 2 vulnerabilities</a:t>
                      </a:r>
                    </a:p>
                  </a:txBody>
                  <a:tcPr marL="47625" marR="47625" marT="47625" marB="47625" anchor="ctr"/>
                </a:tc>
                <a:extLst>
                  <a:ext uri="{0D108BD9-81ED-4DB2-BD59-A6C34878D82A}">
                    <a16:rowId xmlns:a16="http://schemas.microsoft.com/office/drawing/2014/main" xmlns="" val="3228802595"/>
                  </a:ext>
                </a:extLst>
              </a:tr>
              <a:tr h="370840">
                <a:tc>
                  <a:txBody>
                    <a:bodyPr/>
                    <a:lstStyle/>
                    <a:p>
                      <a:pPr fontAlgn="ctr"/>
                      <a:r>
                        <a:rPr lang="en-US" b="0" dirty="0">
                          <a:solidFill>
                            <a:schemeClr val="bg1"/>
                          </a:solidFill>
                          <a:effectLst/>
                        </a:rPr>
                        <a:t>MAC Address Table Attack</a:t>
                      </a:r>
                    </a:p>
                  </a:txBody>
                  <a:tcPr marL="47625" marR="47625" marT="47625" marB="47625" anchor="ctr">
                    <a:solidFill>
                      <a:schemeClr val="accent1"/>
                    </a:solidFill>
                  </a:tcPr>
                </a:tc>
                <a:tc>
                  <a:txBody>
                    <a:bodyPr/>
                    <a:lstStyle/>
                    <a:p>
                      <a:pPr fontAlgn="ctr"/>
                      <a:r>
                        <a:rPr lang="en-US" b="0" dirty="0">
                          <a:effectLst/>
                        </a:rPr>
                        <a:t>Explain how a MAC address table attack compromised LAN security</a:t>
                      </a:r>
                    </a:p>
                  </a:txBody>
                  <a:tcPr marL="47625" marR="47625" marT="47625" marB="47625" anchor="ctr"/>
                </a:tc>
                <a:extLst>
                  <a:ext uri="{0D108BD9-81ED-4DB2-BD59-A6C34878D82A}">
                    <a16:rowId xmlns:a16="http://schemas.microsoft.com/office/drawing/2014/main" xmlns="" val="3134809945"/>
                  </a:ext>
                </a:extLst>
              </a:tr>
              <a:tr h="370840">
                <a:tc>
                  <a:txBody>
                    <a:bodyPr/>
                    <a:lstStyle/>
                    <a:p>
                      <a:pPr fontAlgn="ctr"/>
                      <a:r>
                        <a:rPr lang="en-US" b="0" dirty="0">
                          <a:solidFill>
                            <a:schemeClr val="bg1"/>
                          </a:solidFill>
                          <a:effectLst/>
                        </a:rPr>
                        <a:t>LAN Attacks</a:t>
                      </a:r>
                    </a:p>
                  </a:txBody>
                  <a:tcPr marL="47625" marR="47625" marT="47625" marB="47625" anchor="ctr">
                    <a:solidFill>
                      <a:schemeClr val="accent1"/>
                    </a:solidFill>
                  </a:tcPr>
                </a:tc>
                <a:tc>
                  <a:txBody>
                    <a:bodyPr/>
                    <a:lstStyle/>
                    <a:p>
                      <a:pPr fontAlgn="ctr"/>
                      <a:r>
                        <a:rPr lang="en-US" b="0" dirty="0">
                          <a:effectLst/>
                        </a:rPr>
                        <a:t>Explain how LAN attacks compromise LAN security</a:t>
                      </a:r>
                    </a:p>
                  </a:txBody>
                  <a:tcPr marL="47625" marR="47625" marT="47625" marB="47625" anchor="ctr"/>
                </a:tc>
                <a:extLst>
                  <a:ext uri="{0D108BD9-81ED-4DB2-BD59-A6C34878D82A}">
                    <a16:rowId xmlns:a16="http://schemas.microsoft.com/office/drawing/2014/main" xmlns="" val="503933313"/>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Do sítě doplníme </a:t>
            </a:r>
            <a:r>
              <a:rPr lang="cs-CZ" dirty="0" err="1"/>
              <a:t>syslog</a:t>
            </a:r>
            <a:r>
              <a:rPr lang="cs-CZ" dirty="0"/>
              <a:t> server</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88" y="974692"/>
            <a:ext cx="5065713"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a:extLst>
              <a:ext uri="{FF2B5EF4-FFF2-40B4-BE49-F238E27FC236}">
                <a16:creationId xmlns="" xmlns:a16="http://schemas.microsoft.com/office/drawing/2014/main" id="{DDE1519B-A475-40B2-8977-1847488D6867}"/>
              </a:ext>
            </a:extLst>
          </p:cNvPr>
          <p:cNvSpPr txBox="1">
            <a:spLocks noChangeArrowheads="1"/>
          </p:cNvSpPr>
          <p:nvPr/>
        </p:nvSpPr>
        <p:spPr bwMode="auto">
          <a:xfrm>
            <a:off x="3236582" y="4164730"/>
            <a:ext cx="5913996" cy="954107"/>
          </a:xfrm>
          <a:prstGeom prst="rect">
            <a:avLst/>
          </a:prstGeom>
          <a:solidFill>
            <a:schemeClr val="bg1">
              <a:lumMod val="85000"/>
            </a:schemeClr>
          </a:solidFill>
          <a:ln w="12700" cmpd="sng">
            <a:solidFill>
              <a:srgbClr val="000000"/>
            </a:solidFill>
            <a:miter lim="800000"/>
            <a:headEnd type="none" w="sm" len="sm"/>
            <a:tailEnd type="none" w="sm" len="sm"/>
          </a:ln>
        </p:spPr>
        <p:txBody>
          <a:bodyPr wrap="square">
            <a:spAutoFit/>
          </a:bodyPr>
          <a:lstStyle>
            <a:defPPr>
              <a:defRPr lang="en-US"/>
            </a:defPPr>
            <a:lvl1pPr marL="0" indent="0">
              <a:lnSpc>
                <a:spcPct val="100000"/>
              </a:lnSpc>
              <a:spcBef>
                <a:spcPts val="0"/>
              </a:spcBef>
              <a:defRPr sz="1200" b="0">
                <a:solidFill>
                  <a:srgbClr val="000000"/>
                </a:solidFill>
                <a:latin typeface="Courier New" charset="0"/>
              </a:defRPr>
            </a:lvl1pPr>
            <a:lvl2pPr marL="742950" indent="-285750"/>
            <a:lvl3pPr marL="1143000" indent="-228600"/>
            <a:lvl4pPr marL="1600200" indent="-228600"/>
            <a:lvl5pPr marL="2057400" indent="-228600"/>
            <a:lvl6pPr marL="2514600" indent="-228600" eaLnBrk="0" fontAlgn="base" hangingPunct="0">
              <a:lnSpc>
                <a:spcPct val="90000"/>
              </a:lnSpc>
              <a:spcBef>
                <a:spcPct val="0"/>
              </a:spcBef>
              <a:spcAft>
                <a:spcPct val="0"/>
              </a:spcAft>
            </a:lvl6pPr>
            <a:lvl7pPr marL="2971800" indent="-228600" eaLnBrk="0" fontAlgn="base" hangingPunct="0">
              <a:lnSpc>
                <a:spcPct val="90000"/>
              </a:lnSpc>
              <a:spcBef>
                <a:spcPct val="0"/>
              </a:spcBef>
              <a:spcAft>
                <a:spcPct val="0"/>
              </a:spcAft>
            </a:lvl7pPr>
            <a:lvl8pPr marL="3429000" indent="-228600" eaLnBrk="0" fontAlgn="base" hangingPunct="0">
              <a:lnSpc>
                <a:spcPct val="90000"/>
              </a:lnSpc>
              <a:spcBef>
                <a:spcPct val="0"/>
              </a:spcBef>
              <a:spcAft>
                <a:spcPct val="0"/>
              </a:spcAft>
            </a:lvl8pPr>
            <a:lvl9pPr marL="3886200" indent="-228600" eaLnBrk="0" fontAlgn="base" hangingPunct="0">
              <a:lnSpc>
                <a:spcPct val="90000"/>
              </a:lnSpc>
              <a:spcBef>
                <a:spcPct val="0"/>
              </a:spcBef>
              <a:spcAft>
                <a:spcPct val="0"/>
              </a:spcAft>
            </a:lvl9pPr>
          </a:lstStyle>
          <a:p>
            <a:pPr>
              <a:defRPr/>
            </a:pPr>
            <a:r>
              <a:rPr lang="en-US" sz="1400" dirty="0">
                <a:cs typeface="+mn-cs"/>
              </a:rPr>
              <a:t>R3(config)# </a:t>
            </a:r>
            <a:r>
              <a:rPr lang="en-US" sz="1400" b="1" dirty="0">
                <a:cs typeface="+mn-cs"/>
              </a:rPr>
              <a:t>logging </a:t>
            </a:r>
            <a:r>
              <a:rPr lang="sl-SI" sz="1400" b="1" dirty="0">
                <a:cs typeface="+mn-cs"/>
              </a:rPr>
              <a:t>10</a:t>
            </a:r>
            <a:r>
              <a:rPr lang="en-US" sz="1400" b="1" dirty="0">
                <a:cs typeface="+mn-cs"/>
              </a:rPr>
              <a:t>.2.2.6</a:t>
            </a:r>
          </a:p>
          <a:p>
            <a:pPr>
              <a:defRPr/>
            </a:pPr>
            <a:r>
              <a:rPr lang="en-US" sz="1400" dirty="0">
                <a:cs typeface="+mn-cs"/>
              </a:rPr>
              <a:t>R3(config)# </a:t>
            </a:r>
            <a:r>
              <a:rPr lang="en-US" sz="1400" b="1" dirty="0">
                <a:cs typeface="+mn-cs"/>
              </a:rPr>
              <a:t>logging trap informational</a:t>
            </a:r>
          </a:p>
          <a:p>
            <a:pPr>
              <a:defRPr/>
            </a:pPr>
            <a:r>
              <a:rPr lang="en-US" sz="1400" dirty="0">
                <a:cs typeface="+mn-cs"/>
              </a:rPr>
              <a:t>R3(config)# </a:t>
            </a:r>
            <a:r>
              <a:rPr lang="en-US" sz="1400" b="1" dirty="0">
                <a:cs typeface="+mn-cs"/>
              </a:rPr>
              <a:t>logging source-interface loopback 0</a:t>
            </a:r>
          </a:p>
          <a:p>
            <a:pPr>
              <a:defRPr/>
            </a:pPr>
            <a:r>
              <a:rPr lang="en-US" sz="1400" dirty="0">
                <a:cs typeface="+mn-cs"/>
              </a:rPr>
              <a:t>R3(config)# </a:t>
            </a:r>
            <a:r>
              <a:rPr lang="en-US" sz="1400" b="1" dirty="0">
                <a:cs typeface="+mn-cs"/>
              </a:rPr>
              <a:t>logging on</a:t>
            </a:r>
          </a:p>
        </p:txBody>
      </p:sp>
    </p:spTree>
    <p:extLst>
      <p:ext uri="{BB962C8B-B14F-4D97-AF65-F5344CB8AC3E}">
        <p14:creationId xmlns:p14="http://schemas.microsoft.com/office/powerpoint/2010/main" val="740497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Nadpis 1"/>
          <p:cNvSpPr>
            <a:spLocks noGrp="1"/>
          </p:cNvSpPr>
          <p:nvPr>
            <p:ph type="title"/>
          </p:nvPr>
        </p:nvSpPr>
        <p:spPr/>
        <p:txBody>
          <a:bodyPr>
            <a:normAutofit fontScale="90000"/>
          </a:bodyPr>
          <a:lstStyle/>
          <a:p>
            <a:r>
              <a:rPr lang="af-ZA" altLang="cs-CZ" dirty="0" smtClean="0"/>
              <a:t>Úrovně chybových zpráv </a:t>
            </a:r>
            <a:br>
              <a:rPr lang="af-ZA" altLang="cs-CZ" dirty="0" smtClean="0"/>
            </a:br>
            <a:r>
              <a:rPr lang="af-ZA" altLang="cs-CZ" dirty="0" smtClean="0"/>
              <a:t>systému logování syslog</a:t>
            </a:r>
            <a:endParaRPr lang="af-ZA" altLang="cs-CZ" dirty="0"/>
          </a:p>
        </p:txBody>
      </p:sp>
      <p:sp>
        <p:nvSpPr>
          <p:cNvPr id="3" name="Zástupný symbol pro číslo snímku 2"/>
          <p:cNvSpPr>
            <a:spLocks noGrp="1"/>
          </p:cNvSpPr>
          <p:nvPr>
            <p:ph type="sldNum" sz="quarter" idx="4294967295"/>
          </p:nvPr>
        </p:nvSpPr>
        <p:spPr>
          <a:xfrm>
            <a:off x="6553200" y="4767263"/>
            <a:ext cx="2133600" cy="273844"/>
          </a:xfrm>
          <a:prstGeom prst="rect">
            <a:avLst/>
          </a:prstGeom>
        </p:spPr>
        <p:txBody>
          <a:bodyPr/>
          <a:lstStyle/>
          <a:p>
            <a:pPr>
              <a:defRPr/>
            </a:pPr>
            <a:fld id="{2DC55165-E5DA-47C5-A320-2ED0D01F4DC0}" type="slidenum">
              <a:rPr lang="cs-CZ" smtClean="0"/>
              <a:pPr>
                <a:defRPr/>
              </a:pPr>
              <a:t>31</a:t>
            </a:fld>
            <a:endParaRPr lang="cs-CZ"/>
          </a:p>
        </p:txBody>
      </p:sp>
      <p:pic>
        <p:nvPicPr>
          <p:cNvPr id="5837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1" y="1809750"/>
            <a:ext cx="7375525" cy="206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Přímá spojnice se šipkou 9"/>
          <p:cNvCxnSpPr/>
          <p:nvPr/>
        </p:nvCxnSpPr>
        <p:spPr>
          <a:xfrm>
            <a:off x="1042988" y="1869281"/>
            <a:ext cx="0" cy="1944291"/>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374" name="TextovéPole 10"/>
          <p:cNvSpPr txBox="1">
            <a:spLocks noChangeArrowheads="1"/>
          </p:cNvSpPr>
          <p:nvPr/>
        </p:nvSpPr>
        <p:spPr bwMode="auto">
          <a:xfrm>
            <a:off x="211139" y="1422798"/>
            <a:ext cx="16548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cs-CZ" altLang="cs-CZ" sz="1800"/>
              <a:t>Nejvyšší úroveň</a:t>
            </a:r>
          </a:p>
        </p:txBody>
      </p:sp>
      <p:sp>
        <p:nvSpPr>
          <p:cNvPr id="58375" name="TextovéPole 11"/>
          <p:cNvSpPr txBox="1">
            <a:spLocks noChangeArrowheads="1"/>
          </p:cNvSpPr>
          <p:nvPr/>
        </p:nvSpPr>
        <p:spPr bwMode="auto">
          <a:xfrm>
            <a:off x="244475" y="3975498"/>
            <a:ext cx="16210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cs-CZ" altLang="cs-CZ" sz="1800"/>
              <a:t>Nejnižší úroveň</a:t>
            </a:r>
          </a:p>
        </p:txBody>
      </p:sp>
      <p:sp>
        <p:nvSpPr>
          <p:cNvPr id="58376" name="Obdélník 12"/>
          <p:cNvSpPr>
            <a:spLocks noChangeArrowheads="1"/>
          </p:cNvSpPr>
          <p:nvPr/>
        </p:nvSpPr>
        <p:spPr bwMode="auto">
          <a:xfrm>
            <a:off x="468313" y="4317207"/>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cs-CZ" altLang="cs-CZ" sz="1800" dirty="0"/>
              <a:t>Defaultní úroveň je </a:t>
            </a:r>
            <a:r>
              <a:rPr lang="en-US" altLang="cs-CZ" sz="1800" dirty="0"/>
              <a:t>7 (debugging) </a:t>
            </a:r>
            <a:r>
              <a:rPr lang="cs-CZ" altLang="cs-CZ" sz="1800" dirty="0"/>
              <a:t>– zprávy jsou posílány na konzolový port směrovače</a:t>
            </a:r>
            <a:r>
              <a:rPr lang="en-US" altLang="cs-CZ" sz="1800" dirty="0"/>
              <a:t> (line con0).</a:t>
            </a:r>
          </a:p>
        </p:txBody>
      </p:sp>
    </p:spTree>
    <p:extLst>
      <p:ext uri="{BB962C8B-B14F-4D97-AF65-F5344CB8AC3E}">
        <p14:creationId xmlns:p14="http://schemas.microsoft.com/office/powerpoint/2010/main" val="1229894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Dostaneme záplavu výstupů (zde Kiwi)</a:t>
            </a:r>
          </a:p>
        </p:txBody>
      </p:sp>
      <p:pic>
        <p:nvPicPr>
          <p:cNvPr id="1026" name="Picture 2" descr="Výsledek obrázku pro syslog server pictur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00254"/>
            <a:ext cx="8832574" cy="4137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342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0" y="798943"/>
            <a:ext cx="3200782" cy="4281940"/>
          </a:xfrm>
        </p:spPr>
        <p:txBody>
          <a:bodyPr>
            <a:normAutofit fontScale="85000" lnSpcReduction="20000"/>
          </a:bodyPr>
          <a:lstStyle/>
          <a:p>
            <a:pPr>
              <a:spcBef>
                <a:spcPts val="300"/>
              </a:spcBef>
              <a:spcAft>
                <a:spcPts val="300"/>
              </a:spcAft>
            </a:pPr>
            <a:r>
              <a:rPr lang="cs-CZ" sz="2300" dirty="0"/>
              <a:t>Umožňuje</a:t>
            </a:r>
            <a:r>
              <a:rPr lang="af-ZA" sz="2300" dirty="0"/>
              <a:t> účtování síťového provozu, plánování sítě, zabezpečení, možnosti sledování odmítnutí služby a monitorování sítě.</a:t>
            </a:r>
          </a:p>
          <a:p>
            <a:pPr>
              <a:spcBef>
                <a:spcPts val="300"/>
              </a:spcBef>
              <a:spcAft>
                <a:spcPts val="300"/>
              </a:spcAft>
            </a:pPr>
            <a:r>
              <a:rPr lang="af-ZA" sz="2300" dirty="0"/>
              <a:t>Poskytuje informace o uživatelích a aplikacích sítě, dobách využití špiček a směrování provozu.</a:t>
            </a:r>
          </a:p>
          <a:p>
            <a:pPr>
              <a:spcBef>
                <a:spcPts val="300"/>
              </a:spcBef>
              <a:spcAft>
                <a:spcPts val="300"/>
              </a:spcAft>
            </a:pPr>
            <a:r>
              <a:rPr lang="af-ZA" sz="2300" b="1" dirty="0"/>
              <a:t>Shromažďuje metadata </a:t>
            </a:r>
            <a:r>
              <a:rPr lang="af-ZA" sz="2300" dirty="0"/>
              <a:t>nebo data o toku, nikoli samotná data toku.</a:t>
            </a:r>
            <a:endParaRPr lang="af-ZA" dirty="0"/>
          </a:p>
        </p:txBody>
      </p:sp>
      <p:sp>
        <p:nvSpPr>
          <p:cNvPr id="8194" name="Rectangle 2"/>
          <p:cNvSpPr>
            <a:spLocks noGrp="1" noChangeArrowheads="1"/>
          </p:cNvSpPr>
          <p:nvPr>
            <p:ph type="title"/>
          </p:nvPr>
        </p:nvSpPr>
        <p:spPr/>
        <p:txBody>
          <a:bodyPr/>
          <a:lstStyle/>
          <a:p>
            <a:r>
              <a:rPr lang="en-US" altLang="en-US" sz="3200" dirty="0" err="1"/>
              <a:t>NetFlow</a:t>
            </a:r>
            <a:endParaRPr lang="en-US" altLang="en-US" sz="3200" dirty="0"/>
          </a:p>
        </p:txBody>
      </p:sp>
      <p:pic>
        <p:nvPicPr>
          <p:cNvPr id="2" name="Picture 1"/>
          <p:cNvPicPr>
            <a:picLocks noChangeAspect="1"/>
          </p:cNvPicPr>
          <p:nvPr/>
        </p:nvPicPr>
        <p:blipFill>
          <a:blip r:embed="rId3"/>
          <a:stretch>
            <a:fillRect/>
          </a:stretch>
        </p:blipFill>
        <p:spPr>
          <a:xfrm>
            <a:off x="3192341" y="819130"/>
            <a:ext cx="5951659" cy="4324370"/>
          </a:xfrm>
          <a:prstGeom prst="rect">
            <a:avLst/>
          </a:prstGeom>
        </p:spPr>
      </p:pic>
    </p:spTree>
    <p:extLst>
      <p:ext uri="{BB962C8B-B14F-4D97-AF65-F5344CB8AC3E}">
        <p14:creationId xmlns:p14="http://schemas.microsoft.com/office/powerpoint/2010/main" val="3969901532"/>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83998"/>
            <a:ext cx="9144000" cy="3523287"/>
          </a:xfrm>
        </p:spPr>
      </p:pic>
      <p:sp>
        <p:nvSpPr>
          <p:cNvPr id="3" name="Nadpis 2"/>
          <p:cNvSpPr>
            <a:spLocks noGrp="1"/>
          </p:cNvSpPr>
          <p:nvPr>
            <p:ph type="title"/>
          </p:nvPr>
        </p:nvSpPr>
        <p:spPr/>
        <p:txBody>
          <a:bodyPr/>
          <a:lstStyle/>
          <a:p>
            <a:r>
              <a:rPr lang="cs-CZ" sz="3200" dirty="0"/>
              <a:t>Sledování toků ve </a:t>
            </a:r>
            <a:r>
              <a:rPr lang="cs-CZ" sz="3200" dirty="0" err="1"/>
              <a:t>Stealwatch</a:t>
            </a:r>
            <a:endParaRPr lang="cs-CZ" sz="3200" dirty="0"/>
          </a:p>
        </p:txBody>
      </p:sp>
    </p:spTree>
    <p:extLst>
      <p:ext uri="{BB962C8B-B14F-4D97-AF65-F5344CB8AC3E}">
        <p14:creationId xmlns:p14="http://schemas.microsoft.com/office/powerpoint/2010/main" val="273401009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ELK umí log management, ale ne korelační funkce atd.</a:t>
            </a:r>
          </a:p>
        </p:txBody>
      </p:sp>
      <p:sp>
        <p:nvSpPr>
          <p:cNvPr id="3" name="Obdélník 2"/>
          <p:cNvSpPr/>
          <p:nvPr/>
        </p:nvSpPr>
        <p:spPr>
          <a:xfrm>
            <a:off x="395536" y="1923678"/>
            <a:ext cx="8352928" cy="2554545"/>
          </a:xfrm>
          <a:prstGeom prst="rect">
            <a:avLst/>
          </a:prstGeom>
        </p:spPr>
        <p:txBody>
          <a:bodyPr wrap="square">
            <a:spAutoFit/>
          </a:bodyPr>
          <a:lstStyle/>
          <a:p>
            <a:pPr marL="457200" lvl="0" indent="-457200">
              <a:spcBef>
                <a:spcPts val="1200"/>
              </a:spcBef>
              <a:buFont typeface="Wingdings" panose="05000000000000000000" pitchFamily="2" charset="2"/>
              <a:buChar char="§"/>
            </a:pPr>
            <a:r>
              <a:rPr lang="cs-CZ" sz="2800" dirty="0" err="1"/>
              <a:t>Elastic</a:t>
            </a:r>
            <a:r>
              <a:rPr lang="cs-CZ" sz="2800" dirty="0"/>
              <a:t> </a:t>
            </a:r>
            <a:r>
              <a:rPr lang="cs-CZ" sz="2800" dirty="0" err="1"/>
              <a:t>Search</a:t>
            </a:r>
            <a:r>
              <a:rPr lang="cs-CZ" sz="2800" dirty="0"/>
              <a:t> –  distribuovaný vyhledávací </a:t>
            </a:r>
            <a:r>
              <a:rPr lang="cs-CZ" sz="2800" dirty="0" err="1"/>
              <a:t>engine</a:t>
            </a:r>
            <a:endParaRPr lang="cs-CZ" sz="2800" dirty="0"/>
          </a:p>
          <a:p>
            <a:pPr marL="457200" lvl="0" indent="-457200">
              <a:spcBef>
                <a:spcPts val="1200"/>
              </a:spcBef>
              <a:buFont typeface="Wingdings" panose="05000000000000000000" pitchFamily="2" charset="2"/>
              <a:buChar char="§"/>
            </a:pPr>
            <a:r>
              <a:rPr lang="cs-CZ" sz="2800" dirty="0" err="1"/>
              <a:t>Logstash</a:t>
            </a:r>
            <a:r>
              <a:rPr lang="cs-CZ" sz="2800" dirty="0"/>
              <a:t> – nástroj pro směrování zpráv</a:t>
            </a:r>
          </a:p>
          <a:p>
            <a:pPr marL="457200" lvl="0" indent="-457200">
              <a:spcBef>
                <a:spcPts val="1200"/>
              </a:spcBef>
              <a:buFont typeface="Wingdings" panose="05000000000000000000" pitchFamily="2" charset="2"/>
              <a:buChar char="§"/>
            </a:pPr>
            <a:r>
              <a:rPr lang="cs-CZ" sz="2800" dirty="0" err="1"/>
              <a:t>Kibana</a:t>
            </a:r>
            <a:r>
              <a:rPr lang="cs-CZ" sz="2800" dirty="0"/>
              <a:t> – HTML rozhraní pro zobrazování dat z </a:t>
            </a:r>
            <a:r>
              <a:rPr lang="cs-CZ" sz="2800" dirty="0" err="1"/>
              <a:t>Elastic</a:t>
            </a:r>
            <a:r>
              <a:rPr lang="cs-CZ" sz="2800" dirty="0"/>
              <a:t> </a:t>
            </a:r>
            <a:r>
              <a:rPr lang="cs-CZ" sz="2800" dirty="0" err="1"/>
              <a:t>Search</a:t>
            </a:r>
            <a:endParaRPr lang="cs-CZ" sz="2800" dirty="0"/>
          </a:p>
        </p:txBody>
      </p:sp>
    </p:spTree>
    <p:extLst>
      <p:ext uri="{BB962C8B-B14F-4D97-AF65-F5344CB8AC3E}">
        <p14:creationId xmlns:p14="http://schemas.microsoft.com/office/powerpoint/2010/main" val="2391772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0" y="341313"/>
            <a:ext cx="9130502" cy="731837"/>
          </a:xfrm>
        </p:spPr>
        <p:txBody>
          <a:bodyPr/>
          <a:lstStyle/>
          <a:p>
            <a:r>
              <a:rPr lang="cs-CZ" dirty="0" smtClean="0"/>
              <a:t>SIEM: Zápisu </a:t>
            </a:r>
            <a:r>
              <a:rPr lang="cs-CZ" dirty="0"/>
              <a:t>logů je převeden do zápisu událostí</a:t>
            </a:r>
          </a:p>
        </p:txBody>
      </p:sp>
      <p:pic>
        <p:nvPicPr>
          <p:cNvPr id="3" name="Obrázek 2"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5948"/>
            <a:ext cx="9144000" cy="2111604"/>
          </a:xfrm>
          <a:prstGeom prst="rect">
            <a:avLst/>
          </a:prstGeom>
        </p:spPr>
      </p:pic>
      <p:sp>
        <p:nvSpPr>
          <p:cNvPr id="4" name="TextovéPole 3"/>
          <p:cNvSpPr txBox="1"/>
          <p:nvPr/>
        </p:nvSpPr>
        <p:spPr>
          <a:xfrm>
            <a:off x="166014" y="3759882"/>
            <a:ext cx="8964488" cy="1384995"/>
          </a:xfrm>
          <a:prstGeom prst="rect">
            <a:avLst/>
          </a:prstGeom>
          <a:noFill/>
        </p:spPr>
        <p:txBody>
          <a:bodyPr wrap="square" rtlCol="0">
            <a:spAutoFit/>
          </a:bodyPr>
          <a:lstStyle/>
          <a:p>
            <a:pPr marL="285750" indent="-285750">
              <a:buFont typeface="Wingdings" panose="05000000000000000000" pitchFamily="2" charset="2"/>
              <a:buChar char="§"/>
            </a:pPr>
            <a:r>
              <a:rPr lang="cs-CZ" sz="1400" b="1" dirty="0"/>
              <a:t>Precizace</a:t>
            </a:r>
            <a:r>
              <a:rPr lang="cs-CZ" sz="1400" dirty="0"/>
              <a:t> probíhají pomocí substitucí: </a:t>
            </a:r>
            <a:r>
              <a:rPr lang="af-ZA" sz="1400" dirty="0"/>
              <a:t>Router.A=Network, Host.A=Mail, Host.B/Host.C=Portal. </a:t>
            </a:r>
            <a:r>
              <a:rPr lang="cs-CZ" sz="1400" dirty="0"/>
              <a:t> </a:t>
            </a:r>
            <a:r>
              <a:rPr lang="af-ZA" sz="1400" dirty="0"/>
              <a:t>a </a:t>
            </a:r>
            <a:r>
              <a:rPr lang="af-ZA" sz="1400" dirty="0">
                <a:solidFill>
                  <a:srgbClr val="FF0000"/>
                </a:solidFill>
              </a:rPr>
              <a:t>přidá</a:t>
            </a:r>
            <a:r>
              <a:rPr lang="cs-CZ" sz="1400" dirty="0">
                <a:solidFill>
                  <a:srgbClr val="FF0000"/>
                </a:solidFill>
              </a:rPr>
              <a:t>ním</a:t>
            </a:r>
            <a:r>
              <a:rPr lang="af-ZA" sz="1400" dirty="0">
                <a:solidFill>
                  <a:srgbClr val="FF0000"/>
                </a:solidFill>
              </a:rPr>
              <a:t> bezpečnostní hodnot</a:t>
            </a:r>
            <a:r>
              <a:rPr lang="cs-CZ" sz="1400" dirty="0">
                <a:solidFill>
                  <a:srgbClr val="FF0000"/>
                </a:solidFill>
              </a:rPr>
              <a:t>y</a:t>
            </a:r>
            <a:r>
              <a:rPr lang="af-ZA" sz="1400" dirty="0">
                <a:solidFill>
                  <a:srgbClr val="FF0000"/>
                </a:solidFill>
              </a:rPr>
              <a:t> události </a:t>
            </a:r>
            <a:r>
              <a:rPr lang="af-ZA" sz="1400" dirty="0"/>
              <a:t>(Event </a:t>
            </a:r>
            <a:r>
              <a:rPr lang="cs-CZ" sz="1400" dirty="0"/>
              <a:t>P</a:t>
            </a:r>
            <a:r>
              <a:rPr lang="af-ZA" sz="1400" dirty="0"/>
              <a:t>riority). </a:t>
            </a:r>
            <a:endParaRPr lang="cs-CZ" sz="1400" dirty="0"/>
          </a:p>
          <a:p>
            <a:pPr marL="285750" indent="-285750">
              <a:buFont typeface="Wingdings" panose="05000000000000000000" pitchFamily="2" charset="2"/>
              <a:buChar char="§"/>
            </a:pPr>
            <a:r>
              <a:rPr lang="af-ZA" sz="1400" b="1" dirty="0"/>
              <a:t>Agregace</a:t>
            </a:r>
            <a:r>
              <a:rPr lang="af-ZA" sz="1400" dirty="0"/>
              <a:t> může být v SIEM volitelně provedena nejen nad událostmi, ale i nad „vytěženou informací“, jako např. na </a:t>
            </a:r>
            <a:r>
              <a:rPr lang="af-ZA" sz="1400" i="1" dirty="0"/>
              <a:t>source_hostname</a:t>
            </a:r>
            <a:r>
              <a:rPr lang="af-ZA" sz="1400" dirty="0"/>
              <a:t>, </a:t>
            </a:r>
            <a:r>
              <a:rPr lang="af-ZA" sz="1400" i="1" dirty="0"/>
              <a:t>source_ip</a:t>
            </a:r>
            <a:r>
              <a:rPr lang="af-ZA" sz="1400" dirty="0"/>
              <a:t>, </a:t>
            </a:r>
            <a:r>
              <a:rPr lang="af-ZA" sz="1400" i="1" dirty="0"/>
              <a:t>target_hostname</a:t>
            </a:r>
            <a:r>
              <a:rPr lang="af-ZA" sz="1400" dirty="0"/>
              <a:t>, </a:t>
            </a:r>
            <a:r>
              <a:rPr lang="af-ZA" sz="1400" i="1" dirty="0"/>
              <a:t>target_ip</a:t>
            </a:r>
            <a:r>
              <a:rPr lang="af-ZA" sz="1400" dirty="0"/>
              <a:t>, atp. </a:t>
            </a:r>
            <a:endParaRPr lang="cs-CZ" sz="1400" dirty="0"/>
          </a:p>
          <a:p>
            <a:pPr marL="285750" indent="-285750">
              <a:buFont typeface="Wingdings" panose="05000000000000000000" pitchFamily="2" charset="2"/>
              <a:buChar char="§"/>
            </a:pPr>
            <a:r>
              <a:rPr lang="af-ZA" sz="1400" b="1" dirty="0"/>
              <a:t>Korelace</a:t>
            </a:r>
            <a:r>
              <a:rPr lang="af-ZA" sz="1400" dirty="0"/>
              <a:t> je pokročilejší agregace, neboť pracuje z různými formáty událostí mající stejnou kategorii děje = taxonomy.</a:t>
            </a:r>
            <a:endParaRPr lang="cs-CZ" sz="1400" dirty="0"/>
          </a:p>
        </p:txBody>
      </p:sp>
    </p:spTree>
    <p:extLst>
      <p:ext uri="{BB962C8B-B14F-4D97-AF65-F5344CB8AC3E}">
        <p14:creationId xmlns:p14="http://schemas.microsoft.com/office/powerpoint/2010/main" val="371099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 </a:t>
            </a:r>
            <a:r>
              <a:rPr lang="cs-CZ" dirty="0" err="1"/>
              <a:t>Dragon</a:t>
            </a:r>
            <a:r>
              <a:rPr lang="cs-CZ" dirty="0"/>
              <a:t> (OEM IBM) - </a:t>
            </a:r>
            <a:r>
              <a:rPr lang="cs-CZ" dirty="0" err="1"/>
              <a:t>dashboard</a:t>
            </a:r>
            <a:endParaRPr lang="cs-CZ" dirty="0"/>
          </a:p>
        </p:txBody>
      </p:sp>
      <p:pic>
        <p:nvPicPr>
          <p:cNvPr id="2050" name="Picture 2" descr="I:\SIEM\Pala\Reports\Reports\Dashboard\Applications-dashboar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310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Zástupný symbol pro obsah 4">
            <a:extLst>
              <a:ext uri="{FF2B5EF4-FFF2-40B4-BE49-F238E27FC236}">
                <a16:creationId xmlns="" xmlns:a16="http://schemas.microsoft.com/office/drawing/2014/main" id="{5FCD6362-6267-408F-88DB-9817B4DA998B}"/>
              </a:ext>
            </a:extLst>
          </p:cNvPr>
          <p:cNvPicPr>
            <a:picLocks noGrp="1" noChangeAspect="1"/>
          </p:cNvPicPr>
          <p:nvPr>
            <p:ph idx="1"/>
          </p:nvPr>
        </p:nvPicPr>
        <p:blipFill>
          <a:blip r:embed="rId2"/>
          <a:stretch>
            <a:fillRect/>
          </a:stretch>
        </p:blipFill>
        <p:spPr>
          <a:xfrm>
            <a:off x="1452894" y="798513"/>
            <a:ext cx="6236625" cy="4156075"/>
          </a:xfrm>
        </p:spPr>
      </p:pic>
      <p:sp>
        <p:nvSpPr>
          <p:cNvPr id="3" name="Nadpis 2">
            <a:extLst>
              <a:ext uri="{FF2B5EF4-FFF2-40B4-BE49-F238E27FC236}">
                <a16:creationId xmlns="" xmlns:a16="http://schemas.microsoft.com/office/drawing/2014/main" id="{2C6506AD-527D-4DCB-9D6B-FA02D19A6F16}"/>
              </a:ext>
            </a:extLst>
          </p:cNvPr>
          <p:cNvSpPr>
            <a:spLocks noGrp="1"/>
          </p:cNvSpPr>
          <p:nvPr>
            <p:ph type="title"/>
          </p:nvPr>
        </p:nvSpPr>
        <p:spPr/>
        <p:txBody>
          <a:bodyPr/>
          <a:lstStyle/>
          <a:p>
            <a:r>
              <a:rPr lang="cs-CZ" dirty="0"/>
              <a:t>Virus </a:t>
            </a:r>
            <a:r>
              <a:rPr lang="cs-CZ" dirty="0" err="1"/>
              <a:t>Total</a:t>
            </a:r>
            <a:endParaRPr lang="cs-CZ" dirty="0"/>
          </a:p>
        </p:txBody>
      </p:sp>
    </p:spTree>
    <p:extLst>
      <p:ext uri="{BB962C8B-B14F-4D97-AF65-F5344CB8AC3E}">
        <p14:creationId xmlns:p14="http://schemas.microsoft.com/office/powerpoint/2010/main" val="109249936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a:extLst>
              <a:ext uri="{FF2B5EF4-FFF2-40B4-BE49-F238E27FC236}">
                <a16:creationId xmlns="" xmlns:a16="http://schemas.microsoft.com/office/drawing/2014/main" id="{6F54F72B-7EB6-42C1-9724-CFB81B805CE8}"/>
              </a:ext>
            </a:extLst>
          </p:cNvPr>
          <p:cNvPicPr>
            <a:picLocks noGrp="1" noChangeAspect="1"/>
          </p:cNvPicPr>
          <p:nvPr>
            <p:ph idx="1"/>
          </p:nvPr>
        </p:nvPicPr>
        <p:blipFill>
          <a:blip r:embed="rId2"/>
          <a:stretch>
            <a:fillRect/>
          </a:stretch>
        </p:blipFill>
        <p:spPr>
          <a:xfrm>
            <a:off x="1573067" y="798513"/>
            <a:ext cx="5996279" cy="4156075"/>
          </a:xfrm>
        </p:spPr>
      </p:pic>
      <p:sp>
        <p:nvSpPr>
          <p:cNvPr id="3" name="Nadpis 2">
            <a:extLst>
              <a:ext uri="{FF2B5EF4-FFF2-40B4-BE49-F238E27FC236}">
                <a16:creationId xmlns="" xmlns:a16="http://schemas.microsoft.com/office/drawing/2014/main" id="{A9973E4A-F7B2-4A9F-827C-6942480BD238}"/>
              </a:ext>
            </a:extLst>
          </p:cNvPr>
          <p:cNvSpPr>
            <a:spLocks noGrp="1"/>
          </p:cNvSpPr>
          <p:nvPr>
            <p:ph type="title"/>
          </p:nvPr>
        </p:nvSpPr>
        <p:spPr/>
        <p:txBody>
          <a:bodyPr/>
          <a:lstStyle/>
          <a:p>
            <a:r>
              <a:rPr lang="af-ZA" dirty="0" smtClean="0"/>
              <a:t>Virus Total výsledek</a:t>
            </a:r>
            <a:endParaRPr lang="af-ZA" dirty="0"/>
          </a:p>
        </p:txBody>
      </p:sp>
    </p:spTree>
    <p:extLst>
      <p:ext uri="{BB962C8B-B14F-4D97-AF65-F5344CB8AC3E}">
        <p14:creationId xmlns:p14="http://schemas.microsoft.com/office/powerpoint/2010/main" val="48615827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rgbClr val="0070C0"/>
                </a:solidFill>
              </a:rPr>
              <a:t>10.1 Endpoint Security</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rgbClr val="0070C0"/>
                </a:solidFill>
              </a:rPr>
              <a:t>10.2 Access Control</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smtClean="0"/>
              <a:t>Authentication </a:t>
            </a:r>
            <a:r>
              <a:rPr lang="en-US" sz="2400" dirty="0"/>
              <a:t>with a Local Password</a:t>
            </a:r>
          </a:p>
        </p:txBody>
      </p:sp>
      <p:sp>
        <p:nvSpPr>
          <p:cNvPr id="4" name="Content Placeholder 3">
            <a:extLst>
              <a:ext uri="{FF2B5EF4-FFF2-40B4-BE49-F238E27FC236}">
                <a16:creationId xmlns:a16="http://schemas.microsoft.com/office/drawing/2014/main" xmlns="" id="{03C9973F-CE82-4083-8DDD-A0DA84502960}"/>
              </a:ext>
            </a:extLst>
          </p:cNvPr>
          <p:cNvSpPr>
            <a:spLocks noGrp="1"/>
          </p:cNvSpPr>
          <p:nvPr>
            <p:ph idx="1"/>
          </p:nvPr>
        </p:nvSpPr>
        <p:spPr>
          <a:xfrm>
            <a:off x="0" y="731092"/>
            <a:ext cx="8345488" cy="548323"/>
          </a:xfrm>
        </p:spPr>
        <p:txBody>
          <a:bodyPr/>
          <a:lstStyle/>
          <a:p>
            <a:pPr marL="0" indent="0" algn="l"/>
            <a:r>
              <a:rPr lang="en-US" sz="1600" dirty="0">
                <a:solidFill>
                  <a:srgbClr val="000000"/>
                </a:solidFill>
              </a:rPr>
              <a:t>Many types of authentication can be performed on networking devices, and each method offers varying levels of security. </a:t>
            </a:r>
          </a:p>
        </p:txBody>
      </p:sp>
      <p:sp>
        <p:nvSpPr>
          <p:cNvPr id="5" name="Content Placeholder 3">
            <a:extLst>
              <a:ext uri="{FF2B5EF4-FFF2-40B4-BE49-F238E27FC236}">
                <a16:creationId xmlns:a16="http://schemas.microsoft.com/office/drawing/2014/main" xmlns="" id="{72153A09-85FF-4ACB-8507-A7BA6E0BB06B}"/>
              </a:ext>
            </a:extLst>
          </p:cNvPr>
          <p:cNvSpPr txBox="1">
            <a:spLocks/>
          </p:cNvSpPr>
          <p:nvPr/>
        </p:nvSpPr>
        <p:spPr>
          <a:xfrm>
            <a:off x="0" y="1323149"/>
            <a:ext cx="5346192" cy="3689897"/>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600" dirty="0">
                <a:solidFill>
                  <a:srgbClr val="000000"/>
                </a:solidFill>
              </a:rPr>
              <a:t>The simplest method of remote access authentication is to configure a login and password combination on console, vty lines, and aux ports.</a:t>
            </a:r>
          </a:p>
          <a:p>
            <a:pPr marL="0" indent="0" algn="l"/>
            <a:endParaRPr lang="en-CA" sz="1600" dirty="0">
              <a:solidFill>
                <a:srgbClr val="000000"/>
              </a:solidFill>
            </a:endParaRPr>
          </a:p>
          <a:p>
            <a:pPr marL="0" indent="0" algn="l"/>
            <a:r>
              <a:rPr lang="en-CA" sz="1600" dirty="0">
                <a:solidFill>
                  <a:srgbClr val="000000"/>
                </a:solidFill>
              </a:rPr>
              <a:t>SSH is a more secure form of remote access:</a:t>
            </a:r>
          </a:p>
          <a:p>
            <a:pPr marL="244535" lvl="1" indent="-171450">
              <a:buFont typeface="Arial" panose="020B0604020202020204" pitchFamily="34" charset="0"/>
              <a:buChar char="•"/>
            </a:pPr>
            <a:r>
              <a:rPr lang="en-CA" dirty="0">
                <a:solidFill>
                  <a:srgbClr val="000000"/>
                </a:solidFill>
              </a:rPr>
              <a:t>It requires a username and a password.</a:t>
            </a:r>
          </a:p>
          <a:p>
            <a:pPr marL="244535" lvl="1" indent="-171450">
              <a:buFont typeface="Arial" panose="020B0604020202020204" pitchFamily="34" charset="0"/>
              <a:buChar char="•"/>
            </a:pPr>
            <a:r>
              <a:rPr lang="en-CA" dirty="0">
                <a:solidFill>
                  <a:srgbClr val="000000"/>
                </a:solidFill>
              </a:rPr>
              <a:t>The username and password can be authenticated locally.</a:t>
            </a:r>
          </a:p>
          <a:p>
            <a:pPr marL="171450" indent="-171450" algn="l">
              <a:buFont typeface="Arial" panose="020B0604020202020204" pitchFamily="34" charset="0"/>
              <a:buChar char="•"/>
            </a:pPr>
            <a:endParaRPr lang="en-CA" sz="1600" dirty="0">
              <a:solidFill>
                <a:srgbClr val="000000"/>
              </a:solidFill>
            </a:endParaRPr>
          </a:p>
          <a:p>
            <a:pPr marL="0" indent="0" algn="l"/>
            <a:r>
              <a:rPr lang="en-CA" sz="1600" dirty="0">
                <a:solidFill>
                  <a:srgbClr val="000000"/>
                </a:solidFill>
              </a:rPr>
              <a:t>The local database method has some limitations:</a:t>
            </a:r>
          </a:p>
          <a:p>
            <a:pPr marL="244535" lvl="1" indent="-171450">
              <a:buFont typeface="Arial" panose="020B0604020202020204" pitchFamily="34" charset="0"/>
              <a:buChar char="•"/>
            </a:pPr>
            <a:r>
              <a:rPr lang="en-CA" dirty="0">
                <a:solidFill>
                  <a:srgbClr val="000000"/>
                </a:solidFill>
              </a:rPr>
              <a:t>User accounts must be configured locally on each device which is not scalable.</a:t>
            </a:r>
          </a:p>
          <a:p>
            <a:pPr marL="244535" lvl="1" indent="-171450">
              <a:buFont typeface="Arial" panose="020B0604020202020204" pitchFamily="34" charset="0"/>
              <a:buChar char="•"/>
            </a:pPr>
            <a:r>
              <a:rPr lang="en-CA" dirty="0">
                <a:solidFill>
                  <a:srgbClr val="000000"/>
                </a:solidFill>
              </a:rPr>
              <a:t>The method provides no fallback authentication method. </a:t>
            </a:r>
          </a:p>
        </p:txBody>
      </p:sp>
      <p:pic>
        <p:nvPicPr>
          <p:cNvPr id="2" name="Picture 1">
            <a:extLst>
              <a:ext uri="{FF2B5EF4-FFF2-40B4-BE49-F238E27FC236}">
                <a16:creationId xmlns:a16="http://schemas.microsoft.com/office/drawing/2014/main" xmlns="" id="{7FFDAF46-C269-4B44-A171-8A301B4C0045}"/>
              </a:ext>
            </a:extLst>
          </p:cNvPr>
          <p:cNvPicPr>
            <a:picLocks noChangeAspect="1"/>
          </p:cNvPicPr>
          <p:nvPr/>
        </p:nvPicPr>
        <p:blipFill>
          <a:blip r:embed="rId3"/>
          <a:stretch>
            <a:fillRect/>
          </a:stretch>
        </p:blipFill>
        <p:spPr>
          <a:xfrm>
            <a:off x="6783984" y="1443865"/>
            <a:ext cx="1981302" cy="552478"/>
          </a:xfrm>
          <a:prstGeom prst="rect">
            <a:avLst/>
          </a:prstGeom>
        </p:spPr>
      </p:pic>
      <p:pic>
        <p:nvPicPr>
          <p:cNvPr id="6" name="Picture 5">
            <a:extLst>
              <a:ext uri="{FF2B5EF4-FFF2-40B4-BE49-F238E27FC236}">
                <a16:creationId xmlns:a16="http://schemas.microsoft.com/office/drawing/2014/main" xmlns="" id="{D027A625-C943-4271-BCA2-3EC7E2E7D240}"/>
              </a:ext>
            </a:extLst>
          </p:cNvPr>
          <p:cNvPicPr>
            <a:picLocks noChangeAspect="1"/>
          </p:cNvPicPr>
          <p:nvPr/>
        </p:nvPicPr>
        <p:blipFill>
          <a:blip r:embed="rId4"/>
          <a:stretch>
            <a:fillRect/>
          </a:stretch>
        </p:blipFill>
        <p:spPr>
          <a:xfrm>
            <a:off x="5346192" y="2543175"/>
            <a:ext cx="3695890" cy="1155759"/>
          </a:xfrm>
          <a:prstGeom prst="rect">
            <a:avLst/>
          </a:prstGeom>
        </p:spPr>
      </p:pic>
    </p:spTree>
    <p:extLst>
      <p:ext uri="{BB962C8B-B14F-4D97-AF65-F5344CB8AC3E}">
        <p14:creationId xmlns:p14="http://schemas.microsoft.com/office/powerpoint/2010/main" val="280162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smtClean="0"/>
              <a:t>AAA </a:t>
            </a:r>
            <a:r>
              <a:rPr lang="en-US" sz="2400" dirty="0"/>
              <a:t>Components</a:t>
            </a:r>
          </a:p>
        </p:txBody>
      </p:sp>
      <p:sp>
        <p:nvSpPr>
          <p:cNvPr id="5" name="Content Placeholder 4">
            <a:extLst>
              <a:ext uri="{FF2B5EF4-FFF2-40B4-BE49-F238E27FC236}">
                <a16:creationId xmlns:a16="http://schemas.microsoft.com/office/drawing/2014/main" xmlns="" id="{B87D6B45-365E-4860-9505-8F730D264CC8}"/>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AAA stands for Authentication, Authorization, and Accounting, and provides the primary framework to set up access control on a network device. </a:t>
            </a:r>
          </a:p>
          <a:p>
            <a:pPr marL="342900" indent="-342900" algn="l">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AAA is a way to control who is permitted to access a network (authenticate), what they can do while they are there (authorize), and to audit what actions they performed while accessing the network (accounting).</a:t>
            </a:r>
          </a:p>
        </p:txBody>
      </p:sp>
    </p:spTree>
    <p:extLst>
      <p:ext uri="{BB962C8B-B14F-4D97-AF65-F5344CB8AC3E}">
        <p14:creationId xmlns:p14="http://schemas.microsoft.com/office/powerpoint/2010/main" val="268641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smtClean="0"/>
              <a:t>Authentication</a:t>
            </a:r>
            <a:endParaRPr lang="en-US" sz="2400" dirty="0"/>
          </a:p>
        </p:txBody>
      </p:sp>
      <p:sp>
        <p:nvSpPr>
          <p:cNvPr id="4" name="Content Placeholder 3">
            <a:extLst>
              <a:ext uri="{FF2B5EF4-FFF2-40B4-BE49-F238E27FC236}">
                <a16:creationId xmlns:a16="http://schemas.microsoft.com/office/drawing/2014/main" xmlns="" id="{5C1F8BF2-0F01-40AC-9598-B0E7AEC1C86D}"/>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Local and server-based are two common methods of implementing AAA authentication.</a:t>
            </a:r>
          </a:p>
          <a:p>
            <a:pPr marL="0" indent="0" algn="l"/>
            <a:endParaRPr lang="en-US" sz="1600" dirty="0">
              <a:solidFill>
                <a:srgbClr val="000000"/>
              </a:solidFill>
            </a:endParaRPr>
          </a:p>
          <a:p>
            <a:pPr marL="0" indent="0" algn="l"/>
            <a:r>
              <a:rPr lang="en-US" sz="1400" b="1" dirty="0">
                <a:solidFill>
                  <a:srgbClr val="000000"/>
                </a:solidFill>
              </a:rPr>
              <a:t>Local AAA Authentication: </a:t>
            </a:r>
          </a:p>
          <a:p>
            <a:pPr marL="342900" indent="-342900" algn="l">
              <a:buFont typeface="Arial" panose="020B0604020202020204" pitchFamily="34" charset="0"/>
              <a:buChar char="•"/>
            </a:pPr>
            <a:r>
              <a:rPr lang="en-US" sz="1400" dirty="0">
                <a:solidFill>
                  <a:srgbClr val="000000"/>
                </a:solidFill>
              </a:rPr>
              <a:t>Method stores usernames and passwords locally in a network device (e.g., Cisco router). </a:t>
            </a:r>
          </a:p>
          <a:p>
            <a:pPr marL="342900" indent="-342900" algn="l">
              <a:buFont typeface="Arial" panose="020B0604020202020204" pitchFamily="34" charset="0"/>
              <a:buChar char="•"/>
            </a:pPr>
            <a:r>
              <a:rPr lang="en-US" sz="1400" dirty="0">
                <a:solidFill>
                  <a:srgbClr val="000000"/>
                </a:solidFill>
              </a:rPr>
              <a:t>Users authenticate against the local database. </a:t>
            </a:r>
          </a:p>
          <a:p>
            <a:pPr marL="342900" indent="-342900" algn="l">
              <a:buFont typeface="Arial" panose="020B0604020202020204" pitchFamily="34" charset="0"/>
              <a:buChar char="•"/>
            </a:pPr>
            <a:r>
              <a:rPr lang="en-US" sz="1400" dirty="0">
                <a:solidFill>
                  <a:srgbClr val="000000"/>
                </a:solidFill>
              </a:rPr>
              <a:t>Local AAA is ideal for small networks.</a:t>
            </a:r>
          </a:p>
          <a:p>
            <a:pPr marL="342900" indent="-342900" algn="l">
              <a:buFont typeface="Arial" panose="020B0604020202020204" pitchFamily="34" charset="0"/>
              <a:buChar char="•"/>
            </a:pPr>
            <a:endParaRPr lang="en-US" sz="1400" b="1" dirty="0">
              <a:solidFill>
                <a:srgbClr val="000000"/>
              </a:solidFill>
            </a:endParaRPr>
          </a:p>
          <a:p>
            <a:pPr marL="0" indent="0" algn="l"/>
            <a:r>
              <a:rPr lang="en-US" sz="1400" b="1" dirty="0">
                <a:solidFill>
                  <a:srgbClr val="000000"/>
                </a:solidFill>
              </a:rPr>
              <a:t>Server-Based AAA Authentication: </a:t>
            </a:r>
          </a:p>
          <a:p>
            <a:pPr marL="342900" indent="-342900" algn="l">
              <a:buFont typeface="Arial" panose="020B0604020202020204" pitchFamily="34" charset="0"/>
              <a:buChar char="•"/>
            </a:pPr>
            <a:r>
              <a:rPr lang="en-US" sz="1400" dirty="0">
                <a:solidFill>
                  <a:srgbClr val="000000"/>
                </a:solidFill>
              </a:rPr>
              <a:t>With the server-based method, the router accesses a central AAA server. </a:t>
            </a:r>
          </a:p>
          <a:p>
            <a:pPr marL="342900" indent="-342900" algn="l">
              <a:buFont typeface="Arial" panose="020B0604020202020204" pitchFamily="34" charset="0"/>
              <a:buChar char="•"/>
            </a:pPr>
            <a:r>
              <a:rPr lang="en-US" sz="1400" dirty="0">
                <a:solidFill>
                  <a:srgbClr val="000000"/>
                </a:solidFill>
              </a:rPr>
              <a:t>The AAA server contains the usernames and password for all users. </a:t>
            </a:r>
          </a:p>
          <a:p>
            <a:pPr marL="342900" indent="-342900" algn="l">
              <a:buFont typeface="Arial" panose="020B0604020202020204" pitchFamily="34" charset="0"/>
              <a:buChar char="•"/>
            </a:pPr>
            <a:r>
              <a:rPr lang="en-US" sz="1400" dirty="0">
                <a:solidFill>
                  <a:srgbClr val="000000"/>
                </a:solidFill>
              </a:rPr>
              <a:t>The router uses either the Remote Authentication Dial-In User Service (RADIUS) or Terminal Access Controller Access Control System (TACACS+) protocols to communicate with the AAA server. </a:t>
            </a:r>
          </a:p>
          <a:p>
            <a:pPr marL="342900" indent="-342900" algn="l">
              <a:buFont typeface="Arial" panose="020B0604020202020204" pitchFamily="34" charset="0"/>
              <a:buChar char="•"/>
            </a:pPr>
            <a:r>
              <a:rPr lang="en-US" sz="1400" dirty="0">
                <a:solidFill>
                  <a:srgbClr val="000000"/>
                </a:solidFill>
              </a:rPr>
              <a:t>When there are multiple routers and switches, server-based AAA is more appropriate.</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22175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smtClean="0"/>
              <a:t>Authorization</a:t>
            </a:r>
            <a:endParaRPr lang="en-US" sz="2400" dirty="0"/>
          </a:p>
        </p:txBody>
      </p:sp>
      <p:sp>
        <p:nvSpPr>
          <p:cNvPr id="5" name="Content Placeholder 4">
            <a:extLst>
              <a:ext uri="{FF2B5EF4-FFF2-40B4-BE49-F238E27FC236}">
                <a16:creationId xmlns:a16="http://schemas.microsoft.com/office/drawing/2014/main" xmlns="" id="{785A9BEB-1AEA-4323-931E-5E8EE2F82404}"/>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AAA authorization is automatic and does not require users to perform additional steps after authentication. </a:t>
            </a:r>
          </a:p>
          <a:p>
            <a:pPr marL="342900" indent="-342900" algn="l">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Authorization governs what users can and cannot do on the network after they are authenticated.</a:t>
            </a:r>
          </a:p>
          <a:p>
            <a:pPr marL="342900" indent="-342900" algn="l">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Authorization uses a set of attributes that describes the user’s access to the network. These attributes are used by the AAA server to determine privileges and restrictions for that user.</a:t>
            </a:r>
          </a:p>
          <a:p>
            <a:pPr marL="342900" indent="-342900" algn="l">
              <a:buFont typeface="Arial" panose="020B0604020202020204" pitchFamily="34" charset="0"/>
              <a:buChar char="•"/>
            </a:pPr>
            <a:endParaRPr lang="en-US" dirty="0">
              <a:solidFill>
                <a:srgbClr val="000000"/>
              </a:solidFill>
            </a:endParaRPr>
          </a:p>
        </p:txBody>
      </p:sp>
    </p:spTree>
    <p:extLst>
      <p:ext uri="{BB962C8B-B14F-4D97-AF65-F5344CB8AC3E}">
        <p14:creationId xmlns:p14="http://schemas.microsoft.com/office/powerpoint/2010/main" val="73169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smtClean="0"/>
              <a:t>Accounting</a:t>
            </a:r>
            <a:endParaRPr lang="en-US" sz="2400" dirty="0"/>
          </a:p>
        </p:txBody>
      </p:sp>
      <p:sp>
        <p:nvSpPr>
          <p:cNvPr id="4" name="Content Placeholder 3">
            <a:extLst>
              <a:ext uri="{FF2B5EF4-FFF2-40B4-BE49-F238E27FC236}">
                <a16:creationId xmlns:a16="http://schemas.microsoft.com/office/drawing/2014/main" xmlns="" id="{C9EDFD36-0218-4B82-A94F-2CA9410BD403}"/>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AAA accounting collects and reports usage data. This data can be used for such purposes as auditing or billing. The collected data might include the start and stop connection times, executed commands, number of packets, and number of bytes.</a:t>
            </a:r>
          </a:p>
          <a:p>
            <a:pPr marL="342900" indent="-342900" algn="l">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A primary use of accounting is to combine it with AAA authentication. </a:t>
            </a:r>
          </a:p>
          <a:p>
            <a:pPr marL="415985" lvl="1" indent="-342900">
              <a:buFont typeface="Arial" panose="020B0604020202020204" pitchFamily="34" charset="0"/>
              <a:buChar char="•"/>
            </a:pPr>
            <a:r>
              <a:rPr lang="en-US" sz="1600" dirty="0">
                <a:solidFill>
                  <a:srgbClr val="000000"/>
                </a:solidFill>
              </a:rPr>
              <a:t>The AAA server keeps a detailed log of exactly what the authenticated user does on the device, as shown in the figure. This includes all EXEC and configuration commands issued by the user. </a:t>
            </a:r>
          </a:p>
          <a:p>
            <a:pPr marL="415985" lvl="1" indent="-342900">
              <a:buFont typeface="Arial" panose="020B0604020202020204" pitchFamily="34" charset="0"/>
              <a:buChar char="•"/>
            </a:pPr>
            <a:r>
              <a:rPr lang="en-US" sz="1600" dirty="0">
                <a:solidFill>
                  <a:srgbClr val="000000"/>
                </a:solidFill>
              </a:rPr>
              <a:t>The log contains numerous data fields, including the username, the date and time, and the actual command that was entered by the user. This information is useful when troubleshooting devices. It also provides evidence for when individuals perform malicious acts.</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95954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smtClean="0"/>
              <a:t>802.1X</a:t>
            </a:r>
            <a:endParaRPr lang="en-US" sz="2400" dirty="0"/>
          </a:p>
        </p:txBody>
      </p:sp>
      <p:sp>
        <p:nvSpPr>
          <p:cNvPr id="5" name="Content Placeholder 4">
            <a:extLst>
              <a:ext uri="{FF2B5EF4-FFF2-40B4-BE49-F238E27FC236}">
                <a16:creationId xmlns:a16="http://schemas.microsoft.com/office/drawing/2014/main" xmlns="" id="{7EA7A140-A893-48D6-8A79-1E62F8D58780}"/>
              </a:ext>
            </a:extLst>
          </p:cNvPr>
          <p:cNvSpPr>
            <a:spLocks noGrp="1"/>
          </p:cNvSpPr>
          <p:nvPr>
            <p:ph idx="1"/>
          </p:nvPr>
        </p:nvSpPr>
        <p:spPr>
          <a:xfrm>
            <a:off x="0" y="731837"/>
            <a:ext cx="8754719" cy="2900515"/>
          </a:xfrm>
        </p:spPr>
        <p:txBody>
          <a:bodyPr/>
          <a:lstStyle/>
          <a:p>
            <a:pPr marL="0" indent="0" algn="l"/>
            <a:r>
              <a:rPr lang="en-US" sz="1400" dirty="0">
                <a:solidFill>
                  <a:srgbClr val="000000"/>
                </a:solidFill>
              </a:rPr>
              <a:t>The IEEE 802.1X standard is a port-based access control and authentication protocol. This protocol restricts unauthorized workstations from connecting to a LAN through publicly accessible switch ports. The authentication server authenticates each workstation that is connected to a switch port before making available any services offered by the switch or the LAN.</a:t>
            </a:r>
          </a:p>
          <a:p>
            <a:pPr marL="0" indent="0" algn="l"/>
            <a:endParaRPr lang="en-US" sz="1400" dirty="0">
              <a:solidFill>
                <a:srgbClr val="000000"/>
              </a:solidFill>
            </a:endParaRPr>
          </a:p>
          <a:p>
            <a:pPr marL="0" indent="0" algn="l"/>
            <a:r>
              <a:rPr lang="en-US" sz="1400" dirty="0">
                <a:solidFill>
                  <a:srgbClr val="000000"/>
                </a:solidFill>
              </a:rPr>
              <a:t>With 802.1X port-based authentication, the devices in the network have specific roles:</a:t>
            </a:r>
          </a:p>
          <a:p>
            <a:pPr marL="415985" lvl="1" indent="-342900">
              <a:buFont typeface="Arial" panose="020B0604020202020204" pitchFamily="34" charset="0"/>
              <a:buChar char="•"/>
            </a:pPr>
            <a:r>
              <a:rPr lang="en-US" sz="1200" b="1" dirty="0">
                <a:solidFill>
                  <a:srgbClr val="000000"/>
                </a:solidFill>
              </a:rPr>
              <a:t>Client (Supplicant)</a:t>
            </a:r>
            <a:r>
              <a:rPr lang="en-US" sz="1200" dirty="0">
                <a:solidFill>
                  <a:srgbClr val="000000"/>
                </a:solidFill>
              </a:rPr>
              <a:t> - This is a device running 802.1X-compliant client software, which is available for wired or wireless devices.</a:t>
            </a:r>
          </a:p>
          <a:p>
            <a:pPr marL="415985" lvl="1" indent="-342900">
              <a:buFont typeface="Arial" panose="020B0604020202020204" pitchFamily="34" charset="0"/>
              <a:buChar char="•"/>
            </a:pPr>
            <a:r>
              <a:rPr lang="en-US" sz="1200" b="1" dirty="0">
                <a:solidFill>
                  <a:srgbClr val="000000"/>
                </a:solidFill>
              </a:rPr>
              <a:t>Switch (Authenticator)</a:t>
            </a:r>
            <a:r>
              <a:rPr lang="en-US" sz="1200" dirty="0">
                <a:solidFill>
                  <a:srgbClr val="000000"/>
                </a:solidFill>
              </a:rPr>
              <a:t> –The switch acts as an intermediary between the client and the authentication server. It requests identifying information from the client, verifies that information with the authentication server, and relays a response to the client. Another device that could act as authenticator is a wireless access point.</a:t>
            </a:r>
          </a:p>
          <a:p>
            <a:pPr marL="415985" lvl="1" indent="-342900">
              <a:buFont typeface="Arial" panose="020B0604020202020204" pitchFamily="34" charset="0"/>
              <a:buChar char="•"/>
            </a:pPr>
            <a:r>
              <a:rPr lang="en-US" sz="1200" b="1" dirty="0">
                <a:solidFill>
                  <a:srgbClr val="000000"/>
                </a:solidFill>
              </a:rPr>
              <a:t>Authentication server</a:t>
            </a:r>
            <a:r>
              <a:rPr lang="en-US" sz="1200" dirty="0">
                <a:solidFill>
                  <a:srgbClr val="000000"/>
                </a:solidFill>
              </a:rPr>
              <a:t> –The server validates the identity of the client and notifies the switch or wireless access point that the client is or is not authorized to access the LAN and switch services.</a:t>
            </a:r>
          </a:p>
          <a:p>
            <a:pPr marL="342900" indent="-342900" algn="l">
              <a:buFont typeface="Arial" panose="020B0604020202020204" pitchFamily="34" charset="0"/>
              <a:buChar char="•"/>
            </a:pPr>
            <a:endParaRPr lang="en-US" sz="1400" dirty="0">
              <a:solidFill>
                <a:srgbClr val="000000"/>
              </a:solidFill>
            </a:endParaRPr>
          </a:p>
        </p:txBody>
      </p:sp>
      <p:pic>
        <p:nvPicPr>
          <p:cNvPr id="6" name="Picture 5">
            <a:extLst>
              <a:ext uri="{FF2B5EF4-FFF2-40B4-BE49-F238E27FC236}">
                <a16:creationId xmlns:a16="http://schemas.microsoft.com/office/drawing/2014/main" xmlns="" id="{A84911CF-FD67-4279-BEC5-E3DCFECFE5B3}"/>
              </a:ext>
            </a:extLst>
          </p:cNvPr>
          <p:cNvPicPr>
            <a:picLocks noChangeAspect="1"/>
          </p:cNvPicPr>
          <p:nvPr/>
        </p:nvPicPr>
        <p:blipFill>
          <a:blip r:embed="rId3"/>
          <a:stretch>
            <a:fillRect/>
          </a:stretch>
        </p:blipFill>
        <p:spPr>
          <a:xfrm>
            <a:off x="1095375" y="3632352"/>
            <a:ext cx="5091833" cy="1284083"/>
          </a:xfrm>
          <a:prstGeom prst="rect">
            <a:avLst/>
          </a:prstGeom>
        </p:spPr>
      </p:pic>
    </p:spTree>
    <p:extLst>
      <p:ext uri="{BB962C8B-B14F-4D97-AF65-F5344CB8AC3E}">
        <p14:creationId xmlns:p14="http://schemas.microsoft.com/office/powerpoint/2010/main" val="170997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indent="0">
              <a:buNone/>
            </a:pPr>
            <a:r>
              <a:rPr lang="cs-CZ" dirty="0"/>
              <a:t>http://www.jay-miah.co.uk/vlan-hopping-concept-attack-example-and-prevention/</a:t>
            </a:r>
          </a:p>
        </p:txBody>
      </p:sp>
      <p:sp>
        <p:nvSpPr>
          <p:cNvPr id="3" name="Nadpis 2"/>
          <p:cNvSpPr>
            <a:spLocks noGrp="1"/>
          </p:cNvSpPr>
          <p:nvPr>
            <p:ph type="title"/>
          </p:nvPr>
        </p:nvSpPr>
        <p:spPr/>
        <p:txBody>
          <a:bodyPr/>
          <a:lstStyle/>
          <a:p>
            <a:r>
              <a:rPr lang="cs-CZ" dirty="0" smtClean="0"/>
              <a:t>Konkrétní útok pomocí </a:t>
            </a:r>
            <a:r>
              <a:rPr lang="cs-CZ" dirty="0" err="1" smtClean="0"/>
              <a:t>yersinie</a:t>
            </a:r>
            <a:endParaRPr lang="cs-C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343" y="1281711"/>
            <a:ext cx="5649132" cy="3795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803592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rgbClr val="0070C0"/>
                </a:solidFill>
              </a:rPr>
              <a:t>10.3 Layer 2 Security Threats</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smtClean="0"/>
              <a:t>Layer </a:t>
            </a:r>
            <a:r>
              <a:rPr lang="en-US" sz="2400" dirty="0"/>
              <a:t>2 Vulnerabilities</a:t>
            </a:r>
          </a:p>
        </p:txBody>
      </p:sp>
      <p:sp>
        <p:nvSpPr>
          <p:cNvPr id="5" name="Content Placeholder 4">
            <a:extLst>
              <a:ext uri="{FF2B5EF4-FFF2-40B4-BE49-F238E27FC236}">
                <a16:creationId xmlns:a16="http://schemas.microsoft.com/office/drawing/2014/main" xmlns="" id="{9D6EEE11-E390-48C9-B8AD-A5EEC852EA6A}"/>
              </a:ext>
            </a:extLst>
          </p:cNvPr>
          <p:cNvSpPr>
            <a:spLocks noGrp="1"/>
          </p:cNvSpPr>
          <p:nvPr>
            <p:ph idx="1"/>
          </p:nvPr>
        </p:nvSpPr>
        <p:spPr>
          <a:xfrm>
            <a:off x="85725" y="731837"/>
            <a:ext cx="4689476" cy="3689897"/>
          </a:xfrm>
        </p:spPr>
        <p:txBody>
          <a:bodyPr/>
          <a:lstStyle/>
          <a:p>
            <a:pPr marL="0" indent="0" algn="l"/>
            <a:r>
              <a:rPr lang="en-US" sz="1500" dirty="0">
                <a:solidFill>
                  <a:srgbClr val="000000"/>
                </a:solidFill>
              </a:rPr>
              <a:t>Recall that the OSI reference model is divided into seven layers which work independently of each other. The figure shows the function of each layer and the core elements that can be exploited.</a:t>
            </a:r>
          </a:p>
          <a:p>
            <a:pPr marL="0" indent="0" algn="l"/>
            <a:endParaRPr lang="en-US" sz="1500" dirty="0">
              <a:solidFill>
                <a:srgbClr val="000000"/>
              </a:solidFill>
            </a:endParaRPr>
          </a:p>
          <a:p>
            <a:pPr marL="0" indent="0" algn="l"/>
            <a:r>
              <a:rPr lang="en-US" sz="1500" dirty="0">
                <a:solidFill>
                  <a:srgbClr val="000000"/>
                </a:solidFill>
              </a:rPr>
              <a:t>Network administrators routinely implement security solutions to protect the elements in Layer 3 up through Layer 7. They use VPNs, firewalls, and IPS devices to protect these elements. However, if Layer 2 is compromised, then all the layers above it are also affected. For example, if a threat actor with access to the internal network captured Layer 2 frames, then all the security implemented on the layers above would be useless. The threat actor could cause a lot of damage on the Layer 2 LAN networking infrastructure.</a:t>
            </a:r>
          </a:p>
        </p:txBody>
      </p:sp>
      <p:pic>
        <p:nvPicPr>
          <p:cNvPr id="2" name="Picture 1">
            <a:extLst>
              <a:ext uri="{FF2B5EF4-FFF2-40B4-BE49-F238E27FC236}">
                <a16:creationId xmlns:a16="http://schemas.microsoft.com/office/drawing/2014/main" xmlns="" id="{ADD97C98-D5FE-4955-901B-4D7693B4153E}"/>
              </a:ext>
            </a:extLst>
          </p:cNvPr>
          <p:cNvPicPr>
            <a:picLocks noChangeAspect="1"/>
          </p:cNvPicPr>
          <p:nvPr/>
        </p:nvPicPr>
        <p:blipFill>
          <a:blip r:embed="rId3"/>
          <a:stretch>
            <a:fillRect/>
          </a:stretch>
        </p:blipFill>
        <p:spPr>
          <a:xfrm>
            <a:off x="4889523" y="1052946"/>
            <a:ext cx="3959201" cy="2684030"/>
          </a:xfrm>
          <a:prstGeom prst="rect">
            <a:avLst/>
          </a:prstGeom>
        </p:spPr>
      </p:pic>
    </p:spTree>
    <p:extLst>
      <p:ext uri="{BB962C8B-B14F-4D97-AF65-F5344CB8AC3E}">
        <p14:creationId xmlns:p14="http://schemas.microsoft.com/office/powerpoint/2010/main" val="305198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smtClean="0"/>
              <a:t>Network </a:t>
            </a:r>
            <a:r>
              <a:rPr lang="en-US" sz="2400" dirty="0"/>
              <a:t>Attacks Today</a:t>
            </a:r>
          </a:p>
        </p:txBody>
      </p:sp>
      <p:sp>
        <p:nvSpPr>
          <p:cNvPr id="5" name="Content Placeholder 4">
            <a:extLst>
              <a:ext uri="{FF2B5EF4-FFF2-40B4-BE49-F238E27FC236}">
                <a16:creationId xmlns:a16="http://schemas.microsoft.com/office/drawing/2014/main" xmlns="" id="{199AB72D-A10F-44DE-BB7A-39459EC64294}"/>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news media commonly covers attacks on enterprise networks. Simply search the internet for “latest network attacks” to find up-to-date information on current attacks. Most likely, these attacks will involve one or more of the following:</a:t>
            </a:r>
          </a:p>
          <a:p>
            <a:pPr marL="415985" lvl="1" indent="-342900">
              <a:buFont typeface="Arial" panose="020B0604020202020204" pitchFamily="34" charset="0"/>
              <a:buChar char="•"/>
            </a:pPr>
            <a:r>
              <a:rPr lang="en-US" sz="1600" b="1" dirty="0">
                <a:solidFill>
                  <a:srgbClr val="000000"/>
                </a:solidFill>
              </a:rPr>
              <a:t>Distributed Denial of Service (DDoS)</a:t>
            </a:r>
            <a:r>
              <a:rPr lang="en-US" sz="1600" dirty="0">
                <a:solidFill>
                  <a:srgbClr val="000000"/>
                </a:solidFill>
              </a:rPr>
              <a:t> – This is a coordinated attack from many devices, called zombies, with the intention of degrading or halting public access to an organization’s website and resources.</a:t>
            </a:r>
          </a:p>
          <a:p>
            <a:pPr marL="415985" lvl="1" indent="-342900">
              <a:buFont typeface="Arial" panose="020B0604020202020204" pitchFamily="34" charset="0"/>
              <a:buChar char="•"/>
            </a:pPr>
            <a:r>
              <a:rPr lang="en-US" sz="1600" b="1" dirty="0">
                <a:solidFill>
                  <a:srgbClr val="000000"/>
                </a:solidFill>
              </a:rPr>
              <a:t>Data Breach</a:t>
            </a:r>
            <a:r>
              <a:rPr lang="en-US" sz="1600" dirty="0">
                <a:solidFill>
                  <a:srgbClr val="000000"/>
                </a:solidFill>
              </a:rPr>
              <a:t> – This is an attack in which an organization’s data servers or hosts are compromised to steal confidential information.</a:t>
            </a:r>
          </a:p>
          <a:p>
            <a:pPr marL="415985" lvl="1" indent="-342900">
              <a:buFont typeface="Arial" panose="020B0604020202020204" pitchFamily="34" charset="0"/>
              <a:buChar char="•"/>
            </a:pPr>
            <a:r>
              <a:rPr lang="en-US" sz="1600" b="1" dirty="0">
                <a:solidFill>
                  <a:srgbClr val="000000"/>
                </a:solidFill>
              </a:rPr>
              <a:t>Malware</a:t>
            </a:r>
            <a:r>
              <a:rPr lang="en-US" sz="1600" dirty="0">
                <a:solidFill>
                  <a:srgbClr val="000000"/>
                </a:solidFill>
              </a:rPr>
              <a:t> – This is an attack in which an organization’s hosts are infected with malicious software that cause a variety of problems. For example, ransomware such as WannaCry encrypts the data on a host and locks access to it until a ransom is paid.</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smtClean="0"/>
              <a:t>Switch </a:t>
            </a:r>
            <a:r>
              <a:rPr lang="en-US" sz="2400" dirty="0"/>
              <a:t>Attack Categories</a:t>
            </a:r>
          </a:p>
        </p:txBody>
      </p:sp>
      <p:sp>
        <p:nvSpPr>
          <p:cNvPr id="6" name="Content Placeholder 5">
            <a:extLst>
              <a:ext uri="{FF2B5EF4-FFF2-40B4-BE49-F238E27FC236}">
                <a16:creationId xmlns:a16="http://schemas.microsoft.com/office/drawing/2014/main" xmlns="" id="{07E04770-DC42-4A71-992B-9579F394C8B5}"/>
              </a:ext>
            </a:extLst>
          </p:cNvPr>
          <p:cNvSpPr>
            <a:spLocks noGrp="1"/>
          </p:cNvSpPr>
          <p:nvPr>
            <p:ph idx="1"/>
          </p:nvPr>
        </p:nvSpPr>
        <p:spPr>
          <a:xfrm>
            <a:off x="228600" y="731838"/>
            <a:ext cx="8526119" cy="1011238"/>
          </a:xfrm>
        </p:spPr>
        <p:txBody>
          <a:bodyPr/>
          <a:lstStyle/>
          <a:p>
            <a:pPr marL="0" indent="0" algn="l"/>
            <a:r>
              <a:rPr lang="en-US" sz="1400" dirty="0">
                <a:solidFill>
                  <a:srgbClr val="000000"/>
                </a:solidFill>
              </a:rPr>
              <a:t>Security is only as strong as the weakest link in the system, and Layer 2 is considered to be that weak link. This is because LANs were traditionally under the administrative control of a single organization. We inherently trusted all persons and devices connected to our LAN. Today, with BYOD and more sophisticated attacks, our LANs have become more vulnerable to penetration.</a:t>
            </a:r>
          </a:p>
        </p:txBody>
      </p:sp>
      <p:graphicFrame>
        <p:nvGraphicFramePr>
          <p:cNvPr id="7" name="Table 7">
            <a:extLst>
              <a:ext uri="{FF2B5EF4-FFF2-40B4-BE49-F238E27FC236}">
                <a16:creationId xmlns:a16="http://schemas.microsoft.com/office/drawing/2014/main" xmlns="" id="{BA5E790A-570E-4B5F-8374-BABE6EF4DC2D}"/>
              </a:ext>
            </a:extLst>
          </p:cNvPr>
          <p:cNvGraphicFramePr>
            <a:graphicFrameLocks noGrp="1"/>
          </p:cNvGraphicFramePr>
          <p:nvPr>
            <p:extLst>
              <p:ext uri="{D42A27DB-BD31-4B8C-83A1-F6EECF244321}">
                <p14:modId xmlns:p14="http://schemas.microsoft.com/office/powerpoint/2010/main" val="2343228638"/>
              </p:ext>
            </p:extLst>
          </p:nvPr>
        </p:nvGraphicFramePr>
        <p:xfrm>
          <a:off x="577273" y="1821180"/>
          <a:ext cx="7989454" cy="2691393"/>
        </p:xfrm>
        <a:graphic>
          <a:graphicData uri="http://schemas.openxmlformats.org/drawingml/2006/table">
            <a:tbl>
              <a:tblPr firstRow="1" bandRow="1">
                <a:tableStyleId>{5C22544A-7EE6-4342-B048-85BDC9FD1C3A}</a:tableStyleId>
              </a:tblPr>
              <a:tblGrid>
                <a:gridCol w="2493818">
                  <a:extLst>
                    <a:ext uri="{9D8B030D-6E8A-4147-A177-3AD203B41FA5}">
                      <a16:colId xmlns:a16="http://schemas.microsoft.com/office/drawing/2014/main" xmlns="" val="1487031909"/>
                    </a:ext>
                  </a:extLst>
                </a:gridCol>
                <a:gridCol w="5495636">
                  <a:extLst>
                    <a:ext uri="{9D8B030D-6E8A-4147-A177-3AD203B41FA5}">
                      <a16:colId xmlns:a16="http://schemas.microsoft.com/office/drawing/2014/main" xmlns="" val="2361683790"/>
                    </a:ext>
                  </a:extLst>
                </a:gridCol>
              </a:tblGrid>
              <a:tr h="248313">
                <a:tc>
                  <a:txBody>
                    <a:bodyPr/>
                    <a:lstStyle/>
                    <a:p>
                      <a:pPr algn="l" fontAlgn="ctr"/>
                      <a:r>
                        <a:rPr lang="en-US" b="1" dirty="0">
                          <a:effectLst/>
                        </a:rPr>
                        <a:t>Category</a:t>
                      </a:r>
                      <a:endParaRPr lang="en-US" dirty="0">
                        <a:effectLst/>
                      </a:endParaRPr>
                    </a:p>
                  </a:txBody>
                  <a:tcPr marL="47625" marR="47625" marT="47625" marB="47625" anchor="ctr"/>
                </a:tc>
                <a:tc>
                  <a:txBody>
                    <a:bodyPr/>
                    <a:lstStyle/>
                    <a:p>
                      <a:pPr algn="l" fontAlgn="ctr"/>
                      <a:r>
                        <a:rPr lang="en-US" b="1" dirty="0">
                          <a:effectLst/>
                        </a:rPr>
                        <a:t>Examples</a:t>
                      </a:r>
                      <a:endParaRPr lang="en-US" dirty="0">
                        <a:effectLst/>
                      </a:endParaRPr>
                    </a:p>
                  </a:txBody>
                  <a:tcPr marL="47625" marR="47625" marT="47625" marB="47625" anchor="ctr"/>
                </a:tc>
                <a:extLst>
                  <a:ext uri="{0D108BD9-81ED-4DB2-BD59-A6C34878D82A}">
                    <a16:rowId xmlns:a16="http://schemas.microsoft.com/office/drawing/2014/main" xmlns="" val="3798506708"/>
                  </a:ext>
                </a:extLst>
              </a:tr>
              <a:tr h="349509">
                <a:tc>
                  <a:txBody>
                    <a:bodyPr/>
                    <a:lstStyle/>
                    <a:p>
                      <a:pPr fontAlgn="ctr"/>
                      <a:r>
                        <a:rPr lang="en-US" b="1" dirty="0">
                          <a:effectLst/>
                        </a:rPr>
                        <a:t>MAC Table Attacks</a:t>
                      </a:r>
                      <a:endParaRPr lang="en-US" b="0" dirty="0">
                        <a:effectLst/>
                      </a:endParaRPr>
                    </a:p>
                  </a:txBody>
                  <a:tcPr marL="47625" marR="47625" marT="47625" marB="47625" anchor="ctr"/>
                </a:tc>
                <a:tc>
                  <a:txBody>
                    <a:bodyPr/>
                    <a:lstStyle/>
                    <a:p>
                      <a:pPr fontAlgn="ctr"/>
                      <a:r>
                        <a:rPr lang="en-US" b="0" dirty="0">
                          <a:effectLst/>
                        </a:rPr>
                        <a:t>Includes MAC address flooding attacks.</a:t>
                      </a:r>
                    </a:p>
                  </a:txBody>
                  <a:tcPr marL="47625" marR="47625" marT="47625" marB="47625" anchor="ctr"/>
                </a:tc>
                <a:extLst>
                  <a:ext uri="{0D108BD9-81ED-4DB2-BD59-A6C34878D82A}">
                    <a16:rowId xmlns:a16="http://schemas.microsoft.com/office/drawing/2014/main" xmlns="" val="2970003718"/>
                  </a:ext>
                </a:extLst>
              </a:tr>
              <a:tr h="635238">
                <a:tc>
                  <a:txBody>
                    <a:bodyPr/>
                    <a:lstStyle/>
                    <a:p>
                      <a:pPr fontAlgn="ctr"/>
                      <a:r>
                        <a:rPr lang="en-US" b="1" dirty="0">
                          <a:effectLst/>
                        </a:rPr>
                        <a:t>VLAN Attacks</a:t>
                      </a:r>
                      <a:endParaRPr lang="en-US" b="0" dirty="0">
                        <a:effectLst/>
                      </a:endParaRPr>
                    </a:p>
                  </a:txBody>
                  <a:tcPr marL="47625" marR="47625" marT="47625" marB="47625" anchor="ctr"/>
                </a:tc>
                <a:tc>
                  <a:txBody>
                    <a:bodyPr/>
                    <a:lstStyle/>
                    <a:p>
                      <a:pPr fontAlgn="ctr"/>
                      <a:r>
                        <a:rPr lang="en-US" b="0" dirty="0">
                          <a:effectLst/>
                        </a:rPr>
                        <a:t>Includes VLAN hopping and VLAN double-tagging attacks. It also includes attacks between devices on a common VLAN.</a:t>
                      </a:r>
                    </a:p>
                  </a:txBody>
                  <a:tcPr marL="47625" marR="47625" marT="47625" marB="47625" anchor="ctr"/>
                </a:tc>
                <a:extLst>
                  <a:ext uri="{0D108BD9-81ED-4DB2-BD59-A6C34878D82A}">
                    <a16:rowId xmlns:a16="http://schemas.microsoft.com/office/drawing/2014/main" xmlns="" val="1851904030"/>
                  </a:ext>
                </a:extLst>
              </a:tr>
              <a:tr h="349509">
                <a:tc>
                  <a:txBody>
                    <a:bodyPr/>
                    <a:lstStyle/>
                    <a:p>
                      <a:pPr fontAlgn="ctr"/>
                      <a:r>
                        <a:rPr lang="en-US" b="1" dirty="0">
                          <a:effectLst/>
                        </a:rPr>
                        <a:t>DHCP Attacks</a:t>
                      </a:r>
                      <a:endParaRPr lang="en-US" b="0" dirty="0">
                        <a:effectLst/>
                      </a:endParaRPr>
                    </a:p>
                  </a:txBody>
                  <a:tcPr marL="47625" marR="47625" marT="47625" marB="47625" anchor="ctr"/>
                </a:tc>
                <a:tc>
                  <a:txBody>
                    <a:bodyPr/>
                    <a:lstStyle/>
                    <a:p>
                      <a:pPr fontAlgn="ctr"/>
                      <a:r>
                        <a:rPr lang="en-US" b="0" dirty="0">
                          <a:effectLst/>
                        </a:rPr>
                        <a:t>Includes DHCP starvation and DHCP spoofing attacks.</a:t>
                      </a:r>
                    </a:p>
                  </a:txBody>
                  <a:tcPr marL="47625" marR="47625" marT="47625" marB="47625" anchor="ctr"/>
                </a:tc>
                <a:extLst>
                  <a:ext uri="{0D108BD9-81ED-4DB2-BD59-A6C34878D82A}">
                    <a16:rowId xmlns:a16="http://schemas.microsoft.com/office/drawing/2014/main" xmlns="" val="4023516481"/>
                  </a:ext>
                </a:extLst>
              </a:tr>
              <a:tr h="349509">
                <a:tc>
                  <a:txBody>
                    <a:bodyPr/>
                    <a:lstStyle/>
                    <a:p>
                      <a:pPr fontAlgn="ctr"/>
                      <a:r>
                        <a:rPr lang="en-US" b="1" dirty="0">
                          <a:effectLst/>
                        </a:rPr>
                        <a:t>ARP Attacks</a:t>
                      </a:r>
                      <a:endParaRPr lang="en-US" b="0" dirty="0">
                        <a:effectLst/>
                      </a:endParaRPr>
                    </a:p>
                  </a:txBody>
                  <a:tcPr marL="47625" marR="47625" marT="47625" marB="47625" anchor="ctr"/>
                </a:tc>
                <a:tc>
                  <a:txBody>
                    <a:bodyPr/>
                    <a:lstStyle/>
                    <a:p>
                      <a:pPr fontAlgn="ctr"/>
                      <a:r>
                        <a:rPr lang="en-US" b="0" dirty="0">
                          <a:effectLst/>
                        </a:rPr>
                        <a:t>Includes ARP spoofing and ARP poisoning attacks.</a:t>
                      </a:r>
                    </a:p>
                  </a:txBody>
                  <a:tcPr marL="47625" marR="47625" marT="47625" marB="47625" anchor="ctr"/>
                </a:tc>
                <a:extLst>
                  <a:ext uri="{0D108BD9-81ED-4DB2-BD59-A6C34878D82A}">
                    <a16:rowId xmlns:a16="http://schemas.microsoft.com/office/drawing/2014/main" xmlns="" val="3106928135"/>
                  </a:ext>
                </a:extLst>
              </a:tr>
              <a:tr h="349509">
                <a:tc>
                  <a:txBody>
                    <a:bodyPr/>
                    <a:lstStyle/>
                    <a:p>
                      <a:pPr fontAlgn="ctr"/>
                      <a:r>
                        <a:rPr lang="en-US" b="1" dirty="0">
                          <a:effectLst/>
                        </a:rPr>
                        <a:t>Address Spoofing Attacks</a:t>
                      </a:r>
                      <a:endParaRPr lang="en-US" b="0" dirty="0">
                        <a:effectLst/>
                      </a:endParaRPr>
                    </a:p>
                  </a:txBody>
                  <a:tcPr marL="47625" marR="47625" marT="47625" marB="47625" anchor="ctr"/>
                </a:tc>
                <a:tc>
                  <a:txBody>
                    <a:bodyPr/>
                    <a:lstStyle/>
                    <a:p>
                      <a:pPr fontAlgn="ctr"/>
                      <a:r>
                        <a:rPr lang="en-US" b="0" dirty="0">
                          <a:effectLst/>
                        </a:rPr>
                        <a:t>Includes MAC address and IP address spoofing attacks.</a:t>
                      </a:r>
                    </a:p>
                  </a:txBody>
                  <a:tcPr marL="47625" marR="47625" marT="47625" marB="47625" anchor="ctr"/>
                </a:tc>
                <a:extLst>
                  <a:ext uri="{0D108BD9-81ED-4DB2-BD59-A6C34878D82A}">
                    <a16:rowId xmlns:a16="http://schemas.microsoft.com/office/drawing/2014/main" xmlns="" val="1219392657"/>
                  </a:ext>
                </a:extLst>
              </a:tr>
              <a:tr h="349509">
                <a:tc>
                  <a:txBody>
                    <a:bodyPr/>
                    <a:lstStyle/>
                    <a:p>
                      <a:pPr fontAlgn="ctr"/>
                      <a:r>
                        <a:rPr lang="en-US" b="1" dirty="0">
                          <a:effectLst/>
                        </a:rPr>
                        <a:t>STP Attacks</a:t>
                      </a:r>
                      <a:endParaRPr lang="en-US" b="0" dirty="0">
                        <a:effectLst/>
                      </a:endParaRPr>
                    </a:p>
                  </a:txBody>
                  <a:tcPr marL="47625" marR="47625" marT="47625" marB="47625" anchor="ctr"/>
                </a:tc>
                <a:tc>
                  <a:txBody>
                    <a:bodyPr/>
                    <a:lstStyle/>
                    <a:p>
                      <a:pPr fontAlgn="ctr"/>
                      <a:r>
                        <a:rPr lang="en-US" b="0" dirty="0">
                          <a:effectLst/>
                        </a:rPr>
                        <a:t>Includes Spanning Tree Protocol manipulation attacks.</a:t>
                      </a:r>
                    </a:p>
                  </a:txBody>
                  <a:tcPr marL="47625" marR="47625" marT="47625" marB="47625" anchor="ctr"/>
                </a:tc>
                <a:extLst>
                  <a:ext uri="{0D108BD9-81ED-4DB2-BD59-A6C34878D82A}">
                    <a16:rowId xmlns:a16="http://schemas.microsoft.com/office/drawing/2014/main" xmlns="" val="3044333517"/>
                  </a:ext>
                </a:extLst>
              </a:tr>
            </a:tbl>
          </a:graphicData>
        </a:graphic>
      </p:graphicFrame>
    </p:spTree>
    <p:extLst>
      <p:ext uri="{BB962C8B-B14F-4D97-AF65-F5344CB8AC3E}">
        <p14:creationId xmlns:p14="http://schemas.microsoft.com/office/powerpoint/2010/main" val="135367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61505" y="1321473"/>
            <a:ext cx="8280057" cy="3322889"/>
          </a:xfrm>
        </p:spPr>
        <p:txBody>
          <a:bodyPr/>
          <a:lstStyle/>
          <a:p>
            <a:pPr algn="l"/>
            <a:r>
              <a:rPr lang="cs-CZ" dirty="0" smtClean="0">
                <a:solidFill>
                  <a:schemeClr val="tx1"/>
                </a:solidFill>
              </a:rPr>
              <a:t>1. </a:t>
            </a:r>
            <a:r>
              <a:rPr lang="af-ZA" dirty="0" smtClean="0">
                <a:solidFill>
                  <a:schemeClr val="tx1"/>
                </a:solidFill>
              </a:rPr>
              <a:t>Kontrola defaultní brány:</a:t>
            </a:r>
            <a:r>
              <a:rPr lang="cs-CZ" dirty="0" smtClean="0">
                <a:solidFill>
                  <a:schemeClr val="tx1"/>
                </a:solidFill>
              </a:rPr>
              <a:t> </a:t>
            </a:r>
            <a:r>
              <a:rPr lang="af-ZA" dirty="0" smtClean="0">
                <a:solidFill>
                  <a:schemeClr val="tx1"/>
                </a:solidFill>
              </a:rPr>
              <a:t>ip route</a:t>
            </a:r>
          </a:p>
          <a:p>
            <a:pPr algn="l"/>
            <a:r>
              <a:rPr lang="cs-CZ" dirty="0" smtClean="0">
                <a:solidFill>
                  <a:schemeClr val="tx1"/>
                </a:solidFill>
              </a:rPr>
              <a:t>2. </a:t>
            </a:r>
            <a:r>
              <a:rPr lang="af-ZA" dirty="0" smtClean="0">
                <a:solidFill>
                  <a:schemeClr val="tx1"/>
                </a:solidFill>
              </a:rPr>
              <a:t>Oskenování sítě:</a:t>
            </a:r>
            <a:r>
              <a:rPr lang="cs-CZ" dirty="0" smtClean="0">
                <a:solidFill>
                  <a:schemeClr val="tx1"/>
                </a:solidFill>
              </a:rPr>
              <a:t> </a:t>
            </a:r>
            <a:r>
              <a:rPr lang="cs-CZ" dirty="0">
                <a:solidFill>
                  <a:schemeClr val="tx1"/>
                </a:solidFill>
              </a:rPr>
              <a:t>n</a:t>
            </a:r>
            <a:r>
              <a:rPr lang="af-ZA" dirty="0" smtClean="0">
                <a:solidFill>
                  <a:schemeClr val="tx1"/>
                </a:solidFill>
              </a:rPr>
              <a:t>etdiscover -r 192.168.1.0/24         -r … range</a:t>
            </a:r>
          </a:p>
          <a:p>
            <a:pPr algn="l"/>
            <a:endParaRPr lang="cs-CZ" dirty="0" smtClean="0">
              <a:solidFill>
                <a:schemeClr val="tx1"/>
              </a:solidFill>
            </a:endParaRPr>
          </a:p>
          <a:p>
            <a:pPr algn="l"/>
            <a:r>
              <a:rPr lang="cs-CZ" dirty="0" smtClean="0">
                <a:solidFill>
                  <a:schemeClr val="tx1"/>
                </a:solidFill>
              </a:rPr>
              <a:t>3. Útok: </a:t>
            </a:r>
            <a:r>
              <a:rPr lang="af-ZA" dirty="0" smtClean="0">
                <a:solidFill>
                  <a:schemeClr val="tx1"/>
                </a:solidFill>
              </a:rPr>
              <a:t>arpspoof -i </a:t>
            </a:r>
            <a:r>
              <a:rPr lang="af-ZA" dirty="0" smtClean="0">
                <a:solidFill>
                  <a:schemeClr val="tx1"/>
                </a:solidFill>
                <a:latin typeface="Courier New" panose="02070309020205020404" pitchFamily="49" charset="0"/>
                <a:cs typeface="Courier New" panose="02070309020205020404" pitchFamily="49" charset="0"/>
              </a:rPr>
              <a:t>eth0</a:t>
            </a:r>
            <a:r>
              <a:rPr lang="af-ZA" dirty="0" smtClean="0">
                <a:solidFill>
                  <a:schemeClr val="tx1"/>
                </a:solidFill>
              </a:rPr>
              <a:t> -t </a:t>
            </a:r>
            <a:r>
              <a:rPr lang="cs-CZ" i="1" dirty="0" smtClean="0">
                <a:solidFill>
                  <a:schemeClr val="tx1"/>
                </a:solidFill>
                <a:latin typeface="Courier New" panose="02070309020205020404" pitchFamily="49" charset="0"/>
                <a:cs typeface="Courier New" panose="02070309020205020404" pitchFamily="49" charset="0"/>
              </a:rPr>
              <a:t>192.168.1.10</a:t>
            </a:r>
            <a:r>
              <a:rPr lang="af-ZA" i="1" dirty="0" smtClean="0">
                <a:solidFill>
                  <a:schemeClr val="tx1"/>
                </a:solidFill>
                <a:latin typeface="Courier New" panose="02070309020205020404" pitchFamily="49" charset="0"/>
                <a:cs typeface="Courier New" panose="02070309020205020404" pitchFamily="49" charset="0"/>
              </a:rPr>
              <a:t> </a:t>
            </a:r>
            <a:r>
              <a:rPr lang="af-ZA" dirty="0" smtClean="0">
                <a:solidFill>
                  <a:schemeClr val="tx1"/>
                </a:solidFill>
              </a:rPr>
              <a:t>-r </a:t>
            </a:r>
            <a:r>
              <a:rPr lang="cs-CZ" i="1" dirty="0" smtClean="0">
                <a:solidFill>
                  <a:schemeClr val="tx1"/>
                </a:solidFill>
                <a:latin typeface="Courier New" panose="02070309020205020404" pitchFamily="49" charset="0"/>
                <a:cs typeface="Courier New" panose="02070309020205020404" pitchFamily="49" charset="0"/>
              </a:rPr>
              <a:t>192.168.1.1</a:t>
            </a:r>
            <a:r>
              <a:rPr lang="af-ZA" dirty="0" smtClean="0">
                <a:solidFill>
                  <a:schemeClr val="tx1"/>
                </a:solidFill>
              </a:rPr>
              <a:t/>
            </a:r>
            <a:br>
              <a:rPr lang="af-ZA" dirty="0" smtClean="0">
                <a:solidFill>
                  <a:schemeClr val="tx1"/>
                </a:solidFill>
              </a:rPr>
            </a:br>
            <a:r>
              <a:rPr lang="af-ZA" dirty="0" smtClean="0">
                <a:solidFill>
                  <a:schemeClr val="tx1"/>
                </a:solidFill>
              </a:rPr>
              <a:t/>
            </a:r>
            <a:br>
              <a:rPr lang="af-ZA" dirty="0" smtClean="0">
                <a:solidFill>
                  <a:schemeClr val="tx1"/>
                </a:solidFill>
              </a:rPr>
            </a:br>
            <a:endParaRPr lang="cs-CZ" dirty="0"/>
          </a:p>
        </p:txBody>
      </p:sp>
      <p:sp>
        <p:nvSpPr>
          <p:cNvPr id="3" name="Nadpis 2"/>
          <p:cNvSpPr>
            <a:spLocks noGrp="1"/>
          </p:cNvSpPr>
          <p:nvPr>
            <p:ph type="title"/>
          </p:nvPr>
        </p:nvSpPr>
        <p:spPr/>
        <p:txBody>
          <a:bodyPr/>
          <a:lstStyle/>
          <a:p>
            <a:r>
              <a:rPr lang="af-ZA" dirty="0" smtClean="0"/>
              <a:t>arpspoof v Kali</a:t>
            </a:r>
            <a:endParaRPr lang="af-ZA" dirty="0"/>
          </a:p>
        </p:txBody>
      </p:sp>
    </p:spTree>
    <p:extLst>
      <p:ext uri="{BB962C8B-B14F-4D97-AF65-F5344CB8AC3E}">
        <p14:creationId xmlns:p14="http://schemas.microsoft.com/office/powerpoint/2010/main" val="390108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lgn="l"/>
            <a:r>
              <a:rPr lang="af-ZA" dirty="0">
                <a:solidFill>
                  <a:schemeClr val="tx1"/>
                </a:solidFill>
              </a:rPr>
              <a:t>from scapy.all import *def arp_scan(ip):</a:t>
            </a:r>
            <a:br>
              <a:rPr lang="af-ZA" dirty="0">
                <a:solidFill>
                  <a:schemeClr val="tx1"/>
                </a:solidFill>
              </a:rPr>
            </a:br>
            <a:r>
              <a:rPr lang="af-ZA" dirty="0">
                <a:solidFill>
                  <a:schemeClr val="tx1"/>
                </a:solidFill>
              </a:rPr>
              <a:t/>
            </a:r>
            <a:br>
              <a:rPr lang="af-ZA" dirty="0">
                <a:solidFill>
                  <a:schemeClr val="tx1"/>
                </a:solidFill>
              </a:rPr>
            </a:br>
            <a:r>
              <a:rPr lang="af-ZA" dirty="0">
                <a:solidFill>
                  <a:schemeClr val="tx1"/>
                </a:solidFill>
              </a:rPr>
              <a:t>    request = Ether(dst="ff:ff:ff:ff:ff:ff") / ARP(pdst=ip) </a:t>
            </a:r>
            <a:r>
              <a:rPr lang="af-ZA" dirty="0" smtClean="0">
                <a:solidFill>
                  <a:schemeClr val="tx1"/>
                </a:solidFill>
              </a:rPr>
              <a:t> </a:t>
            </a:r>
            <a:r>
              <a:rPr lang="af-ZA" dirty="0">
                <a:solidFill>
                  <a:schemeClr val="tx1"/>
                </a:solidFill>
              </a:rPr>
              <a:t>ans, unans = srp(request, timeout=2, retry=1)</a:t>
            </a:r>
            <a:br>
              <a:rPr lang="af-ZA" dirty="0">
                <a:solidFill>
                  <a:schemeClr val="tx1"/>
                </a:solidFill>
              </a:rPr>
            </a:br>
            <a:r>
              <a:rPr lang="af-ZA" dirty="0">
                <a:solidFill>
                  <a:schemeClr val="tx1"/>
                </a:solidFill>
              </a:rPr>
              <a:t>    result = []    for sent, received in ans:</a:t>
            </a:r>
            <a:br>
              <a:rPr lang="af-ZA" dirty="0">
                <a:solidFill>
                  <a:schemeClr val="tx1"/>
                </a:solidFill>
              </a:rPr>
            </a:br>
            <a:r>
              <a:rPr lang="af-ZA" dirty="0">
                <a:solidFill>
                  <a:schemeClr val="tx1"/>
                </a:solidFill>
              </a:rPr>
              <a:t>        result.append({'IP': received.psrc, 'MAC': received.hwsrc})    return result</a:t>
            </a:r>
            <a:endParaRPr lang="cs-CZ" dirty="0">
              <a:solidFill>
                <a:schemeClr val="tx1"/>
              </a:solidFill>
            </a:endParaRPr>
          </a:p>
          <a:p>
            <a:endParaRPr lang="cs-CZ" dirty="0"/>
          </a:p>
        </p:txBody>
      </p:sp>
      <p:sp>
        <p:nvSpPr>
          <p:cNvPr id="3" name="Nadpis 2"/>
          <p:cNvSpPr>
            <a:spLocks noGrp="1"/>
          </p:cNvSpPr>
          <p:nvPr>
            <p:ph type="title"/>
          </p:nvPr>
        </p:nvSpPr>
        <p:spPr/>
        <p:txBody>
          <a:bodyPr/>
          <a:lstStyle/>
          <a:p>
            <a:r>
              <a:rPr lang="af-ZA" dirty="0" smtClean="0"/>
              <a:t>arp skener ve scapy</a:t>
            </a:r>
            <a:endParaRPr lang="af-ZA" dirty="0"/>
          </a:p>
        </p:txBody>
      </p:sp>
    </p:spTree>
    <p:extLst>
      <p:ext uri="{BB962C8B-B14F-4D97-AF65-F5344CB8AC3E}">
        <p14:creationId xmlns:p14="http://schemas.microsoft.com/office/powerpoint/2010/main" val="64140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smtClean="0"/>
              <a:t>Switch </a:t>
            </a:r>
            <a:r>
              <a:rPr lang="en-US" sz="2400" dirty="0"/>
              <a:t>Attack Mitigation Techniques</a:t>
            </a:r>
          </a:p>
        </p:txBody>
      </p:sp>
      <p:graphicFrame>
        <p:nvGraphicFramePr>
          <p:cNvPr id="5" name="Table 7">
            <a:extLst>
              <a:ext uri="{FF2B5EF4-FFF2-40B4-BE49-F238E27FC236}">
                <a16:creationId xmlns:a16="http://schemas.microsoft.com/office/drawing/2014/main" xmlns="" id="{E5A786AC-29CB-4336-90C6-92E2F9CFE065}"/>
              </a:ext>
            </a:extLst>
          </p:cNvPr>
          <p:cNvGraphicFramePr>
            <a:graphicFrameLocks noGrp="1"/>
          </p:cNvGraphicFramePr>
          <p:nvPr>
            <p:ph idx="1"/>
            <p:extLst>
              <p:ext uri="{D42A27DB-BD31-4B8C-83A1-F6EECF244321}">
                <p14:modId xmlns:p14="http://schemas.microsoft.com/office/powerpoint/2010/main" val="247906647"/>
              </p:ext>
            </p:extLst>
          </p:nvPr>
        </p:nvGraphicFramePr>
        <p:xfrm>
          <a:off x="431800" y="758825"/>
          <a:ext cx="8280400" cy="1944370"/>
        </p:xfrm>
        <a:graphic>
          <a:graphicData uri="http://schemas.openxmlformats.org/drawingml/2006/table">
            <a:tbl>
              <a:tblPr firstRow="1" bandRow="1">
                <a:tableStyleId>{5C22544A-7EE6-4342-B048-85BDC9FD1C3A}</a:tableStyleId>
              </a:tblPr>
              <a:tblGrid>
                <a:gridCol w="2748828">
                  <a:extLst>
                    <a:ext uri="{9D8B030D-6E8A-4147-A177-3AD203B41FA5}">
                      <a16:colId xmlns:a16="http://schemas.microsoft.com/office/drawing/2014/main" xmlns="" val="1670194353"/>
                    </a:ext>
                  </a:extLst>
                </a:gridCol>
                <a:gridCol w="5531572">
                  <a:extLst>
                    <a:ext uri="{9D8B030D-6E8A-4147-A177-3AD203B41FA5}">
                      <a16:colId xmlns:a16="http://schemas.microsoft.com/office/drawing/2014/main" xmlns="" val="1766553380"/>
                    </a:ext>
                  </a:extLst>
                </a:gridCol>
              </a:tblGrid>
              <a:tr h="370840">
                <a:tc>
                  <a:txBody>
                    <a:bodyPr/>
                    <a:lstStyle/>
                    <a:p>
                      <a:pPr algn="l" fontAlgn="ctr"/>
                      <a:r>
                        <a:rPr lang="en-US" sz="1200" b="1" dirty="0">
                          <a:effectLst/>
                        </a:rPr>
                        <a:t>Solution</a:t>
                      </a:r>
                      <a:endParaRPr lang="en-US" sz="1200" dirty="0">
                        <a:effectLst/>
                      </a:endParaRPr>
                    </a:p>
                  </a:txBody>
                  <a:tcPr marL="47625" marR="47625" marT="47625" marB="47625" anchor="ctr"/>
                </a:tc>
                <a:tc>
                  <a:txBody>
                    <a:bodyPr/>
                    <a:lstStyle/>
                    <a:p>
                      <a:pPr algn="l" fontAlgn="ctr"/>
                      <a:r>
                        <a:rPr lang="en-US" sz="1200" b="1" dirty="0">
                          <a:effectLst/>
                        </a:rPr>
                        <a:t>Description</a:t>
                      </a:r>
                      <a:endParaRPr lang="en-US" sz="1200" dirty="0">
                        <a:effectLst/>
                      </a:endParaRPr>
                    </a:p>
                  </a:txBody>
                  <a:tcPr marL="47625" marR="47625" marT="47625" marB="47625" anchor="ctr"/>
                </a:tc>
                <a:extLst>
                  <a:ext uri="{0D108BD9-81ED-4DB2-BD59-A6C34878D82A}">
                    <a16:rowId xmlns:a16="http://schemas.microsoft.com/office/drawing/2014/main" xmlns="" val="2842029635"/>
                  </a:ext>
                </a:extLst>
              </a:tr>
              <a:tr h="370840">
                <a:tc>
                  <a:txBody>
                    <a:bodyPr/>
                    <a:lstStyle/>
                    <a:p>
                      <a:pPr fontAlgn="ctr"/>
                      <a:r>
                        <a:rPr lang="en-US" sz="1200" b="1" dirty="0">
                          <a:effectLst/>
                        </a:rPr>
                        <a:t>Port Security</a:t>
                      </a:r>
                      <a:endParaRPr lang="en-US" sz="1200" b="0" dirty="0">
                        <a:effectLst/>
                      </a:endParaRPr>
                    </a:p>
                  </a:txBody>
                  <a:tcPr marL="47625" marR="47625" marT="47625" marB="47625" anchor="ctr"/>
                </a:tc>
                <a:tc>
                  <a:txBody>
                    <a:bodyPr/>
                    <a:lstStyle/>
                    <a:p>
                      <a:pPr fontAlgn="ctr"/>
                      <a:r>
                        <a:rPr lang="en-US" sz="1200" b="0" dirty="0">
                          <a:effectLst/>
                        </a:rPr>
                        <a:t>Prevents many types of attacks including MAC address flooding attacks and DHCP starvation attacks.</a:t>
                      </a:r>
                    </a:p>
                  </a:txBody>
                  <a:tcPr marL="47625" marR="47625" marT="47625" marB="47625" anchor="ctr"/>
                </a:tc>
                <a:extLst>
                  <a:ext uri="{0D108BD9-81ED-4DB2-BD59-A6C34878D82A}">
                    <a16:rowId xmlns:a16="http://schemas.microsoft.com/office/drawing/2014/main" xmlns="" val="4128229561"/>
                  </a:ext>
                </a:extLst>
              </a:tr>
              <a:tr h="370840">
                <a:tc>
                  <a:txBody>
                    <a:bodyPr/>
                    <a:lstStyle/>
                    <a:p>
                      <a:pPr fontAlgn="ctr"/>
                      <a:r>
                        <a:rPr lang="en-US" sz="1200" b="1" dirty="0">
                          <a:effectLst/>
                        </a:rPr>
                        <a:t>DHCP Snooping</a:t>
                      </a:r>
                      <a:endParaRPr lang="en-US" sz="1200" b="0" dirty="0">
                        <a:effectLst/>
                      </a:endParaRPr>
                    </a:p>
                  </a:txBody>
                  <a:tcPr marL="47625" marR="47625" marT="47625" marB="47625" anchor="ctr"/>
                </a:tc>
                <a:tc>
                  <a:txBody>
                    <a:bodyPr/>
                    <a:lstStyle/>
                    <a:p>
                      <a:pPr fontAlgn="ctr"/>
                      <a:r>
                        <a:rPr lang="en-US" sz="1200" b="0" dirty="0">
                          <a:effectLst/>
                        </a:rPr>
                        <a:t>Prevents DHCP starvation and DHCP spoofing attacks.</a:t>
                      </a:r>
                    </a:p>
                  </a:txBody>
                  <a:tcPr marL="47625" marR="47625" marT="47625" marB="47625" anchor="ctr"/>
                </a:tc>
                <a:extLst>
                  <a:ext uri="{0D108BD9-81ED-4DB2-BD59-A6C34878D82A}">
                    <a16:rowId xmlns:a16="http://schemas.microsoft.com/office/drawing/2014/main" xmlns="" val="3588043224"/>
                  </a:ext>
                </a:extLst>
              </a:tr>
              <a:tr h="370840">
                <a:tc>
                  <a:txBody>
                    <a:bodyPr/>
                    <a:lstStyle/>
                    <a:p>
                      <a:pPr fontAlgn="ctr"/>
                      <a:r>
                        <a:rPr lang="en-US" sz="1200" b="1" dirty="0">
                          <a:effectLst/>
                        </a:rPr>
                        <a:t>Dynamic ARP Inspection (DAI)</a:t>
                      </a:r>
                      <a:endParaRPr lang="en-US" sz="1200" b="0" dirty="0">
                        <a:effectLst/>
                      </a:endParaRPr>
                    </a:p>
                  </a:txBody>
                  <a:tcPr marL="47625" marR="47625" marT="47625" marB="47625" anchor="ctr"/>
                </a:tc>
                <a:tc>
                  <a:txBody>
                    <a:bodyPr/>
                    <a:lstStyle/>
                    <a:p>
                      <a:pPr fontAlgn="ctr"/>
                      <a:r>
                        <a:rPr lang="en-US" sz="1200" b="0" dirty="0">
                          <a:effectLst/>
                        </a:rPr>
                        <a:t>Prevents ARP spoofing and ARP poisoning attacks.</a:t>
                      </a:r>
                    </a:p>
                  </a:txBody>
                  <a:tcPr marL="47625" marR="47625" marT="47625" marB="47625" anchor="ctr"/>
                </a:tc>
                <a:extLst>
                  <a:ext uri="{0D108BD9-81ED-4DB2-BD59-A6C34878D82A}">
                    <a16:rowId xmlns:a16="http://schemas.microsoft.com/office/drawing/2014/main" xmlns="" val="803318852"/>
                  </a:ext>
                </a:extLst>
              </a:tr>
              <a:tr h="370840">
                <a:tc>
                  <a:txBody>
                    <a:bodyPr/>
                    <a:lstStyle/>
                    <a:p>
                      <a:pPr fontAlgn="ctr"/>
                      <a:r>
                        <a:rPr lang="en-US" sz="1200" b="1" dirty="0">
                          <a:effectLst/>
                        </a:rPr>
                        <a:t>IP Source Guard (IPSG)</a:t>
                      </a:r>
                      <a:endParaRPr lang="en-US" sz="1200" b="0" dirty="0">
                        <a:effectLst/>
                      </a:endParaRPr>
                    </a:p>
                  </a:txBody>
                  <a:tcPr marL="47625" marR="47625" marT="47625" marB="47625" anchor="ctr"/>
                </a:tc>
                <a:tc>
                  <a:txBody>
                    <a:bodyPr/>
                    <a:lstStyle/>
                    <a:p>
                      <a:pPr fontAlgn="ctr"/>
                      <a:r>
                        <a:rPr lang="en-US" sz="1200" b="0" dirty="0">
                          <a:effectLst/>
                        </a:rPr>
                        <a:t>Prevents MAC and IP address spoofing attacks.</a:t>
                      </a:r>
                    </a:p>
                  </a:txBody>
                  <a:tcPr marL="47625" marR="47625" marT="47625" marB="47625" anchor="ctr"/>
                </a:tc>
                <a:extLst>
                  <a:ext uri="{0D108BD9-81ED-4DB2-BD59-A6C34878D82A}">
                    <a16:rowId xmlns:a16="http://schemas.microsoft.com/office/drawing/2014/main" xmlns="" val="1098723231"/>
                  </a:ext>
                </a:extLst>
              </a:tr>
            </a:tbl>
          </a:graphicData>
        </a:graphic>
      </p:graphicFrame>
      <p:sp>
        <p:nvSpPr>
          <p:cNvPr id="9" name="Rectangle 8">
            <a:extLst>
              <a:ext uri="{FF2B5EF4-FFF2-40B4-BE49-F238E27FC236}">
                <a16:creationId xmlns:a16="http://schemas.microsoft.com/office/drawing/2014/main" xmlns="" id="{D723C8E7-E6AC-4D8A-A0EF-09152327B461}"/>
              </a:ext>
            </a:extLst>
          </p:cNvPr>
          <p:cNvSpPr/>
          <p:nvPr/>
        </p:nvSpPr>
        <p:spPr>
          <a:xfrm>
            <a:off x="431800" y="2802630"/>
            <a:ext cx="8280400" cy="1708160"/>
          </a:xfrm>
          <a:prstGeom prst="rect">
            <a:avLst/>
          </a:prstGeom>
        </p:spPr>
        <p:txBody>
          <a:bodyPr wrap="square">
            <a:spAutoFit/>
          </a:bodyPr>
          <a:lstStyle/>
          <a:p>
            <a:r>
              <a:rPr lang="en-US" sz="1500" dirty="0">
                <a:solidFill>
                  <a:srgbClr val="000000"/>
                </a:solidFill>
                <a:latin typeface="+mn-lt"/>
              </a:rPr>
              <a:t>These Layer 2 solutions will not be effective if the management protocols are not secured. The following strategies are recommended:</a:t>
            </a:r>
          </a:p>
          <a:p>
            <a:pPr marL="285750" indent="-285750">
              <a:buFont typeface="Arial" panose="020B0604020202020204" pitchFamily="34" charset="0"/>
              <a:buChar char="•"/>
            </a:pPr>
            <a:r>
              <a:rPr lang="en-US" sz="1500" dirty="0">
                <a:solidFill>
                  <a:srgbClr val="000000"/>
                </a:solidFill>
                <a:latin typeface="+mn-lt"/>
              </a:rPr>
              <a:t>Always use secure variants of management protocols such as SSH, Secure Copy Protocol (SCP), Secure FTP (SFTP), and Secure Socket Layer/Transport Layer Security (SSL/TLS).</a:t>
            </a:r>
          </a:p>
          <a:p>
            <a:pPr marL="285750" indent="-285750">
              <a:buFont typeface="Arial" panose="020B0604020202020204" pitchFamily="34" charset="0"/>
              <a:buChar char="•"/>
            </a:pPr>
            <a:r>
              <a:rPr lang="en-US" sz="1500" dirty="0">
                <a:solidFill>
                  <a:srgbClr val="000000"/>
                </a:solidFill>
                <a:latin typeface="+mn-lt"/>
              </a:rPr>
              <a:t>Consider using out-of-band management network to manage devices.</a:t>
            </a:r>
          </a:p>
          <a:p>
            <a:pPr marL="285750" indent="-285750">
              <a:buFont typeface="Arial" panose="020B0604020202020204" pitchFamily="34" charset="0"/>
              <a:buChar char="•"/>
            </a:pPr>
            <a:r>
              <a:rPr lang="en-US" sz="1500" dirty="0">
                <a:solidFill>
                  <a:srgbClr val="000000"/>
                </a:solidFill>
                <a:latin typeface="+mn-lt"/>
              </a:rPr>
              <a:t>Use a dedicated management VLAN where nothing but management traffic resides.</a:t>
            </a:r>
          </a:p>
          <a:p>
            <a:pPr marL="285750" indent="-285750">
              <a:buFont typeface="Arial" panose="020B0604020202020204" pitchFamily="34" charset="0"/>
              <a:buChar char="•"/>
            </a:pPr>
            <a:r>
              <a:rPr lang="en-US" sz="1500" dirty="0">
                <a:solidFill>
                  <a:srgbClr val="000000"/>
                </a:solidFill>
                <a:latin typeface="+mn-lt"/>
              </a:rPr>
              <a:t>Use ACLs to filter unwanted access.</a:t>
            </a:r>
          </a:p>
        </p:txBody>
      </p:sp>
    </p:spTree>
    <p:extLst>
      <p:ext uri="{BB962C8B-B14F-4D97-AF65-F5344CB8AC3E}">
        <p14:creationId xmlns:p14="http://schemas.microsoft.com/office/powerpoint/2010/main" val="10824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59"/>
            <a:ext cx="7848344" cy="1316547"/>
          </a:xfrm>
        </p:spPr>
        <p:txBody>
          <a:bodyPr/>
          <a:lstStyle/>
          <a:p>
            <a:r>
              <a:rPr lang="en-US" dirty="0">
                <a:solidFill>
                  <a:srgbClr val="0070C0"/>
                </a:solidFill>
              </a:rPr>
              <a:t>10.4 MAC Address Table Attack</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31899"/>
            <a:ext cx="8345488" cy="731837"/>
          </a:xfrm>
        </p:spPr>
        <p:txBody>
          <a:bodyPr/>
          <a:lstStyle/>
          <a:p>
            <a:r>
              <a:rPr lang="en-US" sz="2400" dirty="0" smtClean="0"/>
              <a:t>Switch </a:t>
            </a:r>
            <a:r>
              <a:rPr lang="en-US" sz="2400" dirty="0"/>
              <a:t>Operation Review</a:t>
            </a:r>
          </a:p>
        </p:txBody>
      </p:sp>
      <p:sp>
        <p:nvSpPr>
          <p:cNvPr id="4" name="Content Placeholder 3">
            <a:extLst>
              <a:ext uri="{FF2B5EF4-FFF2-40B4-BE49-F238E27FC236}">
                <a16:creationId xmlns:a16="http://schemas.microsoft.com/office/drawing/2014/main" xmlns="" id="{46383689-36A9-814E-A9D3-28285BD1A65F}"/>
              </a:ext>
            </a:extLst>
          </p:cNvPr>
          <p:cNvSpPr>
            <a:spLocks noGrp="1"/>
          </p:cNvSpPr>
          <p:nvPr>
            <p:ph idx="1"/>
          </p:nvPr>
        </p:nvSpPr>
        <p:spPr>
          <a:xfrm>
            <a:off x="474662" y="763736"/>
            <a:ext cx="8280057" cy="1226989"/>
          </a:xfrm>
        </p:spPr>
        <p:txBody>
          <a:bodyPr/>
          <a:lstStyle/>
          <a:p>
            <a:pPr marL="0" indent="0" algn="l"/>
            <a:r>
              <a:rPr lang="en-US" sz="1600" dirty="0">
                <a:solidFill>
                  <a:srgbClr val="000000"/>
                </a:solidFill>
              </a:rPr>
              <a:t>Recall that to make forwarding decisions, a Layer 2 LAN switch builds a table based on the source MAC addresses in received frames. This is called a MAC address table. MAC address tables are stored in memory and are used to more efficiently switch frames.</a:t>
            </a:r>
          </a:p>
        </p:txBody>
      </p:sp>
      <p:pic>
        <p:nvPicPr>
          <p:cNvPr id="7" name="Picture 6">
            <a:extLst>
              <a:ext uri="{FF2B5EF4-FFF2-40B4-BE49-F238E27FC236}">
                <a16:creationId xmlns:a16="http://schemas.microsoft.com/office/drawing/2014/main" xmlns="" id="{BDD27C88-39C9-284B-8FEF-548FD631CC23}"/>
              </a:ext>
            </a:extLst>
          </p:cNvPr>
          <p:cNvPicPr>
            <a:picLocks noChangeAspect="1"/>
          </p:cNvPicPr>
          <p:nvPr/>
        </p:nvPicPr>
        <p:blipFill>
          <a:blip r:embed="rId3"/>
          <a:stretch>
            <a:fillRect/>
          </a:stretch>
        </p:blipFill>
        <p:spPr>
          <a:xfrm>
            <a:off x="1008653" y="2067647"/>
            <a:ext cx="7126695" cy="2078182"/>
          </a:xfrm>
          <a:prstGeom prst="rect">
            <a:avLst/>
          </a:prstGeom>
        </p:spPr>
      </p:pic>
    </p:spTree>
    <p:extLst>
      <p:ext uri="{BB962C8B-B14F-4D97-AF65-F5344CB8AC3E}">
        <p14:creationId xmlns:p14="http://schemas.microsoft.com/office/powerpoint/2010/main" val="64762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31899"/>
            <a:ext cx="8345488" cy="731837"/>
          </a:xfrm>
        </p:spPr>
        <p:txBody>
          <a:bodyPr/>
          <a:lstStyle/>
          <a:p>
            <a:r>
              <a:rPr lang="en-US" sz="2400" dirty="0" smtClean="0"/>
              <a:t>MAC </a:t>
            </a:r>
            <a:r>
              <a:rPr lang="en-US" sz="2400" dirty="0"/>
              <a:t>Address Table Flooding</a:t>
            </a:r>
          </a:p>
        </p:txBody>
      </p:sp>
      <p:sp>
        <p:nvSpPr>
          <p:cNvPr id="4" name="Content Placeholder 3">
            <a:extLst>
              <a:ext uri="{FF2B5EF4-FFF2-40B4-BE49-F238E27FC236}">
                <a16:creationId xmlns:a16="http://schemas.microsoft.com/office/drawing/2014/main" xmlns="" id="{46383689-36A9-814E-A9D3-28285BD1A65F}"/>
              </a:ext>
            </a:extLst>
          </p:cNvPr>
          <p:cNvSpPr>
            <a:spLocks noGrp="1"/>
          </p:cNvSpPr>
          <p:nvPr>
            <p:ph idx="1"/>
          </p:nvPr>
        </p:nvSpPr>
        <p:spPr>
          <a:xfrm>
            <a:off x="474662" y="763736"/>
            <a:ext cx="8280057" cy="2563292"/>
          </a:xfrm>
        </p:spPr>
        <p:txBody>
          <a:bodyPr/>
          <a:lstStyle/>
          <a:p>
            <a:pPr marL="0" indent="0" algn="l"/>
            <a:r>
              <a:rPr lang="en-US" sz="1600" dirty="0">
                <a:solidFill>
                  <a:srgbClr val="000000"/>
                </a:solidFill>
              </a:rPr>
              <a:t>All MAC tables have a fixed size and consequently, a switch can run out of resources in which to store MAC addresses. MAC address flooding attacks take advantage of this limitation by bombarding the switch with fake source MAC addresses until the switch MAC address table is full.</a:t>
            </a:r>
          </a:p>
          <a:p>
            <a:pPr marL="0" indent="0" algn="l"/>
            <a:r>
              <a:rPr lang="en-US" sz="1600" dirty="0">
                <a:solidFill>
                  <a:srgbClr val="000000"/>
                </a:solidFill>
              </a:rPr>
              <a:t>When this occurs, the switch treats the frame as an unknown unicast and begins to flood all incoming traffic out all ports on the same VLAN without referencing the MAC table. This condition now allows a threat actor to capture all of the frames sent from one host to another on the local LAN or local VLAN.</a:t>
            </a:r>
          </a:p>
          <a:p>
            <a:pPr marL="0" indent="0" algn="l"/>
            <a:r>
              <a:rPr lang="en-US" sz="1400" b="1" dirty="0">
                <a:solidFill>
                  <a:srgbClr val="000000"/>
                </a:solidFill>
              </a:rPr>
              <a:t>Note</a:t>
            </a:r>
            <a:r>
              <a:rPr lang="en-US" sz="1400" dirty="0">
                <a:solidFill>
                  <a:srgbClr val="000000"/>
                </a:solidFill>
              </a:rPr>
              <a:t>: Traffic is flooded only within the local LAN or VLAN. The threat actor can only capture traffic within the local LAN or VLAN to which the threat actor is connected.</a:t>
            </a:r>
          </a:p>
          <a:p>
            <a:pPr marL="285750" indent="-285750" algn="l">
              <a:buFont typeface="Arial" panose="020B0604020202020204" pitchFamily="34" charset="0"/>
              <a:buChar char="•"/>
            </a:pPr>
            <a:endParaRPr lang="en-US" sz="1400" dirty="0">
              <a:solidFill>
                <a:srgbClr val="000000"/>
              </a:solidFill>
            </a:endParaRPr>
          </a:p>
        </p:txBody>
      </p:sp>
      <p:pic>
        <p:nvPicPr>
          <p:cNvPr id="5" name="Picture 4">
            <a:extLst>
              <a:ext uri="{FF2B5EF4-FFF2-40B4-BE49-F238E27FC236}">
                <a16:creationId xmlns:a16="http://schemas.microsoft.com/office/drawing/2014/main" xmlns="" id="{C0395C25-8E0B-6341-945A-114ACC3B9118}"/>
              </a:ext>
            </a:extLst>
          </p:cNvPr>
          <p:cNvPicPr>
            <a:picLocks noChangeAspect="1"/>
          </p:cNvPicPr>
          <p:nvPr/>
        </p:nvPicPr>
        <p:blipFill>
          <a:blip r:embed="rId3"/>
          <a:stretch>
            <a:fillRect/>
          </a:stretch>
        </p:blipFill>
        <p:spPr>
          <a:xfrm>
            <a:off x="1624698" y="3327028"/>
            <a:ext cx="4132133" cy="1534240"/>
          </a:xfrm>
          <a:prstGeom prst="rect">
            <a:avLst/>
          </a:prstGeom>
        </p:spPr>
      </p:pic>
    </p:spTree>
    <p:extLst>
      <p:ext uri="{BB962C8B-B14F-4D97-AF65-F5344CB8AC3E}">
        <p14:creationId xmlns:p14="http://schemas.microsoft.com/office/powerpoint/2010/main" val="389984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31899"/>
            <a:ext cx="8345488" cy="731837"/>
          </a:xfrm>
        </p:spPr>
        <p:txBody>
          <a:bodyPr/>
          <a:lstStyle/>
          <a:p>
            <a:r>
              <a:rPr lang="en-US" sz="2400" dirty="0" smtClean="0"/>
              <a:t>MAC </a:t>
            </a:r>
            <a:r>
              <a:rPr lang="en-US" sz="2400" dirty="0"/>
              <a:t>Address Table Attack Mitigation</a:t>
            </a:r>
          </a:p>
        </p:txBody>
      </p:sp>
      <p:sp>
        <p:nvSpPr>
          <p:cNvPr id="4" name="Content Placeholder 3">
            <a:extLst>
              <a:ext uri="{FF2B5EF4-FFF2-40B4-BE49-F238E27FC236}">
                <a16:creationId xmlns:a16="http://schemas.microsoft.com/office/drawing/2014/main" xmlns="" id="{46383689-36A9-814E-A9D3-28285BD1A65F}"/>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What makes tools such as </a:t>
            </a:r>
            <a:r>
              <a:rPr lang="en-US" sz="1600" b="1" dirty="0">
                <a:solidFill>
                  <a:srgbClr val="000000"/>
                </a:solidFill>
              </a:rPr>
              <a:t>macof</a:t>
            </a:r>
            <a:r>
              <a:rPr lang="en-US" sz="1600" dirty="0">
                <a:solidFill>
                  <a:srgbClr val="000000"/>
                </a:solidFill>
              </a:rPr>
              <a:t> so dangerous is that an attacker can create a MAC table overflow attack very quickly. For instance, a Catalyst 6500 switch can store 132,000 MAC addresses in its MAC address table. A tool such as </a:t>
            </a:r>
            <a:r>
              <a:rPr lang="en-US" sz="1600" b="1" dirty="0">
                <a:solidFill>
                  <a:srgbClr val="000000"/>
                </a:solidFill>
              </a:rPr>
              <a:t>macof</a:t>
            </a:r>
            <a:r>
              <a:rPr lang="en-US" sz="1600" dirty="0">
                <a:solidFill>
                  <a:srgbClr val="000000"/>
                </a:solidFill>
              </a:rPr>
              <a:t> can flood a switch with up to 8,000 bogus frames per second; creating a MAC address table overflow attack in a matter of a few seconds.</a:t>
            </a:r>
          </a:p>
          <a:p>
            <a:pPr marL="0" indent="0" algn="l"/>
            <a:endParaRPr lang="en-US" sz="1600" dirty="0">
              <a:solidFill>
                <a:srgbClr val="000000"/>
              </a:solidFill>
            </a:endParaRPr>
          </a:p>
          <a:p>
            <a:pPr marL="0" indent="0" algn="l"/>
            <a:r>
              <a:rPr lang="en-US" sz="1600" dirty="0">
                <a:solidFill>
                  <a:srgbClr val="000000"/>
                </a:solidFill>
              </a:rPr>
              <a:t>Another reason why these attack tools are dangerous is because they not only affect the local switch, they can also affect other connected Layer 2 switches. When the MAC address table of a switch is full, it starts flooding out all ports including those connected to other Layer 2 switches.</a:t>
            </a:r>
          </a:p>
          <a:p>
            <a:pPr marL="0" indent="0" algn="l"/>
            <a:endParaRPr lang="en-US" sz="1600" dirty="0">
              <a:solidFill>
                <a:srgbClr val="000000"/>
              </a:solidFill>
            </a:endParaRPr>
          </a:p>
          <a:p>
            <a:pPr marL="0" indent="0" algn="l"/>
            <a:r>
              <a:rPr lang="en-US" sz="1600" dirty="0">
                <a:solidFill>
                  <a:srgbClr val="000000"/>
                </a:solidFill>
              </a:rPr>
              <a:t>To mitigate MAC address table overflow attacks, network administrators must implement port security. Port security will only allow a specified number of source MAC addresses to be learned on the port. Port security is further discussed in another module.</a:t>
            </a:r>
          </a:p>
        </p:txBody>
      </p:sp>
    </p:spTree>
    <p:extLst>
      <p:ext uri="{BB962C8B-B14F-4D97-AF65-F5344CB8AC3E}">
        <p14:creationId xmlns:p14="http://schemas.microsoft.com/office/powerpoint/2010/main" val="419643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rgbClr val="0070C0"/>
                </a:solidFill>
              </a:rPr>
              <a:t>10.5 LAN Attacks</a:t>
            </a:r>
          </a:p>
        </p:txBody>
      </p:sp>
    </p:spTree>
    <p:custDataLst>
      <p:tags r:id="rId1"/>
    </p:custDataLst>
    <p:extLst>
      <p:ext uri="{BB962C8B-B14F-4D97-AF65-F5344CB8AC3E}">
        <p14:creationId xmlns:p14="http://schemas.microsoft.com/office/powerpoint/2010/main" val="2732502007"/>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31899"/>
            <a:ext cx="8345488" cy="731837"/>
          </a:xfrm>
          <a:solidFill>
            <a:srgbClr val="FFFF00"/>
          </a:solidFill>
        </p:spPr>
        <p:txBody>
          <a:bodyPr/>
          <a:lstStyle/>
          <a:p>
            <a:r>
              <a:rPr lang="en-US" sz="2400" dirty="0" smtClean="0"/>
              <a:t>Video </a:t>
            </a:r>
            <a:r>
              <a:rPr lang="en-US" sz="2400" dirty="0"/>
              <a:t>– VLAN and DHCP Attacks</a:t>
            </a:r>
          </a:p>
        </p:txBody>
      </p:sp>
      <p:sp>
        <p:nvSpPr>
          <p:cNvPr id="5" name="Content Placeholder 4">
            <a:extLst>
              <a:ext uri="{FF2B5EF4-FFF2-40B4-BE49-F238E27FC236}">
                <a16:creationId xmlns:a16="http://schemas.microsoft.com/office/drawing/2014/main" xmlns="" id="{2A0034F6-AAB1-384F-9110-1C872704588C}"/>
              </a:ext>
            </a:extLst>
          </p:cNvPr>
          <p:cNvSpPr>
            <a:spLocks noGrp="1"/>
          </p:cNvSpPr>
          <p:nvPr>
            <p:ph idx="1"/>
          </p:nvPr>
        </p:nvSpPr>
        <p:spPr>
          <a:xfrm>
            <a:off x="474662" y="763736"/>
            <a:ext cx="8280057" cy="3657998"/>
          </a:xfrm>
        </p:spPr>
        <p:txBody>
          <a:bodyPr/>
          <a:lstStyle/>
          <a:p>
            <a:pPr algn="l"/>
            <a:r>
              <a:rPr lang="en-US" sz="1800" dirty="0">
                <a:solidFill>
                  <a:srgbClr val="000000"/>
                </a:solidFill>
              </a:rPr>
              <a:t>This video will cover the following:</a:t>
            </a:r>
          </a:p>
          <a:p>
            <a:pPr marL="285750" indent="-285750" algn="l">
              <a:buFont typeface="Arial" panose="020B0604020202020204" pitchFamily="34" charset="0"/>
              <a:buChar char="•"/>
            </a:pPr>
            <a:r>
              <a:rPr lang="en-US" sz="1800" dirty="0">
                <a:solidFill>
                  <a:srgbClr val="000000"/>
                </a:solidFill>
              </a:rPr>
              <a:t>VLAN Hopping Attack</a:t>
            </a:r>
          </a:p>
          <a:p>
            <a:pPr marL="285750" indent="-285750" algn="l">
              <a:buFont typeface="Arial" panose="020B0604020202020204" pitchFamily="34" charset="0"/>
              <a:buChar char="•"/>
            </a:pPr>
            <a:r>
              <a:rPr lang="en-US" sz="1800" dirty="0">
                <a:solidFill>
                  <a:srgbClr val="000000"/>
                </a:solidFill>
              </a:rPr>
              <a:t>VLAN Double-Tagging Attack</a:t>
            </a:r>
          </a:p>
          <a:p>
            <a:pPr marL="285750" indent="-285750" algn="l">
              <a:buFont typeface="Arial" panose="020B0604020202020204" pitchFamily="34" charset="0"/>
              <a:buChar char="•"/>
            </a:pPr>
            <a:r>
              <a:rPr lang="en-US" sz="1800" dirty="0">
                <a:solidFill>
                  <a:srgbClr val="000000"/>
                </a:solidFill>
              </a:rPr>
              <a:t>DHCP Starvation Attack</a:t>
            </a:r>
          </a:p>
          <a:p>
            <a:pPr marL="285750" indent="-285750" algn="l">
              <a:buFont typeface="Arial" panose="020B0604020202020204" pitchFamily="34" charset="0"/>
              <a:buChar char="•"/>
            </a:pPr>
            <a:r>
              <a:rPr lang="en-US" sz="1800" dirty="0">
                <a:solidFill>
                  <a:srgbClr val="000000"/>
                </a:solidFill>
              </a:rPr>
              <a:t>DHCP Spoofing Attack</a:t>
            </a:r>
          </a:p>
        </p:txBody>
      </p:sp>
    </p:spTree>
    <p:extLst>
      <p:ext uri="{BB962C8B-B14F-4D97-AF65-F5344CB8AC3E}">
        <p14:creationId xmlns:p14="http://schemas.microsoft.com/office/powerpoint/2010/main" val="365837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smtClean="0"/>
              <a:t>Network </a:t>
            </a:r>
            <a:r>
              <a:rPr lang="en-US" sz="2400" dirty="0"/>
              <a:t>Security Devices</a:t>
            </a:r>
          </a:p>
        </p:txBody>
      </p:sp>
      <p:sp>
        <p:nvSpPr>
          <p:cNvPr id="4" name="Content Placeholder 3">
            <a:extLst>
              <a:ext uri="{FF2B5EF4-FFF2-40B4-BE49-F238E27FC236}">
                <a16:creationId xmlns:a16="http://schemas.microsoft.com/office/drawing/2014/main" xmlns="" id="{1B47481C-BE29-4F04-A259-DA8BFDA30BF7}"/>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Various network security devices are required to protect the network perimeter from outside access. These devices could include the following:</a:t>
            </a:r>
          </a:p>
          <a:p>
            <a:pPr marL="285750" indent="-285750" algn="l">
              <a:buFont typeface="Arial" panose="020B0604020202020204" pitchFamily="34" charset="0"/>
              <a:buChar char="•"/>
            </a:pPr>
            <a:r>
              <a:rPr lang="en-US" sz="1600" dirty="0">
                <a:solidFill>
                  <a:srgbClr val="000000"/>
                </a:solidFill>
              </a:rPr>
              <a:t>Virtual Private Network (VPN) enabled router - provides a secure connection to remote users across a public network and into the enterprise network. VPN services can be integrated into the firewall.</a:t>
            </a:r>
          </a:p>
          <a:p>
            <a:pPr marL="285750" indent="-285750" algn="l">
              <a:buFont typeface="Arial" panose="020B0604020202020204" pitchFamily="34" charset="0"/>
              <a:buChar char="•"/>
            </a:pPr>
            <a:r>
              <a:rPr lang="en-US" sz="1600" dirty="0">
                <a:solidFill>
                  <a:srgbClr val="000000"/>
                </a:solidFill>
              </a:rPr>
              <a:t>Next-Generation Firewall (NGFW) - provides stateful packet inspection, application visibility and control, a next-generation intrusion prevention system (NGIPS), advanced malware protection (AMP), and URL filtering.</a:t>
            </a:r>
          </a:p>
          <a:p>
            <a:pPr marL="285750" indent="-285750" algn="l">
              <a:buFont typeface="Arial" panose="020B0604020202020204" pitchFamily="34" charset="0"/>
              <a:buChar char="•"/>
            </a:pPr>
            <a:r>
              <a:rPr lang="en-US" sz="1600" dirty="0">
                <a:solidFill>
                  <a:srgbClr val="000000"/>
                </a:solidFill>
              </a:rPr>
              <a:t>Network Access Control (NAC) - includes authentication, authorization, and accounting (AAA) services. In larger enterprises, these services might be incorporated into an appliance that can manage access policies across a wide variety of users and device types. The Cisco Identity Services Engine (ISE) is an example of a NAC device.</a:t>
            </a:r>
          </a:p>
        </p:txBody>
      </p:sp>
    </p:spTree>
    <p:extLst>
      <p:ext uri="{BB962C8B-B14F-4D97-AF65-F5344CB8AC3E}">
        <p14:creationId xmlns:p14="http://schemas.microsoft.com/office/powerpoint/2010/main" val="209482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31899"/>
            <a:ext cx="8345488" cy="731837"/>
          </a:xfrm>
        </p:spPr>
        <p:txBody>
          <a:bodyPr/>
          <a:lstStyle/>
          <a:p>
            <a:r>
              <a:rPr lang="en-US" sz="2400" dirty="0" smtClean="0"/>
              <a:t>VLAN </a:t>
            </a:r>
            <a:r>
              <a:rPr lang="en-US" sz="2400" dirty="0"/>
              <a:t>Hopping Attacks</a:t>
            </a:r>
          </a:p>
        </p:txBody>
      </p:sp>
      <p:sp>
        <p:nvSpPr>
          <p:cNvPr id="4" name="Content Placeholder 3">
            <a:extLst>
              <a:ext uri="{FF2B5EF4-FFF2-40B4-BE49-F238E27FC236}">
                <a16:creationId xmlns:a16="http://schemas.microsoft.com/office/drawing/2014/main" xmlns="" id="{3B0A4675-4A69-B140-965F-8EBF6E6ACFA6}"/>
              </a:ext>
            </a:extLst>
          </p:cNvPr>
          <p:cNvSpPr>
            <a:spLocks noGrp="1"/>
          </p:cNvSpPr>
          <p:nvPr>
            <p:ph idx="1"/>
          </p:nvPr>
        </p:nvSpPr>
        <p:spPr>
          <a:xfrm>
            <a:off x="200026" y="763736"/>
            <a:ext cx="4557326" cy="3657998"/>
          </a:xfrm>
        </p:spPr>
        <p:txBody>
          <a:bodyPr/>
          <a:lstStyle/>
          <a:p>
            <a:pPr marL="0" indent="0" algn="l"/>
            <a:r>
              <a:rPr lang="en-US" sz="1500" dirty="0">
                <a:solidFill>
                  <a:srgbClr val="FF0000"/>
                </a:solidFill>
              </a:rPr>
              <a:t>A VLAN hopping attack enables traffic from one VLAN to be seen by another VLAN without the aid of a router. </a:t>
            </a:r>
            <a:r>
              <a:rPr lang="en-US" sz="1500" dirty="0">
                <a:solidFill>
                  <a:srgbClr val="000000"/>
                </a:solidFill>
              </a:rPr>
              <a:t>In a basic VLAN hopping attack, the threat actor configures a host to act like a switch to take advantage of the automatic trunking port feature enabled by default on most switch ports.</a:t>
            </a:r>
          </a:p>
          <a:p>
            <a:pPr marL="0" indent="0" algn="l"/>
            <a:endParaRPr lang="en-US" sz="1500" dirty="0">
              <a:solidFill>
                <a:srgbClr val="000000"/>
              </a:solidFill>
            </a:endParaRPr>
          </a:p>
          <a:p>
            <a:pPr marL="0" indent="0" algn="l"/>
            <a:r>
              <a:rPr lang="en-US" sz="1500" dirty="0">
                <a:solidFill>
                  <a:srgbClr val="000000"/>
                </a:solidFill>
              </a:rPr>
              <a:t>The threat actor configures the host to spoof 802.1Q signaling and Cisco-proprietary Dynamic Trunking Protocol (DTP) signaling to trunk with the connecting switch. If successful, the switch establishes a trunk link with the host, as shown in the figure. Now the threat actor can access all the VLANs on the switch. The threat actor can send and receive traffic on any VLAN, effectively hopping between VLANs.</a:t>
            </a:r>
          </a:p>
          <a:p>
            <a:pPr marL="342900" indent="-342900" algn="l">
              <a:buFont typeface="Arial" panose="020B0604020202020204" pitchFamily="34" charset="0"/>
              <a:buChar char="•"/>
            </a:pPr>
            <a:endParaRPr lang="en-US" sz="1400" dirty="0">
              <a:solidFill>
                <a:srgbClr val="000000"/>
              </a:solidFill>
            </a:endParaRPr>
          </a:p>
        </p:txBody>
      </p:sp>
      <p:pic>
        <p:nvPicPr>
          <p:cNvPr id="7" name="Picture 6">
            <a:extLst>
              <a:ext uri="{FF2B5EF4-FFF2-40B4-BE49-F238E27FC236}">
                <a16:creationId xmlns:a16="http://schemas.microsoft.com/office/drawing/2014/main" xmlns="" id="{15B65ED4-6166-0049-9C4F-C32B940BCD6D}"/>
              </a:ext>
            </a:extLst>
          </p:cNvPr>
          <p:cNvPicPr>
            <a:picLocks noChangeAspect="1"/>
          </p:cNvPicPr>
          <p:nvPr/>
        </p:nvPicPr>
        <p:blipFill>
          <a:blip r:embed="rId3"/>
          <a:stretch>
            <a:fillRect/>
          </a:stretch>
        </p:blipFill>
        <p:spPr>
          <a:xfrm>
            <a:off x="4876968" y="1305783"/>
            <a:ext cx="3996618" cy="2178822"/>
          </a:xfrm>
          <a:prstGeom prst="rect">
            <a:avLst/>
          </a:prstGeom>
        </p:spPr>
      </p:pic>
    </p:spTree>
    <p:extLst>
      <p:ext uri="{BB962C8B-B14F-4D97-AF65-F5344CB8AC3E}">
        <p14:creationId xmlns:p14="http://schemas.microsoft.com/office/powerpoint/2010/main" val="304965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31899"/>
            <a:ext cx="8345488" cy="731837"/>
          </a:xfrm>
        </p:spPr>
        <p:txBody>
          <a:bodyPr/>
          <a:lstStyle/>
          <a:p>
            <a:r>
              <a:rPr lang="en-US" sz="2400" dirty="0" smtClean="0"/>
              <a:t>VLAN </a:t>
            </a:r>
            <a:r>
              <a:rPr lang="en-US" sz="2400" dirty="0"/>
              <a:t>Double-Tagging Attacks</a:t>
            </a:r>
          </a:p>
        </p:txBody>
      </p:sp>
      <p:sp>
        <p:nvSpPr>
          <p:cNvPr id="5" name="Content Placeholder 4">
            <a:extLst>
              <a:ext uri="{FF2B5EF4-FFF2-40B4-BE49-F238E27FC236}">
                <a16:creationId xmlns:a16="http://schemas.microsoft.com/office/drawing/2014/main" xmlns="" id="{673C65D5-FC37-3B43-A2FC-291F60391501}"/>
              </a:ext>
            </a:extLst>
          </p:cNvPr>
          <p:cNvSpPr>
            <a:spLocks noGrp="1"/>
          </p:cNvSpPr>
          <p:nvPr>
            <p:ph idx="1"/>
          </p:nvPr>
        </p:nvSpPr>
        <p:spPr>
          <a:xfrm>
            <a:off x="219076" y="763736"/>
            <a:ext cx="8535644" cy="3657998"/>
          </a:xfrm>
        </p:spPr>
        <p:txBody>
          <a:bodyPr/>
          <a:lstStyle/>
          <a:p>
            <a:pPr marL="0" indent="0" algn="l"/>
            <a:r>
              <a:rPr lang="en-US" sz="1500" dirty="0">
                <a:solidFill>
                  <a:srgbClr val="000000"/>
                </a:solidFill>
              </a:rPr>
              <a:t>A threat actor is specific situations could embed a hidden 802.1Q tag inside the frame that already has an 802.1Q tag. This tag allows the frame to go to a VLAN that the original 802.1Q tag did not specify.</a:t>
            </a:r>
          </a:p>
          <a:p>
            <a:pPr marL="285750" indent="-285750" algn="l">
              <a:buFont typeface="Arial" panose="020B0604020202020204" pitchFamily="34" charset="0"/>
              <a:buChar char="•"/>
            </a:pPr>
            <a:r>
              <a:rPr lang="en-US" sz="1500" b="1" dirty="0">
                <a:solidFill>
                  <a:srgbClr val="000000"/>
                </a:solidFill>
              </a:rPr>
              <a:t>Step 1: </a:t>
            </a:r>
            <a:r>
              <a:rPr lang="en-US" sz="1500" dirty="0">
                <a:solidFill>
                  <a:srgbClr val="000000"/>
                </a:solidFill>
              </a:rPr>
              <a:t>The threat actor sends a double-tagged 802.1Q frame to the switch. The outer header has the VLAN tag of the threat actor, which is the same as the native VLAN of the trunk port.</a:t>
            </a:r>
          </a:p>
          <a:p>
            <a:pPr marL="285750" indent="-285750" algn="l">
              <a:buFont typeface="Arial" panose="020B0604020202020204" pitchFamily="34" charset="0"/>
              <a:buChar char="•"/>
            </a:pPr>
            <a:r>
              <a:rPr lang="en-US" sz="1500" b="1" dirty="0">
                <a:solidFill>
                  <a:srgbClr val="000000"/>
                </a:solidFill>
              </a:rPr>
              <a:t>Step 2</a:t>
            </a:r>
            <a:r>
              <a:rPr lang="en-US" sz="1500" dirty="0">
                <a:solidFill>
                  <a:srgbClr val="000000"/>
                </a:solidFill>
              </a:rPr>
              <a:t>: The frame arrives on the first switch, which looks at the first 4-byte 802.1Q tag. The switch sees that the frame is destined for the native VLAN. The switch forwards the packet out all native VLAN ports after stripping the VLAN tag. The frame is not retagged because it is part of the native VLAN. At this point, the inner VLAN tag is still intact and has not been inspected by the first switch.</a:t>
            </a:r>
          </a:p>
          <a:p>
            <a:pPr marL="285750" indent="-285750" algn="l">
              <a:buFont typeface="Arial" panose="020B0604020202020204" pitchFamily="34" charset="0"/>
              <a:buChar char="•"/>
            </a:pPr>
            <a:r>
              <a:rPr lang="en-US" sz="1500" b="1" dirty="0">
                <a:solidFill>
                  <a:srgbClr val="000000"/>
                </a:solidFill>
              </a:rPr>
              <a:t>Step 3</a:t>
            </a:r>
            <a:r>
              <a:rPr lang="en-US" sz="1500" dirty="0">
                <a:solidFill>
                  <a:srgbClr val="000000"/>
                </a:solidFill>
              </a:rPr>
              <a:t>: The frame arrives at the second switch which has no knowledge that it was supposed to be for the native VLAN. Native VLAN traffic is not tagged by the sending switch as specified in the 802.1Q specification. The second switch looks only at the inner 802.1Q tag that the threat actor inserted and sees that the frame is destined the target VLAN. The second switch sends the frame on to the target or floods it, depending on whether there is an existing MAC address table entry for the target.</a:t>
            </a:r>
          </a:p>
        </p:txBody>
      </p:sp>
    </p:spTree>
    <p:extLst>
      <p:ext uri="{BB962C8B-B14F-4D97-AF65-F5344CB8AC3E}">
        <p14:creationId xmlns:p14="http://schemas.microsoft.com/office/powerpoint/2010/main" val="244883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31899"/>
            <a:ext cx="8345488" cy="731837"/>
          </a:xfrm>
        </p:spPr>
        <p:txBody>
          <a:bodyPr/>
          <a:lstStyle/>
          <a:p>
            <a:r>
              <a:rPr lang="en-US" sz="2400" dirty="0" smtClean="0"/>
              <a:t>VLAN </a:t>
            </a:r>
            <a:r>
              <a:rPr lang="en-US" sz="2400" dirty="0"/>
              <a:t>Double-Tagging Attacks (Cont.)</a:t>
            </a:r>
          </a:p>
        </p:txBody>
      </p:sp>
      <p:sp>
        <p:nvSpPr>
          <p:cNvPr id="4" name="Content Placeholder 3">
            <a:extLst>
              <a:ext uri="{FF2B5EF4-FFF2-40B4-BE49-F238E27FC236}">
                <a16:creationId xmlns:a16="http://schemas.microsoft.com/office/drawing/2014/main" xmlns="" id="{F8ECADB4-1C1D-7B40-B8CF-8A1FA1C78DB6}"/>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A VLAN double-tagging attack is unidirectional and works only when the attacker is connected to a port residing in the same VLAN as the native VLAN of the trunk port. The idea is that double tagging allows the attacker to send data to hosts or servers on a VLAN that otherwise would be blocked by some type of access control configuration. Presumably the return traffic will also be permitted, thus giving the attacker the ability to communicate with devices on the normally blocked VLAN.</a:t>
            </a:r>
          </a:p>
          <a:p>
            <a:pPr marL="0" indent="0" algn="l"/>
            <a:endParaRPr lang="en-US" sz="1600" dirty="0">
              <a:solidFill>
                <a:srgbClr val="000000"/>
              </a:solidFill>
            </a:endParaRPr>
          </a:p>
          <a:p>
            <a:pPr marL="0" indent="0" algn="l"/>
            <a:r>
              <a:rPr lang="en-US" sz="1600" b="1" dirty="0">
                <a:solidFill>
                  <a:srgbClr val="000000"/>
                </a:solidFill>
              </a:rPr>
              <a:t>VLAN Attack Mitigation - </a:t>
            </a:r>
            <a:r>
              <a:rPr lang="en-US" sz="1600" dirty="0">
                <a:solidFill>
                  <a:srgbClr val="000000"/>
                </a:solidFill>
              </a:rPr>
              <a:t>VLAN hopping and VLAN double-tagging attacks can be prevented by implementing the following trunk security guidelines, as discussed in a previous module:</a:t>
            </a:r>
          </a:p>
          <a:p>
            <a:pPr marL="415985" lvl="1" indent="-342900">
              <a:buFont typeface="Arial" panose="020B0604020202020204" pitchFamily="34" charset="0"/>
              <a:buChar char="•"/>
            </a:pPr>
            <a:r>
              <a:rPr lang="en-US" sz="1600" dirty="0">
                <a:solidFill>
                  <a:srgbClr val="000000"/>
                </a:solidFill>
              </a:rPr>
              <a:t>Disable trunking on all access ports.</a:t>
            </a:r>
          </a:p>
          <a:p>
            <a:pPr marL="415985" lvl="1" indent="-342900">
              <a:buFont typeface="Arial" panose="020B0604020202020204" pitchFamily="34" charset="0"/>
              <a:buChar char="•"/>
            </a:pPr>
            <a:r>
              <a:rPr lang="en-US" sz="1600" dirty="0">
                <a:solidFill>
                  <a:srgbClr val="000000"/>
                </a:solidFill>
              </a:rPr>
              <a:t>Disable auto trunking on trunk links so that trunks must be manually enabled.</a:t>
            </a:r>
          </a:p>
          <a:p>
            <a:pPr marL="415985" lvl="1" indent="-342900">
              <a:buFont typeface="Arial" panose="020B0604020202020204" pitchFamily="34" charset="0"/>
              <a:buChar char="•"/>
            </a:pPr>
            <a:r>
              <a:rPr lang="en-US" sz="1600" dirty="0">
                <a:solidFill>
                  <a:srgbClr val="000000"/>
                </a:solidFill>
              </a:rPr>
              <a:t>Be sure that the native VLAN is only used for trunk links.</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13971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31899"/>
            <a:ext cx="8345488" cy="731837"/>
          </a:xfrm>
        </p:spPr>
        <p:txBody>
          <a:bodyPr/>
          <a:lstStyle/>
          <a:p>
            <a:r>
              <a:rPr lang="en-US" sz="2400" dirty="0" smtClean="0"/>
              <a:t>DHCP </a:t>
            </a:r>
            <a:r>
              <a:rPr lang="en-US" sz="2400" dirty="0"/>
              <a:t>Messages</a:t>
            </a:r>
          </a:p>
        </p:txBody>
      </p:sp>
      <p:sp>
        <p:nvSpPr>
          <p:cNvPr id="5" name="Content Placeholder 4">
            <a:extLst>
              <a:ext uri="{FF2B5EF4-FFF2-40B4-BE49-F238E27FC236}">
                <a16:creationId xmlns:a16="http://schemas.microsoft.com/office/drawing/2014/main" xmlns="" id="{A15A5F89-F3B9-DD46-896D-C4DF6594A77C}"/>
              </a:ext>
            </a:extLst>
          </p:cNvPr>
          <p:cNvSpPr>
            <a:spLocks noGrp="1"/>
          </p:cNvSpPr>
          <p:nvPr>
            <p:ph idx="1"/>
          </p:nvPr>
        </p:nvSpPr>
        <p:spPr>
          <a:xfrm>
            <a:off x="123826" y="763736"/>
            <a:ext cx="8630894" cy="752639"/>
          </a:xfrm>
        </p:spPr>
        <p:txBody>
          <a:bodyPr/>
          <a:lstStyle/>
          <a:p>
            <a:pPr marL="0" indent="0" algn="l"/>
            <a:r>
              <a:rPr lang="en-US" sz="1600" dirty="0">
                <a:solidFill>
                  <a:srgbClr val="000000"/>
                </a:solidFill>
              </a:rPr>
              <a:t>DHCP servers dynamically provide IP configuration information including IP address, subnet mask, default gateway, DNS servers, and more to clients. A review of the sequence of the DHCP message exchange between client and server is show in the figure.</a:t>
            </a:r>
          </a:p>
        </p:txBody>
      </p:sp>
      <p:pic>
        <p:nvPicPr>
          <p:cNvPr id="2" name="Picture 1">
            <a:extLst>
              <a:ext uri="{FF2B5EF4-FFF2-40B4-BE49-F238E27FC236}">
                <a16:creationId xmlns:a16="http://schemas.microsoft.com/office/drawing/2014/main" xmlns="" id="{DA506D23-2044-4AB4-94F2-70B8DD874520}"/>
              </a:ext>
            </a:extLst>
          </p:cNvPr>
          <p:cNvPicPr>
            <a:picLocks noChangeAspect="1"/>
          </p:cNvPicPr>
          <p:nvPr/>
        </p:nvPicPr>
        <p:blipFill>
          <a:blip r:embed="rId3"/>
          <a:stretch>
            <a:fillRect/>
          </a:stretch>
        </p:blipFill>
        <p:spPr>
          <a:xfrm>
            <a:off x="1737392" y="1602100"/>
            <a:ext cx="4546853" cy="3177549"/>
          </a:xfrm>
          <a:prstGeom prst="rect">
            <a:avLst/>
          </a:prstGeom>
        </p:spPr>
      </p:pic>
    </p:spTree>
    <p:extLst>
      <p:ext uri="{BB962C8B-B14F-4D97-AF65-F5344CB8AC3E}">
        <p14:creationId xmlns:p14="http://schemas.microsoft.com/office/powerpoint/2010/main" val="38877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31899"/>
            <a:ext cx="8345488" cy="731837"/>
          </a:xfrm>
        </p:spPr>
        <p:txBody>
          <a:bodyPr/>
          <a:lstStyle/>
          <a:p>
            <a:r>
              <a:rPr lang="en-US" sz="2400" dirty="0" smtClean="0"/>
              <a:t>DHCP </a:t>
            </a:r>
            <a:r>
              <a:rPr lang="en-US" sz="2400" dirty="0"/>
              <a:t>Attacks</a:t>
            </a:r>
          </a:p>
        </p:txBody>
      </p:sp>
      <p:sp>
        <p:nvSpPr>
          <p:cNvPr id="5" name="Content Placeholder 4">
            <a:extLst>
              <a:ext uri="{FF2B5EF4-FFF2-40B4-BE49-F238E27FC236}">
                <a16:creationId xmlns:a16="http://schemas.microsoft.com/office/drawing/2014/main" xmlns="" id="{A15A5F89-F3B9-DD46-896D-C4DF6594A77C}"/>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Two types of DHCP attacks are DHCP starvation and DHCP spoofing. Both attacks are mitigated by implementing DHCP snooping.</a:t>
            </a:r>
          </a:p>
          <a:p>
            <a:pPr marL="342900" indent="-342900" algn="l">
              <a:buFont typeface="Arial" panose="020B0604020202020204" pitchFamily="34" charset="0"/>
              <a:buChar char="•"/>
            </a:pPr>
            <a:r>
              <a:rPr lang="en-US" sz="1600" b="1" dirty="0">
                <a:solidFill>
                  <a:srgbClr val="000000"/>
                </a:solidFill>
              </a:rPr>
              <a:t>DHCP Starvation Attack  – </a:t>
            </a:r>
            <a:r>
              <a:rPr lang="en-US" sz="1600" dirty="0">
                <a:solidFill>
                  <a:srgbClr val="000000"/>
                </a:solidFill>
              </a:rPr>
              <a:t>The goal of this attack is to create a DoS for connecting clients. DHCP starvation attacks require an attack tool such as </a:t>
            </a:r>
            <a:r>
              <a:rPr lang="en-US" sz="1600" dirty="0">
                <a:solidFill>
                  <a:srgbClr val="FF0000"/>
                </a:solidFill>
              </a:rPr>
              <a:t>Gobbler</a:t>
            </a:r>
            <a:r>
              <a:rPr lang="en-US" sz="1600" dirty="0">
                <a:solidFill>
                  <a:srgbClr val="000000"/>
                </a:solidFill>
              </a:rPr>
              <a:t>. Gobbler has the ability to look at the entire scope of leasable IP addresses and tries to lease them all. Specifically, it creates </a:t>
            </a:r>
            <a:r>
              <a:rPr lang="en-US" sz="1600" dirty="0">
                <a:solidFill>
                  <a:srgbClr val="FF0000"/>
                </a:solidFill>
              </a:rPr>
              <a:t>DHCP discovery messages with bogus MAC addre</a:t>
            </a:r>
            <a:r>
              <a:rPr lang="en-US" sz="1600" dirty="0">
                <a:solidFill>
                  <a:srgbClr val="000000"/>
                </a:solidFill>
              </a:rPr>
              <a:t>sses.</a:t>
            </a:r>
          </a:p>
          <a:p>
            <a:pPr marL="342900" indent="-342900" algn="l">
              <a:buFont typeface="Arial" panose="020B0604020202020204" pitchFamily="34" charset="0"/>
              <a:buChar char="•"/>
            </a:pPr>
            <a:r>
              <a:rPr lang="en-US" sz="1600" b="1" dirty="0">
                <a:solidFill>
                  <a:srgbClr val="000000"/>
                </a:solidFill>
              </a:rPr>
              <a:t>DHCP Spoofing Attack – </a:t>
            </a:r>
            <a:r>
              <a:rPr lang="en-US" sz="1600" dirty="0">
                <a:solidFill>
                  <a:srgbClr val="000000"/>
                </a:solidFill>
              </a:rPr>
              <a:t>This</a:t>
            </a:r>
            <a:r>
              <a:rPr lang="en-US" sz="1600" b="1" dirty="0">
                <a:solidFill>
                  <a:srgbClr val="000000"/>
                </a:solidFill>
              </a:rPr>
              <a:t> </a:t>
            </a:r>
            <a:r>
              <a:rPr lang="en-US" sz="1600" dirty="0">
                <a:solidFill>
                  <a:srgbClr val="000000"/>
                </a:solidFill>
              </a:rPr>
              <a:t>occurs when a rogue DHCP server is connected to the network and provides false IP configuration parameters to legitimate clients. A rogue server can provide a variety of misleading information, including the following:</a:t>
            </a:r>
          </a:p>
          <a:p>
            <a:pPr marL="489010" lvl="2" indent="-342900">
              <a:buFont typeface="Arial" panose="020B0604020202020204" pitchFamily="34" charset="0"/>
              <a:buChar char="•"/>
            </a:pPr>
            <a:r>
              <a:rPr lang="en-US" b="1" dirty="0">
                <a:solidFill>
                  <a:srgbClr val="000000"/>
                </a:solidFill>
              </a:rPr>
              <a:t>Wrong default gateway</a:t>
            </a:r>
            <a:r>
              <a:rPr lang="en-US" dirty="0">
                <a:solidFill>
                  <a:srgbClr val="000000"/>
                </a:solidFill>
              </a:rPr>
              <a:t> - The rogue server provides an </a:t>
            </a:r>
            <a:r>
              <a:rPr lang="en-US" dirty="0">
                <a:solidFill>
                  <a:srgbClr val="FF0000"/>
                </a:solidFill>
              </a:rPr>
              <a:t>invalid gateway or the IP address </a:t>
            </a:r>
            <a:r>
              <a:rPr lang="en-US" dirty="0">
                <a:solidFill>
                  <a:srgbClr val="000000"/>
                </a:solidFill>
              </a:rPr>
              <a:t>of its host to create a man-in-the-middle attack. This may go entirely undetected as the intruder intercepts the data flow through the network.</a:t>
            </a:r>
          </a:p>
          <a:p>
            <a:pPr marL="489010" lvl="2" indent="-342900">
              <a:buFont typeface="Arial" panose="020B0604020202020204" pitchFamily="34" charset="0"/>
              <a:buChar char="•"/>
            </a:pPr>
            <a:r>
              <a:rPr lang="en-US" b="1" dirty="0">
                <a:solidFill>
                  <a:srgbClr val="000000"/>
                </a:solidFill>
              </a:rPr>
              <a:t>Wrong DNS server</a:t>
            </a:r>
            <a:r>
              <a:rPr lang="en-US" dirty="0">
                <a:solidFill>
                  <a:srgbClr val="000000"/>
                </a:solidFill>
              </a:rPr>
              <a:t> - The rogue server provides an </a:t>
            </a:r>
            <a:r>
              <a:rPr lang="en-US" dirty="0">
                <a:solidFill>
                  <a:srgbClr val="FF0000"/>
                </a:solidFill>
              </a:rPr>
              <a:t>incorrect DNS </a:t>
            </a:r>
            <a:r>
              <a:rPr lang="en-US" dirty="0">
                <a:solidFill>
                  <a:srgbClr val="000000"/>
                </a:solidFill>
              </a:rPr>
              <a:t>server address pointing the user to a nefarious website.</a:t>
            </a:r>
          </a:p>
          <a:p>
            <a:pPr marL="489010" lvl="2" indent="-342900">
              <a:buFont typeface="Arial" panose="020B0604020202020204" pitchFamily="34" charset="0"/>
              <a:buChar char="•"/>
            </a:pPr>
            <a:r>
              <a:rPr lang="en-US" b="1" dirty="0">
                <a:solidFill>
                  <a:srgbClr val="000000"/>
                </a:solidFill>
              </a:rPr>
              <a:t>Wrong IP address</a:t>
            </a:r>
            <a:r>
              <a:rPr lang="en-US" dirty="0">
                <a:solidFill>
                  <a:srgbClr val="000000"/>
                </a:solidFill>
              </a:rPr>
              <a:t> - The rogue server provides an </a:t>
            </a:r>
            <a:r>
              <a:rPr lang="en-US" dirty="0">
                <a:solidFill>
                  <a:srgbClr val="FF0000"/>
                </a:solidFill>
              </a:rPr>
              <a:t>invalid IP address </a:t>
            </a:r>
            <a:r>
              <a:rPr lang="en-US" dirty="0">
                <a:solidFill>
                  <a:srgbClr val="000000"/>
                </a:solidFill>
              </a:rPr>
              <a:t>effectively creating a DoS attack on the DHCP client.</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77168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31899"/>
            <a:ext cx="8877300" cy="731837"/>
          </a:xfrm>
          <a:solidFill>
            <a:srgbClr val="FFFF00"/>
          </a:solidFill>
        </p:spPr>
        <p:txBody>
          <a:bodyPr/>
          <a:lstStyle/>
          <a:p>
            <a:r>
              <a:rPr lang="en-US" sz="2400" dirty="0" smtClean="0"/>
              <a:t>Video – ARP Attacks, STP Attacks, and CDP Reconnaissance</a:t>
            </a:r>
            <a:endParaRPr lang="en-US" sz="2400" dirty="0"/>
          </a:p>
        </p:txBody>
      </p:sp>
      <p:sp>
        <p:nvSpPr>
          <p:cNvPr id="4" name="Content Placeholder 3">
            <a:extLst>
              <a:ext uri="{FF2B5EF4-FFF2-40B4-BE49-F238E27FC236}">
                <a16:creationId xmlns:a16="http://schemas.microsoft.com/office/drawing/2014/main" xmlns="" id="{17510519-66BC-9B41-A8DD-700F29EAFD09}"/>
              </a:ext>
            </a:extLst>
          </p:cNvPr>
          <p:cNvSpPr>
            <a:spLocks noGrp="1"/>
          </p:cNvSpPr>
          <p:nvPr>
            <p:ph idx="1"/>
          </p:nvPr>
        </p:nvSpPr>
        <p:spPr>
          <a:xfrm>
            <a:off x="474662" y="976184"/>
            <a:ext cx="8280057" cy="3445550"/>
          </a:xfrm>
        </p:spPr>
        <p:txBody>
          <a:bodyPr/>
          <a:lstStyle/>
          <a:p>
            <a:pPr algn="l"/>
            <a:r>
              <a:rPr lang="en-US" sz="1800" dirty="0">
                <a:solidFill>
                  <a:srgbClr val="000000"/>
                </a:solidFill>
              </a:rPr>
              <a:t>This video will cover the following:</a:t>
            </a:r>
          </a:p>
          <a:p>
            <a:pPr marL="285750" indent="-285750" algn="l">
              <a:buFont typeface="Arial" panose="020B0604020202020204" pitchFamily="34" charset="0"/>
              <a:buChar char="•"/>
            </a:pPr>
            <a:r>
              <a:rPr lang="en-US" sz="1800" dirty="0">
                <a:solidFill>
                  <a:srgbClr val="000000"/>
                </a:solidFill>
              </a:rPr>
              <a:t>ARP Spoofing Attack</a:t>
            </a:r>
          </a:p>
          <a:p>
            <a:pPr marL="285750" indent="-285750" algn="l">
              <a:buFont typeface="Arial" panose="020B0604020202020204" pitchFamily="34" charset="0"/>
              <a:buChar char="•"/>
            </a:pPr>
            <a:r>
              <a:rPr lang="en-US" sz="1800" dirty="0">
                <a:solidFill>
                  <a:srgbClr val="000000"/>
                </a:solidFill>
              </a:rPr>
              <a:t>ARP Poisoning Attack</a:t>
            </a:r>
          </a:p>
          <a:p>
            <a:pPr marL="285750" indent="-285750" algn="l">
              <a:buFont typeface="Arial" panose="020B0604020202020204" pitchFamily="34" charset="0"/>
              <a:buChar char="•"/>
            </a:pPr>
            <a:r>
              <a:rPr lang="en-US" sz="1800" dirty="0">
                <a:solidFill>
                  <a:srgbClr val="000000"/>
                </a:solidFill>
              </a:rPr>
              <a:t>STP Attack</a:t>
            </a:r>
          </a:p>
          <a:p>
            <a:pPr marL="285750" indent="-285750" algn="l">
              <a:buFont typeface="Arial" panose="020B0604020202020204" pitchFamily="34" charset="0"/>
              <a:buChar char="•"/>
            </a:pPr>
            <a:r>
              <a:rPr lang="en-US" sz="1800" dirty="0">
                <a:solidFill>
                  <a:srgbClr val="000000"/>
                </a:solidFill>
              </a:rPr>
              <a:t>CDP Reconnaissance</a:t>
            </a:r>
          </a:p>
        </p:txBody>
      </p:sp>
    </p:spTree>
    <p:extLst>
      <p:ext uri="{BB962C8B-B14F-4D97-AF65-F5344CB8AC3E}">
        <p14:creationId xmlns:p14="http://schemas.microsoft.com/office/powerpoint/2010/main" val="105177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31899"/>
            <a:ext cx="8345488" cy="731837"/>
          </a:xfrm>
        </p:spPr>
        <p:txBody>
          <a:bodyPr/>
          <a:lstStyle/>
          <a:p>
            <a:r>
              <a:rPr lang="en-US" sz="2400" dirty="0" smtClean="0"/>
              <a:t>ARP </a:t>
            </a:r>
            <a:r>
              <a:rPr lang="en-US" sz="2400" dirty="0"/>
              <a:t>Attacks</a:t>
            </a:r>
          </a:p>
        </p:txBody>
      </p:sp>
      <p:sp>
        <p:nvSpPr>
          <p:cNvPr id="5" name="Content Placeholder 4">
            <a:extLst>
              <a:ext uri="{FF2B5EF4-FFF2-40B4-BE49-F238E27FC236}">
                <a16:creationId xmlns:a16="http://schemas.microsoft.com/office/drawing/2014/main" xmlns="" id="{371C3F83-A506-0242-BF2F-B361DEA2DB2A}"/>
              </a:ext>
            </a:extLst>
          </p:cNvPr>
          <p:cNvSpPr>
            <a:spLocks noGrp="1"/>
          </p:cNvSpPr>
          <p:nvPr>
            <p:ph idx="1"/>
          </p:nvPr>
        </p:nvSpPr>
        <p:spPr>
          <a:xfrm>
            <a:off x="190500" y="763736"/>
            <a:ext cx="8564219" cy="3657998"/>
          </a:xfrm>
        </p:spPr>
        <p:txBody>
          <a:bodyPr/>
          <a:lstStyle/>
          <a:p>
            <a:pPr marL="285750" indent="-285750" algn="l">
              <a:buFont typeface="Arial" panose="020B0604020202020204" pitchFamily="34" charset="0"/>
              <a:buChar char="•"/>
            </a:pPr>
            <a:r>
              <a:rPr lang="en-US" sz="1500" dirty="0">
                <a:solidFill>
                  <a:srgbClr val="000000"/>
                </a:solidFill>
              </a:rPr>
              <a:t>Hosts broadcast ARP Requests to determine the MAC address of a host with a destination IP address. All hosts on the subnet receive and process the ARP Request. The host with the matching IP address in the ARP Request sends an ARP Reply.</a:t>
            </a:r>
          </a:p>
          <a:p>
            <a:pPr marL="285750" indent="-285750" algn="l">
              <a:buFont typeface="Arial" panose="020B0604020202020204" pitchFamily="34" charset="0"/>
              <a:buChar char="•"/>
            </a:pPr>
            <a:r>
              <a:rPr lang="en-US" sz="1500" dirty="0">
                <a:solidFill>
                  <a:srgbClr val="000000"/>
                </a:solidFill>
              </a:rPr>
              <a:t>A client can send an unsolicited ARP Reply called a “</a:t>
            </a:r>
            <a:r>
              <a:rPr lang="en-US" sz="1500" dirty="0">
                <a:solidFill>
                  <a:srgbClr val="FF0000"/>
                </a:solidFill>
              </a:rPr>
              <a:t>gratuitous ARP</a:t>
            </a:r>
            <a:r>
              <a:rPr lang="en-US" sz="1500" dirty="0">
                <a:solidFill>
                  <a:srgbClr val="000000"/>
                </a:solidFill>
              </a:rPr>
              <a:t>”. Other hosts on the subnet store the MAC address and IP address contained in the gratuitous ARP in their ARP tables.</a:t>
            </a:r>
          </a:p>
          <a:p>
            <a:pPr marL="285750" indent="-285750" algn="l">
              <a:buFont typeface="Arial" panose="020B0604020202020204" pitchFamily="34" charset="0"/>
              <a:buChar char="•"/>
            </a:pPr>
            <a:r>
              <a:rPr lang="en-US" sz="1500" dirty="0">
                <a:solidFill>
                  <a:srgbClr val="000000"/>
                </a:solidFill>
              </a:rPr>
              <a:t>An attacker can send a gratuitous ARP message containing a spoofed MAC address to a switch, and the switch would update its MAC table accordingly. In a typical attack, a threat actor sends unsolicited ARP Replies to other hosts on the subnet with the MAC Address of the threat actor and the IP address of the default gateway, effectively setting up a man-in-the-middle attack.</a:t>
            </a:r>
          </a:p>
          <a:p>
            <a:pPr marL="285750" indent="-285750" algn="l">
              <a:buFont typeface="Arial" panose="020B0604020202020204" pitchFamily="34" charset="0"/>
              <a:buChar char="•"/>
            </a:pPr>
            <a:r>
              <a:rPr lang="en-US" sz="1500" dirty="0">
                <a:solidFill>
                  <a:srgbClr val="000000"/>
                </a:solidFill>
              </a:rPr>
              <a:t>There are many tools available on the internet to create </a:t>
            </a:r>
            <a:r>
              <a:rPr lang="en-US" sz="1500" dirty="0">
                <a:solidFill>
                  <a:srgbClr val="FF0000"/>
                </a:solidFill>
              </a:rPr>
              <a:t>ARP man-in-the-middle attacks</a:t>
            </a:r>
            <a:r>
              <a:rPr lang="en-US" sz="1500" dirty="0">
                <a:solidFill>
                  <a:srgbClr val="000000"/>
                </a:solidFill>
              </a:rPr>
              <a:t>. </a:t>
            </a:r>
          </a:p>
          <a:p>
            <a:pPr marL="285750" indent="-285750" algn="l">
              <a:buFont typeface="Arial" panose="020B0604020202020204" pitchFamily="34" charset="0"/>
              <a:buChar char="•"/>
            </a:pPr>
            <a:r>
              <a:rPr lang="en-US" sz="1500" dirty="0">
                <a:solidFill>
                  <a:srgbClr val="000000"/>
                </a:solidFill>
              </a:rPr>
              <a:t>IPv6 uses ICMPv6 Neighbor Discovery Protocol for Layer 2 address resolution. IPv6 includes strategies to mitigate </a:t>
            </a:r>
            <a:r>
              <a:rPr lang="en-US" sz="1500" dirty="0">
                <a:solidFill>
                  <a:srgbClr val="FF0000"/>
                </a:solidFill>
              </a:rPr>
              <a:t>Neighbor Advertisement spoofing</a:t>
            </a:r>
            <a:r>
              <a:rPr lang="en-US" sz="1500" dirty="0">
                <a:solidFill>
                  <a:srgbClr val="000000"/>
                </a:solidFill>
              </a:rPr>
              <a:t>, similar to the way IPv6 prevents a spoofed ARP Reply.</a:t>
            </a:r>
          </a:p>
          <a:p>
            <a:pPr marL="285750" indent="-285750" algn="l">
              <a:buFont typeface="Arial" panose="020B0604020202020204" pitchFamily="34" charset="0"/>
              <a:buChar char="•"/>
            </a:pPr>
            <a:r>
              <a:rPr lang="en-US" sz="1500" dirty="0">
                <a:solidFill>
                  <a:srgbClr val="000000"/>
                </a:solidFill>
              </a:rPr>
              <a:t>ARP spoofing and ARP poisoning are mitigated by implementing </a:t>
            </a:r>
            <a:r>
              <a:rPr lang="en-US" sz="1500" dirty="0">
                <a:solidFill>
                  <a:srgbClr val="FF0000"/>
                </a:solidFill>
              </a:rPr>
              <a:t>Dynamic ARP Inspection </a:t>
            </a:r>
            <a:r>
              <a:rPr lang="en-US" sz="1500" dirty="0">
                <a:solidFill>
                  <a:srgbClr val="000000"/>
                </a:solidFill>
              </a:rPr>
              <a:t>(DAI).</a:t>
            </a:r>
          </a:p>
        </p:txBody>
      </p:sp>
    </p:spTree>
    <p:extLst>
      <p:ext uri="{BB962C8B-B14F-4D97-AF65-F5344CB8AC3E}">
        <p14:creationId xmlns:p14="http://schemas.microsoft.com/office/powerpoint/2010/main" val="340759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31899"/>
            <a:ext cx="8345488" cy="731837"/>
          </a:xfrm>
        </p:spPr>
        <p:txBody>
          <a:bodyPr/>
          <a:lstStyle/>
          <a:p>
            <a:r>
              <a:rPr lang="en-US" sz="2400" dirty="0" smtClean="0"/>
              <a:t>Address </a:t>
            </a:r>
            <a:r>
              <a:rPr lang="en-US" sz="2400" dirty="0"/>
              <a:t>Spoofing Attacks</a:t>
            </a:r>
          </a:p>
        </p:txBody>
      </p:sp>
      <p:sp>
        <p:nvSpPr>
          <p:cNvPr id="4" name="Content Placeholder 3">
            <a:extLst>
              <a:ext uri="{FF2B5EF4-FFF2-40B4-BE49-F238E27FC236}">
                <a16:creationId xmlns:a16="http://schemas.microsoft.com/office/drawing/2014/main" xmlns="" id="{373D34F0-E38F-B844-AA88-B413EE3F1B3E}"/>
              </a:ext>
            </a:extLst>
          </p:cNvPr>
          <p:cNvSpPr>
            <a:spLocks noGrp="1"/>
          </p:cNvSpPr>
          <p:nvPr>
            <p:ph idx="1"/>
          </p:nvPr>
        </p:nvSpPr>
        <p:spPr>
          <a:xfrm>
            <a:off x="474662" y="763736"/>
            <a:ext cx="8280057" cy="3657998"/>
          </a:xfrm>
        </p:spPr>
        <p:txBody>
          <a:bodyPr/>
          <a:lstStyle/>
          <a:p>
            <a:pPr marL="285750" indent="-285750" algn="l">
              <a:buFont typeface="Arial" panose="020B0604020202020204" pitchFamily="34" charset="0"/>
              <a:buChar char="•"/>
            </a:pPr>
            <a:r>
              <a:rPr lang="en-US" sz="1600" dirty="0">
                <a:solidFill>
                  <a:srgbClr val="FF0000"/>
                </a:solidFill>
              </a:rPr>
              <a:t>IP address spoofing </a:t>
            </a:r>
            <a:r>
              <a:rPr lang="en-US" sz="1600" dirty="0">
                <a:solidFill>
                  <a:srgbClr val="000000"/>
                </a:solidFill>
              </a:rPr>
              <a:t>is when a threat actor </a:t>
            </a:r>
            <a:r>
              <a:rPr lang="en-US" sz="1600" dirty="0">
                <a:solidFill>
                  <a:srgbClr val="FF0000"/>
                </a:solidFill>
              </a:rPr>
              <a:t>hijacks a valid IP address </a:t>
            </a:r>
            <a:r>
              <a:rPr lang="en-US" sz="1600" dirty="0">
                <a:solidFill>
                  <a:srgbClr val="000000"/>
                </a:solidFill>
              </a:rPr>
              <a:t>of another device on the subnet or uses a random IP address. IP address spoofing is difficult to mitigate, especially when it is used inside a subnet in which the IP belongs.</a:t>
            </a:r>
          </a:p>
          <a:p>
            <a:pPr marL="285750" indent="-285750" algn="l">
              <a:buFont typeface="Arial" panose="020B0604020202020204" pitchFamily="34" charset="0"/>
              <a:buChar char="•"/>
            </a:pPr>
            <a:r>
              <a:rPr lang="en-US" sz="1600" dirty="0">
                <a:solidFill>
                  <a:srgbClr val="FF0000"/>
                </a:solidFill>
              </a:rPr>
              <a:t>MAC address spoofing </a:t>
            </a:r>
            <a:r>
              <a:rPr lang="en-US" sz="1600" dirty="0">
                <a:solidFill>
                  <a:srgbClr val="000000"/>
                </a:solidFill>
              </a:rPr>
              <a:t>attacks occur when the threat actors alter the MAC address of their host to match another known MAC address of a target host. The switch overwrites the current MAC table entry and assigns the MAC address to the new port. It then inadvertently forwards frames destined for the target host to the attacking host.</a:t>
            </a:r>
          </a:p>
          <a:p>
            <a:pPr marL="285750" indent="-285750" algn="l">
              <a:buFont typeface="Arial" panose="020B0604020202020204" pitchFamily="34" charset="0"/>
              <a:buChar char="•"/>
            </a:pPr>
            <a:r>
              <a:rPr lang="en-US" sz="1600" dirty="0">
                <a:solidFill>
                  <a:srgbClr val="000000"/>
                </a:solidFill>
              </a:rPr>
              <a:t>When the target host sends traffic, the switch will correct the error, realigning the MAC address to the original port. To stop the switch from returning the port assignment to its correct state, the threat actor can create a program or </a:t>
            </a:r>
            <a:r>
              <a:rPr lang="en-US" sz="1600" dirty="0">
                <a:solidFill>
                  <a:srgbClr val="FF0000"/>
                </a:solidFill>
              </a:rPr>
              <a:t>script that will constantly send frames </a:t>
            </a:r>
            <a:r>
              <a:rPr lang="en-US" sz="1600" dirty="0">
                <a:solidFill>
                  <a:srgbClr val="000000"/>
                </a:solidFill>
              </a:rPr>
              <a:t>to the switch so that the switch maintains the incorrect or spoofed information. </a:t>
            </a:r>
          </a:p>
          <a:p>
            <a:pPr marL="285750" indent="-285750" algn="l">
              <a:buFont typeface="Arial" panose="020B0604020202020204" pitchFamily="34" charset="0"/>
              <a:buChar char="•"/>
            </a:pPr>
            <a:r>
              <a:rPr lang="en-US" sz="1600" dirty="0">
                <a:solidFill>
                  <a:srgbClr val="000000"/>
                </a:solidFill>
              </a:rPr>
              <a:t>There is no security mechanism at Layer 2 that allows a switch to verify the source of MAC addresses, which is what makes it so vulnerable to spoofing.</a:t>
            </a:r>
          </a:p>
          <a:p>
            <a:pPr marL="285750" indent="-285750" algn="l">
              <a:buFont typeface="Arial" panose="020B0604020202020204" pitchFamily="34" charset="0"/>
              <a:buChar char="•"/>
            </a:pPr>
            <a:r>
              <a:rPr lang="en-US" sz="1600" dirty="0">
                <a:solidFill>
                  <a:srgbClr val="000000"/>
                </a:solidFill>
              </a:rPr>
              <a:t>IP and MAC address spoofing can be mitigated by implementing </a:t>
            </a:r>
            <a:r>
              <a:rPr lang="en-US" sz="1600" dirty="0">
                <a:solidFill>
                  <a:srgbClr val="FF0000"/>
                </a:solidFill>
              </a:rPr>
              <a:t>IP Source Guard </a:t>
            </a:r>
            <a:r>
              <a:rPr lang="en-US" sz="1600" dirty="0">
                <a:solidFill>
                  <a:srgbClr val="000000"/>
                </a:solidFill>
              </a:rPr>
              <a:t>(IPSG).</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87767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31899"/>
            <a:ext cx="8345488" cy="731837"/>
          </a:xfrm>
        </p:spPr>
        <p:txBody>
          <a:bodyPr/>
          <a:lstStyle/>
          <a:p>
            <a:r>
              <a:rPr lang="en-US" sz="2400" dirty="0" smtClean="0"/>
              <a:t>STP </a:t>
            </a:r>
            <a:r>
              <a:rPr lang="en-US" sz="2400" dirty="0"/>
              <a:t>Attack</a:t>
            </a:r>
          </a:p>
        </p:txBody>
      </p:sp>
      <p:sp>
        <p:nvSpPr>
          <p:cNvPr id="5" name="Content Placeholder 4">
            <a:extLst>
              <a:ext uri="{FF2B5EF4-FFF2-40B4-BE49-F238E27FC236}">
                <a16:creationId xmlns:a16="http://schemas.microsoft.com/office/drawing/2014/main" xmlns="" id="{1E60B676-C5AA-DE4E-B9AF-6229A101D707}"/>
              </a:ext>
            </a:extLst>
          </p:cNvPr>
          <p:cNvSpPr>
            <a:spLocks noGrp="1"/>
          </p:cNvSpPr>
          <p:nvPr>
            <p:ph idx="1"/>
          </p:nvPr>
        </p:nvSpPr>
        <p:spPr>
          <a:xfrm>
            <a:off x="474662" y="763736"/>
            <a:ext cx="8280057" cy="3657998"/>
          </a:xfrm>
        </p:spPr>
        <p:txBody>
          <a:bodyPr/>
          <a:lstStyle/>
          <a:p>
            <a:pPr marL="285750" indent="-285750" algn="l">
              <a:buFont typeface="Arial" panose="020B0604020202020204" pitchFamily="34" charset="0"/>
              <a:buChar char="•"/>
            </a:pPr>
            <a:r>
              <a:rPr lang="en-US" sz="1600" dirty="0">
                <a:solidFill>
                  <a:srgbClr val="000000"/>
                </a:solidFill>
              </a:rPr>
              <a:t>Network attackers can manipulate the Spanning Tree Protocol (STP) to conduct an attack by spoofing the root bridge and changing the topology of a network. Attackers can then </a:t>
            </a:r>
            <a:r>
              <a:rPr lang="en-US" sz="1600" dirty="0">
                <a:solidFill>
                  <a:srgbClr val="FF0000"/>
                </a:solidFill>
              </a:rPr>
              <a:t>capture all traffic </a:t>
            </a:r>
            <a:r>
              <a:rPr lang="en-US" sz="1600" dirty="0">
                <a:solidFill>
                  <a:srgbClr val="000000"/>
                </a:solidFill>
              </a:rPr>
              <a:t>for the immediate switched domain.</a:t>
            </a:r>
          </a:p>
          <a:p>
            <a:pPr marL="285750" indent="-285750" algn="l">
              <a:buFont typeface="Arial" panose="020B0604020202020204" pitchFamily="34" charset="0"/>
              <a:buChar char="•"/>
            </a:pPr>
            <a:r>
              <a:rPr lang="en-US" sz="1600" dirty="0">
                <a:solidFill>
                  <a:srgbClr val="000000"/>
                </a:solidFill>
              </a:rPr>
              <a:t>To conduct an </a:t>
            </a:r>
            <a:r>
              <a:rPr lang="en-US" sz="1600" dirty="0">
                <a:solidFill>
                  <a:srgbClr val="FF0000"/>
                </a:solidFill>
              </a:rPr>
              <a:t>STP manipulation </a:t>
            </a:r>
            <a:r>
              <a:rPr lang="en-US" sz="1600" dirty="0">
                <a:solidFill>
                  <a:srgbClr val="000000"/>
                </a:solidFill>
              </a:rPr>
              <a:t>attack, the attacking host broadcasts STP bridge protocol data units (BPDUs) containing configuration and topology changes that will force spanning-tree recalculations. The BPDUs sent by the attacking host announce a lower bridge priority in an attempt to be elected as the root bridge.</a:t>
            </a:r>
          </a:p>
          <a:p>
            <a:pPr marL="285750" indent="-285750" algn="l">
              <a:buFont typeface="Arial" panose="020B0604020202020204" pitchFamily="34" charset="0"/>
              <a:buChar char="•"/>
            </a:pPr>
            <a:r>
              <a:rPr lang="en-US" sz="1600" dirty="0">
                <a:solidFill>
                  <a:srgbClr val="000000"/>
                </a:solidFill>
              </a:rPr>
              <a:t>This STP attack is mitigated by implementing </a:t>
            </a:r>
            <a:r>
              <a:rPr lang="en-US" sz="1600" dirty="0">
                <a:solidFill>
                  <a:srgbClr val="FF0000"/>
                </a:solidFill>
              </a:rPr>
              <a:t>BPDU Guard </a:t>
            </a:r>
            <a:r>
              <a:rPr lang="en-US" sz="1600" dirty="0">
                <a:solidFill>
                  <a:srgbClr val="000000"/>
                </a:solidFill>
              </a:rPr>
              <a:t>on all access ports. BPDU Guard is discussed in more detail later in the course.</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4118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31899"/>
            <a:ext cx="8345488" cy="731837"/>
          </a:xfrm>
        </p:spPr>
        <p:txBody>
          <a:bodyPr/>
          <a:lstStyle/>
          <a:p>
            <a:r>
              <a:rPr lang="en-US" sz="2400" dirty="0" smtClean="0"/>
              <a:t>CDP </a:t>
            </a:r>
            <a:r>
              <a:rPr lang="en-US" sz="2400" dirty="0"/>
              <a:t>Reconnaissance</a:t>
            </a:r>
          </a:p>
        </p:txBody>
      </p:sp>
      <p:sp>
        <p:nvSpPr>
          <p:cNvPr id="5" name="Content Placeholder 4">
            <a:extLst>
              <a:ext uri="{FF2B5EF4-FFF2-40B4-BE49-F238E27FC236}">
                <a16:creationId xmlns:a16="http://schemas.microsoft.com/office/drawing/2014/main" xmlns="" id="{1E60B676-C5AA-DE4E-B9AF-6229A101D707}"/>
              </a:ext>
            </a:extLst>
          </p:cNvPr>
          <p:cNvSpPr>
            <a:spLocks noGrp="1"/>
          </p:cNvSpPr>
          <p:nvPr>
            <p:ph idx="1"/>
          </p:nvPr>
        </p:nvSpPr>
        <p:spPr>
          <a:xfrm>
            <a:off x="161925" y="763735"/>
            <a:ext cx="8896349" cy="3985473"/>
          </a:xfrm>
        </p:spPr>
        <p:txBody>
          <a:bodyPr/>
          <a:lstStyle/>
          <a:p>
            <a:pPr marL="0" indent="0" algn="l"/>
            <a:r>
              <a:rPr lang="en-US" sz="1600" dirty="0">
                <a:solidFill>
                  <a:srgbClr val="000000"/>
                </a:solidFill>
              </a:rPr>
              <a:t>The Cisco Discovery Protocol (CDP) is a proprietary Layer 2 link discovery protocol. It is enabled on all Cisco devices by default. Network administrators also use CDP to help configure and troubleshoot network devices. CDP information is sent out CDP-enabled ports in periodic, unencrypted, unauthenticated broadcasts. CDP information includes the IP address of the device, IOS software version, platform, capabilities, and the native VLAN. The device receiving the CDP message updates its CDP database.</a:t>
            </a:r>
          </a:p>
          <a:p>
            <a:pPr marL="0" indent="0" algn="l"/>
            <a:endParaRPr lang="en-US" sz="1400" dirty="0">
              <a:solidFill>
                <a:srgbClr val="000000"/>
              </a:solidFill>
            </a:endParaRPr>
          </a:p>
          <a:p>
            <a:pPr marL="0" indent="0" algn="l"/>
            <a:r>
              <a:rPr lang="en-US" sz="1600" dirty="0">
                <a:solidFill>
                  <a:srgbClr val="000000"/>
                </a:solidFill>
              </a:rPr>
              <a:t>To mitigate the exploitation of CDP, limit the use of CDP on devices or ports. For example, disable CDP on edge ports that connect to untrusted devices.</a:t>
            </a:r>
          </a:p>
          <a:p>
            <a:pPr marL="415985" lvl="1" indent="-342900">
              <a:buFont typeface="Arial" panose="020B0604020202020204" pitchFamily="34" charset="0"/>
              <a:buChar char="•"/>
            </a:pPr>
            <a:r>
              <a:rPr lang="en-US" sz="1600" dirty="0">
                <a:solidFill>
                  <a:srgbClr val="000000"/>
                </a:solidFill>
              </a:rPr>
              <a:t>To disable CDP </a:t>
            </a:r>
            <a:r>
              <a:rPr lang="en-US" sz="1600" dirty="0">
                <a:solidFill>
                  <a:srgbClr val="FF0000"/>
                </a:solidFill>
              </a:rPr>
              <a:t>globally</a:t>
            </a:r>
            <a:r>
              <a:rPr lang="en-US" sz="1600" dirty="0">
                <a:solidFill>
                  <a:srgbClr val="000000"/>
                </a:solidFill>
              </a:rPr>
              <a:t> on a device, use the </a:t>
            </a:r>
            <a:r>
              <a:rPr lang="en-US" sz="1600" b="1" dirty="0">
                <a:solidFill>
                  <a:srgbClr val="000000"/>
                </a:solidFill>
              </a:rPr>
              <a:t>no cdp run</a:t>
            </a:r>
            <a:r>
              <a:rPr lang="en-US" sz="1600" dirty="0">
                <a:solidFill>
                  <a:srgbClr val="000000"/>
                </a:solidFill>
              </a:rPr>
              <a:t> global configuration mode command. To enable CDP globally, use the </a:t>
            </a:r>
            <a:r>
              <a:rPr lang="en-US" sz="1600" b="1" dirty="0">
                <a:solidFill>
                  <a:srgbClr val="000000"/>
                </a:solidFill>
              </a:rPr>
              <a:t>cdp run</a:t>
            </a:r>
            <a:r>
              <a:rPr lang="en-US" sz="1600" dirty="0">
                <a:solidFill>
                  <a:srgbClr val="000000"/>
                </a:solidFill>
              </a:rPr>
              <a:t> global configuration command.</a:t>
            </a:r>
          </a:p>
          <a:p>
            <a:pPr marL="415985" lvl="1" indent="-342900">
              <a:buFont typeface="Arial" panose="020B0604020202020204" pitchFamily="34" charset="0"/>
              <a:buChar char="•"/>
            </a:pPr>
            <a:r>
              <a:rPr lang="en-US" sz="1600" dirty="0">
                <a:solidFill>
                  <a:srgbClr val="000000"/>
                </a:solidFill>
              </a:rPr>
              <a:t>To disable CDP </a:t>
            </a:r>
            <a:r>
              <a:rPr lang="en-US" sz="1600" dirty="0">
                <a:solidFill>
                  <a:srgbClr val="FF0000"/>
                </a:solidFill>
              </a:rPr>
              <a:t>on a port</a:t>
            </a:r>
            <a:r>
              <a:rPr lang="en-US" sz="1600" dirty="0">
                <a:solidFill>
                  <a:srgbClr val="000000"/>
                </a:solidFill>
              </a:rPr>
              <a:t>, use the </a:t>
            </a:r>
            <a:r>
              <a:rPr lang="en-US" sz="1600" b="1" dirty="0">
                <a:solidFill>
                  <a:srgbClr val="000000"/>
                </a:solidFill>
              </a:rPr>
              <a:t>no cdp enable</a:t>
            </a:r>
            <a:r>
              <a:rPr lang="en-US" sz="1600" dirty="0">
                <a:solidFill>
                  <a:srgbClr val="000000"/>
                </a:solidFill>
              </a:rPr>
              <a:t> interface configuration command. To enable CDP on a port, use the </a:t>
            </a:r>
            <a:r>
              <a:rPr lang="en-US" sz="1600" b="1" dirty="0">
                <a:solidFill>
                  <a:srgbClr val="000000"/>
                </a:solidFill>
              </a:rPr>
              <a:t>cdp enable</a:t>
            </a:r>
            <a:r>
              <a:rPr lang="en-US" sz="1600" dirty="0">
                <a:solidFill>
                  <a:srgbClr val="000000"/>
                </a:solidFill>
              </a:rPr>
              <a:t> interface configuration command.</a:t>
            </a:r>
          </a:p>
          <a:p>
            <a:pPr marL="0" indent="0" algn="l"/>
            <a:r>
              <a:rPr lang="en-US" sz="1200" b="1" dirty="0">
                <a:solidFill>
                  <a:srgbClr val="000000"/>
                </a:solidFill>
              </a:rPr>
              <a:t>Note</a:t>
            </a:r>
            <a:r>
              <a:rPr lang="en-US" sz="1200" dirty="0">
                <a:solidFill>
                  <a:srgbClr val="000000"/>
                </a:solidFill>
              </a:rPr>
              <a:t>: Link Layer Discovery Protocol (LLDP) is also vulnerable to reconnaissance attacks. Configure </a:t>
            </a:r>
            <a:r>
              <a:rPr lang="en-US" sz="1200" b="1" dirty="0">
                <a:solidFill>
                  <a:srgbClr val="000000"/>
                </a:solidFill>
              </a:rPr>
              <a:t>no lldp run</a:t>
            </a:r>
            <a:r>
              <a:rPr lang="en-US" sz="1200" dirty="0">
                <a:solidFill>
                  <a:srgbClr val="000000"/>
                </a:solidFill>
              </a:rPr>
              <a:t> to disable LLDP </a:t>
            </a:r>
            <a:r>
              <a:rPr lang="en-US" sz="1200" dirty="0">
                <a:solidFill>
                  <a:srgbClr val="FF0000"/>
                </a:solidFill>
              </a:rPr>
              <a:t>globally</a:t>
            </a:r>
            <a:r>
              <a:rPr lang="en-US" sz="1200" dirty="0">
                <a:solidFill>
                  <a:srgbClr val="000000"/>
                </a:solidFill>
              </a:rPr>
              <a:t>. To disable LLDP </a:t>
            </a:r>
            <a:r>
              <a:rPr lang="en-US" sz="1200" dirty="0">
                <a:solidFill>
                  <a:srgbClr val="FF0000"/>
                </a:solidFill>
              </a:rPr>
              <a:t>on the interface</a:t>
            </a:r>
            <a:r>
              <a:rPr lang="en-US" sz="1200" dirty="0">
                <a:solidFill>
                  <a:srgbClr val="000000"/>
                </a:solidFill>
              </a:rPr>
              <a:t>, configure </a:t>
            </a:r>
            <a:r>
              <a:rPr lang="en-US" sz="1200" b="1" dirty="0">
                <a:solidFill>
                  <a:srgbClr val="000000"/>
                </a:solidFill>
              </a:rPr>
              <a:t>no lldp transmit</a:t>
            </a:r>
            <a:r>
              <a:rPr lang="en-US" sz="1200" dirty="0">
                <a:solidFill>
                  <a:srgbClr val="000000"/>
                </a:solidFill>
              </a:rPr>
              <a:t> and </a:t>
            </a:r>
            <a:r>
              <a:rPr lang="en-US" sz="1200" b="1" dirty="0">
                <a:solidFill>
                  <a:srgbClr val="000000"/>
                </a:solidFill>
              </a:rPr>
              <a:t>no lldp receive</a:t>
            </a:r>
            <a:r>
              <a:rPr lang="en-US" sz="1200" dirty="0">
                <a:solidFill>
                  <a:srgbClr val="000000"/>
                </a:solidFill>
              </a:rPr>
              <a:t>.</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82552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4"/>
          <p:cNvSpPr>
            <a:spLocks noGrp="1"/>
          </p:cNvSpPr>
          <p:nvPr>
            <p:ph type="sldNum" sz="quarter" idx="4294967295"/>
          </p:nvPr>
        </p:nvSpPr>
        <p:spPr>
          <a:xfrm>
            <a:off x="6553200" y="4686300"/>
            <a:ext cx="1905000" cy="342900"/>
          </a:xfrm>
          <a:prstGeom prst="rect">
            <a:avLst/>
          </a:prstGeom>
        </p:spPr>
        <p:txBody>
          <a:bodyPr/>
          <a:lstStyle/>
          <a:p>
            <a:fld id="{AB0D447D-57FA-41EA-8AC6-AE3A4151A416}" type="slidenum">
              <a:rPr lang="cs-CZ" altLang="cs-CZ"/>
              <a:pPr/>
              <a:t>7</a:t>
            </a:fld>
            <a:endParaRPr lang="cs-CZ" altLang="cs-CZ"/>
          </a:p>
        </p:txBody>
      </p:sp>
      <p:sp>
        <p:nvSpPr>
          <p:cNvPr id="225282" name="Rectangle 2"/>
          <p:cNvSpPr>
            <a:spLocks noGrp="1" noChangeArrowheads="1"/>
          </p:cNvSpPr>
          <p:nvPr>
            <p:ph type="title"/>
          </p:nvPr>
        </p:nvSpPr>
        <p:spPr/>
        <p:txBody>
          <a:bodyPr/>
          <a:lstStyle/>
          <a:p>
            <a:r>
              <a:rPr lang="cs-CZ" altLang="cs-CZ" b="0" dirty="0">
                <a:latin typeface="Arial" pitchFamily="34" charset="0"/>
              </a:rPr>
              <a:t>Dodatečné funkce mění</a:t>
            </a:r>
            <a:br>
              <a:rPr lang="cs-CZ" altLang="cs-CZ" b="0" dirty="0">
                <a:latin typeface="Arial" pitchFamily="34" charset="0"/>
              </a:rPr>
            </a:br>
            <a:r>
              <a:rPr lang="en-US" altLang="cs-CZ" b="0" dirty="0">
                <a:latin typeface="Arial" pitchFamily="34" charset="0"/>
              </a:rPr>
              <a:t>firewall</a:t>
            </a:r>
            <a:r>
              <a:rPr lang="cs-CZ" altLang="cs-CZ" b="0" dirty="0">
                <a:latin typeface="Arial" pitchFamily="34" charset="0"/>
              </a:rPr>
              <a:t> v </a:t>
            </a:r>
            <a:r>
              <a:rPr lang="cs-CZ" altLang="cs-CZ" dirty="0" smtClean="0">
                <a:latin typeface="Arial" pitchFamily="34" charset="0"/>
              </a:rPr>
              <a:t>UTM resp. NGFW</a:t>
            </a:r>
            <a:endParaRPr lang="cs-CZ" altLang="cs-CZ" b="0" dirty="0">
              <a:latin typeface="Arial" pitchFamily="34" charset="0"/>
            </a:endParaRPr>
          </a:p>
        </p:txBody>
      </p:sp>
      <p:sp>
        <p:nvSpPr>
          <p:cNvPr id="225283" name="Text Box 3"/>
          <p:cNvSpPr txBox="1">
            <a:spLocks noChangeArrowheads="1"/>
          </p:cNvSpPr>
          <p:nvPr/>
        </p:nvSpPr>
        <p:spPr bwMode="auto">
          <a:xfrm>
            <a:off x="1143001" y="1370410"/>
            <a:ext cx="4176143"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cs-CZ" altLang="cs-CZ"/>
              <a:t> </a:t>
            </a:r>
            <a:r>
              <a:rPr lang="cs-CZ" altLang="cs-CZ" b="0">
                <a:latin typeface="Arial" pitchFamily="34" charset="0"/>
              </a:rPr>
              <a:t>tunelování</a:t>
            </a:r>
          </a:p>
          <a:p>
            <a:pPr>
              <a:buFontTx/>
              <a:buChar char="•"/>
            </a:pPr>
            <a:r>
              <a:rPr lang="cs-CZ" altLang="cs-CZ" b="0">
                <a:latin typeface="Arial" pitchFamily="34" charset="0"/>
              </a:rPr>
              <a:t> translace adres</a:t>
            </a:r>
          </a:p>
          <a:p>
            <a:pPr>
              <a:buFontTx/>
              <a:buChar char="•"/>
            </a:pPr>
            <a:r>
              <a:rPr lang="cs-CZ" altLang="cs-CZ" b="0">
                <a:latin typeface="Arial" pitchFamily="34" charset="0"/>
              </a:rPr>
              <a:t> </a:t>
            </a:r>
            <a:r>
              <a:rPr lang="en-US" altLang="cs-CZ" b="0">
                <a:latin typeface="Arial" pitchFamily="34" charset="0"/>
              </a:rPr>
              <a:t>autentizace</a:t>
            </a:r>
            <a:r>
              <a:rPr lang="cs-CZ" altLang="cs-CZ" b="0">
                <a:latin typeface="Arial" pitchFamily="34" charset="0"/>
              </a:rPr>
              <a:t> uživatelů</a:t>
            </a:r>
          </a:p>
          <a:p>
            <a:pPr>
              <a:buFontTx/>
              <a:buChar char="•"/>
            </a:pPr>
            <a:r>
              <a:rPr lang="cs-CZ" altLang="cs-CZ" b="0">
                <a:latin typeface="Arial" pitchFamily="34" charset="0"/>
              </a:rPr>
              <a:t> detekce průniků</a:t>
            </a:r>
          </a:p>
          <a:p>
            <a:pPr>
              <a:buFontTx/>
              <a:buChar char="•"/>
            </a:pPr>
            <a:r>
              <a:rPr lang="cs-CZ" altLang="cs-CZ" b="0">
                <a:latin typeface="Arial" pitchFamily="34" charset="0"/>
              </a:rPr>
              <a:t> </a:t>
            </a:r>
            <a:r>
              <a:rPr lang="en-US" altLang="cs-CZ" b="0">
                <a:latin typeface="Arial" pitchFamily="34" charset="0"/>
              </a:rPr>
              <a:t>blokace</a:t>
            </a:r>
            <a:r>
              <a:rPr lang="cs-CZ" altLang="cs-CZ" b="0">
                <a:latin typeface="Arial" pitchFamily="34" charset="0"/>
              </a:rPr>
              <a:t>, restrikce  a antivirový nástroj</a:t>
            </a:r>
          </a:p>
          <a:p>
            <a:pPr>
              <a:buFontTx/>
              <a:buChar char="•"/>
            </a:pPr>
            <a:r>
              <a:rPr lang="cs-CZ" altLang="cs-CZ" b="0">
                <a:latin typeface="Arial" pitchFamily="34" charset="0"/>
              </a:rPr>
              <a:t> podpora demilitarizovaného portu</a:t>
            </a:r>
          </a:p>
          <a:p>
            <a:pPr>
              <a:buFontTx/>
              <a:buChar char="•"/>
            </a:pPr>
            <a:r>
              <a:rPr lang="cs-CZ" altLang="cs-CZ" b="0">
                <a:latin typeface="Arial" pitchFamily="34" charset="0"/>
              </a:rPr>
              <a:t> vzdálené řízení  nastavování</a:t>
            </a:r>
          </a:p>
          <a:p>
            <a:pPr>
              <a:buFontTx/>
              <a:buChar char="•"/>
            </a:pPr>
            <a:r>
              <a:rPr lang="cs-CZ" altLang="cs-CZ" b="0">
                <a:latin typeface="Arial" pitchFamily="34" charset="0"/>
              </a:rPr>
              <a:t> alarmy</a:t>
            </a:r>
          </a:p>
          <a:p>
            <a:pPr>
              <a:buFontTx/>
              <a:buChar char="•"/>
            </a:pPr>
            <a:r>
              <a:rPr lang="cs-CZ" altLang="cs-CZ" b="0">
                <a:latin typeface="Arial" pitchFamily="34" charset="0"/>
              </a:rPr>
              <a:t> </a:t>
            </a:r>
            <a:r>
              <a:rPr lang="en-US" altLang="cs-CZ" b="0">
                <a:latin typeface="Arial" pitchFamily="34" charset="0"/>
              </a:rPr>
              <a:t>kešování</a:t>
            </a:r>
            <a:r>
              <a:rPr lang="cs-CZ" altLang="cs-CZ" b="0">
                <a:latin typeface="Arial" pitchFamily="34" charset="0"/>
              </a:rPr>
              <a:t> informací atd.</a:t>
            </a:r>
          </a:p>
        </p:txBody>
      </p:sp>
    </p:spTree>
    <p:extLst>
      <p:ext uri="{BB962C8B-B14F-4D97-AF65-F5344CB8AC3E}">
        <p14:creationId xmlns:p14="http://schemas.microsoft.com/office/powerpoint/2010/main" val="18457872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rgbClr val="0070C0"/>
                </a:solidFill>
              </a:rPr>
              <a:t>10.6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 y="41394"/>
            <a:ext cx="9144000" cy="538476"/>
          </a:xfrm>
        </p:spPr>
        <p:txBody>
          <a:bodyPr/>
          <a:lstStyle/>
          <a:p>
            <a:r>
              <a:rPr lang="en-US" dirty="0"/>
              <a:t>Module 10: Best Practices</a:t>
            </a:r>
          </a:p>
        </p:txBody>
      </p:sp>
      <p:sp>
        <p:nvSpPr>
          <p:cNvPr id="11266" name="Rectangle 34"/>
          <p:cNvSpPr>
            <a:spLocks noGrp="1" noChangeArrowheads="1"/>
          </p:cNvSpPr>
          <p:nvPr>
            <p:ph idx="1"/>
          </p:nvPr>
        </p:nvSpPr>
        <p:spPr>
          <a:xfrm>
            <a:off x="145357" y="579869"/>
            <a:ext cx="8853286" cy="4155319"/>
          </a:xfrm>
        </p:spPr>
        <p:txBody>
          <a:bodyPr/>
          <a:lstStyle/>
          <a:p>
            <a:pPr marL="0" indent="0">
              <a:lnSpc>
                <a:spcPct val="85000"/>
              </a:lnSpc>
              <a:spcBef>
                <a:spcPct val="30000"/>
              </a:spcBef>
              <a:buNone/>
            </a:pPr>
            <a:r>
              <a:rPr lang="en-US" sz="1200" dirty="0" smtClean="0"/>
              <a:t>Topic </a:t>
            </a:r>
            <a:r>
              <a:rPr lang="en-US" sz="1200" dirty="0"/>
              <a:t>10.1</a:t>
            </a:r>
          </a:p>
          <a:p>
            <a:pPr lvl="2">
              <a:lnSpc>
                <a:spcPct val="85000"/>
              </a:lnSpc>
              <a:spcBef>
                <a:spcPct val="30000"/>
              </a:spcBef>
            </a:pPr>
            <a:r>
              <a:rPr lang="en-US" dirty="0" smtClean="0"/>
              <a:t>What </a:t>
            </a:r>
            <a:r>
              <a:rPr lang="en-US" dirty="0"/>
              <a:t>is another threat that you can think of?</a:t>
            </a:r>
          </a:p>
          <a:p>
            <a:pPr lvl="2">
              <a:lnSpc>
                <a:spcPct val="85000"/>
              </a:lnSpc>
              <a:spcBef>
                <a:spcPct val="30000"/>
              </a:spcBef>
            </a:pPr>
            <a:r>
              <a:rPr lang="en-US" dirty="0"/>
              <a:t>What methods do you employ to protect yourself against SPAM and phishing?</a:t>
            </a:r>
          </a:p>
          <a:p>
            <a:pPr marL="0" indent="0">
              <a:lnSpc>
                <a:spcPct val="85000"/>
              </a:lnSpc>
              <a:spcBef>
                <a:spcPct val="30000"/>
              </a:spcBef>
              <a:buNone/>
            </a:pPr>
            <a:r>
              <a:rPr lang="en-US" sz="1200" dirty="0"/>
              <a:t>Topic 10.2</a:t>
            </a:r>
          </a:p>
          <a:p>
            <a:pPr lvl="2">
              <a:lnSpc>
                <a:spcPct val="85000"/>
              </a:lnSpc>
              <a:spcBef>
                <a:spcPct val="30000"/>
              </a:spcBef>
            </a:pPr>
            <a:r>
              <a:rPr lang="en-US" dirty="0" smtClean="0"/>
              <a:t>Can </a:t>
            </a:r>
            <a:r>
              <a:rPr lang="en-US" dirty="0"/>
              <a:t>you think of an instance where using a local database would be preferable to using a centralized database?</a:t>
            </a:r>
          </a:p>
          <a:p>
            <a:pPr lvl="2">
              <a:lnSpc>
                <a:spcPct val="85000"/>
              </a:lnSpc>
              <a:spcBef>
                <a:spcPct val="30000"/>
              </a:spcBef>
            </a:pPr>
            <a:r>
              <a:rPr lang="en-US" dirty="0"/>
              <a:t>Why is layer 2 security so important?</a:t>
            </a:r>
          </a:p>
          <a:p>
            <a:pPr marL="0" indent="0">
              <a:lnSpc>
                <a:spcPct val="85000"/>
              </a:lnSpc>
              <a:spcBef>
                <a:spcPct val="30000"/>
              </a:spcBef>
              <a:buNone/>
            </a:pPr>
            <a:r>
              <a:rPr lang="en-US" sz="1200" dirty="0"/>
              <a:t>Topic 10.3</a:t>
            </a:r>
          </a:p>
          <a:p>
            <a:pPr lvl="2">
              <a:lnSpc>
                <a:spcPct val="85000"/>
              </a:lnSpc>
              <a:spcBef>
                <a:spcPct val="30000"/>
              </a:spcBef>
            </a:pPr>
            <a:r>
              <a:rPr lang="en-US" dirty="0"/>
              <a:t>What configuration or process do you consider to be the cornerstone of layer 2 security?</a:t>
            </a:r>
          </a:p>
          <a:p>
            <a:pPr lvl="2">
              <a:lnSpc>
                <a:spcPct val="85000"/>
              </a:lnSpc>
              <a:spcBef>
                <a:spcPct val="30000"/>
              </a:spcBef>
            </a:pPr>
            <a:r>
              <a:rPr lang="en-US" dirty="0"/>
              <a:t>In what instances would a dedicated management VLAN be too cumbersome to implement?</a:t>
            </a:r>
          </a:p>
          <a:p>
            <a:pPr marL="0" indent="0">
              <a:lnSpc>
                <a:spcPct val="85000"/>
              </a:lnSpc>
              <a:spcBef>
                <a:spcPct val="30000"/>
              </a:spcBef>
              <a:buNone/>
            </a:pPr>
            <a:r>
              <a:rPr lang="en-US" sz="1200" dirty="0"/>
              <a:t>Topic 10.4</a:t>
            </a:r>
          </a:p>
          <a:p>
            <a:pPr lvl="2">
              <a:lnSpc>
                <a:spcPct val="85000"/>
              </a:lnSpc>
              <a:spcBef>
                <a:spcPct val="30000"/>
              </a:spcBef>
            </a:pPr>
            <a:r>
              <a:rPr lang="en-US" dirty="0"/>
              <a:t>Do you know of any other tools that could generate a MAC address flooding attack?</a:t>
            </a:r>
          </a:p>
          <a:p>
            <a:pPr lvl="2">
              <a:lnSpc>
                <a:spcPct val="85000"/>
              </a:lnSpc>
              <a:spcBef>
                <a:spcPct val="30000"/>
              </a:spcBef>
            </a:pPr>
            <a:r>
              <a:rPr lang="en-US" dirty="0"/>
              <a:t>What is the danger in the flooding of unknown unicast frames?</a:t>
            </a:r>
          </a:p>
          <a:p>
            <a:pPr marL="0" indent="0">
              <a:lnSpc>
                <a:spcPct val="85000"/>
              </a:lnSpc>
              <a:spcBef>
                <a:spcPct val="30000"/>
              </a:spcBef>
              <a:buNone/>
            </a:pPr>
            <a:r>
              <a:rPr lang="en-US" sz="1200" dirty="0"/>
              <a:t>Topic 10.5</a:t>
            </a:r>
          </a:p>
          <a:p>
            <a:pPr lvl="2">
              <a:lnSpc>
                <a:spcPct val="85000"/>
              </a:lnSpc>
              <a:spcBef>
                <a:spcPct val="30000"/>
              </a:spcBef>
            </a:pPr>
            <a:r>
              <a:rPr lang="en-US" dirty="0"/>
              <a:t>What configuration(s) could you implement to prevent unauthorized trunks, and thus VLAN Hopping attacks?</a:t>
            </a:r>
          </a:p>
          <a:p>
            <a:pPr lvl="2">
              <a:lnSpc>
                <a:spcPct val="85000"/>
              </a:lnSpc>
              <a:spcBef>
                <a:spcPct val="30000"/>
              </a:spcBef>
            </a:pPr>
            <a:r>
              <a:rPr lang="en-US" dirty="0"/>
              <a:t>Where in the network should a layer 2 discovery protocol be enabled?</a:t>
            </a:r>
          </a:p>
          <a:p>
            <a:pPr marL="142875" lvl="1" indent="0">
              <a:lnSpc>
                <a:spcPct val="85000"/>
              </a:lnSpc>
              <a:spcBef>
                <a:spcPct val="30000"/>
              </a:spcBef>
              <a:buNone/>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1728424864"/>
      </p:ext>
    </p:extLst>
  </p:cSld>
  <p:clrMapOvr>
    <a:masterClrMapping/>
  </p:clrMapOvr>
  <p:transition spd="slow">
    <p:wipe/>
  </p:transition>
</p:sld>
</file>

<file path=ppt/slides/slide7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10: Best Practices (Cont.)</a:t>
            </a:r>
          </a:p>
        </p:txBody>
      </p:sp>
      <p:sp>
        <p:nvSpPr>
          <p:cNvPr id="11266" name="Rectangle 34"/>
          <p:cNvSpPr>
            <a:spLocks noGrp="1" noChangeArrowheads="1"/>
          </p:cNvSpPr>
          <p:nvPr>
            <p:ph idx="1"/>
          </p:nvPr>
        </p:nvSpPr>
        <p:spPr>
          <a:xfrm>
            <a:off x="145357" y="684644"/>
            <a:ext cx="8853286" cy="4155319"/>
          </a:xfrm>
        </p:spPr>
        <p:txBody>
          <a:bodyPr/>
          <a:lstStyle/>
          <a:p>
            <a:pPr>
              <a:lnSpc>
                <a:spcPct val="85000"/>
              </a:lnSpc>
              <a:spcBef>
                <a:spcPct val="30000"/>
              </a:spcBef>
            </a:pPr>
            <a:r>
              <a:rPr lang="af-ZA" sz="1200" dirty="0" smtClean="0"/>
              <a:t>Téma 10.1</a:t>
            </a:r>
          </a:p>
          <a:p>
            <a:pPr>
              <a:lnSpc>
                <a:spcPct val="85000"/>
              </a:lnSpc>
              <a:spcBef>
                <a:spcPct val="30000"/>
              </a:spcBef>
            </a:pPr>
            <a:r>
              <a:rPr lang="af-ZA" sz="1200" dirty="0" smtClean="0"/>
              <a:t>Jaké metody používáte k ochraně proti SPAMU a phishingu?</a:t>
            </a:r>
          </a:p>
          <a:p>
            <a:pPr>
              <a:lnSpc>
                <a:spcPct val="85000"/>
              </a:lnSpc>
              <a:spcBef>
                <a:spcPct val="30000"/>
              </a:spcBef>
            </a:pPr>
            <a:r>
              <a:rPr lang="af-ZA" sz="1200" dirty="0" smtClean="0"/>
              <a:t>Téma 10.2</a:t>
            </a:r>
          </a:p>
          <a:p>
            <a:pPr>
              <a:lnSpc>
                <a:spcPct val="85000"/>
              </a:lnSpc>
              <a:spcBef>
                <a:spcPct val="30000"/>
              </a:spcBef>
            </a:pPr>
            <a:r>
              <a:rPr lang="af-ZA" sz="1200" dirty="0" smtClean="0"/>
              <a:t>Napadá vás instance, kde by bylo lepší použít </a:t>
            </a:r>
            <a:r>
              <a:rPr lang="cs-CZ" sz="1200" dirty="0" err="1" smtClean="0"/>
              <a:t>lpkální</a:t>
            </a:r>
            <a:r>
              <a:rPr lang="af-ZA" sz="1200" dirty="0" smtClean="0"/>
              <a:t> databázi než centralizovanou databázi?</a:t>
            </a:r>
          </a:p>
          <a:p>
            <a:pPr>
              <a:lnSpc>
                <a:spcPct val="85000"/>
              </a:lnSpc>
              <a:spcBef>
                <a:spcPct val="30000"/>
              </a:spcBef>
            </a:pPr>
            <a:r>
              <a:rPr lang="af-ZA" sz="1200" dirty="0" smtClean="0"/>
              <a:t>Proč je zabezpečení vrstvy 2 tak důležité?</a:t>
            </a:r>
          </a:p>
          <a:p>
            <a:pPr>
              <a:lnSpc>
                <a:spcPct val="85000"/>
              </a:lnSpc>
              <a:spcBef>
                <a:spcPct val="30000"/>
              </a:spcBef>
            </a:pPr>
            <a:r>
              <a:rPr lang="af-ZA" sz="1200" dirty="0" smtClean="0"/>
              <a:t>Téma 10.3</a:t>
            </a:r>
          </a:p>
          <a:p>
            <a:pPr>
              <a:lnSpc>
                <a:spcPct val="85000"/>
              </a:lnSpc>
              <a:spcBef>
                <a:spcPct val="30000"/>
              </a:spcBef>
            </a:pPr>
            <a:r>
              <a:rPr lang="af-ZA" sz="1200" dirty="0" smtClean="0"/>
              <a:t>Jakou konfiguraci nebo proces považujete za základní kámen zabezpečení vrstvy 2?</a:t>
            </a:r>
          </a:p>
          <a:p>
            <a:pPr>
              <a:lnSpc>
                <a:spcPct val="85000"/>
              </a:lnSpc>
              <a:spcBef>
                <a:spcPct val="30000"/>
              </a:spcBef>
            </a:pPr>
            <a:r>
              <a:rPr lang="af-ZA" sz="1200" dirty="0" smtClean="0"/>
              <a:t>V jakých případech by byla vyhrazená</a:t>
            </a:r>
            <a:r>
              <a:rPr lang="cs-CZ" sz="1200" dirty="0" smtClean="0"/>
              <a:t> (dedikovaná)</a:t>
            </a:r>
            <a:r>
              <a:rPr lang="af-ZA" sz="1200" dirty="0" smtClean="0"/>
              <a:t> správa VLAN příliš těžkopádná na implementaci?</a:t>
            </a:r>
          </a:p>
          <a:p>
            <a:pPr>
              <a:lnSpc>
                <a:spcPct val="85000"/>
              </a:lnSpc>
              <a:spcBef>
                <a:spcPct val="30000"/>
              </a:spcBef>
            </a:pPr>
            <a:r>
              <a:rPr lang="af-ZA" sz="1200" dirty="0" smtClean="0"/>
              <a:t>Téma 10.4</a:t>
            </a:r>
          </a:p>
          <a:p>
            <a:pPr>
              <a:lnSpc>
                <a:spcPct val="85000"/>
              </a:lnSpc>
              <a:spcBef>
                <a:spcPct val="30000"/>
              </a:spcBef>
            </a:pPr>
            <a:r>
              <a:rPr lang="af-ZA" sz="1200" dirty="0" smtClean="0"/>
              <a:t>Znáte nějaké další nástroje, které by mohly generovat útok na MAC adresy?</a:t>
            </a:r>
          </a:p>
          <a:p>
            <a:pPr>
              <a:lnSpc>
                <a:spcPct val="85000"/>
              </a:lnSpc>
              <a:spcBef>
                <a:spcPct val="30000"/>
              </a:spcBef>
            </a:pPr>
            <a:r>
              <a:rPr lang="af-ZA" sz="1200" dirty="0" smtClean="0"/>
              <a:t>Jaké je nebezpečí při zaplavení neznámých unicast snímků?</a:t>
            </a:r>
          </a:p>
          <a:p>
            <a:pPr>
              <a:lnSpc>
                <a:spcPct val="85000"/>
              </a:lnSpc>
              <a:spcBef>
                <a:spcPct val="30000"/>
              </a:spcBef>
            </a:pPr>
            <a:r>
              <a:rPr lang="af-ZA" sz="1200" dirty="0" smtClean="0"/>
              <a:t>Téma 10.5</a:t>
            </a:r>
          </a:p>
          <a:p>
            <a:pPr>
              <a:lnSpc>
                <a:spcPct val="85000"/>
              </a:lnSpc>
              <a:spcBef>
                <a:spcPct val="30000"/>
              </a:spcBef>
            </a:pPr>
            <a:r>
              <a:rPr lang="af-ZA" sz="1200" dirty="0" smtClean="0"/>
              <a:t>Jaké konfigurace byste mohli implementovat, abyste zabránili neoprávněným </a:t>
            </a:r>
            <a:r>
              <a:rPr lang="cs-CZ" sz="1200" dirty="0" err="1" smtClean="0"/>
              <a:t>trunkům</a:t>
            </a:r>
            <a:r>
              <a:rPr lang="af-ZA" sz="1200" dirty="0" smtClean="0"/>
              <a:t>, a tedy útokům </a:t>
            </a:r>
            <a:r>
              <a:rPr lang="en-US" sz="1200" dirty="0"/>
              <a:t>VLAN Hopping attacks</a:t>
            </a:r>
            <a:r>
              <a:rPr lang="af-ZA" sz="1200" dirty="0" smtClean="0"/>
              <a:t>?</a:t>
            </a:r>
          </a:p>
          <a:p>
            <a:pPr>
              <a:lnSpc>
                <a:spcPct val="85000"/>
              </a:lnSpc>
              <a:spcBef>
                <a:spcPct val="30000"/>
              </a:spcBef>
            </a:pPr>
            <a:r>
              <a:rPr lang="af-ZA" sz="1200" dirty="0" smtClean="0"/>
              <a:t>Kde v síti by měl být povolen protokol zjišťování vrstvy 2?</a:t>
            </a:r>
          </a:p>
          <a:p>
            <a:pPr marL="261937" lvl="2" indent="0">
              <a:lnSpc>
                <a:spcPct val="85000"/>
              </a:lnSpc>
              <a:spcBef>
                <a:spcPct val="30000"/>
              </a:spcBef>
              <a:buNone/>
            </a:pPr>
            <a:endParaRPr lang="en-US" sz="1100" dirty="0"/>
          </a:p>
          <a:p>
            <a:pPr>
              <a:lnSpc>
                <a:spcPct val="85000"/>
              </a:lnSpc>
              <a:spcBef>
                <a:spcPct val="30000"/>
              </a:spcBef>
            </a:pPr>
            <a:endParaRPr lang="en-US" sz="1400" dirty="0"/>
          </a:p>
          <a:p>
            <a:pPr eaLnBrk="1" hangingPunct="1">
              <a:lnSpc>
                <a:spcPct val="85000"/>
              </a:lnSpc>
              <a:spcBef>
                <a:spcPct val="30000"/>
              </a:spcBef>
            </a:pPr>
            <a:endParaRPr lang="en-US" sz="1400" dirty="0"/>
          </a:p>
          <a:p>
            <a:pPr marL="630238" lvl="2" indent="-214313">
              <a:buFont typeface="Arial" panose="020B0604020202020204" pitchFamily="34" charset="0"/>
              <a:buChar char="•"/>
            </a:pPr>
            <a:endParaRPr lang="en-US" sz="1100" dirty="0"/>
          </a:p>
          <a:p>
            <a:pPr marL="630238" lvl="2" indent="-214313">
              <a:buFont typeface="Arial" panose="020B0604020202020204" pitchFamily="34" charset="0"/>
              <a:buChar char="•"/>
            </a:pPr>
            <a:endParaRPr lang="en-US" sz="1400" dirty="0"/>
          </a:p>
          <a:p>
            <a:pPr eaLnBrk="1" hangingPunct="1">
              <a:lnSpc>
                <a:spcPct val="85000"/>
              </a:lnSpc>
              <a:spcBef>
                <a:spcPct val="30000"/>
              </a:spcBef>
            </a:pPr>
            <a:endParaRPr lang="en-US" sz="1400" b="1" dirty="0">
              <a:solidFill>
                <a:srgbClr val="FF0000"/>
              </a:solidFill>
            </a:endParaRPr>
          </a:p>
          <a:p>
            <a:pPr eaLnBrk="1" hangingPunct="1">
              <a:lnSpc>
                <a:spcPct val="85000"/>
              </a:lnSpc>
              <a:spcBef>
                <a:spcPct val="30000"/>
              </a:spcBef>
            </a:pPr>
            <a:endParaRPr lang="en-US" sz="1400" dirty="0"/>
          </a:p>
        </p:txBody>
      </p:sp>
    </p:spTree>
    <p:custDataLst>
      <p:tags r:id="rId1"/>
    </p:custDataLst>
    <p:extLst>
      <p:ext uri="{BB962C8B-B14F-4D97-AF65-F5344CB8AC3E}">
        <p14:creationId xmlns:p14="http://schemas.microsoft.com/office/powerpoint/2010/main" val="245317590"/>
      </p:ext>
    </p:extLst>
  </p:cSld>
  <p:clrMapOvr>
    <a:masterClrMapping/>
  </p:clrMapOvr>
  <p:transition spd="slow">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en-US" dirty="0" err="1"/>
              <a:t>Cynet</a:t>
            </a:r>
            <a:r>
              <a:rPr lang="en-US" dirty="0"/>
              <a:t> XDR provides multiple, integrated prevention</a:t>
            </a:r>
          </a:p>
          <a:p>
            <a:r>
              <a:rPr lang="en-US" dirty="0"/>
              <a:t>technologies to block standard and advanced attacks across</a:t>
            </a:r>
          </a:p>
          <a:p>
            <a:r>
              <a:rPr lang="en-US" dirty="0"/>
              <a:t>your environment. The detection power achieved by natively</a:t>
            </a:r>
          </a:p>
          <a:p>
            <a:r>
              <a:rPr lang="en-US" dirty="0"/>
              <a:t>combining signals and data from multiple sources simply</a:t>
            </a:r>
          </a:p>
          <a:p>
            <a:r>
              <a:rPr lang="en-US" dirty="0"/>
              <a:t>cannot be matched by </a:t>
            </a:r>
            <a:r>
              <a:rPr lang="en-US" dirty="0" err="1"/>
              <a:t>siloed</a:t>
            </a:r>
            <a:r>
              <a:rPr lang="en-US" dirty="0"/>
              <a:t>, point protection solutions. </a:t>
            </a:r>
            <a:endParaRPr lang="cs-CZ" dirty="0"/>
          </a:p>
        </p:txBody>
      </p:sp>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531413042"/>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xmlns="" id="{17413907-4807-1B49-B489-9746A3749D2D}"/>
              </a:ext>
            </a:extLst>
          </p:cNvPr>
          <p:cNvSpPr>
            <a:spLocks noGrp="1"/>
          </p:cNvSpPr>
          <p:nvPr>
            <p:ph idx="1"/>
          </p:nvPr>
        </p:nvSpPr>
        <p:spPr>
          <a:xfrm>
            <a:off x="145357" y="675119"/>
            <a:ext cx="8853286" cy="4155319"/>
          </a:xfrm>
        </p:spPr>
        <p:txBody>
          <a:bodyPr/>
          <a:lstStyle/>
          <a:p>
            <a:pPr>
              <a:spcBef>
                <a:spcPts val="0"/>
              </a:spcBef>
              <a:spcAft>
                <a:spcPts val="0"/>
              </a:spcAft>
              <a:buFont typeface="Arial" panose="020B0604020202020204" pitchFamily="34" charset="0"/>
              <a:buChar char="•"/>
            </a:pPr>
            <a:r>
              <a:rPr lang="en-US" sz="1600" dirty="0"/>
              <a:t>Endpoints are particularly susceptible to malware-related attacks that originate through email or web browsing, such as DDOS, date breaches, and malware. These endpoints have typically used traditional host-based security features, such as antivirus/antimalware, host-based firewalls, and host-based intrusion prevention systems (HIPSs). Endpoints are best protected by a combination of NAC, host-based AMP software, an email security appliance (ESA), and a web security appliance (WSA).</a:t>
            </a:r>
          </a:p>
          <a:p>
            <a:pPr>
              <a:spcBef>
                <a:spcPts val="0"/>
              </a:spcBef>
              <a:spcAft>
                <a:spcPts val="0"/>
              </a:spcAft>
              <a:buFont typeface="Arial" panose="020B0604020202020204" pitchFamily="34" charset="0"/>
              <a:buChar char="•"/>
            </a:pPr>
            <a:r>
              <a:rPr lang="en-US" sz="1600" dirty="0"/>
              <a:t>AAA controls who is permitted to access a network (authenticate), what they can do while they are there (authorize), and to audit what actions they performed while accessing the network (accounting).</a:t>
            </a:r>
          </a:p>
          <a:p>
            <a:pPr>
              <a:spcBef>
                <a:spcPts val="0"/>
              </a:spcBef>
              <a:spcAft>
                <a:spcPts val="0"/>
              </a:spcAft>
              <a:buFont typeface="Arial" panose="020B0604020202020204" pitchFamily="34" charset="0"/>
              <a:buChar char="•"/>
            </a:pPr>
            <a:r>
              <a:rPr lang="en-US" sz="1600" dirty="0"/>
              <a:t>The IEEE 802.1X standard is a port-based access control and authentication protocol that restricts unauthorized workstations from connecting to a LAN through publicly accessible switch ports.</a:t>
            </a:r>
          </a:p>
          <a:p>
            <a:pPr>
              <a:spcBef>
                <a:spcPts val="0"/>
              </a:spcBef>
              <a:spcAft>
                <a:spcPts val="0"/>
              </a:spcAft>
              <a:buFont typeface="Arial" panose="020B0604020202020204" pitchFamily="34" charset="0"/>
              <a:buChar char="•"/>
            </a:pPr>
            <a:r>
              <a:rPr lang="en-US" sz="1600" dirty="0"/>
              <a:t>If Layer 2 is compromised, then all layers above it are also affected. The first step in mitigating attacks on the Layer 2 infrastructure is to understand the underlying operation of Layer 2 and the Layer 2 solutions: Port Security, DHCP Snooping, DAI, and IPSG. These won’t work unless management protocols are secured.</a:t>
            </a:r>
          </a:p>
          <a:p>
            <a:pPr marL="0" indent="0">
              <a:spcBef>
                <a:spcPts val="0"/>
              </a:spcBef>
              <a:spcAft>
                <a:spcPts val="0"/>
              </a:spcAft>
              <a:buNone/>
            </a:pPr>
            <a:endParaRPr lang="en-US" sz="1400"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xmlns="" id="{17413907-4807-1B49-B489-9746A3749D2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MAC address flooding attacks bombard the switch with fake source MAC addresses until the switch MAC address table is full.</a:t>
            </a:r>
          </a:p>
          <a:p>
            <a:pPr>
              <a:spcBef>
                <a:spcPts val="0"/>
              </a:spcBef>
              <a:spcAft>
                <a:spcPts val="0"/>
              </a:spcAft>
              <a:buFont typeface="Arial" panose="020B0604020202020204" pitchFamily="34" charset="0"/>
              <a:buChar char="•"/>
            </a:pPr>
            <a:r>
              <a:rPr lang="en-US" sz="1600" dirty="0"/>
              <a:t>A VLAN hopping attack enables traffic from one VLAN to be seen by another VLAN without the aid of a router.</a:t>
            </a:r>
          </a:p>
          <a:p>
            <a:pPr>
              <a:spcBef>
                <a:spcPts val="0"/>
              </a:spcBef>
              <a:spcAft>
                <a:spcPts val="0"/>
              </a:spcAft>
              <a:buFont typeface="Arial" panose="020B0604020202020204" pitchFamily="34" charset="0"/>
              <a:buChar char="•"/>
            </a:pPr>
            <a:r>
              <a:rPr lang="en-US" sz="1600" dirty="0"/>
              <a:t>A VLAN double-tagging attack is unidirectional and works only when the threat actor is connected to a port residing in the same VLAN as the native VLAN of the trunk port.</a:t>
            </a:r>
          </a:p>
          <a:p>
            <a:pPr>
              <a:buFont typeface="Arial" panose="020B0604020202020204" pitchFamily="34" charset="0"/>
              <a:buChar char="•"/>
            </a:pPr>
            <a:r>
              <a:rPr lang="en-US" sz="1600" dirty="0"/>
              <a:t>VLAN hopping and VLAN double-tagging attacks can be prevented by implementing the following trunk security guidelines:</a:t>
            </a:r>
          </a:p>
          <a:p>
            <a:pPr lvl="1">
              <a:buFont typeface="Arial" panose="020B0604020202020204" pitchFamily="34" charset="0"/>
              <a:buChar char="•"/>
            </a:pPr>
            <a:r>
              <a:rPr lang="en-US" sz="1600" dirty="0"/>
              <a:t>Disable trunking on all access ports.</a:t>
            </a:r>
          </a:p>
          <a:p>
            <a:pPr lvl="1">
              <a:buFont typeface="Arial" panose="020B0604020202020204" pitchFamily="34" charset="0"/>
              <a:buChar char="•"/>
            </a:pPr>
            <a:r>
              <a:rPr lang="en-US" sz="1600" dirty="0"/>
              <a:t>Disable auto trunking on trunk links so that trunks must be manually enabled.</a:t>
            </a:r>
          </a:p>
          <a:p>
            <a:pPr lvl="1">
              <a:buFont typeface="Arial" panose="020B0604020202020204" pitchFamily="34" charset="0"/>
              <a:buChar char="•"/>
            </a:pPr>
            <a:r>
              <a:rPr lang="en-US" sz="1600" dirty="0"/>
              <a:t>Be sure that the native VLAN is only used for trunk links.</a:t>
            </a:r>
          </a:p>
          <a:p>
            <a:pPr>
              <a:spcBef>
                <a:spcPts val="0"/>
              </a:spcBef>
              <a:spcAft>
                <a:spcPts val="0"/>
              </a:spcAft>
              <a:buFont typeface="Arial" panose="020B0604020202020204" pitchFamily="34" charset="0"/>
              <a:buChar char="•"/>
            </a:pPr>
            <a:r>
              <a:rPr lang="en-US" sz="1600" dirty="0"/>
              <a:t>Two types of DHCP attacks are DHCP starvation and DHCP spoofing. Both attacks are mitigated by implementing DHCP snooping.</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257687084"/>
      </p:ext>
    </p:extLst>
  </p:cSld>
  <p:clrMapOvr>
    <a:masterClrMapping/>
  </p:clrMapOvr>
  <p:transition spd="slow">
    <p:wipe/>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xmlns="" id="{17413907-4807-1B49-B489-9746A3749D2D}"/>
              </a:ext>
            </a:extLst>
          </p:cNvPr>
          <p:cNvSpPr>
            <a:spLocks noGrp="1"/>
          </p:cNvSpPr>
          <p:nvPr>
            <p:ph idx="1"/>
          </p:nvPr>
        </p:nvSpPr>
        <p:spPr>
          <a:xfrm>
            <a:off x="104775" y="798944"/>
            <a:ext cx="9039224" cy="4155319"/>
          </a:xfrm>
        </p:spPr>
        <p:txBody>
          <a:bodyPr/>
          <a:lstStyle/>
          <a:p>
            <a:pPr>
              <a:spcBef>
                <a:spcPts val="0"/>
              </a:spcBef>
              <a:spcAft>
                <a:spcPts val="0"/>
              </a:spcAft>
              <a:buFont typeface="Arial" panose="020B0604020202020204" pitchFamily="34" charset="0"/>
              <a:buChar char="•"/>
            </a:pPr>
            <a:r>
              <a:rPr lang="en-US" dirty="0"/>
              <a:t>ARP Attack: A threat actor sends a gratuitous ARP message containing a spoofed MAC address to a switch, and the switch updates its MAC table accordingly. Now the threat actor sends unsolicited ARP Replies to other hosts on the subnet with the MAC Address of the threat actor and the IP address of the default gateway. ARP spoofing and ARP poisoning are mitigated by implementing DAI.</a:t>
            </a:r>
          </a:p>
          <a:p>
            <a:pPr>
              <a:spcBef>
                <a:spcPts val="0"/>
              </a:spcBef>
              <a:spcAft>
                <a:spcPts val="0"/>
              </a:spcAft>
              <a:buFont typeface="Arial" panose="020B0604020202020204" pitchFamily="34" charset="0"/>
              <a:buChar char="•"/>
            </a:pPr>
            <a:r>
              <a:rPr lang="en-US" dirty="0"/>
              <a:t>Address Spoofing Attack: IP address spoofing is when a threat actor hijacks a valid IP address of another device on the subnet or uses a random IP address. MAC address spoofing attacks occur when the threat actors alter the MAC address of their host to match another known MAC address of a target host. IP and MAC address spoofing can be mitigated by implementing IPSG.</a:t>
            </a:r>
          </a:p>
          <a:p>
            <a:pPr>
              <a:spcBef>
                <a:spcPts val="0"/>
              </a:spcBef>
              <a:spcAft>
                <a:spcPts val="0"/>
              </a:spcAft>
              <a:buFont typeface="Arial" panose="020B0604020202020204" pitchFamily="34" charset="0"/>
              <a:buChar char="•"/>
            </a:pPr>
            <a:r>
              <a:rPr lang="en-US" dirty="0"/>
              <a:t>STP Attack: Threat actors manipulate STP to conduct an attack by spoofing the root bridge and changing the topology of a network. Threat actors make their hosts appear as root bridges; therefore, capturing all traffic for the immediate switched domain. This STP attack is mitigated by implementing BPDU Guard on all access ports.</a:t>
            </a:r>
          </a:p>
          <a:p>
            <a:pPr>
              <a:spcBef>
                <a:spcPts val="0"/>
              </a:spcBef>
              <a:spcAft>
                <a:spcPts val="0"/>
              </a:spcAft>
              <a:buFont typeface="Arial" panose="020B0604020202020204" pitchFamily="34" charset="0"/>
              <a:buChar char="•"/>
            </a:pPr>
            <a:r>
              <a:rPr lang="en-US" dirty="0"/>
              <a:t>CDP Reconnaissance: CDP information is sent out CDP-enabled ports in periodic, unencrypted broadcasts. CDP information includes the IP address of the device, IOS software version, platform, capabilities, and the native VLAN. The device receiving the CDP message updates its CDP database. the information provided by CDP can also be used by a threat actor to discover network infrastructure vulnerabilities. To mitigate the exploitation of CDP, limit the use of CDP on devices or ports.</a:t>
            </a:r>
          </a:p>
        </p:txBody>
      </p:sp>
    </p:spTree>
    <p:custDataLst>
      <p:tags r:id="rId1"/>
    </p:custDataLst>
    <p:extLst>
      <p:ext uri="{BB962C8B-B14F-4D97-AF65-F5344CB8AC3E}">
        <p14:creationId xmlns:p14="http://schemas.microsoft.com/office/powerpoint/2010/main" val="876704659"/>
      </p:ext>
    </p:extLst>
  </p:cSld>
  <p:clrMapOvr>
    <a:masterClrMapping/>
  </p:clrMapOvr>
  <p:transition spd="slow">
    <p:wipe/>
  </p:transition>
</p:sld>
</file>

<file path=ppt/slides/slide7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10: LAN Security Concepts</a:t>
            </a:r>
            <a:r>
              <a:rPr lang="en-US" dirty="0">
                <a:latin typeface="Arial" charset="0"/>
              </a:rPr>
              <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a16="http://schemas.microsoft.com/office/drawing/2014/main" xmlns="" id="{CE8C6162-D86A-9644-A0EE-E1EE5E7020B3}"/>
              </a:ext>
            </a:extLst>
          </p:cNvPr>
          <p:cNvSpPr>
            <a:spLocks noGrp="1"/>
          </p:cNvSpPr>
          <p:nvPr>
            <p:ph idx="1"/>
          </p:nvPr>
        </p:nvSpPr>
        <p:spPr>
          <a:xfrm>
            <a:off x="153304" y="650451"/>
            <a:ext cx="3012161" cy="3954032"/>
          </a:xfrm>
          <a:ln>
            <a:solidFill>
              <a:srgbClr val="000000"/>
            </a:solidFill>
          </a:ln>
        </p:spPr>
        <p:txBody>
          <a:bodyPr/>
          <a:lstStyle/>
          <a:p>
            <a:pPr>
              <a:buFont typeface="Arial" panose="020B0604020202020204" pitchFamily="34" charset="0"/>
              <a:buChar char="•"/>
            </a:pPr>
            <a:r>
              <a:rPr lang="en-US" sz="1200" dirty="0"/>
              <a:t>Data Breach</a:t>
            </a:r>
          </a:p>
          <a:p>
            <a:pPr>
              <a:buFont typeface="Arial" panose="020B0604020202020204" pitchFamily="34" charset="0"/>
              <a:buChar char="•"/>
            </a:pPr>
            <a:r>
              <a:rPr lang="en-US" sz="1200" dirty="0"/>
              <a:t>Malware</a:t>
            </a:r>
          </a:p>
          <a:p>
            <a:pPr>
              <a:buFont typeface="Arial" panose="020B0604020202020204" pitchFamily="34" charset="0"/>
              <a:buChar char="•"/>
            </a:pPr>
            <a:r>
              <a:rPr lang="en-US" sz="1200" dirty="0"/>
              <a:t>Next-Generation Firewall (NGFW)</a:t>
            </a:r>
          </a:p>
          <a:p>
            <a:pPr>
              <a:buFont typeface="Arial" panose="020B0604020202020204" pitchFamily="34" charset="0"/>
              <a:buChar char="•"/>
            </a:pPr>
            <a:r>
              <a:rPr lang="en-US" sz="1200" dirty="0"/>
              <a:t>Next-Generation IPS (NGIPS)</a:t>
            </a:r>
          </a:p>
          <a:p>
            <a:pPr>
              <a:buFont typeface="Arial" panose="020B0604020202020204" pitchFamily="34" charset="0"/>
              <a:buChar char="•"/>
            </a:pPr>
            <a:r>
              <a:rPr lang="en-US" sz="1200" dirty="0"/>
              <a:t>Advanced Malware Protection (AMP)</a:t>
            </a:r>
          </a:p>
          <a:p>
            <a:pPr>
              <a:buFont typeface="Arial" panose="020B0604020202020204" pitchFamily="34" charset="0"/>
              <a:buChar char="•"/>
            </a:pPr>
            <a:r>
              <a:rPr lang="en-US" sz="1200" dirty="0"/>
              <a:t>Authentication, Authorization, Accounting (AAA)</a:t>
            </a:r>
          </a:p>
          <a:p>
            <a:pPr>
              <a:buFont typeface="Arial" panose="020B0604020202020204" pitchFamily="34" charset="0"/>
              <a:buChar char="•"/>
            </a:pPr>
            <a:r>
              <a:rPr lang="en-US" sz="1200" dirty="0"/>
              <a:t>Identity Services Engine (ISE)</a:t>
            </a:r>
          </a:p>
          <a:p>
            <a:pPr>
              <a:buFont typeface="Arial" panose="020B0604020202020204" pitchFamily="34" charset="0"/>
              <a:buChar char="•"/>
            </a:pPr>
            <a:r>
              <a:rPr lang="en-US" sz="1200" dirty="0"/>
              <a:t>Host-Based Intrusion Prevention System (HIPS)</a:t>
            </a:r>
          </a:p>
          <a:p>
            <a:pPr>
              <a:buFont typeface="Arial" panose="020B0604020202020204" pitchFamily="34" charset="0"/>
              <a:buChar char="•"/>
            </a:pPr>
            <a:r>
              <a:rPr lang="en-US" sz="1200" dirty="0"/>
              <a:t>Email Security Appliance (ESA)</a:t>
            </a:r>
          </a:p>
          <a:p>
            <a:pPr>
              <a:buFont typeface="Arial" panose="020B0604020202020204" pitchFamily="34" charset="0"/>
              <a:buChar char="•"/>
            </a:pPr>
            <a:r>
              <a:rPr lang="en-US" sz="1200" dirty="0"/>
              <a:t>Web Security Appliance (WSA)</a:t>
            </a:r>
          </a:p>
        </p:txBody>
      </p:sp>
      <p:sp>
        <p:nvSpPr>
          <p:cNvPr id="4" name="Content Placeholder 2">
            <a:extLst>
              <a:ext uri="{FF2B5EF4-FFF2-40B4-BE49-F238E27FC236}">
                <a16:creationId xmlns:a16="http://schemas.microsoft.com/office/drawing/2014/main" xmlns="" id="{17310FB2-2675-6243-8961-B699776A281B}"/>
              </a:ext>
            </a:extLst>
          </p:cNvPr>
          <p:cNvSpPr txBox="1">
            <a:spLocks/>
          </p:cNvSpPr>
          <p:nvPr/>
        </p:nvSpPr>
        <p:spPr bwMode="auto">
          <a:xfrm>
            <a:off x="3165465" y="650450"/>
            <a:ext cx="3008470" cy="395403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Arial" panose="020B0604020202020204" pitchFamily="34" charset="0"/>
              <a:buChar char="•"/>
            </a:pPr>
            <a:r>
              <a:rPr lang="en-US" sz="1200" b="1" dirty="0"/>
              <a:t>login {local}</a:t>
            </a:r>
          </a:p>
          <a:p>
            <a:pPr>
              <a:buFont typeface="Arial" panose="020B0604020202020204" pitchFamily="34" charset="0"/>
              <a:buChar char="•"/>
            </a:pPr>
            <a:r>
              <a:rPr lang="en-US" sz="1200" dirty="0"/>
              <a:t>Remote Authentication Dial-In User Service (RADIUS)</a:t>
            </a:r>
          </a:p>
          <a:p>
            <a:pPr>
              <a:buFont typeface="Arial" panose="020B0604020202020204" pitchFamily="34" charset="0"/>
              <a:buChar char="•"/>
            </a:pPr>
            <a:r>
              <a:rPr lang="en-US" sz="1200" dirty="0"/>
              <a:t>Terminal Access Controller Access Control System (TACACS+)</a:t>
            </a:r>
          </a:p>
          <a:p>
            <a:pPr>
              <a:buFont typeface="Arial" panose="020B0604020202020204" pitchFamily="34" charset="0"/>
              <a:buChar char="•"/>
            </a:pPr>
            <a:r>
              <a:rPr lang="en-US" sz="1200" dirty="0"/>
              <a:t>IEEE 802.1X</a:t>
            </a:r>
          </a:p>
          <a:p>
            <a:pPr>
              <a:buFont typeface="Arial" panose="020B0604020202020204" pitchFamily="34" charset="0"/>
              <a:buChar char="•"/>
            </a:pPr>
            <a:r>
              <a:rPr lang="en-US" sz="1200" dirty="0"/>
              <a:t>Client (Supplicant)</a:t>
            </a:r>
          </a:p>
          <a:p>
            <a:pPr>
              <a:buFont typeface="Arial" panose="020B0604020202020204" pitchFamily="34" charset="0"/>
              <a:buChar char="•"/>
            </a:pPr>
            <a:r>
              <a:rPr lang="en-US" sz="1200" dirty="0"/>
              <a:t>Authenticator</a:t>
            </a:r>
          </a:p>
          <a:p>
            <a:pPr>
              <a:buFont typeface="Arial" panose="020B0604020202020204" pitchFamily="34" charset="0"/>
              <a:buChar char="•"/>
            </a:pPr>
            <a:r>
              <a:rPr lang="en-US" sz="1200" dirty="0"/>
              <a:t>Port Security</a:t>
            </a:r>
          </a:p>
          <a:p>
            <a:pPr>
              <a:buFont typeface="Arial" panose="020B0604020202020204" pitchFamily="34" charset="0"/>
              <a:buChar char="•"/>
            </a:pPr>
            <a:r>
              <a:rPr lang="en-US" sz="1200" dirty="0"/>
              <a:t>DHCP Snooping</a:t>
            </a:r>
          </a:p>
          <a:p>
            <a:pPr>
              <a:buFont typeface="Arial" panose="020B0604020202020204" pitchFamily="34" charset="0"/>
              <a:buChar char="•"/>
            </a:pPr>
            <a:r>
              <a:rPr lang="en-US" sz="1200" dirty="0"/>
              <a:t>Dynamic ARP Inspection (DAI)</a:t>
            </a:r>
          </a:p>
          <a:p>
            <a:pPr>
              <a:buFont typeface="Arial" panose="020B0604020202020204" pitchFamily="34" charset="0"/>
              <a:buChar char="•"/>
            </a:pPr>
            <a:r>
              <a:rPr lang="en-US" sz="1200" dirty="0"/>
              <a:t>IP Source Guard (IPSG)</a:t>
            </a:r>
          </a:p>
        </p:txBody>
      </p:sp>
      <p:sp>
        <p:nvSpPr>
          <p:cNvPr id="5" name="Content Placeholder 2">
            <a:extLst>
              <a:ext uri="{FF2B5EF4-FFF2-40B4-BE49-F238E27FC236}">
                <a16:creationId xmlns:a16="http://schemas.microsoft.com/office/drawing/2014/main" xmlns="" id="{4657C230-E5EA-407D-AA95-B2AB3E279AC9}"/>
              </a:ext>
            </a:extLst>
          </p:cNvPr>
          <p:cNvSpPr txBox="1">
            <a:spLocks/>
          </p:cNvSpPr>
          <p:nvPr/>
        </p:nvSpPr>
        <p:spPr bwMode="auto">
          <a:xfrm>
            <a:off x="6173935" y="650450"/>
            <a:ext cx="2798616" cy="395403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Arial" panose="020B0604020202020204" pitchFamily="34" charset="0"/>
              <a:buChar char="•"/>
            </a:pPr>
            <a:r>
              <a:rPr lang="en-US" sz="1200" dirty="0"/>
              <a:t>VLAN Hopping</a:t>
            </a:r>
          </a:p>
          <a:p>
            <a:pPr>
              <a:buFont typeface="Arial" panose="020B0604020202020204" pitchFamily="34" charset="0"/>
              <a:buChar char="•"/>
            </a:pPr>
            <a:r>
              <a:rPr lang="en-US" sz="1200" dirty="0"/>
              <a:t>VLAN Double-Tagging</a:t>
            </a:r>
          </a:p>
          <a:p>
            <a:pPr>
              <a:buFont typeface="Arial" panose="020B0604020202020204" pitchFamily="34" charset="0"/>
              <a:buChar char="•"/>
            </a:pPr>
            <a:r>
              <a:rPr lang="en-US" sz="1200" dirty="0"/>
              <a:t>DHCP Starvation</a:t>
            </a:r>
          </a:p>
          <a:p>
            <a:pPr>
              <a:buFont typeface="Arial" panose="020B0604020202020204" pitchFamily="34" charset="0"/>
              <a:buChar char="•"/>
            </a:pPr>
            <a:r>
              <a:rPr lang="en-US" sz="1200" dirty="0"/>
              <a:t>DHCP Spoofing</a:t>
            </a:r>
          </a:p>
          <a:p>
            <a:pPr>
              <a:buFont typeface="Arial" panose="020B0604020202020204" pitchFamily="34" charset="0"/>
              <a:buChar char="•"/>
            </a:pPr>
            <a:r>
              <a:rPr lang="en-US" sz="1200" dirty="0"/>
              <a:t>Gratuitous ARP</a:t>
            </a:r>
          </a:p>
          <a:p>
            <a:pPr>
              <a:buFont typeface="Arial" panose="020B0604020202020204" pitchFamily="34" charset="0"/>
              <a:buChar char="•"/>
            </a:pPr>
            <a:r>
              <a:rPr lang="en-US" sz="1200" dirty="0"/>
              <a:t>ARP Spoofing</a:t>
            </a:r>
          </a:p>
          <a:p>
            <a:pPr>
              <a:buFont typeface="Arial" panose="020B0604020202020204" pitchFamily="34" charset="0"/>
              <a:buChar char="•"/>
            </a:pPr>
            <a:r>
              <a:rPr lang="en-US" sz="1200" dirty="0"/>
              <a:t>ARP Poisoning</a:t>
            </a:r>
          </a:p>
          <a:p>
            <a:pPr>
              <a:buFont typeface="Arial" panose="020B0604020202020204" pitchFamily="34" charset="0"/>
              <a:buChar char="•"/>
            </a:pPr>
            <a:r>
              <a:rPr lang="en-US" sz="1200" dirty="0"/>
              <a:t>Cisco Discovery Protocol (CDP)</a:t>
            </a:r>
          </a:p>
          <a:p>
            <a:pPr>
              <a:buFont typeface="Arial" panose="020B0604020202020204" pitchFamily="34" charset="0"/>
              <a:buChar char="•"/>
            </a:pPr>
            <a:r>
              <a:rPr lang="en-US" sz="1200" b="1" dirty="0"/>
              <a:t>no cdp run</a:t>
            </a:r>
          </a:p>
          <a:p>
            <a:pPr>
              <a:buFont typeface="Arial" panose="020B0604020202020204" pitchFamily="34" charset="0"/>
              <a:buChar char="•"/>
            </a:pPr>
            <a:r>
              <a:rPr lang="en-US" sz="1200" b="1" dirty="0"/>
              <a:t>no cdp enable</a:t>
            </a:r>
          </a:p>
          <a:p>
            <a:pPr>
              <a:buFont typeface="Arial" panose="020B0604020202020204" pitchFamily="34" charset="0"/>
              <a:buChar char="•"/>
            </a:pPr>
            <a:r>
              <a:rPr lang="en-US" sz="1200" b="1" dirty="0"/>
              <a:t>no lldp run</a:t>
            </a:r>
          </a:p>
          <a:p>
            <a:pPr>
              <a:buFont typeface="Arial" panose="020B0604020202020204" pitchFamily="34" charset="0"/>
              <a:buChar char="•"/>
            </a:pPr>
            <a:r>
              <a:rPr lang="en-US" sz="1200" b="1" dirty="0"/>
              <a:t>no lldp transmit | receive</a:t>
            </a: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gsw-FR" sz="2000" b="1" dirty="0" smtClean="0"/>
              <a:t>UTM</a:t>
            </a:r>
            <a:r>
              <a:rPr lang="gsw-FR" sz="2000" dirty="0" smtClean="0"/>
              <a:t> byly původně firewally kategorie SMB rozšířené o funkce IDS/IPS, antimalwaru, antispamu a filtrování obsahu v jediném snadno spravovatelném zařízení. Nověji přidaly funkce, jako je VPN, vyvažování zátěže a prevence ztráty dat (DLP), a jsou stále častěji dodávány jako služba prostřednictvím cloudu.</a:t>
            </a:r>
          </a:p>
          <a:p>
            <a:r>
              <a:rPr lang="gsw-FR" sz="2000" b="1" dirty="0" smtClean="0"/>
              <a:t>NGFW</a:t>
            </a:r>
            <a:r>
              <a:rPr lang="gsw-FR" sz="2000" dirty="0" smtClean="0"/>
              <a:t> kombinují tradiční filtrování portů a protokolů s funkcemi IDS/IPS a schopností detekovat provoz na aplikační vrstvě; postupem času přidali další funkce, jako je hloubková kontrola paketů a detekce malwaru.</a:t>
            </a:r>
          </a:p>
          <a:p>
            <a:r>
              <a:rPr lang="gsw-FR" sz="2000" dirty="0" smtClean="0"/>
              <a:t>Ochrana proti malwaru a virům, webový proxy a další, které existují v bráně firewall UTM, nejsou původní součástí architektury NGFW, protože tyto linie byly původně outsourcovány a odstraněny, což zajistilo bohaté stupně škálovatelnosti pro velká prostředí.</a:t>
            </a:r>
          </a:p>
        </p:txBody>
      </p:sp>
      <p:sp>
        <p:nvSpPr>
          <p:cNvPr id="3" name="Nadpis 2"/>
          <p:cNvSpPr>
            <a:spLocks noGrp="1"/>
          </p:cNvSpPr>
          <p:nvPr>
            <p:ph type="title"/>
          </p:nvPr>
        </p:nvSpPr>
        <p:spPr/>
        <p:txBody>
          <a:bodyPr/>
          <a:lstStyle/>
          <a:p>
            <a:r>
              <a:rPr lang="af-ZA" dirty="0" smtClean="0"/>
              <a:t>UTM (unified threat management) a NGFW (nextgen FW)</a:t>
            </a:r>
            <a:endParaRPr lang="af-ZA" dirty="0"/>
          </a:p>
        </p:txBody>
      </p:sp>
    </p:spTree>
    <p:extLst>
      <p:ext uri="{BB962C8B-B14F-4D97-AF65-F5344CB8AC3E}">
        <p14:creationId xmlns:p14="http://schemas.microsoft.com/office/powerpoint/2010/main" val="99844688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smtClean="0"/>
              <a:t>Výrobci NGEW a UTM</a:t>
            </a:r>
            <a:endParaRPr lang="cs-CZ"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4737" y="1285356"/>
            <a:ext cx="7132938" cy="318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110655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4907</TotalTime>
  <Words>6188</Words>
  <Application>Microsoft Office PowerPoint</Application>
  <PresentationFormat>Předvádění na obrazovce (16:9)</PresentationFormat>
  <Paragraphs>652</Paragraphs>
  <Slides>78</Slides>
  <Notes>49</Notes>
  <HiddenSlides>4</HiddenSlides>
  <MMClips>0</MMClips>
  <ScaleCrop>false</ScaleCrop>
  <HeadingPairs>
    <vt:vector size="4" baseType="variant">
      <vt:variant>
        <vt:lpstr>Motiv</vt:lpstr>
      </vt:variant>
      <vt:variant>
        <vt:i4>1</vt:i4>
      </vt:variant>
      <vt:variant>
        <vt:lpstr>Nadpisy snímků</vt:lpstr>
      </vt:variant>
      <vt:variant>
        <vt:i4>78</vt:i4>
      </vt:variant>
    </vt:vector>
  </HeadingPairs>
  <TitlesOfParts>
    <vt:vector size="79" baseType="lpstr">
      <vt:lpstr>Default Theme</vt:lpstr>
      <vt:lpstr>Module 10: LAN Security Concepts</vt:lpstr>
      <vt:lpstr>Module 10: Activities</vt:lpstr>
      <vt:lpstr>Module Objectives</vt:lpstr>
      <vt:lpstr>10.1 Endpoint Security</vt:lpstr>
      <vt:lpstr>Network Attacks Today</vt:lpstr>
      <vt:lpstr>Network Security Devices</vt:lpstr>
      <vt:lpstr>Dodatečné funkce mění firewall v UTM resp. NGFW</vt:lpstr>
      <vt:lpstr>UTM (unified threat management) a NGFW (nextgen FW)</vt:lpstr>
      <vt:lpstr>Výrobci NGEW a UTM</vt:lpstr>
      <vt:lpstr>Obrana průmyslových zařízení pomocí zónové obrany</vt:lpstr>
      <vt:lpstr>Příklad rozdělení řízení elektrárny do jednotlivých úrovní</vt:lpstr>
      <vt:lpstr>Endpoint Protection</vt:lpstr>
      <vt:lpstr>CISCO Cognitive Threat Analytics (CTA), pak Cognitive Intelligence nakonec naintegrováno do Cisco Secure Endpoint (AMP for Endpoints)</vt:lpstr>
      <vt:lpstr>Hodnocení Cisco AMP https://www.trustradius.com/endpoint-security</vt:lpstr>
      <vt:lpstr>Hodnocení u Gartnera https://www.gartner.com/reviews/market/endpoint-detection-and-response-solutions/vendor/cisco/product/cisco-amp-for-endpoints</vt:lpstr>
      <vt:lpstr>Nejlépe hodnocené starší produkty dle Gartnera </vt:lpstr>
      <vt:lpstr>Aktuální produkty EndPoint Security softwaru </vt:lpstr>
      <vt:lpstr>Cynet</vt:lpstr>
      <vt:lpstr>Přístup Cynetu</vt:lpstr>
      <vt:lpstr>Ukázka playbooku (Plays v YAML formátu)</vt:lpstr>
      <vt:lpstr>Cisco Email Security Appliance</vt:lpstr>
      <vt:lpstr>Cisco Web Security Appliance</vt:lpstr>
      <vt:lpstr>Vlastnosti Endpoint Security Softwaru </vt:lpstr>
      <vt:lpstr>Tools for Incident Prevention and Detection</vt:lpstr>
      <vt:lpstr>Architektura Cisco TrustSec </vt:lpstr>
      <vt:lpstr>Cisco ISE 3395 Identity Services Engine</vt:lpstr>
      <vt:lpstr>Prohlížeč událostí na Windows</vt:lpstr>
      <vt:lpstr>V prohlížeči událostí hledáme pomocí filtru</vt:lpstr>
      <vt:lpstr>Syslog server</vt:lpstr>
      <vt:lpstr>Do sítě doplníme syslog server</vt:lpstr>
      <vt:lpstr>Úrovně chybových zpráv  systému logování syslog</vt:lpstr>
      <vt:lpstr>Dostaneme záplavu výstupů (zde Kiwi)</vt:lpstr>
      <vt:lpstr>NetFlow</vt:lpstr>
      <vt:lpstr>Sledování toků ve Stealwatch</vt:lpstr>
      <vt:lpstr>ELK umí log management, ale ne korelační funkce atd.</vt:lpstr>
      <vt:lpstr>SIEM: Zápisu logů je převeden do zápisu událostí</vt:lpstr>
      <vt:lpstr>Příklad: Dragon (OEM IBM) - dashboard</vt:lpstr>
      <vt:lpstr>Virus Total</vt:lpstr>
      <vt:lpstr>Virus Total výsledek</vt:lpstr>
      <vt:lpstr>10.2 Access Control</vt:lpstr>
      <vt:lpstr>Authentication with a Local Password</vt:lpstr>
      <vt:lpstr>AAA Components</vt:lpstr>
      <vt:lpstr>Authentication</vt:lpstr>
      <vt:lpstr>Authorization</vt:lpstr>
      <vt:lpstr>Accounting</vt:lpstr>
      <vt:lpstr>802.1X</vt:lpstr>
      <vt:lpstr>Konkrétní útok pomocí yersinie</vt:lpstr>
      <vt:lpstr>10.3 Layer 2 Security Threats</vt:lpstr>
      <vt:lpstr>Layer 2 Vulnerabilities</vt:lpstr>
      <vt:lpstr>Switch Attack Categories</vt:lpstr>
      <vt:lpstr>arpspoof v Kali</vt:lpstr>
      <vt:lpstr>arp skener ve scapy</vt:lpstr>
      <vt:lpstr>Switch Attack Mitigation Techniques</vt:lpstr>
      <vt:lpstr>10.4 MAC Address Table Attack</vt:lpstr>
      <vt:lpstr>Switch Operation Review</vt:lpstr>
      <vt:lpstr>MAC Address Table Flooding</vt:lpstr>
      <vt:lpstr>MAC Address Table Attack Mitigation</vt:lpstr>
      <vt:lpstr>10.5 LAN Attacks</vt:lpstr>
      <vt:lpstr>Video – VLAN and DHCP Attacks</vt:lpstr>
      <vt:lpstr>VLAN Hopping Attacks</vt:lpstr>
      <vt:lpstr>VLAN Double-Tagging Attacks</vt:lpstr>
      <vt:lpstr>VLAN Double-Tagging Attacks (Cont.)</vt:lpstr>
      <vt:lpstr>DHCP Messages</vt:lpstr>
      <vt:lpstr>DHCP Attacks</vt:lpstr>
      <vt:lpstr>Video – ARP Attacks, STP Attacks, and CDP Reconnaissance</vt:lpstr>
      <vt:lpstr>ARP Attacks</vt:lpstr>
      <vt:lpstr>Address Spoofing Attacks</vt:lpstr>
      <vt:lpstr>STP Attack</vt:lpstr>
      <vt:lpstr>CDP Reconnaissance</vt:lpstr>
      <vt:lpstr>10.6 Module Practice and Quiz</vt:lpstr>
      <vt:lpstr>Module 10: Best Practices</vt:lpstr>
      <vt:lpstr>Module 10: Best Practices (Cont.)</vt:lpstr>
      <vt:lpstr>Prezentace aplikace PowerPoint</vt:lpstr>
      <vt:lpstr>Module Practice and Quiz What Did I Learn In This Module?</vt:lpstr>
      <vt:lpstr>Module Practice and Quiz What Did I Learn In This Module? (Cont.)</vt:lpstr>
      <vt:lpstr>Module Practice and Quiz What Did I Learn In This Module? (Cont.)</vt:lpstr>
      <vt:lpstr>Module 10: LAN Security Concepts New Terms and Commands</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Jaroslav Dočkal</cp:lastModifiedBy>
  <cp:revision>302</cp:revision>
  <dcterms:created xsi:type="dcterms:W3CDTF">2019-10-18T06:21:22Z</dcterms:created>
  <dcterms:modified xsi:type="dcterms:W3CDTF">2020-11-30T18:01:15Z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