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6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7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18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4032" r:id="rId2"/>
  </p:sldMasterIdLst>
  <p:notesMasterIdLst>
    <p:notesMasterId r:id="rId77"/>
  </p:notesMasterIdLst>
  <p:sldIdLst>
    <p:sldId id="876" r:id="rId3"/>
    <p:sldId id="925" r:id="rId4"/>
    <p:sldId id="759" r:id="rId5"/>
    <p:sldId id="628" r:id="rId6"/>
    <p:sldId id="926" r:id="rId7"/>
    <p:sldId id="1059" r:id="rId8"/>
    <p:sldId id="1149" r:id="rId9"/>
    <p:sldId id="1192" r:id="rId10"/>
    <p:sldId id="1170" r:id="rId11"/>
    <p:sldId id="1148" r:id="rId12"/>
    <p:sldId id="1060" r:id="rId13"/>
    <p:sldId id="927" r:id="rId14"/>
    <p:sldId id="788" r:id="rId15"/>
    <p:sldId id="1070" r:id="rId16"/>
    <p:sldId id="1071" r:id="rId17"/>
    <p:sldId id="1131" r:id="rId18"/>
    <p:sldId id="1185" r:id="rId19"/>
    <p:sldId id="1184" r:id="rId20"/>
    <p:sldId id="1186" r:id="rId21"/>
    <p:sldId id="1187" r:id="rId22"/>
    <p:sldId id="1109" r:id="rId23"/>
    <p:sldId id="1169" r:id="rId24"/>
    <p:sldId id="1132" r:id="rId25"/>
    <p:sldId id="1133" r:id="rId26"/>
    <p:sldId id="1134" r:id="rId27"/>
    <p:sldId id="1171" r:id="rId28"/>
    <p:sldId id="1190" r:id="rId29"/>
    <p:sldId id="1182" r:id="rId30"/>
    <p:sldId id="1172" r:id="rId31"/>
    <p:sldId id="1173" r:id="rId32"/>
    <p:sldId id="1130" r:id="rId33"/>
    <p:sldId id="886" r:id="rId34"/>
    <p:sldId id="936" r:id="rId35"/>
    <p:sldId id="1072" r:id="rId36"/>
    <p:sldId id="1074" r:id="rId37"/>
    <p:sldId id="1075" r:id="rId38"/>
    <p:sldId id="1076" r:id="rId39"/>
    <p:sldId id="1136" r:id="rId40"/>
    <p:sldId id="1137" r:id="rId41"/>
    <p:sldId id="1191" r:id="rId42"/>
    <p:sldId id="1138" r:id="rId43"/>
    <p:sldId id="1139" r:id="rId44"/>
    <p:sldId id="1140" r:id="rId45"/>
    <p:sldId id="1135" r:id="rId46"/>
    <p:sldId id="942" r:id="rId47"/>
    <p:sldId id="957" r:id="rId48"/>
    <p:sldId id="1078" r:id="rId49"/>
    <p:sldId id="1080" r:id="rId50"/>
    <p:sldId id="1079" r:id="rId51"/>
    <p:sldId id="1150" r:id="rId52"/>
    <p:sldId id="1081" r:id="rId53"/>
    <p:sldId id="1142" r:id="rId54"/>
    <p:sldId id="952" r:id="rId55"/>
    <p:sldId id="966" r:id="rId56"/>
    <p:sldId id="1082" r:id="rId57"/>
    <p:sldId id="1083" r:id="rId58"/>
    <p:sldId id="1085" r:id="rId59"/>
    <p:sldId id="1086" r:id="rId60"/>
    <p:sldId id="1177" r:id="rId61"/>
    <p:sldId id="1174" r:id="rId62"/>
    <p:sldId id="1175" r:id="rId63"/>
    <p:sldId id="1178" r:id="rId64"/>
    <p:sldId id="1179" r:id="rId65"/>
    <p:sldId id="1183" r:id="rId66"/>
    <p:sldId id="980" r:id="rId67"/>
    <p:sldId id="1151" r:id="rId68"/>
    <p:sldId id="1152" r:id="rId69"/>
    <p:sldId id="1188" r:id="rId70"/>
    <p:sldId id="1189" r:id="rId71"/>
    <p:sldId id="1143" r:id="rId72"/>
    <p:sldId id="1144" r:id="rId73"/>
    <p:sldId id="1154" r:id="rId74"/>
    <p:sldId id="1155" r:id="rId75"/>
    <p:sldId id="1147" r:id="rId76"/>
  </p:sldIdLst>
  <p:sldSz cx="9144000" cy="5143500" type="screen16x9"/>
  <p:notesSz cx="6858000" cy="9144000"/>
  <p:custDataLst>
    <p:tags r:id="rId7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/>
  <p:cmAuthor id="2" name="Bob Vachon" initials="BV" lastIdx="24" clrIdx="2"/>
  <p:cmAuthor id="3" name="Sue Livingston -X (suliving - UNICON INC at Cisco)" initials="SL-(-UIaC" lastIdx="35" clrIdx="3"/>
  <p:cmAuthor id="4" name="Jaroslav Dočkal" initials="JD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B"/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13" autoAdjust="0"/>
    <p:restoredTop sz="84965" autoAdjust="0"/>
  </p:normalViewPr>
  <p:slideViewPr>
    <p:cSldViewPr snapToGrid="0" showGuides="1">
      <p:cViewPr varScale="1">
        <p:scale>
          <a:sx n="123" d="100"/>
          <a:sy n="123" d="100"/>
        </p:scale>
        <p:origin x="-1602" y="-84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7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gs" Target="tags/tag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Switching, Routing, and Wireless Essentials v7.0 (SRWE)</a:t>
            </a:r>
          </a:p>
          <a:p>
            <a:pPr>
              <a:buFontTx/>
              <a:buNone/>
            </a:pPr>
            <a:r>
              <a:rPr lang="en-US" sz="1200" b="0" dirty="0"/>
              <a:t>Module 3: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 in a Multi-Switched Environment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13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 in a Multi-Switched Environment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</a:t>
            </a:r>
            <a:r>
              <a:rPr lang="en-US" altLang="en-US" dirty="0"/>
              <a:t> Defining VLAN Trunks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14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 in a Multi-Switched Environment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3.2.2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 Networks without VLANs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15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 in a Multi-Switched Environment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3.2.3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Networks with VLANs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16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 in a Multi-Switched Environment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3.2.4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VLAN Identification with a Tag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41018C-6CAF-B84E-B92C-ECB119457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065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23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 in a Multi-Switched Environment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3.2.5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Native VLANs and 802.1Q Tagging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24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 in a Multi-Switched Environment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3.2.6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Voice VLAN Tagging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25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 in a Multi-Switched Environment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3.2.7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Voice VLAN Verification Example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31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 in a Multi-Switched Environment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3.2.8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Packet Tracer – Investigate a VLAN Implementation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3.2.9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>
                <a:effectLst/>
              </a:rPr>
              <a:t>– Check Your Understanding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 in a Multi-Switch Environment</a:t>
            </a:r>
            <a:r>
              <a:rPr lang="en-US" sz="1200" dirty="0">
                <a:effectLst/>
              </a:rPr>
              <a:t> 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3.0 – Introduction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3.0.2 –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I learn to do in this module?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924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</a:t>
            </a:r>
            <a:r>
              <a:rPr lang="en-US" sz="1200" b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</a:t>
            </a:r>
            <a:r>
              <a:rPr lang="en-US" sz="1200" b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Configuration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3.3.1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VLAN Ranges on Catalyst Switches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sz="1200" b="0" dirty="0"/>
              <a:t>3 – VLANs</a:t>
            </a:r>
          </a:p>
          <a:p>
            <a:pPr>
              <a:buFontTx/>
              <a:buNone/>
            </a:pPr>
            <a:r>
              <a:rPr lang="fr-FR" sz="1200" b="0" dirty="0"/>
              <a:t>3.3 – VLAN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3.3.2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VLAN Creation Commands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</a:t>
            </a:r>
            <a:r>
              <a:rPr lang="en-US" sz="1200" b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Configuration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3.3.3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VLAN Creation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</a:t>
            </a:r>
            <a:r>
              <a:rPr lang="en-US" sz="1200" b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Configuration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3.3.4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VLAN Port Assignment Commands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</a:t>
            </a:r>
            <a:r>
              <a:rPr lang="en-US" sz="1200" b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Configuration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3.3.5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VLAN Port Assignment Example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</a:t>
            </a:r>
            <a:r>
              <a:rPr lang="en-US" sz="1200" b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Configuration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3.3.6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Data and Voice VLANs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</a:t>
            </a:r>
            <a:r>
              <a:rPr lang="en-US" sz="1200" b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Configuration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3.3.7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Data and Voice VLAN Example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</a:t>
            </a:r>
            <a:r>
              <a:rPr lang="en-US" sz="1200" b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Configuration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3.3.8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Verify VLAN Information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</a:t>
            </a:r>
            <a:r>
              <a:rPr lang="en-US" sz="1200" b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Configuration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3.3.9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Change VLAN Port Membership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Overview of VLANs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</a:t>
            </a:r>
            <a:r>
              <a:rPr lang="en-US" sz="1200" b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Configuration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3.3.10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Delete VLANs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3.3.11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Syntax Checker – VLAN Configuration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</a:t>
            </a:r>
            <a:r>
              <a:rPr lang="en-US" sz="1200" b="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Configuration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3.3.12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Packet Tracer – VLAN Configuration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Trunks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Trunks</a:t>
            </a:r>
            <a:endParaRPr lang="en-US" dirty="0"/>
          </a:p>
          <a:p>
            <a:r>
              <a:rPr lang="en-US" dirty="0"/>
              <a:t>3.4.1</a:t>
            </a:r>
            <a:r>
              <a:rPr lang="en-US" baseline="0" dirty="0"/>
              <a:t> – </a:t>
            </a:r>
            <a:r>
              <a:rPr lang="en-US" altLang="en-US" dirty="0"/>
              <a:t>Trunk Configuration Commands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Trunks</a:t>
            </a:r>
            <a:endParaRPr lang="en-US" dirty="0"/>
          </a:p>
          <a:p>
            <a:r>
              <a:rPr lang="en-US" dirty="0"/>
              <a:t>3.4.2</a:t>
            </a:r>
            <a:r>
              <a:rPr lang="en-US" baseline="0" dirty="0"/>
              <a:t> – </a:t>
            </a:r>
            <a:r>
              <a:rPr lang="en-US" altLang="en-US" dirty="0"/>
              <a:t>Trunk Configuration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Trunks</a:t>
            </a:r>
            <a:endParaRPr lang="en-US" dirty="0"/>
          </a:p>
          <a:p>
            <a:r>
              <a:rPr lang="en-US" dirty="0"/>
              <a:t>3.4.3</a:t>
            </a:r>
            <a:r>
              <a:rPr lang="en-US" baseline="0" dirty="0"/>
              <a:t> – </a:t>
            </a:r>
            <a:r>
              <a:rPr lang="en-US" altLang="en-US" dirty="0"/>
              <a:t>Verify Trunk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Trunks</a:t>
            </a:r>
            <a:endParaRPr lang="en-US" dirty="0"/>
          </a:p>
          <a:p>
            <a:r>
              <a:rPr lang="en-US" dirty="0"/>
              <a:t>3.4.4</a:t>
            </a:r>
            <a:r>
              <a:rPr lang="en-US" baseline="0" dirty="0"/>
              <a:t> – </a:t>
            </a:r>
            <a:r>
              <a:rPr lang="en-US" altLang="en-US" dirty="0"/>
              <a:t>Reset the Trunk to the Default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Trunks</a:t>
            </a:r>
            <a:endParaRPr lang="en-US" dirty="0"/>
          </a:p>
          <a:p>
            <a:r>
              <a:rPr lang="en-US" dirty="0"/>
              <a:t>3.4.4</a:t>
            </a:r>
            <a:r>
              <a:rPr lang="en-US" baseline="0" dirty="0"/>
              <a:t> – </a:t>
            </a:r>
            <a:r>
              <a:rPr lang="en-US" altLang="en-US" dirty="0"/>
              <a:t>Reset the Trunk to the Default State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Trunks</a:t>
            </a:r>
            <a:endParaRPr lang="en-US" dirty="0"/>
          </a:p>
          <a:p>
            <a:r>
              <a:rPr lang="en-US" dirty="0"/>
              <a:t>3.4.5</a:t>
            </a:r>
            <a:r>
              <a:rPr lang="en-US" baseline="0" dirty="0"/>
              <a:t> – </a:t>
            </a:r>
            <a:r>
              <a:rPr lang="en-US" altLang="en-US" dirty="0"/>
              <a:t>Packet Tracer – Configure Trunks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 Trunks</a:t>
            </a:r>
            <a:endParaRPr lang="en-US" dirty="0"/>
          </a:p>
          <a:p>
            <a:r>
              <a:rPr lang="en-US" dirty="0"/>
              <a:t>3.4.6</a:t>
            </a:r>
            <a:r>
              <a:rPr lang="en-US" baseline="0" dirty="0"/>
              <a:t> – </a:t>
            </a:r>
            <a:r>
              <a:rPr lang="en-US" altLang="en-US" dirty="0"/>
              <a:t>Lab – Configure VLANs and Trunks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3.1 – Overview</a:t>
            </a:r>
            <a:r>
              <a:rPr lang="en-US" sz="1200" b="0" baseline="0" dirty="0"/>
              <a:t> of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3.1.1 –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n-US" dirty="0"/>
              <a:t>VLAN Definitions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Dynamic Trunking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Dynamic Trunking Protocol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3.5.1 – </a:t>
            </a:r>
            <a:r>
              <a:rPr lang="en-US" altLang="en-US" dirty="0"/>
              <a:t>Introduction to DTP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Dynamic Trunking Protocol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3.5.2 – </a:t>
            </a:r>
            <a:r>
              <a:rPr lang="en-US" altLang="en-US" dirty="0"/>
              <a:t>Negotiated Interface Modes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Dynamic Trunking Protocol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3.5.3 – </a:t>
            </a:r>
            <a:r>
              <a:rPr lang="en-US" altLang="en-US" sz="1200" dirty="0"/>
              <a:t>Results of a DTP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Dynamic Trunking Protocol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3.5.4 – </a:t>
            </a:r>
            <a:r>
              <a:rPr lang="en-US" altLang="en-US" sz="1200" dirty="0"/>
              <a:t>Verify DTP Mode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Dynamic Trunking Protocol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3.5.5 – </a:t>
            </a:r>
            <a:r>
              <a:rPr lang="en-US" altLang="en-US" dirty="0"/>
              <a:t>Packet Tracer – Configure DTP</a:t>
            </a:r>
            <a:endParaRPr lang="en-US" dirty="0">
              <a:latin typeface="Arial" charset="0"/>
            </a:endParaRPr>
          </a:p>
          <a:p>
            <a:pPr>
              <a:buFontTx/>
              <a:buNone/>
            </a:pPr>
            <a:r>
              <a:rPr lang="en-US" dirty="0"/>
              <a:t>3.5.6 </a:t>
            </a:r>
            <a:r>
              <a:rPr lang="en-US" sz="1200" dirty="0">
                <a:effectLst/>
              </a:rPr>
              <a:t>– Check Your Understanding –</a:t>
            </a:r>
            <a:r>
              <a:rPr lang="en-US" sz="1200" baseline="0" dirty="0">
                <a:effectLst/>
              </a:rPr>
              <a:t>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Dynamic Trunking Protocol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3.6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Practice and Quiz 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51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3.6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Practice and Quiz 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3.6.1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/>
              <a:t>– </a:t>
            </a:r>
            <a:r>
              <a:rPr lang="en-US" altLang="en-US" dirty="0"/>
              <a:t>Packet Tracer – Implement VLANs and Trunking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3.6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Practice and Quiz 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3.6.2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/>
              <a:t>– </a:t>
            </a:r>
            <a:r>
              <a:rPr lang="en-US" altLang="en-US" dirty="0"/>
              <a:t>Lab – Implement VLANs and Trunking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3.6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Practice and Quiz 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3.6.3</a:t>
            </a:r>
            <a:r>
              <a:rPr lang="en-US" baseline="0" dirty="0">
                <a:latin typeface="Arial" charset="0"/>
              </a:rPr>
              <a:t> – </a:t>
            </a:r>
            <a:r>
              <a:rPr lang="en-US" altLang="en-US" dirty="0"/>
              <a:t>What did I learn in this module?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4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5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3.1 – Overview</a:t>
            </a:r>
            <a:r>
              <a:rPr lang="en-US" sz="1200" b="0" baseline="0" dirty="0"/>
              <a:t> of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3.1.2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</a:t>
            </a:r>
            <a:r>
              <a:rPr lang="en-US" altLang="en-US" dirty="0"/>
              <a:t>  Benefits of a VLAN Design</a:t>
            </a:r>
            <a:endParaRPr lang="en-US" baseline="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3.6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Practice and Quiz 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3.6.3</a:t>
            </a:r>
            <a:r>
              <a:rPr lang="en-US" baseline="0" dirty="0">
                <a:latin typeface="Arial" charset="0"/>
              </a:rPr>
              <a:t> – </a:t>
            </a:r>
            <a:r>
              <a:rPr lang="en-US" altLang="en-US" dirty="0"/>
              <a:t>What did I learn in this module? (Cont.)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3.6.4 – Module Quiz –</a:t>
            </a:r>
            <a:r>
              <a:rPr lang="en-US" baseline="0" dirty="0"/>
              <a:t> </a:t>
            </a:r>
            <a:r>
              <a:rPr lang="en-US" dirty="0"/>
              <a:t>Protocols and Models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41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72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227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73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03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6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3.1 – Overview</a:t>
            </a:r>
            <a:r>
              <a:rPr lang="en-US" sz="1200" b="0" baseline="0" dirty="0"/>
              <a:t> of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3.1.3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 </a:t>
            </a:r>
            <a:r>
              <a:rPr lang="en-US" altLang="en-US" dirty="0"/>
              <a:t>Types of VLANs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7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3.1 – Overview</a:t>
            </a:r>
            <a:r>
              <a:rPr lang="en-US" sz="1200" b="0" baseline="0" dirty="0"/>
              <a:t> of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3.1.3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 </a:t>
            </a:r>
            <a:r>
              <a:rPr lang="en-US" altLang="en-US" dirty="0"/>
              <a:t>Types of VLANs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10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3.1 – Overview</a:t>
            </a:r>
            <a:r>
              <a:rPr lang="en-US" sz="1200" b="0" baseline="0" dirty="0"/>
              <a:t> of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3.1.3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 </a:t>
            </a:r>
            <a:r>
              <a:rPr lang="en-US" altLang="en-US" dirty="0"/>
              <a:t>Types of VLANs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11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/>
              <a:t>3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</a:p>
          <a:p>
            <a:pPr>
              <a:buFontTx/>
              <a:buNone/>
            </a:pPr>
            <a:r>
              <a:rPr lang="en-US" sz="1200" b="0" dirty="0"/>
              <a:t>3.1 – Overview</a:t>
            </a:r>
            <a:r>
              <a:rPr lang="en-US" sz="1200" b="0" baseline="0" dirty="0"/>
              <a:t> of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3.1.4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 Packet Tracer – Who Hears the Broadcast?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3.1.5 </a:t>
            </a:r>
            <a:r>
              <a:rPr lang="en-US" sz="1200" dirty="0">
                <a:effectLst/>
              </a:rPr>
              <a:t>– Check Your Understanding – </a:t>
            </a:r>
            <a:r>
              <a:rPr lang="en-US" altLang="en-US" sz="1200" dirty="0"/>
              <a:t>Overview of VLANs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39300501"/>
      </p:ext>
    </p:extLst>
  </p:cSld>
  <p:clrMapOvr>
    <a:masterClrMapping/>
  </p:clrMapOvr>
  <p:transition spd="slow">
    <p:wipe/>
  </p:transition>
  <p:extLst>
    <p:ext uri="{DCECCB84-F9BA-43D5-87BE-67443E8EF086}">
      <p15:sldGuideLst xmlns=""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7109"/>
      </p:ext>
    </p:extLst>
  </p:cSld>
  <p:clrMapOvr>
    <a:masterClrMapping/>
  </p:clrMapOvr>
  <p:transition spd="slow">
    <p:wipe/>
  </p:transition>
  <p:extLst>
    <p:ext uri="{DCECCB84-F9BA-43D5-87BE-67443E8EF086}">
      <p15:sldGuideLst xmlns=""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4876"/>
      </p:ext>
    </p:extLst>
  </p:cSld>
  <p:clrMapOvr>
    <a:masterClrMapping/>
  </p:clrMapOvr>
  <p:transition spd="slow">
    <p:wipe/>
  </p:transition>
  <p:extLst>
    <p:ext uri="{DCECCB84-F9BA-43D5-87BE-67443E8EF086}">
      <p15:sldGuideLst xmlns=""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6329843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6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596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539033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4793761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5401338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48394262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12983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1187894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806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=""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609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620">
          <p15:clr>
            <a:srgbClr val="F26B43"/>
          </p15:clr>
        </p15:guide>
        <p15:guide id="2" pos="3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mq1E1Qr2W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1366" y="2125682"/>
            <a:ext cx="7237590" cy="1270941"/>
          </a:xfrm>
        </p:spPr>
        <p:txBody>
          <a:bodyPr/>
          <a:lstStyle/>
          <a:p>
            <a:r>
              <a:rPr lang="en-US" sz="4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3: </a:t>
            </a:r>
            <a:r>
              <a:rPr lang="en-US" sz="4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VLANs</a:t>
            </a:r>
            <a:endParaRPr lang="en-US" sz="4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Switching, Routing, and Wireless Essentials v7.0 (SRWE)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VLANs (Cont.)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894073"/>
            <a:ext cx="4657703" cy="3723647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Voice VLAN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 separate VLAN is required because Voice traffic requires: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/>
              <a:t>Assured bandwidth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/>
              <a:t>High QoS priority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/>
              <a:t>Ability to avoid congestion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/>
              <a:t>Delay less that 150 ms from source to destination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entire network must be designed to support voice.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76" y="923544"/>
            <a:ext cx="3777162" cy="305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34866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Packet Tracer – Who Hears the Broadcast?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5"/>
            <a:ext cx="8853286" cy="239008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In this Packet Tracer activity, you will do the following: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1800" dirty="0"/>
              <a:t>Observe Broadcast Traffic in a VLAN Implementation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1800" dirty="0"/>
              <a:t>Complete Review Questions</a:t>
            </a:r>
          </a:p>
        </p:txBody>
      </p:sp>
    </p:spTree>
    <p:extLst>
      <p:ext uri="{BB962C8B-B14F-4D97-AF65-F5344CB8AC3E}">
        <p14:creationId xmlns:p14="http://schemas.microsoft.com/office/powerpoint/2010/main" val="358774427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3.2 VLANs in a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Multi-Switched Environment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33744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Defining VLAN Trunks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46742" y="798945"/>
            <a:ext cx="3785762" cy="382791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dirty="0"/>
              <a:t>A trunk is a point-to-point link between two network devices.</a:t>
            </a:r>
          </a:p>
          <a:p>
            <a:pPr marL="0" indent="0">
              <a:buNone/>
            </a:pPr>
            <a:r>
              <a:rPr lang="en-US" altLang="en-US" sz="1600" dirty="0"/>
              <a:t>Cisco trunk functions: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Allow more than one VLAN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Extend the VLAN across the entire network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By default, supports all VLANs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Supports 802.1Q trunking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04" y="1327641"/>
            <a:ext cx="4718800" cy="24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2330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9011652" cy="757551"/>
          </a:xfrm>
        </p:spPr>
        <p:txBody>
          <a:bodyPr/>
          <a:lstStyle/>
          <a:p>
            <a:r>
              <a:rPr lang="en-US" altLang="en-US" dirty="0"/>
              <a:t>Networks without VLANs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61256" y="856343"/>
            <a:ext cx="8526128" cy="755889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Without VLANs, all devices connected to the switches will receive all unicast, multicast, and broadcast traffic.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85" y="1923401"/>
            <a:ext cx="4637831" cy="278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11268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4688113" cy="829464"/>
          </a:xfrm>
        </p:spPr>
        <p:txBody>
          <a:bodyPr/>
          <a:lstStyle/>
          <a:p>
            <a:r>
              <a:rPr lang="en-US" altLang="en-US" dirty="0"/>
              <a:t>Networks </a:t>
            </a:r>
            <a:r>
              <a:rPr lang="en-US" altLang="en-US"/>
              <a:t>with VLANs </a:t>
            </a:r>
            <a:endParaRPr lang="en-US" altLang="en-US" dirty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3200" y="986971"/>
            <a:ext cx="8712199" cy="768677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With VLANs, unicast, multicast, and broadcast traffic is confined to a VLAN. Without a Layer 3 device to connect the VLANs, devices in different VLANs cannot communicate.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89" y="1709928"/>
            <a:ext cx="5231599" cy="29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414468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5330952" cy="781567"/>
          </a:xfrm>
        </p:spPr>
        <p:txBody>
          <a:bodyPr/>
          <a:lstStyle/>
          <a:p>
            <a:r>
              <a:rPr lang="en-US" altLang="en-US" dirty="0"/>
              <a:t>VLAN Identification with a Tag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75768" y="804090"/>
            <a:ext cx="5307394" cy="181109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IEEE 802.1Q header is 4 Bytes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When the tag is created the FCS must be recalculated.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When sent to end devices, this </a:t>
            </a:r>
            <a:r>
              <a:rPr lang="en-US" altLang="ja-JP" sz="1600" dirty="0">
                <a:solidFill>
                  <a:srgbClr val="FF0000"/>
                </a:solidFill>
              </a:rPr>
              <a:t>tag must be removed </a:t>
            </a:r>
            <a:r>
              <a:rPr lang="en-US" altLang="ja-JP" sz="1600" dirty="0"/>
              <a:t>and the FCS recalculated back to its original number.</a:t>
            </a:r>
          </a:p>
          <a:p>
            <a:pPr marL="0" indent="0">
              <a:buNone/>
            </a:pPr>
            <a:endParaRPr lang="en-US" altLang="ja-JP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360972"/>
              </p:ext>
            </p:extLst>
          </p:nvPr>
        </p:nvGraphicFramePr>
        <p:xfrm>
          <a:off x="265177" y="2702307"/>
          <a:ext cx="8686800" cy="181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5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222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2463">
                <a:tc>
                  <a:txBody>
                    <a:bodyPr/>
                    <a:lstStyle/>
                    <a:p>
                      <a:r>
                        <a:rPr lang="en-US" sz="1400" dirty="0"/>
                        <a:t>802.1Q VLAN Tag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562">
                <a:tc>
                  <a:txBody>
                    <a:bodyPr/>
                    <a:lstStyle/>
                    <a:p>
                      <a:r>
                        <a:rPr lang="en-US" sz="1400" b="1" dirty="0"/>
                        <a:t>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2-Byte field</a:t>
                      </a:r>
                      <a:r>
                        <a:rPr lang="en-US" sz="1400" baseline="0" dirty="0"/>
                        <a:t> with hexadecimal 0x8100</a:t>
                      </a: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This is referred to as Tag Protocol ID (TPID)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r>
                        <a:rPr lang="en-US" sz="1400" b="1" dirty="0"/>
                        <a:t>User</a:t>
                      </a:r>
                      <a:r>
                        <a:rPr lang="en-US" sz="1400" b="1" baseline="0" dirty="0"/>
                        <a:t> Priority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3-bit value</a:t>
                      </a:r>
                      <a:r>
                        <a:rPr lang="en-US" sz="1400" baseline="0" dirty="0"/>
                        <a:t> that supports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r>
                        <a:rPr lang="en-US" sz="1400" b="1" dirty="0"/>
                        <a:t>Canonical</a:t>
                      </a:r>
                      <a:r>
                        <a:rPr lang="en-US" sz="1400" b="1" baseline="0" dirty="0"/>
                        <a:t> Format Identifier (CFI)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1-bit</a:t>
                      </a:r>
                      <a:r>
                        <a:rPr lang="en-US" sz="1400" baseline="0" dirty="0"/>
                        <a:t> value that can support token ring frames on Ethernet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r>
                        <a:rPr lang="en-US" sz="1400" b="1" dirty="0"/>
                        <a:t>VLAN ID (VID)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12-bit VLAN</a:t>
                      </a:r>
                      <a:r>
                        <a:rPr lang="en-US" sz="1400" baseline="0" dirty="0"/>
                        <a:t> identifier that can support up to 4096 VLANs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62" y="149893"/>
            <a:ext cx="3660838" cy="240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532739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Tag</a:t>
            </a:r>
            <a:r>
              <a:rPr lang="cs-CZ" dirty="0"/>
              <a:t>  a priorita – není rámec jako rámec</a:t>
            </a:r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1" y="1401933"/>
            <a:ext cx="6918873" cy="291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2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https://help.sonicwall.com/help/sw/eng/7110/26/2/4/content/Firewall_Managing_QoS.088.3.html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Nahlédnutí ke konkurenci</a:t>
            </a:r>
          </a:p>
        </p:txBody>
      </p:sp>
    </p:spTree>
    <p:extLst>
      <p:ext uri="{BB962C8B-B14F-4D97-AF65-F5344CB8AC3E}">
        <p14:creationId xmlns:p14="http://schemas.microsoft.com/office/powerpoint/2010/main" val="9353656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D06858F3-1238-4454-980F-FE45D3C22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990" y="833153"/>
            <a:ext cx="7392432" cy="4086795"/>
          </a:xfrm>
        </p:spPr>
      </p:pic>
      <p:sp>
        <p:nvSpPr>
          <p:cNvPr id="3" name="Nadpis 2">
            <a:extLst>
              <a:ext uri="{FF2B5EF4-FFF2-40B4-BE49-F238E27FC236}">
                <a16:creationId xmlns="" xmlns:a16="http://schemas.microsoft.com/office/drawing/2014/main" id="{D4733641-A929-4DCC-BBC6-3B694DCF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Kdo</a:t>
            </a:r>
            <a:r>
              <a:rPr lang="en-US" dirty="0"/>
              <a:t> u</a:t>
            </a:r>
            <a:r>
              <a:rPr lang="cs-CZ" dirty="0" err="1"/>
              <a:t>rčuje</a:t>
            </a:r>
            <a:r>
              <a:rPr lang="cs-CZ" dirty="0"/>
              <a:t> prioritu?</a:t>
            </a:r>
          </a:p>
        </p:txBody>
      </p:sp>
    </p:spTree>
    <p:extLst>
      <p:ext uri="{BB962C8B-B14F-4D97-AF65-F5344CB8AC3E}">
        <p14:creationId xmlns:p14="http://schemas.microsoft.com/office/powerpoint/2010/main" val="30068044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12812"/>
          </a:xfrm>
        </p:spPr>
        <p:txBody>
          <a:bodyPr/>
          <a:lstStyle/>
          <a:p>
            <a:pPr eaLnBrk="1" hangingPunct="1"/>
            <a:r>
              <a:rPr lang="en-US" dirty="0"/>
              <a:t>Module Objectives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146304" y="705374"/>
            <a:ext cx="8769026" cy="889134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b="1" dirty="0"/>
              <a:t>Module Title: </a:t>
            </a:r>
            <a:r>
              <a:rPr lang="en-US" dirty="0"/>
              <a:t>Protocols and Models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b="1" dirty="0"/>
              <a:t>Module Objective: </a:t>
            </a:r>
            <a:r>
              <a:rPr lang="en-US" dirty="0"/>
              <a:t>Explain how network protocols enable devices to access local and remote network resources.</a:t>
            </a: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79241"/>
              </p:ext>
            </p:extLst>
          </p:nvPr>
        </p:nvGraphicFramePr>
        <p:xfrm>
          <a:off x="442213" y="1686792"/>
          <a:ext cx="8168134" cy="2721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65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116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61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Title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Objective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2332">
                <a:tc>
                  <a:txBody>
                    <a:bodyPr/>
                    <a:lstStyle/>
                    <a:p>
                      <a:r>
                        <a:rPr lang="en-US" b="1" dirty="0"/>
                        <a:t>Overview of VLANs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Explain the purpose of VLANs in a switched network.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2332">
                <a:tc>
                  <a:txBody>
                    <a:bodyPr/>
                    <a:lstStyle/>
                    <a:p>
                      <a:r>
                        <a:rPr lang="en-US" b="1" dirty="0"/>
                        <a:t>VLANs in a Multi-Switched Environment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Explain how a switch forwards frames based on VLAN configuration in a multi-switch environment.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2332">
                <a:tc>
                  <a:txBody>
                    <a:bodyPr/>
                    <a:lstStyle/>
                    <a:p>
                      <a:r>
                        <a:rPr lang="en-US" b="1" dirty="0"/>
                        <a:t>VLAN Configuration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Configure a switch port to be assigned to a VLAN based on requirements.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8498">
                <a:tc>
                  <a:txBody>
                    <a:bodyPr/>
                    <a:lstStyle/>
                    <a:p>
                      <a:r>
                        <a:rPr lang="en-US" b="1" dirty="0"/>
                        <a:t>VLAN Trunks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Configure a trunk port on a LAN switch.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8498">
                <a:tc>
                  <a:txBody>
                    <a:bodyPr/>
                    <a:lstStyle/>
                    <a:p>
                      <a:r>
                        <a:rPr lang="en-US" b="1" dirty="0"/>
                        <a:t>Dynamic Trunking Protocol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Configure Dynamic Trunking Protocol (DTP).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189466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5A52925E-09A5-4DA7-B262-2C5D87C2C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327" y="798513"/>
            <a:ext cx="5681747" cy="4201936"/>
          </a:xfrm>
        </p:spPr>
      </p:pic>
      <p:sp>
        <p:nvSpPr>
          <p:cNvPr id="3" name="Nadpis 2">
            <a:extLst>
              <a:ext uri="{FF2B5EF4-FFF2-40B4-BE49-F238E27FC236}">
                <a16:creationId xmlns="" xmlns:a16="http://schemas.microsoft.com/office/drawing/2014/main" id="{72A9855B-6636-4E2F-8D88-2AAB1FF9C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Dopovězte!</a:t>
            </a:r>
          </a:p>
        </p:txBody>
      </p:sp>
    </p:spTree>
    <p:extLst>
      <p:ext uri="{BB962C8B-B14F-4D97-AF65-F5344CB8AC3E}">
        <p14:creationId xmlns:p14="http://schemas.microsoft.com/office/powerpoint/2010/main" val="31695565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2400" dirty="0"/>
              <a:t>Virtu</a:t>
            </a:r>
            <a:r>
              <a:rPr lang="cs-CZ" sz="2400" dirty="0"/>
              <a:t>á</a:t>
            </a:r>
            <a:r>
              <a:rPr lang="en-US" sz="2400" dirty="0"/>
              <a:t>l</a:t>
            </a:r>
            <a:r>
              <a:rPr lang="cs-CZ" sz="2400" dirty="0"/>
              <a:t>ní</a:t>
            </a:r>
            <a:r>
              <a:rPr lang="en-US" sz="2400" dirty="0"/>
              <a:t> LAN</a:t>
            </a:r>
            <a:r>
              <a:rPr lang="cs-CZ" sz="2400" dirty="0"/>
              <a:t>y (převzato z překladu CCNP CORE)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01" y="731836"/>
            <a:ext cx="8646998" cy="2322449"/>
          </a:xfrm>
        </p:spPr>
        <p:txBody>
          <a:bodyPr/>
          <a:lstStyle/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cs-CZ" sz="1600" dirty="0">
                <a:solidFill>
                  <a:srgbClr val="000000"/>
                </a:solidFill>
              </a:rPr>
              <a:t>Přidání routeru mezi segmenty LAN pomáhá zmenšit velikost kolizních domén.</a:t>
            </a:r>
          </a:p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cs-CZ" sz="1600" dirty="0">
                <a:solidFill>
                  <a:srgbClr val="000000"/>
                </a:solidFill>
              </a:rPr>
              <a:t>Virtuální sítě LAN (VLANS) poskytují logickou </a:t>
            </a:r>
            <a:r>
              <a:rPr lang="cs-CZ" sz="1600" dirty="0">
                <a:solidFill>
                  <a:srgbClr val="FF0000"/>
                </a:solidFill>
              </a:rPr>
              <a:t>segmentaci </a:t>
            </a:r>
            <a:r>
              <a:rPr lang="cs-CZ" sz="1600" dirty="0">
                <a:solidFill>
                  <a:srgbClr val="000000"/>
                </a:solidFill>
              </a:rPr>
              <a:t>vytvořením více vysílacích domén na stejném síťovém přepínači. VLAN poskytují vyšší využití portů přepínače, protože port může být přidružen k potřebné vysílací doméně a více vysílacích domén může být umístěno na stejném přepínači.</a:t>
            </a:r>
          </a:p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cs-CZ" sz="1600" dirty="0">
                <a:solidFill>
                  <a:srgbClr val="000000"/>
                </a:solidFill>
              </a:rPr>
              <a:t>VLANS jsou definovány ve standardu IEEE 802.1Q, který stanoví, že 32 bitů je přidáno do hlavičky paketu s následujícími poli: identifikátor protokolu </a:t>
            </a:r>
            <a:r>
              <a:rPr lang="cs-CZ" sz="1600" dirty="0" err="1">
                <a:solidFill>
                  <a:srgbClr val="000000"/>
                </a:solidFill>
              </a:rPr>
              <a:t>protokolu</a:t>
            </a:r>
            <a:r>
              <a:rPr lang="cs-CZ" sz="1600" dirty="0">
                <a:solidFill>
                  <a:srgbClr val="000000"/>
                </a:solidFill>
              </a:rPr>
              <a:t> (TPID – Tag </a:t>
            </a:r>
            <a:r>
              <a:rPr lang="cs-CZ" sz="1600" dirty="0" err="1">
                <a:solidFill>
                  <a:srgbClr val="000000"/>
                </a:solidFill>
              </a:rPr>
              <a:t>Protocol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Identifier</a:t>
            </a:r>
            <a:r>
              <a:rPr lang="cs-CZ" sz="1600" dirty="0">
                <a:solidFill>
                  <a:srgbClr val="000000"/>
                </a:solidFill>
              </a:rPr>
              <a:t>), prioritní kódový bod (PCP – Priority </a:t>
            </a:r>
            <a:r>
              <a:rPr lang="cs-CZ" sz="1600" dirty="0" err="1">
                <a:solidFill>
                  <a:srgbClr val="000000"/>
                </a:solidFill>
              </a:rPr>
              <a:t>Code</a:t>
            </a:r>
            <a:r>
              <a:rPr lang="cs-CZ" sz="1600" dirty="0">
                <a:solidFill>
                  <a:srgbClr val="000000"/>
                </a:solidFill>
              </a:rPr>
              <a:t> Point), indikátor způsobilého poklesu (DEI - </a:t>
            </a:r>
            <a:r>
              <a:rPr lang="cs-CZ" sz="16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Drop </a:t>
            </a:r>
            <a:r>
              <a:rPr lang="cs-CZ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E</a:t>
            </a:r>
            <a:r>
              <a:rPr lang="cs-CZ" sz="160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ligible</a:t>
            </a:r>
            <a:r>
              <a:rPr lang="cs-CZ" sz="16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cs-CZ" sz="160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ndicator</a:t>
            </a:r>
            <a:r>
              <a:rPr lang="cs-CZ" sz="14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1600" dirty="0">
                <a:solidFill>
                  <a:srgbClr val="000000"/>
                </a:solidFill>
              </a:rPr>
              <a:t>dříve CFI), a identifikátor VLAN (VLAN ID).</a:t>
            </a:r>
            <a:endParaRPr lang="cs-CZ" sz="1500" dirty="0">
              <a:solidFill>
                <a:srgbClr val="000000"/>
              </a:solidFill>
            </a:endParaRPr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="" xmlns:a16="http://schemas.microsoft.com/office/drawing/2014/main" id="{CC5FFD8C-AD7B-4A4F-8CE2-12F0FD676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34" y="3323971"/>
            <a:ext cx="8707065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3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0000"/>
                </a:solidFill>
              </a:rPr>
              <a:t>Identifikátor, který říká v jakém pořadí je přenášen rámec. Může se přenášet </a:t>
            </a:r>
          </a:p>
          <a:p>
            <a:pPr algn="l"/>
            <a:r>
              <a:rPr lang="cs-CZ" dirty="0">
                <a:solidFill>
                  <a:srgbClr val="000000"/>
                </a:solidFill>
              </a:rPr>
              <a:t>kanonickým tvarem (</a:t>
            </a:r>
            <a:r>
              <a:rPr lang="cs-CZ" dirty="0" err="1">
                <a:solidFill>
                  <a:srgbClr val="000000"/>
                </a:solidFill>
              </a:rPr>
              <a:t>little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endian</a:t>
            </a:r>
            <a:r>
              <a:rPr lang="cs-CZ" dirty="0">
                <a:solidFill>
                  <a:srgbClr val="000000"/>
                </a:solidFill>
              </a:rPr>
              <a:t>), který se používá v Ethernetu, </a:t>
            </a:r>
          </a:p>
          <a:p>
            <a:pPr algn="l"/>
            <a:r>
              <a:rPr lang="cs-CZ" dirty="0">
                <a:solidFill>
                  <a:srgbClr val="000000"/>
                </a:solidFill>
              </a:rPr>
              <a:t>nebo nekanonickým (big </a:t>
            </a:r>
            <a:r>
              <a:rPr lang="cs-CZ" dirty="0" err="1">
                <a:solidFill>
                  <a:srgbClr val="000000"/>
                </a:solidFill>
              </a:rPr>
              <a:t>endian</a:t>
            </a:r>
            <a:r>
              <a:rPr lang="cs-CZ" dirty="0">
                <a:solidFill>
                  <a:srgbClr val="000000"/>
                </a:solidFill>
              </a:rPr>
              <a:t>), který se používá v Token Ringu a FDDI.</a:t>
            </a:r>
          </a:p>
          <a:p>
            <a:pPr algn="l"/>
            <a:r>
              <a:rPr lang="cs-CZ" dirty="0">
                <a:solidFill>
                  <a:srgbClr val="000000"/>
                </a:solidFill>
              </a:rPr>
              <a:t>A ty už se nepoužívají, takže je zbytečný</a:t>
            </a:r>
          </a:p>
          <a:p>
            <a:pPr algn="l"/>
            <a:r>
              <a:rPr lang="cs-CZ" dirty="0">
                <a:solidFill>
                  <a:srgbClr val="000000"/>
                </a:solidFill>
              </a:rPr>
              <a:t>A používá se </a:t>
            </a:r>
            <a:r>
              <a:rPr lang="cs-CZ" sz="20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Drop </a:t>
            </a:r>
            <a:r>
              <a:rPr lang="cs-CZ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E</a:t>
            </a:r>
            <a:r>
              <a:rPr lang="cs-CZ" sz="200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ligible</a:t>
            </a:r>
            <a:r>
              <a:rPr lang="cs-CZ" sz="20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cs-CZ" sz="200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ndicator</a:t>
            </a:r>
            <a:r>
              <a:rPr lang="cs-CZ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0000"/>
                </a:solidFill>
              </a:rPr>
              <a:t>Canonical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Format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Indicator</a:t>
            </a:r>
            <a:r>
              <a:rPr lang="cs-CZ" dirty="0">
                <a:solidFill>
                  <a:srgbClr val="000000"/>
                </a:solidFill>
              </a:rPr>
              <a:t> (CFI)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D95B255B-6ADC-412E-BD39-C98C6E150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787" y="2884761"/>
            <a:ext cx="4008213" cy="225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6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006840" cy="829464"/>
          </a:xfrm>
        </p:spPr>
        <p:txBody>
          <a:bodyPr/>
          <a:lstStyle/>
          <a:p>
            <a:r>
              <a:rPr lang="en-US" altLang="en-US" dirty="0"/>
              <a:t>Native VLANs and 802.1Q Tagging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3201" y="986970"/>
            <a:ext cx="4572000" cy="341404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802.1Q trunk basics: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Tagging is typically done on all VLANs.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The use of a native VLAN was designed for legacy use, like the hub in the example.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Unless changed, VLAN1 is the native VLAN.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Both ends of a trunk link must be configured with the same native VLAN.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Each trunk is configured separately, so it is possible to have a different native VLANs on separate trunks.</a:t>
            </a:r>
            <a:endParaRPr lang="en-US" altLang="ja-JP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89" y="1317324"/>
            <a:ext cx="3962848" cy="27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74074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5197642" cy="829464"/>
          </a:xfrm>
        </p:spPr>
        <p:txBody>
          <a:bodyPr/>
          <a:lstStyle/>
          <a:p>
            <a:r>
              <a:rPr lang="en-US" altLang="en-US" dirty="0"/>
              <a:t>Voice VLAN Tagging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3199" y="986970"/>
            <a:ext cx="5054601" cy="20449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VoIP phone is a three port switch: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dirty="0"/>
              <a:t>The switch will use CDP  to inform the phone of the Voice VLAN.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dirty="0"/>
              <a:t>The phone will tag its own traffic (Voice) and can set Cost of Service (CoS). CoS is QoS for layer 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dirty="0"/>
              <a:t>The phone may or may not tag frames from the PC.</a:t>
            </a:r>
          </a:p>
          <a:p>
            <a:pPr marL="0" indent="0">
              <a:buNone/>
            </a:pPr>
            <a:endParaRPr lang="en-US" altLang="ja-JP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510986"/>
              </p:ext>
            </p:extLst>
          </p:nvPr>
        </p:nvGraphicFramePr>
        <p:xfrm>
          <a:off x="449717" y="3061443"/>
          <a:ext cx="8316911" cy="1327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5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43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2463">
                <a:tc>
                  <a:txBody>
                    <a:bodyPr/>
                    <a:lstStyle/>
                    <a:p>
                      <a:r>
                        <a:rPr lang="en-US" sz="1600" dirty="0"/>
                        <a:t>Traffic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Tagging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562">
                <a:tc>
                  <a:txBody>
                    <a:bodyPr/>
                    <a:lstStyle/>
                    <a:p>
                      <a:r>
                        <a:rPr lang="en-US" sz="1400" dirty="0"/>
                        <a:t>Voice VLAN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tagged with an appropriate Layer 2 class of service (CoS) priority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r>
                        <a:rPr lang="en-US" sz="1400" dirty="0"/>
                        <a:t>Access VLAN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can also be tagged with a Layer 2 CoS priority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320">
                <a:tc>
                  <a:txBody>
                    <a:bodyPr/>
                    <a:lstStyle/>
                    <a:p>
                      <a:r>
                        <a:rPr lang="en-US" sz="1400" dirty="0"/>
                        <a:t>Access VLAN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is not tagged (no Layer 2 CoS priority value)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74" y="503544"/>
            <a:ext cx="3578571" cy="231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6246536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9464"/>
          </a:xfrm>
        </p:spPr>
        <p:txBody>
          <a:bodyPr/>
          <a:lstStyle/>
          <a:p>
            <a:r>
              <a:rPr lang="en-US" altLang="en-US" dirty="0"/>
              <a:t>Voice VLAN Verification Example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3200" y="986971"/>
            <a:ext cx="8212253" cy="990512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The </a:t>
            </a:r>
            <a:r>
              <a:rPr lang="en-US" altLang="ja-JP" sz="1600" b="1" dirty="0"/>
              <a:t>show interfaces fa0/18 switchport </a:t>
            </a:r>
            <a:r>
              <a:rPr lang="en-US" altLang="ja-JP" sz="1600" dirty="0"/>
              <a:t>command can show us both data and voice VLANs assigned to the interface.</a:t>
            </a:r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03" y="1977483"/>
            <a:ext cx="5898730" cy="241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608214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/>
              <a:t>1. </a:t>
            </a:r>
            <a:r>
              <a:rPr lang="cs-CZ" sz="2000" b="1" dirty="0" err="1"/>
              <a:t>Switch</a:t>
            </a:r>
            <a:r>
              <a:rPr lang="cs-CZ" sz="2000" b="1" dirty="0"/>
              <a:t> </a:t>
            </a:r>
            <a:r>
              <a:rPr lang="cs-CZ" sz="2000" b="1" dirty="0" err="1"/>
              <a:t>spoofing</a:t>
            </a:r>
            <a:r>
              <a:rPr lang="cs-CZ" sz="2000" b="1" dirty="0"/>
              <a:t> </a:t>
            </a:r>
            <a:r>
              <a:rPr lang="cs-CZ" sz="2000" dirty="0"/>
              <a:t>– Síťový útočník nakonfiguruje systém, aby se jevil emulací signalizace ISL nebo 802.1q a DTP jako přepínač. Díky tomu se útočník zdá být přepínačem s hlavním portem, a proto členem všech sítí VLAN.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dirty="0"/>
              <a:t>2. </a:t>
            </a:r>
            <a:r>
              <a:rPr lang="cs-CZ" sz="2000" b="1" dirty="0"/>
              <a:t>Double </a:t>
            </a:r>
            <a:r>
              <a:rPr lang="cs-CZ" sz="2000" b="1" dirty="0" err="1"/>
              <a:t>tagging</a:t>
            </a:r>
            <a:r>
              <a:rPr lang="cs-CZ" sz="2000" b="1" dirty="0"/>
              <a:t> </a:t>
            </a:r>
            <a:r>
              <a:rPr lang="cs-CZ" sz="2000" dirty="0"/>
              <a:t>– Většina přepínačů dnes provádí pouze jednu úroveň dekapsulace. Když tedy první přepínač uvidí rámec se dvěma značkami, odstraní první značku z rámce a poté pošle s vnitřní značkou 802.1q na všechny porty přepínačů ve VLAN útočníka i na všechny hlavní porty. Druhý přepínač přeposílá paket na základě ID VLAN ve druhé hlavičce 802.1q. Tento typ útoku funguje, i když jsou </a:t>
            </a:r>
            <a:r>
              <a:rPr lang="cs-CZ" sz="2000" dirty="0" err="1"/>
              <a:t>trunk</a:t>
            </a:r>
            <a:r>
              <a:rPr lang="cs-CZ" sz="2000" dirty="0"/>
              <a:t> porty vypnuty.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Útoky typu VLAN </a:t>
            </a:r>
            <a:r>
              <a:rPr lang="cs-CZ" dirty="0" err="1"/>
              <a:t>hopping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50670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9EDC531C-E829-4E89-880B-F68EFA437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2" y="2215292"/>
            <a:ext cx="9132489" cy="1571781"/>
          </a:xfrm>
        </p:spPr>
      </p:pic>
      <p:sp useBgFill="1">
        <p:nvSpPr>
          <p:cNvPr id="3" name="Nadpis 2">
            <a:extLst>
              <a:ext uri="{FF2B5EF4-FFF2-40B4-BE49-F238E27FC236}">
                <a16:creationId xmlns="" xmlns:a16="http://schemas.microsoft.com/office/drawing/2014/main" id="{D994103F-409E-48A4-BA77-79D89D85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Double </a:t>
            </a:r>
            <a:r>
              <a:rPr lang="cs-CZ" dirty="0" err="1"/>
              <a:t>tagging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483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798944"/>
            <a:ext cx="9143999" cy="415531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/>
              <a:t>SW1#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/>
              <a:t>interface FastEthernet0/11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/>
              <a:t> </a:t>
            </a:r>
            <a:r>
              <a:rPr lang="cs-CZ" sz="1000" dirty="0" err="1"/>
              <a:t>switchport</a:t>
            </a:r>
            <a:r>
              <a:rPr lang="cs-CZ" sz="1000" dirty="0"/>
              <a:t> mode </a:t>
            </a:r>
            <a:r>
              <a:rPr lang="cs-CZ" sz="1000" dirty="0" err="1"/>
              <a:t>access</a:t>
            </a:r>
            <a:endParaRPr lang="cs-CZ" sz="1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1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/>
              <a:t>interface FastEthernet0/24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/>
              <a:t> </a:t>
            </a:r>
            <a:r>
              <a:rPr lang="cs-CZ" sz="1000" dirty="0" err="1"/>
              <a:t>switchport</a:t>
            </a:r>
            <a:r>
              <a:rPr lang="cs-CZ" sz="1000" dirty="0"/>
              <a:t> </a:t>
            </a:r>
            <a:r>
              <a:rPr lang="cs-CZ" sz="1000" dirty="0" err="1"/>
              <a:t>trunk</a:t>
            </a:r>
            <a:r>
              <a:rPr lang="cs-CZ" sz="1000" dirty="0"/>
              <a:t> </a:t>
            </a:r>
            <a:r>
              <a:rPr lang="cs-CZ" sz="1000" dirty="0" err="1"/>
              <a:t>encapsulation</a:t>
            </a:r>
            <a:r>
              <a:rPr lang="cs-CZ" sz="1000" dirty="0"/>
              <a:t> dot1q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/>
              <a:t> </a:t>
            </a:r>
            <a:r>
              <a:rPr lang="cs-CZ" sz="1000" dirty="0" err="1"/>
              <a:t>switchport</a:t>
            </a:r>
            <a:r>
              <a:rPr lang="cs-CZ" sz="1000" dirty="0"/>
              <a:t> mode </a:t>
            </a:r>
            <a:r>
              <a:rPr lang="cs-CZ" sz="1000" dirty="0" err="1"/>
              <a:t>trunk</a:t>
            </a:r>
            <a:endParaRPr lang="cs-CZ" sz="1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/>
              <a:t> </a:t>
            </a:r>
            <a:r>
              <a:rPr lang="cs-CZ" sz="1000" dirty="0" err="1"/>
              <a:t>switchport</a:t>
            </a:r>
            <a:r>
              <a:rPr lang="cs-CZ" sz="1000" dirty="0"/>
              <a:t> </a:t>
            </a:r>
            <a:r>
              <a:rPr lang="cs-CZ" sz="1000" dirty="0" err="1"/>
              <a:t>nonegotiate</a:t>
            </a:r>
            <a:endParaRPr lang="cs-CZ" sz="1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/>
              <a:t>SW2#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/>
              <a:t>interface FastEthernet0/2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/>
              <a:t> </a:t>
            </a:r>
            <a:r>
              <a:rPr lang="cs-CZ" sz="1000" dirty="0" err="1"/>
              <a:t>switchport</a:t>
            </a:r>
            <a:r>
              <a:rPr lang="cs-CZ" sz="1000" dirty="0"/>
              <a:t> </a:t>
            </a:r>
            <a:r>
              <a:rPr lang="cs-CZ" sz="1000" dirty="0" err="1"/>
              <a:t>access</a:t>
            </a:r>
            <a:r>
              <a:rPr lang="cs-CZ" sz="1000" dirty="0"/>
              <a:t> </a:t>
            </a:r>
            <a:r>
              <a:rPr lang="cs-CZ" sz="1000" dirty="0" err="1"/>
              <a:t>vlan</a:t>
            </a:r>
            <a:r>
              <a:rPr lang="cs-CZ" sz="1000" dirty="0"/>
              <a:t> 20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/>
              <a:t> </a:t>
            </a:r>
            <a:r>
              <a:rPr lang="cs-CZ" sz="1000" dirty="0" err="1"/>
              <a:t>switchport</a:t>
            </a:r>
            <a:r>
              <a:rPr lang="cs-CZ" sz="1000" dirty="0"/>
              <a:t> mode </a:t>
            </a:r>
            <a:r>
              <a:rPr lang="cs-CZ" sz="1000" dirty="0" err="1"/>
              <a:t>access</a:t>
            </a:r>
            <a:endParaRPr lang="cs-CZ" sz="1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1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/>
              <a:t>interface FastEthernet0/24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/>
              <a:t> </a:t>
            </a:r>
            <a:r>
              <a:rPr lang="cs-CZ" sz="1000" dirty="0" err="1"/>
              <a:t>switchport</a:t>
            </a:r>
            <a:r>
              <a:rPr lang="cs-CZ" sz="1000" dirty="0"/>
              <a:t> </a:t>
            </a:r>
            <a:r>
              <a:rPr lang="cs-CZ" sz="1000" dirty="0" err="1"/>
              <a:t>trunk</a:t>
            </a:r>
            <a:r>
              <a:rPr lang="cs-CZ" sz="1000" dirty="0"/>
              <a:t> </a:t>
            </a:r>
            <a:r>
              <a:rPr lang="cs-CZ" sz="1000" dirty="0" err="1"/>
              <a:t>encapsulation</a:t>
            </a:r>
            <a:r>
              <a:rPr lang="cs-CZ" sz="1000" dirty="0"/>
              <a:t> dot1q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/>
              <a:t> </a:t>
            </a:r>
            <a:r>
              <a:rPr lang="cs-CZ" sz="1000" dirty="0" err="1"/>
              <a:t>switchport</a:t>
            </a:r>
            <a:r>
              <a:rPr lang="cs-CZ" sz="1000" dirty="0"/>
              <a:t> mode </a:t>
            </a:r>
            <a:r>
              <a:rPr lang="cs-CZ" sz="1000" dirty="0" err="1"/>
              <a:t>trunk</a:t>
            </a:r>
            <a:endParaRPr lang="cs-CZ" sz="1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1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/>
              <a:t>&gt;&gt;&gt; </a:t>
            </a:r>
            <a:r>
              <a:rPr lang="cs-CZ" sz="1000" dirty="0" err="1"/>
              <a:t>sendp</a:t>
            </a:r>
            <a:r>
              <a:rPr lang="cs-CZ" sz="1000" dirty="0"/>
              <a:t>(Ether(</a:t>
            </a:r>
            <a:r>
              <a:rPr lang="cs-CZ" sz="1000" dirty="0" err="1"/>
              <a:t>dst</a:t>
            </a:r>
            <a:r>
              <a:rPr lang="cs-CZ" sz="1000" dirty="0"/>
              <a:t>='</a:t>
            </a:r>
            <a:r>
              <a:rPr lang="cs-CZ" sz="1000" dirty="0" err="1"/>
              <a:t>ff:ff:ff:ff:ff:ff</a:t>
            </a:r>
            <a:r>
              <a:rPr lang="cs-CZ" sz="1000" dirty="0"/>
              <a:t>', </a:t>
            </a:r>
            <a:r>
              <a:rPr lang="cs-CZ" sz="1000" dirty="0" err="1"/>
              <a:t>src</a:t>
            </a:r>
            <a:r>
              <a:rPr lang="cs-CZ" sz="1000" dirty="0"/>
              <a:t>='00:17:5a:ed:7a:f0')/Dot1Q(</a:t>
            </a:r>
            <a:r>
              <a:rPr lang="cs-CZ" sz="1000" dirty="0" err="1"/>
              <a:t>vlan</a:t>
            </a:r>
            <a:r>
              <a:rPr lang="cs-CZ" sz="1000" dirty="0"/>
              <a:t>=1)/Dot1Q(</a:t>
            </a:r>
            <a:r>
              <a:rPr lang="cs-CZ" sz="1000" dirty="0" err="1"/>
              <a:t>vlan</a:t>
            </a:r>
            <a:r>
              <a:rPr lang="cs-CZ" sz="1000" dirty="0"/>
              <a:t>=20)/ IP(</a:t>
            </a:r>
            <a:r>
              <a:rPr lang="cs-CZ" sz="1000" dirty="0" err="1"/>
              <a:t>dst</a:t>
            </a:r>
            <a:r>
              <a:rPr lang="cs-CZ" sz="1000" dirty="0"/>
              <a:t>='255.255.255.255', </a:t>
            </a:r>
            <a:r>
              <a:rPr lang="cs-CZ" sz="1000" dirty="0" err="1"/>
              <a:t>src</a:t>
            </a:r>
            <a:r>
              <a:rPr lang="cs-CZ" sz="1000" dirty="0"/>
              <a:t>='192.168.1.1')/ICMP(), </a:t>
            </a:r>
            <a:r>
              <a:rPr lang="cs-CZ" sz="1000" dirty="0" err="1"/>
              <a:t>iface</a:t>
            </a:r>
            <a:r>
              <a:rPr lang="cs-CZ" sz="1000" dirty="0"/>
              <a:t>='eth2')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Double </a:t>
            </a:r>
            <a:r>
              <a:rPr lang="cs-CZ" dirty="0" err="1"/>
              <a:t>tags</a:t>
            </a:r>
            <a:r>
              <a:rPr lang="cs-CZ" dirty="0"/>
              <a:t> pomocí </a:t>
            </a:r>
            <a:r>
              <a:rPr lang="cs-CZ" dirty="0" err="1"/>
              <a:t>Scapy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427" y="1376532"/>
            <a:ext cx="5579390" cy="16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93503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Zakažte všechny nepoužívané porty a umístěte je do nepoužívané </a:t>
            </a:r>
            <a:r>
              <a:rPr lang="cs-CZ" sz="2000" b="1" dirty="0" err="1"/>
              <a:t>VLANy</a:t>
            </a:r>
            <a:r>
              <a:rPr lang="cs-CZ" sz="2000" b="1" dirty="0"/>
              <a:t>.</a:t>
            </a:r>
          </a:p>
          <a:p>
            <a:r>
              <a:rPr lang="cs-CZ" sz="2000" dirty="0"/>
              <a:t>Vždy používejte vyhrazené (dedikované) ID VLAN pro všechny porty </a:t>
            </a:r>
            <a:r>
              <a:rPr lang="cs-CZ" sz="2000" dirty="0" err="1"/>
              <a:t>trunku</a:t>
            </a:r>
            <a:r>
              <a:rPr lang="cs-CZ" sz="2000" dirty="0"/>
              <a:t>.</a:t>
            </a:r>
          </a:p>
          <a:p>
            <a:r>
              <a:rPr lang="cs-CZ" sz="2000" dirty="0"/>
              <a:t>Vypnutím DTP nastavte všechny uživatelské porty na režim non-</a:t>
            </a:r>
            <a:r>
              <a:rPr lang="cs-CZ" sz="2000" dirty="0" err="1"/>
              <a:t>trunking</a:t>
            </a:r>
            <a:r>
              <a:rPr lang="cs-CZ" sz="2000" dirty="0"/>
              <a:t>. V režimu konfigurace rozhraní použijte příkaz </a:t>
            </a:r>
            <a:r>
              <a:rPr lang="cs-CZ" sz="2000" dirty="0" err="1"/>
              <a:t>switchport</a:t>
            </a:r>
            <a:r>
              <a:rPr lang="cs-CZ" sz="2000" dirty="0"/>
              <a:t> mode </a:t>
            </a:r>
            <a:r>
              <a:rPr lang="cs-CZ" sz="2000" dirty="0" err="1"/>
              <a:t>access</a:t>
            </a:r>
            <a:r>
              <a:rPr lang="cs-CZ" sz="2000" dirty="0"/>
              <a:t>.</a:t>
            </a:r>
          </a:p>
          <a:p>
            <a:r>
              <a:rPr lang="cs-CZ" sz="2000" dirty="0"/>
              <a:t>U páteřních (</a:t>
            </a:r>
            <a:r>
              <a:rPr lang="cs-CZ" sz="2000" dirty="0" err="1"/>
              <a:t>backbone</a:t>
            </a:r>
            <a:r>
              <a:rPr lang="cs-CZ" sz="2000" dirty="0"/>
              <a:t>) připojení typu </a:t>
            </a:r>
            <a:r>
              <a:rPr lang="cs-CZ" sz="2000" dirty="0" err="1"/>
              <a:t>switch</a:t>
            </a:r>
            <a:r>
              <a:rPr lang="cs-CZ" sz="2000" dirty="0"/>
              <a:t>-to-</a:t>
            </a:r>
            <a:r>
              <a:rPr lang="cs-CZ" sz="2000" dirty="0" err="1"/>
              <a:t>switch</a:t>
            </a:r>
            <a:r>
              <a:rPr lang="cs-CZ" sz="2000" dirty="0"/>
              <a:t> explicitně (výslovně) nakonfigurujte </a:t>
            </a:r>
            <a:r>
              <a:rPr lang="cs-CZ" sz="2000" dirty="0" err="1"/>
              <a:t>truning</a:t>
            </a:r>
            <a:r>
              <a:rPr lang="cs-CZ" sz="2000" dirty="0"/>
              <a:t>.</a:t>
            </a:r>
          </a:p>
          <a:p>
            <a:r>
              <a:rPr lang="cs-CZ" sz="2000" dirty="0"/>
              <a:t>Nepoužívejte nativní VLAN uživatele jako nativní VLAN </a:t>
            </a:r>
            <a:r>
              <a:rPr lang="cs-CZ" sz="2000" dirty="0" err="1"/>
              <a:t>trunk</a:t>
            </a:r>
            <a:r>
              <a:rPr lang="cs-CZ" sz="2000" dirty="0"/>
              <a:t> port.</a:t>
            </a:r>
          </a:p>
          <a:p>
            <a:r>
              <a:rPr lang="cs-CZ" sz="2000" dirty="0"/>
              <a:t>Nepoužívejte VLAN 1 pro management.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</a:t>
            </a:r>
          </a:p>
        </p:txBody>
      </p:sp>
    </p:spTree>
    <p:extLst>
      <p:ext uri="{BB962C8B-B14F-4D97-AF65-F5344CB8AC3E}">
        <p14:creationId xmlns:p14="http://schemas.microsoft.com/office/powerpoint/2010/main" val="34797439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3.1 Overview of VLANs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Konkrétně rady: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14950" y="1736888"/>
            <a:ext cx="80531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m-ET" dirty="0"/>
              <a:t>Nedávejte žádného hosta do VLAN 1 (defaultn</a:t>
            </a:r>
            <a:r>
              <a:rPr lang="cs-CZ" dirty="0"/>
              <a:t>í</a:t>
            </a:r>
            <a:r>
              <a:rPr lang="am-ET" dirty="0"/>
              <a:t> VLANy). Na každý access po</a:t>
            </a:r>
            <a:r>
              <a:rPr lang="cs-CZ" dirty="0" err="1"/>
              <a:t>rt</a:t>
            </a:r>
            <a:r>
              <a:rPr lang="am-ET" dirty="0"/>
              <a:t> dejte </a:t>
            </a:r>
            <a:r>
              <a:rPr lang="cs-CZ" dirty="0"/>
              <a:t>„</a:t>
            </a:r>
            <a:r>
              <a:rPr lang="am-ET" dirty="0"/>
              <a:t>sběrnou VLANu</a:t>
            </a:r>
            <a:r>
              <a:rPr lang="cs-CZ" dirty="0"/>
              <a:t>!</a:t>
            </a:r>
            <a:r>
              <a:rPr lang="am-ET" dirty="0"/>
              <a:t>:</a:t>
            </a:r>
          </a:p>
          <a:p>
            <a:r>
              <a:rPr lang="am-ET" dirty="0">
                <a:latin typeface="Courier New" panose="02070309020205020404" pitchFamily="49" charset="0"/>
                <a:cs typeface="Courier New" panose="02070309020205020404" pitchFamily="49" charset="0"/>
              </a:rPr>
              <a:t>Switch (config-if)# switchport access vlan 2</a:t>
            </a:r>
          </a:p>
          <a:p>
            <a:endParaRPr lang="am-ET" dirty="0"/>
          </a:p>
          <a:p>
            <a:r>
              <a:rPr lang="am-ET" dirty="0"/>
              <a:t>Změňte nativní VLANu na všech </a:t>
            </a:r>
            <a:r>
              <a:rPr lang="cs-CZ" dirty="0" err="1"/>
              <a:t>access</a:t>
            </a:r>
            <a:r>
              <a:rPr lang="cs-CZ" dirty="0"/>
              <a:t> </a:t>
            </a:r>
            <a:r>
              <a:rPr lang="am-ET" dirty="0"/>
              <a:t>portech na nepoužívaný VLAN ID.</a:t>
            </a:r>
          </a:p>
          <a:p>
            <a:r>
              <a:rPr lang="am-ET" dirty="0">
                <a:latin typeface="Courier New" panose="02070309020205020404" pitchFamily="49" charset="0"/>
                <a:cs typeface="Courier New" panose="02070309020205020404" pitchFamily="49" charset="0"/>
              </a:rPr>
              <a:t>Switch (config-if)# switchport trunk native vlan 999</a:t>
            </a:r>
          </a:p>
          <a:p>
            <a:endParaRPr lang="am-ET" dirty="0"/>
          </a:p>
          <a:p>
            <a:r>
              <a:rPr lang="am-ET" dirty="0"/>
              <a:t>Můžete </a:t>
            </a:r>
            <a:r>
              <a:rPr lang="cs-CZ" dirty="0"/>
              <a:t>také </a:t>
            </a:r>
            <a:r>
              <a:rPr lang="am-ET" dirty="0"/>
              <a:t>všude uvést, že dot1q je nativní VLANa.</a:t>
            </a:r>
          </a:p>
          <a:p>
            <a:r>
              <a:rPr lang="am-ET" dirty="0">
                <a:latin typeface="Courier New" panose="02070309020205020404" pitchFamily="49" charset="0"/>
                <a:cs typeface="Courier New" panose="02070309020205020404" pitchFamily="49" charset="0"/>
              </a:rPr>
              <a:t>Switch(config)# vlan dot1q tag native</a:t>
            </a:r>
          </a:p>
        </p:txBody>
      </p:sp>
    </p:spTree>
    <p:extLst>
      <p:ext uri="{BB962C8B-B14F-4D97-AF65-F5344CB8AC3E}">
        <p14:creationId xmlns:p14="http://schemas.microsoft.com/office/powerpoint/2010/main" val="1813435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025128" cy="829464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Packet Tracer – Investigate a VLAN Implementation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3201" y="986970"/>
            <a:ext cx="8673170" cy="305720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 this Packet Tracer activity, you will: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Part 1: Observe Broadcast Traffic in a VLAN Implementation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Part 2: Observe Broadcast Traffic without VLANs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Rozdíly mi řeknete zítra.</a:t>
            </a:r>
            <a:endParaRPr lang="en-US" sz="1800" dirty="0"/>
          </a:p>
          <a:p>
            <a:pPr marL="0" indent="0">
              <a:buNone/>
            </a:pPr>
            <a:endParaRPr lang="en-US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863029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3.3 VLAN Configuration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85433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118872"/>
            <a:ext cx="3742841" cy="757551"/>
          </a:xfrm>
        </p:spPr>
        <p:txBody>
          <a:bodyPr/>
          <a:lstStyle/>
          <a:p>
            <a:r>
              <a:rPr lang="en-US" altLang="en-US" dirty="0"/>
              <a:t>VLAN </a:t>
            </a:r>
            <a:r>
              <a:rPr lang="cs-CZ" altLang="en-US" dirty="0"/>
              <a:t>r</a:t>
            </a:r>
            <a:r>
              <a:rPr lang="en-US" altLang="en-US" dirty="0" err="1"/>
              <a:t>anges</a:t>
            </a:r>
            <a:r>
              <a:rPr lang="en-US" altLang="en-US" dirty="0"/>
              <a:t> on Catalyst Switches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6633" y="1200665"/>
            <a:ext cx="3905177" cy="627520"/>
          </a:xfrm>
        </p:spPr>
        <p:txBody>
          <a:bodyPr/>
          <a:lstStyle/>
          <a:p>
            <a:pPr marL="142875" lvl="1" indent="0">
              <a:buNone/>
            </a:pPr>
            <a:r>
              <a:rPr lang="en-CA" altLang="en-US" sz="1600" dirty="0"/>
              <a:t>Catalyst switches 2960 and 3650 support over 4000 </a:t>
            </a:r>
            <a:r>
              <a:rPr lang="cs-CZ" altLang="en-US" sz="1600" dirty="0"/>
              <a:t>(4096) </a:t>
            </a:r>
            <a:r>
              <a:rPr lang="en-CA" altLang="en-US" sz="1600" dirty="0"/>
              <a:t>VLANs.</a:t>
            </a:r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108582"/>
              </p:ext>
            </p:extLst>
          </p:nvPr>
        </p:nvGraphicFramePr>
        <p:xfrm>
          <a:off x="365760" y="2699371"/>
          <a:ext cx="8595360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3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78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  <a:r>
                        <a:rPr lang="en-US" baseline="0" dirty="0"/>
                        <a:t> Range VLAN 1 – 1005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Extended Range VLAN</a:t>
                      </a:r>
                      <a:r>
                        <a:rPr lang="en-US" baseline="0" dirty="0"/>
                        <a:t> 1006 - 4095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Used in Small to Medium sized businesses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Used by Service Providers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1002–1005 are reserved for legacy VLANs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Are</a:t>
                      </a:r>
                      <a:r>
                        <a:rPr lang="en-US" sz="1600" baseline="0" dirty="0"/>
                        <a:t> in Running-Config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1, 1002–1005 are auto created</a:t>
                      </a:r>
                      <a:r>
                        <a:rPr lang="en-US" sz="1600" baseline="0" dirty="0"/>
                        <a:t> and cannot be deleted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Supports fewer</a:t>
                      </a:r>
                      <a:r>
                        <a:rPr lang="en-US" sz="1600" baseline="0" dirty="0"/>
                        <a:t> VLAN features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Stored in the vlan.dat</a:t>
                      </a:r>
                      <a:r>
                        <a:rPr lang="en-US" sz="1600" baseline="0" dirty="0"/>
                        <a:t> file in flash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Requires VTP configurations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VTP can synchronize between switches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10" y="118871"/>
            <a:ext cx="4861810" cy="258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103102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VLAN Creation Commands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4426" y="791746"/>
            <a:ext cx="8178325" cy="688137"/>
          </a:xfrm>
        </p:spPr>
        <p:txBody>
          <a:bodyPr/>
          <a:lstStyle/>
          <a:p>
            <a:pPr marL="142875" lvl="1" indent="0">
              <a:buNone/>
            </a:pPr>
            <a:r>
              <a:rPr lang="en-CA" altLang="en-US" sz="1600" dirty="0"/>
              <a:t>VLAN details are stored in the vlan.dat file. You create VLANs in the </a:t>
            </a:r>
            <a:r>
              <a:rPr lang="en-CA" altLang="en-US" sz="1600"/>
              <a:t>global configuration mode</a:t>
            </a:r>
            <a:r>
              <a:rPr lang="en-CA" altLang="en-US" sz="1600" dirty="0"/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911033"/>
              </p:ext>
            </p:extLst>
          </p:nvPr>
        </p:nvGraphicFramePr>
        <p:xfrm>
          <a:off x="658368" y="1847342"/>
          <a:ext cx="7644384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2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IOS 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Enter global configuration mode.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dirty="0"/>
                        <a:t>Switch# </a:t>
                      </a:r>
                      <a:r>
                        <a:rPr lang="en-US" sz="1600" b="1" dirty="0"/>
                        <a:t>configure terminal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Create a VLAN with a valid ID number.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dirty="0"/>
                        <a:t>Switch(config)# </a:t>
                      </a:r>
                      <a:r>
                        <a:rPr lang="en-US" sz="1600" b="1" dirty="0"/>
                        <a:t>vlan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i="1" dirty="0"/>
                        <a:t>vlan-id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Specify a unique name to identify the VLAN.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dirty="0"/>
                        <a:t>Switch(config-vlan)# </a:t>
                      </a:r>
                      <a:r>
                        <a:rPr lang="en-US" sz="1600" b="1" dirty="0"/>
                        <a:t>name</a:t>
                      </a:r>
                      <a:r>
                        <a:rPr lang="en-US" sz="1600" dirty="0"/>
                        <a:t> </a:t>
                      </a:r>
                      <a:r>
                        <a:rPr lang="en-US" sz="1600" i="1" dirty="0"/>
                        <a:t>vlan-name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/>
                        <a:t>Return to the privileged EXEC mode.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Switch(config-vlan)# </a:t>
                      </a:r>
                      <a:r>
                        <a:rPr lang="en-US" sz="1600" b="1" dirty="0"/>
                        <a:t>end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/>
                        <a:t>Enter global configuration mode.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dirty="0"/>
                        <a:t>Switch# </a:t>
                      </a:r>
                      <a:r>
                        <a:rPr lang="en-US" sz="1600" b="1" dirty="0"/>
                        <a:t>configure terminal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630264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4553711" cy="757551"/>
          </a:xfrm>
        </p:spPr>
        <p:txBody>
          <a:bodyPr/>
          <a:lstStyle/>
          <a:p>
            <a:r>
              <a:rPr lang="en-US" altLang="en-US" dirty="0"/>
              <a:t>VLAN Creation Example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1788" y="1401347"/>
            <a:ext cx="4416684" cy="193926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If the Student PC is going to be in VLAN 20, we will create the VLAN first and then name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If you </a:t>
            </a:r>
            <a:r>
              <a:rPr lang="en-US" sz="1800" dirty="0">
                <a:solidFill>
                  <a:srgbClr val="FF0000"/>
                </a:solidFill>
              </a:rPr>
              <a:t>do not name </a:t>
            </a:r>
            <a:r>
              <a:rPr lang="en-US" sz="1800" dirty="0"/>
              <a:t>it, the Cisco IOS will give it a default name of vlan and the four digit number of the VLAN. E.g. vlan0020 for VLAN 20.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636462"/>
              </p:ext>
            </p:extLst>
          </p:nvPr>
        </p:nvGraphicFramePr>
        <p:xfrm>
          <a:off x="4791360" y="2667380"/>
          <a:ext cx="389543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5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99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Prompt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Configure terminal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vlan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S1(config-vlan)#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name 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S1(config-vlan)#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8" y="109727"/>
            <a:ext cx="453344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25155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VLAN Port Assignment Commands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6260" y="896522"/>
            <a:ext cx="8583692" cy="59699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Once the VLAN is created, we can then assign it to the correct interfaces.</a:t>
            </a:r>
          </a:p>
          <a:p>
            <a:pPr lvl="1"/>
            <a:endParaRPr lang="en-CA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520098"/>
              </p:ext>
            </p:extLst>
          </p:nvPr>
        </p:nvGraphicFramePr>
        <p:xfrm>
          <a:off x="0" y="2169763"/>
          <a:ext cx="8976930" cy="2745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84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884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647">
                <a:tc>
                  <a:txBody>
                    <a:bodyPr/>
                    <a:lstStyle/>
                    <a:p>
                      <a:r>
                        <a:rPr lang="en-US" sz="1600" dirty="0"/>
                        <a:t>Task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647">
                <a:tc>
                  <a:txBody>
                    <a:bodyPr/>
                    <a:lstStyle/>
                    <a:p>
                      <a:r>
                        <a:rPr lang="en-US" dirty="0"/>
                        <a:t>Enter global configuration mode.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/>
                        <a:t>Switch# </a:t>
                      </a:r>
                      <a:r>
                        <a:rPr lang="en-US" b="1" dirty="0"/>
                        <a:t>configure terminal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647">
                <a:tc>
                  <a:txBody>
                    <a:bodyPr/>
                    <a:lstStyle/>
                    <a:p>
                      <a:r>
                        <a:rPr lang="en-US" dirty="0"/>
                        <a:t>Enter interface configuration mode.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/>
                        <a:t>Switch(config)# </a:t>
                      </a:r>
                      <a:r>
                        <a:rPr lang="en-US" b="1" dirty="0"/>
                        <a:t>interface </a:t>
                      </a:r>
                      <a:r>
                        <a:rPr lang="en-US" i="1" dirty="0"/>
                        <a:t>interface-id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647">
                <a:tc>
                  <a:txBody>
                    <a:bodyPr/>
                    <a:lstStyle/>
                    <a:p>
                      <a:r>
                        <a:rPr lang="en-US" dirty="0"/>
                        <a:t>Set the port to access mode.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/>
                        <a:t>Switch(config-if)# </a:t>
                      </a:r>
                      <a:r>
                        <a:rPr lang="en-US" b="1" dirty="0"/>
                        <a:t>switchport mode access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647">
                <a:tc>
                  <a:txBody>
                    <a:bodyPr/>
                    <a:lstStyle/>
                    <a:p>
                      <a:r>
                        <a:rPr lang="en-US" dirty="0"/>
                        <a:t>Assign the port to a VLAN.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/>
                        <a:t>Switch(config-if)# </a:t>
                      </a:r>
                      <a:r>
                        <a:rPr lang="en-US" b="1" dirty="0"/>
                        <a:t>switchport access vlan</a:t>
                      </a:r>
                      <a:r>
                        <a:rPr lang="en-US" dirty="0"/>
                        <a:t> </a:t>
                      </a:r>
                      <a:r>
                        <a:rPr lang="en-US" i="1" dirty="0"/>
                        <a:t>vlan-id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647">
                <a:tc>
                  <a:txBody>
                    <a:bodyPr/>
                    <a:lstStyle/>
                    <a:p>
                      <a:r>
                        <a:rPr lang="en-US" dirty="0"/>
                        <a:t>Return to the privileged EXEC mode.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Switch(config-if)# </a:t>
                      </a:r>
                      <a:r>
                        <a:rPr lang="en-US" b="1" dirty="0"/>
                        <a:t>end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041384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VLAN Port Assignment Example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4361340" cy="294205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dirty="0"/>
              <a:t>We can assign the VLAN to the port interface.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/>
              <a:t>Once the device is assigned the VLAN, then the end device will need the IP address information for that VLAN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/>
              <a:t>Here, Student PC receives 172.17.20.22</a:t>
            </a:r>
            <a:endParaRPr lang="en-CA" altLang="en-US" sz="1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620947"/>
              </p:ext>
            </p:extLst>
          </p:nvPr>
        </p:nvGraphicFramePr>
        <p:xfrm>
          <a:off x="4572000" y="2546550"/>
          <a:ext cx="427577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09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Prompt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Configure terminal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Interface</a:t>
                      </a:r>
                      <a:r>
                        <a:rPr lang="en-US" sz="1600" baseline="0" dirty="0"/>
                        <a:t> fa0/18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S1(config-if)#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Switchport mode</a:t>
                      </a:r>
                      <a:r>
                        <a:rPr lang="en-US" sz="1600" baseline="0" dirty="0"/>
                        <a:t> access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S1(config-if)#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Switchport</a:t>
                      </a:r>
                      <a:r>
                        <a:rPr lang="en-US" sz="1600" baseline="0" dirty="0"/>
                        <a:t> access vlan 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S1(config-if)#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58" y="146304"/>
            <a:ext cx="3914211" cy="22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752531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and Voice VLANs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3965826" cy="289125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An access port may only be assigned to one data VLAN. </a:t>
            </a:r>
            <a:r>
              <a:rPr lang="en-US" altLang="en-US" sz="1800" dirty="0"/>
              <a:t>However it may also be assigned to one Voice VLAN for when a phone and an end device are off of the same switchport.</a:t>
            </a:r>
          </a:p>
          <a:p>
            <a:pPr marL="0" indent="0">
              <a:buNone/>
            </a:pPr>
            <a:endParaRPr lang="en-CA" alt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65" y="1152144"/>
            <a:ext cx="4222849" cy="268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953693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and Voice VLAN Example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4558916" cy="30066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We will want to create and name both Voice and Data VLANs.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600" dirty="0"/>
              <a:t>In addition to assigning the data VLAN, we will also assign the Voice VLAN and turn on QoS for the voice traffic to the interface.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600" dirty="0"/>
              <a:t>The newer catalyst switch will automatically create the VLAN, if it does not already exist, when it is assigned to an interface.</a:t>
            </a:r>
          </a:p>
          <a:p>
            <a:pPr marL="0" indent="0">
              <a:buNone/>
            </a:pPr>
            <a:r>
              <a:rPr lang="en-CA" altLang="en-US" sz="1600" b="1" dirty="0"/>
              <a:t>Note</a:t>
            </a:r>
            <a:r>
              <a:rPr lang="en-CA" altLang="en-US" sz="1600" dirty="0"/>
              <a:t>: QoS is beyond the scope of this course. Here we do show the use of the </a:t>
            </a:r>
            <a:r>
              <a:rPr lang="en-US" sz="1600" dirty="0"/>
              <a:t>command.</a:t>
            </a:r>
            <a:endParaRPr lang="en-CA" altLang="en-U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02" y="996315"/>
            <a:ext cx="40767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02" y="3367278"/>
            <a:ext cx="4076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86C559C5-C53E-414B-BFFB-B9A432284762}"/>
              </a:ext>
            </a:extLst>
          </p:cNvPr>
          <p:cNvSpPr txBox="1"/>
          <p:nvPr/>
        </p:nvSpPr>
        <p:spPr>
          <a:xfrm>
            <a:off x="247973" y="4147185"/>
            <a:ext cx="7135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f-ZA" altLang="en-US" sz="1800" dirty="0"/>
              <a:t> </a:t>
            </a:r>
            <a:r>
              <a:rPr lang="af-ZA" sz="1800" b="1" dirty="0"/>
              <a:t>mls qos trust [cos | device cisco-phone | dscp | ip-precedence]</a:t>
            </a:r>
          </a:p>
          <a:p>
            <a:endParaRPr lang="af-ZA" b="1" dirty="0"/>
          </a:p>
          <a:p>
            <a:r>
              <a:rPr lang="af-ZA" dirty="0">
                <a:solidFill>
                  <a:srgbClr val="4D5156"/>
                </a:solidFill>
                <a:latin typeface="arial" panose="020B0604020202020204" pitchFamily="34" charset="0"/>
              </a:rPr>
              <a:t>d</a:t>
            </a:r>
            <a:r>
              <a:rPr lang="af-ZA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scp – Differentiated Services Codepoint</a:t>
            </a:r>
            <a:r>
              <a:rPr lang="af-ZA" sz="1800" b="1" dirty="0"/>
              <a:t> </a:t>
            </a:r>
            <a:endParaRPr lang="af-ZA" dirty="0"/>
          </a:p>
        </p:txBody>
      </p:sp>
    </p:spTree>
    <p:extLst>
      <p:ext uri="{BB962C8B-B14F-4D97-AF65-F5344CB8AC3E}">
        <p14:creationId xmlns:p14="http://schemas.microsoft.com/office/powerpoint/2010/main" val="210385830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4210545" cy="789880"/>
          </a:xfrm>
        </p:spPr>
        <p:txBody>
          <a:bodyPr/>
          <a:lstStyle/>
          <a:p>
            <a:r>
              <a:rPr lang="en-US" altLang="en-US" dirty="0"/>
              <a:t>VLAN Definitions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0546" y="605969"/>
            <a:ext cx="4767079" cy="411233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VLANs are logical connections with other similar devices.</a:t>
            </a:r>
          </a:p>
          <a:p>
            <a:pPr marL="0" indent="0">
              <a:buNone/>
            </a:pPr>
            <a:r>
              <a:rPr lang="en-US" sz="1600" dirty="0"/>
              <a:t>Placing devices into various VLANs have the following characteristics: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Provides segmentation of the various groups of devices on the same switches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Provide organization that is more manageable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/>
              <a:t>Broadcasts, multicasts and unicasts are isolated in the individual VLAN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/>
              <a:t>Each VLAN will have its own unique range of IP addressing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/>
              <a:t>Smaller broadcast domains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1" y="1326642"/>
            <a:ext cx="4033875" cy="250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62EE5DD2-5E68-471C-AC15-E1C4CA8E1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899" y="1525997"/>
            <a:ext cx="7538457" cy="1888792"/>
          </a:xfrm>
        </p:spPr>
      </p:pic>
      <p:sp>
        <p:nvSpPr>
          <p:cNvPr id="3" name="Nadpis 2">
            <a:extLst>
              <a:ext uri="{FF2B5EF4-FFF2-40B4-BE49-F238E27FC236}">
                <a16:creationId xmlns="" xmlns:a16="http://schemas.microsoft.com/office/drawing/2014/main" id="{3D9DD850-4F1F-4BCB-B28D-538B1A86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811910C7-0376-4F81-B0AC-2BE5DA444899}"/>
              </a:ext>
            </a:extLst>
          </p:cNvPr>
          <p:cNvSpPr txBox="1"/>
          <p:nvPr/>
        </p:nvSpPr>
        <p:spPr>
          <a:xfrm flipH="1">
            <a:off x="1215841" y="3696346"/>
            <a:ext cx="430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CoS</a:t>
            </a:r>
            <a:r>
              <a:rPr lang="cs-CZ" dirty="0"/>
              <a:t> a IP preference mají stejné hodnoty</a:t>
            </a:r>
          </a:p>
        </p:txBody>
      </p:sp>
    </p:spTree>
    <p:extLst>
      <p:ext uri="{BB962C8B-B14F-4D97-AF65-F5344CB8AC3E}">
        <p14:creationId xmlns:p14="http://schemas.microsoft.com/office/powerpoint/2010/main" val="327636470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3447287" cy="757551"/>
          </a:xfrm>
        </p:spPr>
        <p:txBody>
          <a:bodyPr/>
          <a:lstStyle/>
          <a:p>
            <a:r>
              <a:rPr lang="en-US" altLang="en-US" dirty="0"/>
              <a:t>Verify VLAN Information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3552314" cy="151863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Use the </a:t>
            </a:r>
            <a:r>
              <a:rPr lang="en-US" sz="1600" b="1" dirty="0"/>
              <a:t>show vlan </a:t>
            </a:r>
            <a:r>
              <a:rPr lang="en-US" sz="1600" dirty="0"/>
              <a:t>command. The complete syntax is: </a:t>
            </a:r>
          </a:p>
          <a:p>
            <a:pPr marL="0" indent="0">
              <a:buNone/>
            </a:pPr>
            <a:r>
              <a:rPr lang="en-US" sz="1600" b="1" dirty="0"/>
              <a:t>show vlan [brief</a:t>
            </a:r>
            <a:r>
              <a:rPr lang="en-US" sz="1600" dirty="0"/>
              <a:t> | </a:t>
            </a:r>
            <a:r>
              <a:rPr lang="en-US" sz="1600" b="1" dirty="0"/>
              <a:t>id</a:t>
            </a:r>
            <a:r>
              <a:rPr lang="en-US" sz="1600" dirty="0"/>
              <a:t> </a:t>
            </a:r>
            <a:r>
              <a:rPr lang="en-US" sz="1600" i="1" dirty="0"/>
              <a:t>vlan-id</a:t>
            </a:r>
            <a:r>
              <a:rPr lang="en-US" sz="1600" dirty="0"/>
              <a:t> | </a:t>
            </a:r>
            <a:r>
              <a:rPr lang="en-US" sz="1600" b="1" dirty="0"/>
              <a:t>name</a:t>
            </a:r>
            <a:r>
              <a:rPr lang="en-US" sz="1600" dirty="0"/>
              <a:t> </a:t>
            </a:r>
            <a:r>
              <a:rPr lang="en-US" sz="1600" i="1" dirty="0"/>
              <a:t>vlan-name</a:t>
            </a:r>
            <a:r>
              <a:rPr lang="en-US" sz="1600" dirty="0"/>
              <a:t> | </a:t>
            </a:r>
            <a:r>
              <a:rPr lang="en-US" sz="1600" b="1" dirty="0"/>
              <a:t>summary</a:t>
            </a:r>
            <a:r>
              <a:rPr lang="en-US" sz="1600" dirty="0"/>
              <a:t>]</a:t>
            </a:r>
            <a:endParaRPr lang="en-CA" altLang="en-US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38834"/>
              </p:ext>
            </p:extLst>
          </p:nvPr>
        </p:nvGraphicFramePr>
        <p:xfrm>
          <a:off x="243363" y="2938707"/>
          <a:ext cx="8657274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3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39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Task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Command Option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Display VLAN name, status, and its ports one VLAN per line.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dirty="0"/>
                        <a:t>brief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Display information about the identified VLAN ID number.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dirty="0"/>
                        <a:t>id</a:t>
                      </a:r>
                      <a:r>
                        <a:rPr lang="en-US" sz="1600" dirty="0"/>
                        <a:t> </a:t>
                      </a:r>
                      <a:r>
                        <a:rPr lang="en-US" sz="1600" i="1" dirty="0"/>
                        <a:t>vlan-id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Display information about the identified VLAN name. The </a:t>
                      </a:r>
                      <a:r>
                        <a:rPr lang="en-US" sz="1600" i="1" dirty="0"/>
                        <a:t>vlan-name</a:t>
                      </a:r>
                      <a:r>
                        <a:rPr lang="en-US" sz="1600" dirty="0"/>
                        <a:t> is an ASCII string from 1 to 32 characters.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b="1" dirty="0"/>
                        <a:t>name</a:t>
                      </a:r>
                      <a:r>
                        <a:rPr lang="en-US" sz="1600" dirty="0"/>
                        <a:t> </a:t>
                      </a:r>
                      <a:r>
                        <a:rPr lang="en-US" sz="1600" i="1" dirty="0"/>
                        <a:t>vlan-name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Display VLAN summary information.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summary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69" y="164592"/>
            <a:ext cx="5045393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69" y="1082744"/>
            <a:ext cx="5045393" cy="133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389466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4604517" cy="757551"/>
          </a:xfrm>
        </p:spPr>
        <p:txBody>
          <a:bodyPr/>
          <a:lstStyle/>
          <a:p>
            <a:r>
              <a:rPr lang="en-US" altLang="en-US" dirty="0"/>
              <a:t>Change VLAN Port Membership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1589" y="1062680"/>
            <a:ext cx="4361340" cy="289023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There are a number of ways to change VLAN membership: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600" dirty="0"/>
              <a:t>re-enter </a:t>
            </a:r>
            <a:r>
              <a:rPr lang="en-US" sz="1600" b="1" dirty="0"/>
              <a:t>switchport access vlan</a:t>
            </a:r>
            <a:r>
              <a:rPr lang="en-US" sz="1600" dirty="0"/>
              <a:t> </a:t>
            </a:r>
            <a:r>
              <a:rPr lang="en-US" sz="1600" i="1" dirty="0"/>
              <a:t>vlan-id </a:t>
            </a:r>
            <a:r>
              <a:rPr lang="en-US" sz="1600" dirty="0"/>
              <a:t>command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use the </a:t>
            </a:r>
            <a:r>
              <a:rPr lang="en-US" sz="1600" b="1" dirty="0"/>
              <a:t>no switchport access vlan </a:t>
            </a:r>
            <a:r>
              <a:rPr lang="en-US" sz="1600" dirty="0"/>
              <a:t>to place interface back in VLAN 1</a:t>
            </a:r>
          </a:p>
          <a:p>
            <a:pPr marL="0" indent="0">
              <a:buNone/>
            </a:pPr>
            <a:r>
              <a:rPr lang="en-US" altLang="en-US" sz="1600" dirty="0"/>
              <a:t>Use the </a:t>
            </a:r>
            <a:r>
              <a:rPr lang="en-US" altLang="en-US" sz="1600" b="1" dirty="0"/>
              <a:t>show vlan brief </a:t>
            </a:r>
            <a:r>
              <a:rPr lang="en-US" altLang="en-US" sz="1600" dirty="0"/>
              <a:t>or the </a:t>
            </a:r>
            <a:r>
              <a:rPr lang="en-US" altLang="en-US" sz="1600" b="1" dirty="0"/>
              <a:t>show interface fa0/18 switchport</a:t>
            </a:r>
            <a:r>
              <a:rPr lang="en-US" altLang="en-US" sz="1600" dirty="0"/>
              <a:t> commands to verify the correct VLAN association.</a:t>
            </a:r>
            <a:endParaRPr lang="en-CA" alt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26" y="188595"/>
            <a:ext cx="4370509" cy="266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92" y="2962529"/>
            <a:ext cx="39147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855648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Delete VLANs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8672954" cy="258848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Delete VLANs with the </a:t>
            </a:r>
            <a:r>
              <a:rPr lang="en-US" sz="1600" b="1" dirty="0"/>
              <a:t>no vlan </a:t>
            </a:r>
            <a:r>
              <a:rPr lang="en-US" sz="1600" i="1" dirty="0"/>
              <a:t>vlan-id</a:t>
            </a:r>
            <a:r>
              <a:rPr lang="en-US" sz="1600" u="sng" dirty="0"/>
              <a:t> </a:t>
            </a:r>
            <a:r>
              <a:rPr lang="en-US" sz="1600" dirty="0"/>
              <a:t>command.</a:t>
            </a:r>
          </a:p>
          <a:p>
            <a:pPr marL="0" indent="0">
              <a:buNone/>
            </a:pPr>
            <a:r>
              <a:rPr lang="en-US" sz="1600" b="1" dirty="0"/>
              <a:t>Caution</a:t>
            </a:r>
            <a:r>
              <a:rPr lang="en-US" sz="1600" dirty="0"/>
              <a:t>: Before deleting a VLAN, reassign all member ports to a different VLAN.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600" dirty="0"/>
              <a:t>Delete all VLANs with the </a:t>
            </a:r>
            <a:r>
              <a:rPr lang="en-CA" altLang="en-US" sz="1600" b="1" dirty="0"/>
              <a:t>delete flash:vlan.dat </a:t>
            </a:r>
            <a:r>
              <a:rPr lang="en-CA" altLang="en-US" sz="1600" dirty="0"/>
              <a:t>or </a:t>
            </a:r>
            <a:r>
              <a:rPr lang="en-CA" altLang="en-US" sz="1600" b="1" dirty="0"/>
              <a:t>delete vlan.dat </a:t>
            </a:r>
            <a:r>
              <a:rPr lang="en-CA" altLang="en-US" sz="1600" dirty="0"/>
              <a:t>commands.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600" dirty="0"/>
              <a:t>Reload the switch when deleting all VLANs.</a:t>
            </a:r>
          </a:p>
          <a:p>
            <a:pPr marL="0" indent="0">
              <a:buNone/>
            </a:pPr>
            <a:r>
              <a:rPr lang="en-CA" altLang="en-US" sz="1600" b="1" dirty="0"/>
              <a:t>Note</a:t>
            </a:r>
            <a:r>
              <a:rPr lang="en-CA" altLang="en-US" sz="1600" dirty="0"/>
              <a:t>: To restore to factory default – unplug all data cables, erase the startup-configuration and delete the vlan.dat file, then reload the device.</a:t>
            </a:r>
          </a:p>
        </p:txBody>
      </p:sp>
    </p:spTree>
    <p:extLst>
      <p:ext uri="{BB962C8B-B14F-4D97-AF65-F5344CB8AC3E}">
        <p14:creationId xmlns:p14="http://schemas.microsoft.com/office/powerpoint/2010/main" val="2871149739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Packet Tracer – VLAN Configuration</a:t>
            </a:r>
            <a:endParaRPr lang="en-CA" altLang="en-US" dirty="0">
              <a:highlight>
                <a:srgbClr val="FFFF00"/>
              </a:highlight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1278651"/>
            <a:ext cx="7950578" cy="176552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In this Packet Tracer activity, you will perform the following:</a:t>
            </a:r>
          </a:p>
          <a:p>
            <a:pPr lvl="1"/>
            <a:r>
              <a:rPr lang="en-US" sz="1600" dirty="0"/>
              <a:t>Verify the Default VLAN Configuration</a:t>
            </a:r>
          </a:p>
          <a:p>
            <a:pPr lvl="1"/>
            <a:r>
              <a:rPr lang="en-US" sz="1600" dirty="0"/>
              <a:t>Configure VLANs</a:t>
            </a:r>
          </a:p>
          <a:p>
            <a:pPr lvl="1"/>
            <a:r>
              <a:rPr lang="en-US" sz="1600" dirty="0"/>
              <a:t>Assign VLANs to Ports</a:t>
            </a:r>
          </a:p>
        </p:txBody>
      </p:sp>
    </p:spTree>
    <p:extLst>
      <p:ext uri="{BB962C8B-B14F-4D97-AF65-F5344CB8AC3E}">
        <p14:creationId xmlns:p14="http://schemas.microsoft.com/office/powerpoint/2010/main" val="3592124376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3.4 VLAN Trunks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772822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76656"/>
          </a:xfrm>
        </p:spPr>
        <p:txBody>
          <a:bodyPr/>
          <a:lstStyle/>
          <a:p>
            <a:r>
              <a:rPr lang="en-US" altLang="en-US" dirty="0"/>
              <a:t>Trunk Configuration Commands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168" y="872067"/>
            <a:ext cx="8805672" cy="56354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Configure and verify VLAN trunks. </a:t>
            </a:r>
            <a:r>
              <a:rPr lang="en-US" altLang="en-US" sz="1600" dirty="0"/>
              <a:t>Trunks are layer 2 and carry traffic for all VLANs.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497885"/>
              </p:ext>
            </p:extLst>
          </p:nvPr>
        </p:nvGraphicFramePr>
        <p:xfrm>
          <a:off x="182880" y="1573022"/>
          <a:ext cx="8759952" cy="301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360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Task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IOS Command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Enter global configuration mode.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dirty="0"/>
                        <a:t>Switch# </a:t>
                      </a:r>
                      <a:r>
                        <a:rPr lang="en-US" sz="1600" b="1" dirty="0"/>
                        <a:t>configure terminal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Enter interface configuration mode.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dirty="0"/>
                        <a:t>Switch(config)# </a:t>
                      </a:r>
                      <a:r>
                        <a:rPr lang="en-US" sz="1600" b="1" dirty="0"/>
                        <a:t>interface </a:t>
                      </a:r>
                      <a:r>
                        <a:rPr lang="en-US" sz="1600" i="1" dirty="0"/>
                        <a:t>interface-id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Set the port to permanent trunking mode.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dirty="0"/>
                        <a:t>Switch(config-if)# </a:t>
                      </a:r>
                      <a:r>
                        <a:rPr lang="en-US" sz="1600" b="1" dirty="0"/>
                        <a:t>switchport mode trunk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Sets the native VLAN to something other than VLAN 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dirty="0"/>
                        <a:t>Switch(config-if)# </a:t>
                      </a:r>
                      <a:r>
                        <a:rPr lang="en-US" sz="1600" b="1" dirty="0"/>
                        <a:t>switchport trunk native vlan </a:t>
                      </a:r>
                      <a:r>
                        <a:rPr lang="en-US" sz="1600" i="1" dirty="0"/>
                        <a:t>vlan-id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Specify the list of VLANs to be allowed on the trunk link.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600" dirty="0"/>
                        <a:t>Switch(config-if)# </a:t>
                      </a:r>
                      <a:r>
                        <a:rPr lang="en-US" sz="1600" b="1" dirty="0"/>
                        <a:t>switchport trunk allowed vlan </a:t>
                      </a:r>
                      <a:r>
                        <a:rPr lang="en-US" sz="1600" i="1" dirty="0"/>
                        <a:t>vlan-list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Return to the privileged EXEC mode.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Switch(config-if)# </a:t>
                      </a:r>
                      <a:r>
                        <a:rPr lang="en-US" sz="1600" b="1" dirty="0"/>
                        <a:t>end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830764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4340351" cy="757551"/>
          </a:xfrm>
        </p:spPr>
        <p:txBody>
          <a:bodyPr/>
          <a:lstStyle/>
          <a:p>
            <a:r>
              <a:rPr lang="en-US" altLang="en-US" dirty="0"/>
              <a:t>Trunk Configuration Example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6595"/>
            <a:ext cx="4398264" cy="167228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subnets associated with each VLAN are:</a:t>
            </a:r>
          </a:p>
          <a:p>
            <a:pPr lvl="1"/>
            <a:r>
              <a:rPr lang="en-US" sz="1600" dirty="0"/>
              <a:t>VLAN 10 - Faculty/Staff - 172.17.10.0/24</a:t>
            </a:r>
          </a:p>
          <a:p>
            <a:pPr lvl="1"/>
            <a:r>
              <a:rPr lang="en-US" sz="1600" dirty="0"/>
              <a:t>VLAN 20 - Students - 172.17.20.0/24</a:t>
            </a:r>
          </a:p>
          <a:p>
            <a:pPr lvl="1"/>
            <a:r>
              <a:rPr lang="en-US" sz="1600" dirty="0"/>
              <a:t>VLAN 30 - Guests - 172.17.30.0/24</a:t>
            </a:r>
          </a:p>
          <a:p>
            <a:pPr lvl="1"/>
            <a:r>
              <a:rPr lang="en-US" sz="1600" dirty="0"/>
              <a:t>VLAN 99 - Native - 172.17.99.0/24</a:t>
            </a:r>
          </a:p>
        </p:txBody>
      </p:sp>
      <p:sp>
        <p:nvSpPr>
          <p:cNvPr id="3" name="Rectangle 4"/>
          <p:cNvSpPr txBox="1"/>
          <p:nvPr/>
        </p:nvSpPr>
        <p:spPr>
          <a:xfrm>
            <a:off x="109728" y="2569464"/>
            <a:ext cx="3136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F0/1 port on S1 is configured as a trunk port.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dirty="0">
                <a:solidFill>
                  <a:srgbClr val="000000"/>
                </a:solidFill>
              </a:rPr>
              <a:t>Note</a:t>
            </a:r>
            <a:r>
              <a:rPr lang="en-US" sz="1600" dirty="0">
                <a:solidFill>
                  <a:srgbClr val="000000"/>
                </a:solidFill>
              </a:rPr>
              <a:t>: This assumes a 2960 switch using 802.1q tagging. Layer 3 switches require the encapsulation to be configured before the trunk mode.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695307"/>
              </p:ext>
            </p:extLst>
          </p:nvPr>
        </p:nvGraphicFramePr>
        <p:xfrm>
          <a:off x="3305442" y="2558606"/>
          <a:ext cx="562965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7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Prompt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Interface</a:t>
                      </a:r>
                      <a:r>
                        <a:rPr lang="en-US" sz="1600" baseline="0" dirty="0"/>
                        <a:t> fa0/1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S1(config-if)#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Switchport mode</a:t>
                      </a:r>
                      <a:r>
                        <a:rPr lang="en-US" sz="1600" baseline="0" dirty="0"/>
                        <a:t> trunk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S1(config-if)#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Switchport </a:t>
                      </a:r>
                      <a:r>
                        <a:rPr lang="en-US" sz="1600" baseline="0" dirty="0"/>
                        <a:t>trunk native vlan 99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S1(config-if)#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Switchport</a:t>
                      </a:r>
                      <a:r>
                        <a:rPr lang="en-US" sz="1600" baseline="0" dirty="0"/>
                        <a:t> trunk allowed vlan 10,20,30,99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S1(config-if)#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52" y="81154"/>
            <a:ext cx="4061346" cy="232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643246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398264" cy="757551"/>
          </a:xfrm>
        </p:spPr>
        <p:txBody>
          <a:bodyPr/>
          <a:lstStyle/>
          <a:p>
            <a:r>
              <a:rPr lang="en-US" altLang="en-US" dirty="0"/>
              <a:t>Verify Trunk Configuration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464" y="828130"/>
            <a:ext cx="3341835" cy="367211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Set the trunk mode and native vlan.</a:t>
            </a:r>
          </a:p>
          <a:p>
            <a:pPr marL="0" indent="0">
              <a:buNone/>
            </a:pPr>
            <a:r>
              <a:rPr lang="en-US" sz="1600" dirty="0"/>
              <a:t>Notice </a:t>
            </a:r>
            <a:r>
              <a:rPr lang="en-US" sz="1600" b="1" dirty="0"/>
              <a:t>sh int fa0/1 switchport </a:t>
            </a:r>
            <a:r>
              <a:rPr lang="en-US" sz="1600" dirty="0"/>
              <a:t>command: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Is set to trunk administratively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Is set as trunk operationally (functioning)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Encapsulation is dot1q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Native VLAN set to VLAN 99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All VLANs created on the switch will pass traffic on this trunk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77" y="0"/>
            <a:ext cx="545799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211513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dirty="0"/>
              <a:t>Reset the Trunk to the Default State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5" y="821051"/>
            <a:ext cx="4236429" cy="226047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Reset the default trunk settings with the no command.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All VLANs allowed to pass traffic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Native VLAN = VLAN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Verify the default settings with a     </a:t>
            </a:r>
            <a:r>
              <a:rPr lang="en-US" sz="1800" b="1" dirty="0"/>
              <a:t>sh int fa0/1 switchport </a:t>
            </a:r>
            <a:r>
              <a:rPr lang="en-US" sz="1800" dirty="0"/>
              <a:t>command.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0361"/>
            <a:ext cx="4630346" cy="124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3693"/>
            <a:ext cx="4587210" cy="378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19149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4030162" cy="690127"/>
          </a:xfrm>
        </p:spPr>
        <p:txBody>
          <a:bodyPr/>
          <a:lstStyle/>
          <a:p>
            <a:r>
              <a:rPr lang="en-US" altLang="en-US" dirty="0"/>
              <a:t>Benefits of a VLAN Design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0" y="1273183"/>
            <a:ext cx="3761591" cy="45861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Benefits of using VLANs are as follows: </a:t>
            </a:r>
            <a:endParaRPr lang="en-US" dirty="0"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74145"/>
              </p:ext>
            </p:extLst>
          </p:nvPr>
        </p:nvGraphicFramePr>
        <p:xfrm>
          <a:off x="317715" y="2029967"/>
          <a:ext cx="8330339" cy="3072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38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5190">
                <a:tc>
                  <a:txBody>
                    <a:bodyPr/>
                    <a:lstStyle/>
                    <a:p>
                      <a:r>
                        <a:rPr lang="en-US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9823">
                <a:tc>
                  <a:txBody>
                    <a:bodyPr/>
                    <a:lstStyle/>
                    <a:p>
                      <a:r>
                        <a:rPr lang="en-US" dirty="0"/>
                        <a:t>Smaller Broadcast</a:t>
                      </a:r>
                      <a:r>
                        <a:rPr lang="en-US" baseline="0" dirty="0"/>
                        <a:t> Domains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Dividing</a:t>
                      </a:r>
                      <a:r>
                        <a:rPr lang="en-US" baseline="0" dirty="0"/>
                        <a:t> the LAN reduces the number of broadcast domains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1894">
                <a:tc>
                  <a:txBody>
                    <a:bodyPr/>
                    <a:lstStyle/>
                    <a:p>
                      <a:r>
                        <a:rPr lang="en-US" dirty="0"/>
                        <a:t>Improved</a:t>
                      </a:r>
                      <a:r>
                        <a:rPr lang="en-US" baseline="0" dirty="0"/>
                        <a:t> Security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users</a:t>
                      </a:r>
                      <a:r>
                        <a:rPr lang="en-US" baseline="0" dirty="0"/>
                        <a:t> in the same VLAN can communicate together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3231">
                <a:tc>
                  <a:txBody>
                    <a:bodyPr/>
                    <a:lstStyle/>
                    <a:p>
                      <a:r>
                        <a:rPr lang="en-US" dirty="0"/>
                        <a:t>Improved IT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VLANs can group devices with similar requirements, e.g. faculty vs.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190">
                <a:tc>
                  <a:txBody>
                    <a:bodyPr/>
                    <a:lstStyle/>
                    <a:p>
                      <a:r>
                        <a:rPr lang="en-US" dirty="0"/>
                        <a:t>Reduced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</a:t>
                      </a:r>
                      <a:r>
                        <a:rPr lang="en-US" baseline="0" dirty="0"/>
                        <a:t> switch can support multiple groups or VLANs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8598">
                <a:tc>
                  <a:txBody>
                    <a:bodyPr/>
                    <a:lstStyle/>
                    <a:p>
                      <a:r>
                        <a:rPr lang="en-US" dirty="0"/>
                        <a:t>Better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broadcast domains</a:t>
                      </a:r>
                      <a:r>
                        <a:rPr lang="en-US" baseline="0" dirty="0"/>
                        <a:t> reduce traffic, improving bandwidth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8215">
                <a:tc>
                  <a:txBody>
                    <a:bodyPr/>
                    <a:lstStyle/>
                    <a:p>
                      <a:r>
                        <a:rPr lang="en-US" dirty="0"/>
                        <a:t>Simpler</a:t>
                      </a:r>
                      <a:r>
                        <a:rPr lang="en-US" baseline="0" dirty="0"/>
                        <a:t>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Similar groups will need similar applications</a:t>
                      </a:r>
                      <a:r>
                        <a:rPr lang="en-US" baseline="0" dirty="0"/>
                        <a:t> and other network resources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11" y="73152"/>
            <a:ext cx="4030162" cy="181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212767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dirty="0"/>
              <a:t>Reset the Trunk to the Default State (Cont.)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821051"/>
            <a:ext cx="4663440" cy="379449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Reset the trunk to an access mode with the </a:t>
            </a:r>
            <a:r>
              <a:rPr lang="en-US" sz="1600" b="1" dirty="0"/>
              <a:t>switchport mode access </a:t>
            </a:r>
            <a:r>
              <a:rPr lang="en-US" sz="1600" dirty="0"/>
              <a:t>command: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Is set to an access interface administratively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Is set as an access interface operationally (functioning)</a:t>
            </a:r>
          </a:p>
          <a:p>
            <a:pPr marL="0" indent="0">
              <a:buNone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72" y="953262"/>
            <a:ext cx="4335018" cy="28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905251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Packet Tracer – Configure Trunks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4" y="821051"/>
            <a:ext cx="8785081" cy="379449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 this Packet Tracer activity, you will perform the following:</a:t>
            </a:r>
          </a:p>
          <a:p>
            <a:pPr lvl="1"/>
            <a:r>
              <a:rPr lang="en-US" sz="1800" dirty="0"/>
              <a:t>Verify VLANs</a:t>
            </a:r>
          </a:p>
          <a:p>
            <a:pPr lvl="1"/>
            <a:r>
              <a:rPr lang="en-US" sz="1800" dirty="0"/>
              <a:t>Configure Trunks</a:t>
            </a:r>
          </a:p>
        </p:txBody>
      </p:sp>
    </p:spTree>
    <p:extLst>
      <p:ext uri="{BB962C8B-B14F-4D97-AF65-F5344CB8AC3E}">
        <p14:creationId xmlns:p14="http://schemas.microsoft.com/office/powerpoint/2010/main" val="3558614824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dirty="0"/>
              <a:t>Lab – Configure VLANs and Trunks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4" y="821051"/>
            <a:ext cx="8785081" cy="379449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 this lab, you will perform the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Build the Network and Configure Basic Device Settings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Create VLANs and Assign Switch Ports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Maintain VLAN Port Assignments and the VLAN Database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Configure an 802.1Q Trunk between the Switches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Delete the VLAN Database</a:t>
            </a:r>
          </a:p>
        </p:txBody>
      </p:sp>
    </p:spTree>
    <p:extLst>
      <p:ext uri="{BB962C8B-B14F-4D97-AF65-F5344CB8AC3E}">
        <p14:creationId xmlns:p14="http://schemas.microsoft.com/office/powerpoint/2010/main" val="1467073546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3.5 Dynamic Trunking Protocol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016951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 to DTP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65176" y="832105"/>
            <a:ext cx="8787385" cy="265176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Dynamic Trunking Protocol (DTP) is a proprietary Cisco protocol.</a:t>
            </a:r>
            <a:endParaRPr lang="en-CA" altLang="en-US" sz="1600" dirty="0"/>
          </a:p>
          <a:p>
            <a:pPr marL="0" indent="0">
              <a:buNone/>
            </a:pPr>
            <a:r>
              <a:rPr lang="en-US" sz="1600" dirty="0"/>
              <a:t>DTP characteristics are as follows: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On by default on Catalyst 2960 and 2950 switches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Dynamic-auto is default on the 2960 and 2950 switches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May be turned off with the nonegotiate command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May be turned back on by setting the interface to dynamic-auto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Setting a switch to a static trunk or static access will avoid negotiation issues with the </a:t>
            </a:r>
            <a:r>
              <a:rPr lang="en-US" sz="1600" b="1" dirty="0"/>
              <a:t>switchport mode trunk </a:t>
            </a:r>
            <a:r>
              <a:rPr lang="en-US" sz="1600" dirty="0"/>
              <a:t>or the </a:t>
            </a:r>
            <a:r>
              <a:rPr lang="en-US" sz="1600" b="1" dirty="0"/>
              <a:t>switchport mode access </a:t>
            </a:r>
            <a:r>
              <a:rPr lang="en-US" sz="1600" dirty="0"/>
              <a:t>commands.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59" y="3566160"/>
            <a:ext cx="39147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59" y="4223385"/>
            <a:ext cx="39147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408560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Negotiated Interface Modes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8016" y="866834"/>
            <a:ext cx="8853715" cy="80125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</a:t>
            </a:r>
            <a:r>
              <a:rPr lang="en-US" sz="1600" b="1" dirty="0"/>
              <a:t>switchport mode</a:t>
            </a:r>
            <a:r>
              <a:rPr lang="en-US" sz="1600" dirty="0"/>
              <a:t> command has additional options.</a:t>
            </a:r>
          </a:p>
          <a:p>
            <a:pPr marL="0" indent="0">
              <a:buNone/>
            </a:pPr>
            <a:r>
              <a:rPr lang="en-US" altLang="en-US" sz="1600" dirty="0"/>
              <a:t>Use the </a:t>
            </a:r>
            <a:r>
              <a:rPr lang="en-US" sz="1600" b="1" dirty="0"/>
              <a:t>switchport nonegotiate</a:t>
            </a:r>
            <a:r>
              <a:rPr lang="en-US" sz="1600" dirty="0"/>
              <a:t> interface configuration command to stop DTP negotiation.</a:t>
            </a:r>
            <a:endParaRPr lang="en-CA" altLang="en-US" sz="1600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752828"/>
              </p:ext>
            </p:extLst>
          </p:nvPr>
        </p:nvGraphicFramePr>
        <p:xfrm>
          <a:off x="128016" y="1746758"/>
          <a:ext cx="8732520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116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Option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600" b="1" dirty="0"/>
                        <a:t>access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sz="1600" dirty="0"/>
                        <a:t>Permanent access mode and negotiates to convert the neighboring link into an</a:t>
                      </a:r>
                      <a:r>
                        <a:rPr lang="en-US" sz="1600" baseline="0" dirty="0"/>
                        <a:t> access</a:t>
                      </a:r>
                      <a:r>
                        <a:rPr lang="en-US" sz="1600" dirty="0"/>
                        <a:t> link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600" b="1" dirty="0"/>
                        <a:t>dynamic auto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sz="1600" dirty="0"/>
                        <a:t>Will becomes a trunk interface if the neighboring interface is set to trunk or desirable mode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600" b="1" dirty="0"/>
                        <a:t>dynamic desirable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sz="1600" dirty="0"/>
                        <a:t>Actively seeks</a:t>
                      </a:r>
                      <a:r>
                        <a:rPr lang="en-US" sz="1600" baseline="0" dirty="0"/>
                        <a:t> to become a trunk by negotiating with other auto or desirable interfaces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600" b="1" dirty="0"/>
                        <a:t>trunk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None/>
                      </a:pPr>
                      <a:r>
                        <a:rPr lang="en-US" sz="1600" dirty="0"/>
                        <a:t>Permanent trunking mode and negotiates to convert the neighboring link into a trunk link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866069"/>
      </p:ext>
    </p:extLst>
  </p:cSld>
  <p:clrMapOvr>
    <a:masterClrMapping/>
  </p:clrMapOvr>
  <p:transition spd="slow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Results of a DTP Configuration</a:t>
            </a:r>
            <a:endParaRPr lang="en-CA" alt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357" y="1042752"/>
            <a:ext cx="8853286" cy="51511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DTP configuration options are as follows:</a:t>
            </a:r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217993"/>
              </p:ext>
            </p:extLst>
          </p:nvPr>
        </p:nvGraphicFramePr>
        <p:xfrm>
          <a:off x="145158" y="1743424"/>
          <a:ext cx="8853485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6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06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06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06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706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Dynamic Auto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Dynamic Desirable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Trunk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Access</a:t>
                      </a:r>
                      <a:endParaRPr lang="en-US" sz="16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Dynamic Auto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Dynamic Desirable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Trunk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Trunk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Limited connectivity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Access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Limited connectivity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251992"/>
      </p:ext>
    </p:extLst>
  </p:cSld>
  <p:clrMapOvr>
    <a:masterClrMapping/>
  </p:clrMapOvr>
  <p:transition spd="slow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Verify DTP Mode</a:t>
            </a:r>
            <a:endParaRPr lang="en-CA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56" y="985647"/>
            <a:ext cx="3896059" cy="29428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default DTP configuration is dependent on the Cisco IOS version and platform</a:t>
            </a:r>
            <a:r>
              <a:rPr lang="en-US" dirty="0"/>
              <a:t>.</a:t>
            </a:r>
          </a:p>
          <a:p>
            <a:r>
              <a:rPr lang="en-US" dirty="0"/>
              <a:t>Use the </a:t>
            </a:r>
            <a:r>
              <a:rPr lang="en-US" b="1" dirty="0"/>
              <a:t>show dtp interface </a:t>
            </a:r>
            <a:r>
              <a:rPr lang="en-US" dirty="0"/>
              <a:t>command to determine the current DTP mode.</a:t>
            </a:r>
          </a:p>
          <a:p>
            <a:r>
              <a:rPr lang="en-US" dirty="0"/>
              <a:t>Best practice recommends that the interfaces be set to access or</a:t>
            </a:r>
            <a:r>
              <a:rPr lang="en-US" dirty="0">
                <a:solidFill>
                  <a:srgbClr val="FF0000"/>
                </a:solidFill>
              </a:rPr>
              <a:t> trunk </a:t>
            </a:r>
            <a:r>
              <a:rPr lang="en-US" dirty="0"/>
              <a:t>and to </a:t>
            </a:r>
            <a:r>
              <a:rPr lang="en-US" dirty="0">
                <a:solidFill>
                  <a:srgbClr val="FF0000"/>
                </a:solidFill>
              </a:rPr>
              <a:t>turnoff DTP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44" y="985647"/>
            <a:ext cx="46482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511304"/>
      </p:ext>
    </p:extLst>
  </p:cSld>
  <p:clrMapOvr>
    <a:masterClrMapping/>
  </p:clrMapOvr>
  <p:transition spd="slow">
    <p:wip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Packet Tracer – Configure DTP</a:t>
            </a:r>
            <a:endParaRPr lang="en-CA" altLang="en-US" dirty="0">
              <a:highlight>
                <a:srgbClr val="FFFF00"/>
              </a:highlight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29184" y="875526"/>
            <a:ext cx="8814816" cy="332311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 this Packet Tracer activity, you will perform the following: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Configure static trunking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Configure and verify DTP </a:t>
            </a:r>
          </a:p>
          <a:p>
            <a:pPr marL="0" indent="0">
              <a:buNone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462195043"/>
      </p:ext>
    </p:extLst>
  </p:cSld>
  <p:clrMapOvr>
    <a:masterClrMapping/>
  </p:clrMapOvr>
  <p:transition spd="slow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0740" y="134382"/>
            <a:ext cx="9144000" cy="757551"/>
          </a:xfrm>
        </p:spPr>
        <p:txBody>
          <a:bodyPr/>
          <a:lstStyle/>
          <a:p>
            <a:r>
              <a:rPr lang="cs-CZ" sz="1600" dirty="0"/>
              <a:t>I</a:t>
            </a:r>
            <a:r>
              <a:rPr lang="en-US" sz="1600" dirty="0"/>
              <a:t>f both switch's interface are configured with "dynamic auto" mode, they will never generate Dynamic </a:t>
            </a:r>
            <a:r>
              <a:rPr lang="en-US" sz="1600" dirty="0" err="1"/>
              <a:t>Trunking</a:t>
            </a:r>
            <a:r>
              <a:rPr lang="en-US" sz="1600" dirty="0"/>
              <a:t> </a:t>
            </a:r>
            <a:r>
              <a:rPr lang="en-US" sz="1600" dirty="0" err="1"/>
              <a:t>Protoco</a:t>
            </a:r>
            <a:r>
              <a:rPr lang="cs-CZ" sz="1600" dirty="0"/>
              <a:t>l</a:t>
            </a:r>
            <a:r>
              <a:rPr lang="en-US" sz="1600" dirty="0"/>
              <a:t> (DTP) messages and the link will be an access link.</a:t>
            </a:r>
            <a:endParaRPr lang="cs-CZ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31" y="1738313"/>
            <a:ext cx="59245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17716" y="940948"/>
            <a:ext cx="83458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https://www.omnisecu.com/cisco-certified-network-associate-ccna/difference-between-dtp-dynamic-desirable-and-dynamic-auto-modes.php</a:t>
            </a:r>
          </a:p>
        </p:txBody>
      </p:sp>
    </p:spTree>
    <p:extLst>
      <p:ext uri="{BB962C8B-B14F-4D97-AF65-F5344CB8AC3E}">
        <p14:creationId xmlns:p14="http://schemas.microsoft.com/office/powerpoint/2010/main" val="227807859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9144000" cy="726703"/>
          </a:xfrm>
        </p:spPr>
        <p:txBody>
          <a:bodyPr/>
          <a:lstStyle/>
          <a:p>
            <a:r>
              <a:rPr lang="en-US" altLang="en-US" dirty="0"/>
              <a:t>Types of VLANs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33753" y="820921"/>
            <a:ext cx="3213687" cy="386995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Default VLAN</a:t>
            </a:r>
          </a:p>
          <a:p>
            <a:pPr marL="0" indent="0">
              <a:buNone/>
            </a:pPr>
            <a:r>
              <a:rPr lang="en-US" sz="1600" dirty="0"/>
              <a:t>   VLAN 1 is the following: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default VLAN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default Native VLAN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default Management VLAN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Cannot be deleted or renamed</a:t>
            </a:r>
          </a:p>
          <a:p>
            <a:pPr marL="142875" lvl="1" indent="0">
              <a:buNone/>
            </a:pPr>
            <a:endParaRPr lang="en-US" sz="1600" dirty="0"/>
          </a:p>
          <a:p>
            <a:pPr marL="142875" lvl="1" indent="0">
              <a:buNone/>
            </a:pPr>
            <a:r>
              <a:rPr lang="en-US" sz="1600" b="1" dirty="0"/>
              <a:t>Note</a:t>
            </a:r>
            <a:r>
              <a:rPr lang="en-US" sz="1600" dirty="0"/>
              <a:t>: While we cannot delete VLAN1 Cisco will recommend that we assign these default features to other VLANs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97" y="922149"/>
            <a:ext cx="6120226" cy="266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463871" y="3891406"/>
            <a:ext cx="5246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https://www.youtube.com/watch?v=vE5gvbmR8jg</a:t>
            </a:r>
          </a:p>
        </p:txBody>
      </p:sp>
    </p:spTree>
    <p:extLst>
      <p:ext uri="{BB962C8B-B14F-4D97-AF65-F5344CB8AC3E}">
        <p14:creationId xmlns:p14="http://schemas.microsoft.com/office/powerpoint/2010/main" val="3220549253"/>
      </p:ext>
    </p:extLst>
  </p:cSld>
  <p:clrMapOvr>
    <a:masterClrMapping/>
  </p:clrMapOvr>
  <p:transition spd="slow"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en-US" dirty="0" err="1"/>
              <a:t>oth</a:t>
            </a:r>
            <a:r>
              <a:rPr lang="en-US" dirty="0"/>
              <a:t> sides are "dynamic desirable"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56" y="1700213"/>
            <a:ext cx="60579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505302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en-US" dirty="0"/>
              <a:t>ne side is "dynamic desirable" and other side is "dynamic auto"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31" y="1757363"/>
            <a:ext cx="59245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84982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en-US" dirty="0"/>
              <a:t>ne side is "trunk" and other side is "dynamic desirable"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31" y="1671638"/>
            <a:ext cx="56197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392003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Switch</a:t>
            </a:r>
            <a:r>
              <a:rPr lang="cs-CZ" dirty="0"/>
              <a:t> </a:t>
            </a:r>
            <a:r>
              <a:rPr lang="cs-CZ" dirty="0" err="1"/>
              <a:t>Spoofing</a:t>
            </a:r>
            <a:r>
              <a:rPr lang="cs-CZ" dirty="0"/>
              <a:t> 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44" y="2543175"/>
            <a:ext cx="50768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3214" y="875654"/>
            <a:ext cx="83450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Uvažujme situaci, kdy útočník je připojen na interface </a:t>
            </a:r>
            <a:r>
              <a:rPr lang="cs-CZ" dirty="0" err="1"/>
              <a:t>switche</a:t>
            </a:r>
            <a:r>
              <a:rPr lang="cs-CZ" dirty="0"/>
              <a:t> konfigurované v módech </a:t>
            </a:r>
            <a:r>
              <a:rPr lang="en-US" dirty="0"/>
              <a:t>"dynamic desirable", "dynamic auto" </a:t>
            </a:r>
            <a:r>
              <a:rPr lang="cs-CZ" dirty="0"/>
              <a:t>nebo</a:t>
            </a:r>
            <a:r>
              <a:rPr lang="en-US" dirty="0"/>
              <a:t> "trunk". </a:t>
            </a:r>
            <a:r>
              <a:rPr lang="cs-CZ" dirty="0"/>
              <a:t>Pokud je útočník schopen ze svého počítače generovat zprávy </a:t>
            </a:r>
            <a:r>
              <a:rPr lang="en-US" dirty="0"/>
              <a:t>DTP, </a:t>
            </a:r>
            <a:r>
              <a:rPr lang="cs-CZ" dirty="0"/>
              <a:t>mezi počítačem a </a:t>
            </a:r>
            <a:r>
              <a:rPr lang="cs-CZ" dirty="0" err="1"/>
              <a:t>switchem</a:t>
            </a:r>
            <a:r>
              <a:rPr lang="cs-CZ" dirty="0"/>
              <a:t> se vytvoří </a:t>
            </a:r>
            <a:r>
              <a:rPr lang="cs-CZ" dirty="0" err="1"/>
              <a:t>trunkové</a:t>
            </a:r>
            <a:r>
              <a:rPr lang="cs-CZ" dirty="0"/>
              <a:t> spojení.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Jinou metodou </a:t>
            </a:r>
            <a:r>
              <a:rPr lang="en-US" dirty="0"/>
              <a:t>Switch Spoofing </a:t>
            </a:r>
            <a:r>
              <a:rPr lang="cs-CZ" dirty="0"/>
              <a:t>je propojení falešného s</a:t>
            </a:r>
            <a:r>
              <a:rPr lang="en-US" dirty="0"/>
              <a:t>witch</a:t>
            </a:r>
            <a:r>
              <a:rPr lang="cs-CZ" dirty="0"/>
              <a:t>e s rozhraním konfigurovaným jako </a:t>
            </a:r>
            <a:r>
              <a:rPr lang="en-US" dirty="0"/>
              <a:t>"dynamic desirable", "dynamic auto" </a:t>
            </a:r>
            <a:r>
              <a:rPr lang="cs-CZ" dirty="0"/>
              <a:t>nebo</a:t>
            </a:r>
            <a:r>
              <a:rPr lang="en-US" dirty="0"/>
              <a:t> "trunk".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93200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http://www.jay-miah.co.uk/vlan-hopping-concept-attack-example-and-prevention/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útok pomocí </a:t>
            </a:r>
            <a:r>
              <a:rPr lang="cs-CZ" dirty="0" err="1"/>
              <a:t>yersinie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43" y="1281711"/>
            <a:ext cx="5649132" cy="37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517681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3.6 Module Practice and Quiz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653524"/>
      </p:ext>
    </p:extLst>
  </p:cSld>
  <p:clrMapOvr>
    <a:masterClrMapping/>
  </p:clrMapOvr>
  <p:transition spd="slow">
    <p:wip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en-US" dirty="0"/>
              <a:t>Packet Tracer – Implement VLANs and Trunking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4" y="821051"/>
            <a:ext cx="8785081" cy="379449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 this Packet Tracer activity, you will perform the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Configure VLANs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Assign Ports to VLANs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Configure Static Trunking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Configure Dynamic Trunking</a:t>
            </a:r>
          </a:p>
        </p:txBody>
      </p:sp>
    </p:spTree>
    <p:extLst>
      <p:ext uri="{BB962C8B-B14F-4D97-AF65-F5344CB8AC3E}">
        <p14:creationId xmlns:p14="http://schemas.microsoft.com/office/powerpoint/2010/main" val="3066166025"/>
      </p:ext>
    </p:extLst>
  </p:cSld>
  <p:clrMapOvr>
    <a:masterClrMapping/>
  </p:clrMapOvr>
  <p:transition spd="slow">
    <p:wip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/>
              <a:t>Lab – Implement VLANs and Trunking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4" y="821051"/>
            <a:ext cx="8785081" cy="379449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 this lab, you will perform the following:</a:t>
            </a:r>
          </a:p>
          <a:p>
            <a:pPr lvl="1"/>
            <a:r>
              <a:rPr lang="en-US" sz="1800" dirty="0"/>
              <a:t>Build the Network and Configure Basic Device Settings</a:t>
            </a:r>
          </a:p>
          <a:p>
            <a:pPr lvl="1"/>
            <a:r>
              <a:rPr lang="en-US" sz="1800" dirty="0"/>
              <a:t>Create VLANs and Assign Switch Ports</a:t>
            </a:r>
          </a:p>
          <a:p>
            <a:pPr lvl="1"/>
            <a:r>
              <a:rPr lang="en-US" sz="1800" dirty="0"/>
              <a:t>Configure an 802.1Q Trunk between the Switches</a:t>
            </a:r>
          </a:p>
        </p:txBody>
      </p:sp>
    </p:spTree>
    <p:extLst>
      <p:ext uri="{BB962C8B-B14F-4D97-AF65-F5344CB8AC3E}">
        <p14:creationId xmlns:p14="http://schemas.microsoft.com/office/powerpoint/2010/main" val="719443048"/>
      </p:ext>
    </p:extLst>
  </p:cSld>
  <p:clrMapOvr>
    <a:masterClrMapping/>
  </p:clrMapOvr>
  <p:transition spd="slow">
    <p:wip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="" xmlns:a16="http://schemas.microsoft.com/office/drawing/2014/main" id="{73AB53F4-88F0-427C-A2E8-2149CA972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VLAN jsou založeny na logických a nikoli na fyzických připojeních.</a:t>
            </a:r>
          </a:p>
          <a:p>
            <a:r>
              <a:rPr lang="cs-CZ" sz="1800" dirty="0"/>
              <a:t>VLAN mohou segmentovat sítě podle funkce, týmu nebo aplikace.</a:t>
            </a:r>
          </a:p>
          <a:p>
            <a:r>
              <a:rPr lang="cs-CZ" sz="1800" dirty="0"/>
              <a:t>Každá VLAN je považována za samostatnou logickou síť.</a:t>
            </a:r>
          </a:p>
          <a:p>
            <a:r>
              <a:rPr lang="cs-CZ" sz="1800" dirty="0" err="1"/>
              <a:t>Trunk</a:t>
            </a:r>
            <a:r>
              <a:rPr lang="cs-CZ" sz="1800" dirty="0"/>
              <a:t> je spojení typu point-to-point, které nese více než jednu VLAN.</a:t>
            </a:r>
          </a:p>
          <a:p>
            <a:r>
              <a:rPr lang="cs-CZ" sz="1800" dirty="0"/>
              <a:t>Pole VLAN tag zahrnuje typ, prioritu uživatele, CFI a VID.</a:t>
            </a:r>
          </a:p>
          <a:p>
            <a:r>
              <a:rPr lang="cs-CZ" sz="1800" dirty="0"/>
              <a:t>Pro podporu </a:t>
            </a:r>
            <a:r>
              <a:rPr lang="cs-CZ" sz="1800" dirty="0" err="1"/>
              <a:t>VoIP</a:t>
            </a:r>
            <a:r>
              <a:rPr lang="cs-CZ" sz="1800" dirty="0"/>
              <a:t> je vyžadována samostatná hlasová VLAN.</a:t>
            </a:r>
          </a:p>
          <a:p>
            <a:r>
              <a:rPr lang="cs-CZ" sz="1800" dirty="0"/>
              <a:t>Konfigurace VLAN s normálním rozsahem jsou uloženy v souboru vlan.dat ve formátu </a:t>
            </a:r>
            <a:r>
              <a:rPr lang="cs-CZ" sz="1800" dirty="0" err="1"/>
              <a:t>flash</a:t>
            </a:r>
            <a:r>
              <a:rPr lang="cs-CZ" sz="1800" dirty="0"/>
              <a:t>.</a:t>
            </a:r>
          </a:p>
          <a:p>
            <a:r>
              <a:rPr lang="cs-CZ" sz="1800" dirty="0"/>
              <a:t>Přístupový port může patřit pouze k jedné datové VLAN, ale může mít také </a:t>
            </a:r>
            <a:r>
              <a:rPr lang="cs-CZ" sz="1800" dirty="0" err="1"/>
              <a:t>Voice</a:t>
            </a:r>
            <a:r>
              <a:rPr lang="cs-CZ" sz="1800" dirty="0"/>
              <a:t> VLAN.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="" xmlns:a16="http://schemas.microsoft.com/office/drawing/2014/main" id="{51BA55DB-D9A5-4F0A-9259-A30084CC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jsme se naučili (1/2)</a:t>
            </a:r>
          </a:p>
        </p:txBody>
      </p:sp>
    </p:spTree>
    <p:extLst>
      <p:ext uri="{BB962C8B-B14F-4D97-AF65-F5344CB8AC3E}">
        <p14:creationId xmlns:p14="http://schemas.microsoft.com/office/powerpoint/2010/main" val="262597386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="" xmlns:a16="http://schemas.microsoft.com/office/drawing/2014/main" id="{CF1E6CEC-EACF-49FD-8DBC-BC32AC213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/>
              <a:t>Trunk</a:t>
            </a:r>
            <a:r>
              <a:rPr lang="cs-CZ" sz="1800" dirty="0"/>
              <a:t> je spojení vrstvy 2 mezi dvěma přepínači, které přenáší provoz pro všechny </a:t>
            </a:r>
            <a:r>
              <a:rPr lang="cs-CZ" sz="1800" dirty="0" err="1"/>
              <a:t>VLANy</a:t>
            </a:r>
            <a:r>
              <a:rPr lang="cs-CZ" sz="1800" dirty="0"/>
              <a:t>.</a:t>
            </a:r>
          </a:p>
          <a:p>
            <a:r>
              <a:rPr lang="cs-CZ" sz="1800" dirty="0" err="1"/>
              <a:t>Trunky</a:t>
            </a:r>
            <a:r>
              <a:rPr lang="cs-CZ" sz="1800" dirty="0"/>
              <a:t> budou potřebovat označení (</a:t>
            </a:r>
            <a:r>
              <a:rPr lang="cs-CZ" sz="1800" dirty="0" err="1"/>
              <a:t>tagging</a:t>
            </a:r>
            <a:r>
              <a:rPr lang="cs-CZ" sz="1800" dirty="0"/>
              <a:t>) pro různé </a:t>
            </a:r>
            <a:r>
              <a:rPr lang="cs-CZ" sz="1800" dirty="0" err="1"/>
              <a:t>VLANy</a:t>
            </a:r>
            <a:r>
              <a:rPr lang="cs-CZ" sz="1800" dirty="0"/>
              <a:t>, obvykle 802.1q.</a:t>
            </a:r>
          </a:p>
          <a:p>
            <a:r>
              <a:rPr lang="cs-CZ" sz="1800" dirty="0"/>
              <a:t>Značení (</a:t>
            </a:r>
            <a:r>
              <a:rPr lang="cs-CZ" sz="1800" dirty="0" err="1"/>
              <a:t>tagging</a:t>
            </a:r>
            <a:r>
              <a:rPr lang="cs-CZ" sz="1800" dirty="0"/>
              <a:t>) IEEE 802.1q umožňuje jednu nativní VLAN, která zůstane neoznačená.</a:t>
            </a:r>
          </a:p>
          <a:p>
            <a:r>
              <a:rPr lang="cs-CZ" sz="1800" dirty="0"/>
              <a:t>Rozhraní lze nastavit na </a:t>
            </a:r>
            <a:r>
              <a:rPr lang="cs-CZ" sz="1800" dirty="0" err="1"/>
              <a:t>trunking</a:t>
            </a:r>
            <a:r>
              <a:rPr lang="cs-CZ" sz="1800" dirty="0"/>
              <a:t> nebo </a:t>
            </a:r>
            <a:r>
              <a:rPr lang="cs-CZ" sz="1800" dirty="0" err="1"/>
              <a:t>nontrunking</a:t>
            </a:r>
            <a:r>
              <a:rPr lang="cs-CZ" sz="1800" dirty="0"/>
              <a:t> (</a:t>
            </a:r>
            <a:r>
              <a:rPr lang="cs-CZ" sz="1800" dirty="0" err="1"/>
              <a:t>access</a:t>
            </a:r>
            <a:r>
              <a:rPr lang="cs-CZ" sz="1800" dirty="0"/>
              <a:t>).</a:t>
            </a:r>
          </a:p>
          <a:p>
            <a:r>
              <a:rPr lang="cs-CZ" sz="1800" dirty="0" err="1"/>
              <a:t>Trunk</a:t>
            </a:r>
            <a:r>
              <a:rPr lang="cs-CZ" sz="1800" dirty="0"/>
              <a:t> </a:t>
            </a:r>
            <a:r>
              <a:rPr lang="cs-CZ" sz="1800" dirty="0" err="1"/>
              <a:t>negotiation</a:t>
            </a:r>
            <a:r>
              <a:rPr lang="cs-CZ" sz="1800" dirty="0"/>
              <a:t> (vyjednávání) je řízeno protokolem </a:t>
            </a:r>
            <a:r>
              <a:rPr lang="cs-CZ" sz="1800" dirty="0" err="1"/>
              <a:t>Dynamic</a:t>
            </a:r>
            <a:r>
              <a:rPr lang="cs-CZ" sz="1800" dirty="0"/>
              <a:t> </a:t>
            </a:r>
            <a:r>
              <a:rPr lang="cs-CZ" sz="1800" dirty="0" err="1"/>
              <a:t>Trunking</a:t>
            </a:r>
            <a:r>
              <a:rPr lang="cs-CZ" sz="1800" dirty="0"/>
              <a:t> </a:t>
            </a:r>
            <a:r>
              <a:rPr lang="cs-CZ" sz="1800" dirty="0" err="1"/>
              <a:t>Protocol</a:t>
            </a:r>
            <a:r>
              <a:rPr lang="cs-CZ" sz="1800" dirty="0"/>
              <a:t> (DTP).</a:t>
            </a:r>
          </a:p>
          <a:p>
            <a:r>
              <a:rPr lang="cs-CZ" sz="1800" dirty="0"/>
              <a:t>DTP je proprietární protokol společnosti Cisco, který spravuje vyjednávání o nastavení </a:t>
            </a:r>
            <a:r>
              <a:rPr lang="cs-CZ" sz="1800" dirty="0" err="1"/>
              <a:t>trunku</a:t>
            </a:r>
            <a:r>
              <a:rPr lang="cs-CZ" dirty="0"/>
              <a:t>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="" xmlns:a16="http://schemas.microsoft.com/office/drawing/2014/main" id="{3A3787BA-3DFB-4CFF-AA40-41A032507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jsme se naučili (2/2)</a:t>
            </a:r>
          </a:p>
        </p:txBody>
      </p:sp>
    </p:spTree>
    <p:extLst>
      <p:ext uri="{BB962C8B-B14F-4D97-AF65-F5344CB8AC3E}">
        <p14:creationId xmlns:p14="http://schemas.microsoft.com/office/powerpoint/2010/main" val="30138237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9144000" cy="635263"/>
          </a:xfrm>
        </p:spPr>
        <p:txBody>
          <a:bodyPr/>
          <a:lstStyle/>
          <a:p>
            <a:r>
              <a:rPr lang="en-US" altLang="en-US" dirty="0"/>
              <a:t>Types of VLANs (Cont.)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683761"/>
            <a:ext cx="8873087" cy="3997967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Data VLAN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Dedicated to user-generated traffic (email and web traffic).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VLAN 1 is the default data VLAN because all interfaces are assigned to this VLAN.</a:t>
            </a:r>
          </a:p>
          <a:p>
            <a:pPr marL="0" indent="0">
              <a:buNone/>
            </a:pPr>
            <a:r>
              <a:rPr lang="en-US" sz="1600" b="1" dirty="0"/>
              <a:t>Native VLAN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This is used for trunk links only.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All frames are tagged on an 802.1Q trunk link except for those on the native VLAN. </a:t>
            </a:r>
          </a:p>
          <a:p>
            <a:pPr marL="0" indent="0">
              <a:buNone/>
            </a:pPr>
            <a:r>
              <a:rPr lang="en-US" sz="1600" b="1" dirty="0"/>
              <a:t>Management VLAN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This is used for SSH/Telnet VTY traffic and should not be carried with end user traffic.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Typically, the VLAN that is the SVI for the Layer 2 switch.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92502786"/>
      </p:ext>
    </p:extLst>
  </p:cSld>
  <p:clrMapOvr>
    <a:masterClrMapping/>
  </p:clrMapOvr>
  <p:transition spd="slow">
    <p:wip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757551"/>
          </a:xfrm>
        </p:spPr>
        <p:txBody>
          <a:bodyPr/>
          <a:lstStyle/>
          <a:p>
            <a:r>
              <a:rPr lang="en-US" altLang="en-US" dirty="0"/>
              <a:t>What did I learn in this module?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801475"/>
            <a:ext cx="8878824" cy="3780050"/>
          </a:xfrm>
        </p:spPr>
        <p:txBody>
          <a:bodyPr/>
          <a:lstStyle/>
          <a:p>
            <a:pPr lvl="2"/>
            <a:r>
              <a:rPr lang="en-US" sz="1800" dirty="0"/>
              <a:t>VLANs are based on logical instead of physical connections.</a:t>
            </a:r>
          </a:p>
          <a:p>
            <a:pPr lvl="2"/>
            <a:r>
              <a:rPr lang="en-US" sz="1800" dirty="0"/>
              <a:t>VLANs can segment networks based on function, team, or application.</a:t>
            </a:r>
          </a:p>
          <a:p>
            <a:pPr lvl="2"/>
            <a:r>
              <a:rPr lang="en-US" sz="1800" dirty="0"/>
              <a:t>Each VLAN is considered a separate logical network.</a:t>
            </a:r>
            <a:endParaRPr lang="en-US" sz="1800" b="1" dirty="0"/>
          </a:p>
          <a:p>
            <a:pPr lvl="2"/>
            <a:r>
              <a:rPr lang="en-US" sz="1800" dirty="0"/>
              <a:t>A trunk is a point-to-point link that carries more than one VLAN. </a:t>
            </a:r>
          </a:p>
          <a:p>
            <a:pPr lvl="2"/>
            <a:r>
              <a:rPr lang="en-US" sz="1800" dirty="0"/>
              <a:t>VLAN tag fields include the type, user priority, CFI and VID.</a:t>
            </a:r>
          </a:p>
          <a:p>
            <a:pPr lvl="2"/>
            <a:r>
              <a:rPr lang="en-US" sz="1800" dirty="0"/>
              <a:t>A separate voice VLAN is required to support VoIP.</a:t>
            </a:r>
            <a:endParaRPr lang="en-US" sz="1800" b="1" dirty="0"/>
          </a:p>
          <a:p>
            <a:pPr lvl="2"/>
            <a:r>
              <a:rPr lang="en-US" sz="1800" dirty="0"/>
              <a:t>Normal range VLAN configurations are stored in the vlan.dat file in flash.</a:t>
            </a:r>
          </a:p>
          <a:p>
            <a:pPr lvl="2"/>
            <a:r>
              <a:rPr lang="en-US" sz="1800" dirty="0"/>
              <a:t>An access port can belong to one data VLAN at a time, but may also have a Voice VLAN.</a:t>
            </a:r>
          </a:p>
        </p:txBody>
      </p:sp>
    </p:spTree>
    <p:extLst>
      <p:ext uri="{BB962C8B-B14F-4D97-AF65-F5344CB8AC3E}">
        <p14:creationId xmlns:p14="http://schemas.microsoft.com/office/powerpoint/2010/main" val="1710489231"/>
      </p:ext>
    </p:extLst>
  </p:cSld>
  <p:clrMapOvr>
    <a:masterClrMapping/>
  </p:clrMapOvr>
  <p:transition spd="slow">
    <p:wip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757551"/>
          </a:xfrm>
        </p:spPr>
        <p:txBody>
          <a:bodyPr/>
          <a:lstStyle/>
          <a:p>
            <a:r>
              <a:rPr lang="en-US" altLang="en-US" dirty="0"/>
              <a:t>What did I learn in this module? (Cont.)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801475"/>
            <a:ext cx="8840141" cy="3722900"/>
          </a:xfrm>
        </p:spPr>
        <p:txBody>
          <a:bodyPr/>
          <a:lstStyle/>
          <a:p>
            <a:pPr lvl="2"/>
            <a:r>
              <a:rPr lang="en-US" sz="1800" dirty="0"/>
              <a:t>A trunk is a Layer 2 link between two switches that carries traffic for all VLANs.</a:t>
            </a:r>
          </a:p>
          <a:p>
            <a:pPr lvl="2"/>
            <a:r>
              <a:rPr lang="en-US" sz="1800" dirty="0"/>
              <a:t>Trunks will need tagging for the various VLANs, typically 802.1q .</a:t>
            </a:r>
          </a:p>
          <a:p>
            <a:pPr lvl="2"/>
            <a:r>
              <a:rPr lang="en-US" sz="1800" dirty="0"/>
              <a:t>IEEE 802.1q tagging makes provision for one native VLAN that will remain untagged.</a:t>
            </a:r>
          </a:p>
          <a:p>
            <a:pPr lvl="2"/>
            <a:r>
              <a:rPr lang="en-US" sz="1800" dirty="0"/>
              <a:t>An interface can be set to trunking or nontrunking.</a:t>
            </a:r>
          </a:p>
          <a:p>
            <a:pPr lvl="2"/>
            <a:r>
              <a:rPr lang="en-US" sz="1800" dirty="0"/>
              <a:t>Trunk negotiation is managed by the Dynamic Trunking Protocol (DTP).</a:t>
            </a:r>
          </a:p>
          <a:p>
            <a:pPr lvl="2"/>
            <a:r>
              <a:rPr lang="en-US" sz="1800" dirty="0"/>
              <a:t>DTP is a Cisco proprietary protocol that manages trunk negotiations.</a:t>
            </a:r>
          </a:p>
        </p:txBody>
      </p:sp>
    </p:spTree>
    <p:extLst>
      <p:ext uri="{BB962C8B-B14F-4D97-AF65-F5344CB8AC3E}">
        <p14:creationId xmlns:p14="http://schemas.microsoft.com/office/powerpoint/2010/main" val="3717343036"/>
      </p:ext>
    </p:extLst>
  </p:cSld>
  <p:clrMapOvr>
    <a:masterClrMapping/>
  </p:clrMapOvr>
  <p:transition spd="slow">
    <p:wip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9144000" cy="632375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661684"/>
              </p:ext>
            </p:extLst>
          </p:nvPr>
        </p:nvGraphicFramePr>
        <p:xfrm>
          <a:off x="144461" y="798513"/>
          <a:ext cx="8472890" cy="3870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6445">
                  <a:extLst>
                    <a:ext uri="{9D8B030D-6E8A-4147-A177-3AD203B41FA5}">
                      <a16:colId xmlns="" xmlns:a16="http://schemas.microsoft.com/office/drawing/2014/main" val="2731093094"/>
                    </a:ext>
                  </a:extLst>
                </a:gridCol>
                <a:gridCol w="4236445">
                  <a:extLst>
                    <a:ext uri="{9D8B030D-6E8A-4147-A177-3AD203B41FA5}">
                      <a16:colId xmlns="" xmlns:a16="http://schemas.microsoft.com/office/drawing/2014/main" val="235349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Logical broadcast domain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Data 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Default 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Native 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Management 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show vlan brief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Voice VLAN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VLAN Trunk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VLAN Segmentation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IEEE 802.1Q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VLAN Tagging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Canonical Format Identifier (CFI)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User Priority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 ID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switchport</a:t>
                      </a:r>
                    </a:p>
                    <a:p>
                      <a:pPr marL="285750" indent="-285750" algn="l" defTabSz="685777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626069"/>
      </p:ext>
    </p:extLst>
  </p:cSld>
  <p:clrMapOvr>
    <a:masterClrMapping/>
  </p:clrMapOvr>
  <p:transition spd="slow">
    <p:wip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400" dirty="0"/>
              <a:t>Module Practice and Quiz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747967"/>
              </p:ext>
            </p:extLst>
          </p:nvPr>
        </p:nvGraphicFramePr>
        <p:xfrm>
          <a:off x="144463" y="798513"/>
          <a:ext cx="8853486" cy="37734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1162">
                  <a:extLst>
                    <a:ext uri="{9D8B030D-6E8A-4147-A177-3AD203B41FA5}">
                      <a16:colId xmlns="" xmlns:a16="http://schemas.microsoft.com/office/drawing/2014/main" val="2731093094"/>
                    </a:ext>
                  </a:extLst>
                </a:gridCol>
                <a:gridCol w="2951162">
                  <a:extLst>
                    <a:ext uri="{9D8B030D-6E8A-4147-A177-3AD203B41FA5}">
                      <a16:colId xmlns="" xmlns:a16="http://schemas.microsoft.com/office/drawing/2014/main" val="2353496225"/>
                    </a:ext>
                  </a:extLst>
                </a:gridCol>
                <a:gridCol w="2951162">
                  <a:extLst>
                    <a:ext uri="{9D8B030D-6E8A-4147-A177-3AD203B41FA5}">
                      <a16:colId xmlns="" xmlns:a16="http://schemas.microsoft.com/office/drawing/2014/main" val="281959122"/>
                    </a:ext>
                  </a:extLst>
                </a:gridCol>
              </a:tblGrid>
              <a:tr h="3773487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Normal Range VLANs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Extended Range VLANs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vlan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vlan-id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vlan-name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 mode access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 access vlan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vlan-id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 range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switchport access vlan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vlan-id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vlan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vlan-id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delete flash:vlan.dat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delete vlan.dat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vlan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vlan summary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 vlan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vlan_id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 mode trunk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 trunk allowed vlan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vlan_list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switchport trunk native vlan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vlan_id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switchport trunk allowed vlan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switchport trunk native vlan</a:t>
                      </a:r>
                    </a:p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 switchport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switchport access vlan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vlan_id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 trunk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 interfaces </a:t>
                      </a:r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int_id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trunk</a:t>
                      </a:r>
                    </a:p>
                    <a:p>
                      <a:pPr marL="0" indent="0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925983"/>
      </p:ext>
    </p:extLst>
  </p:cSld>
  <p:clrMapOvr>
    <a:masterClrMapping/>
  </p:clrMapOvr>
  <p:transition spd="slow">
    <p:wip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39579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cs-CZ" sz="2400" dirty="0" smtClean="0"/>
              <a:t>Komunikace zařízení bez 802.1Q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Přenos zpráv protokolů STP, VTP, </a:t>
            </a:r>
            <a:r>
              <a:rPr lang="cs-CZ" sz="2400" dirty="0" smtClean="0"/>
              <a:t>CDP, LLDP</a:t>
            </a:r>
            <a:endParaRPr lang="cs-CZ" sz="2400" dirty="0" smtClean="0"/>
          </a:p>
          <a:p>
            <a:pPr marL="342900" indent="-342900">
              <a:buAutoNum type="arabicPeriod"/>
            </a:pPr>
            <a:r>
              <a:rPr lang="cs-CZ" sz="2400" dirty="0" smtClean="0"/>
              <a:t>IP telefony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cs-CZ" dirty="0" err="1" smtClean="0"/>
              <a:t>řípady</a:t>
            </a:r>
            <a:r>
              <a:rPr lang="cs-CZ" dirty="0" smtClean="0"/>
              <a:t> použití</a:t>
            </a:r>
            <a:r>
              <a:rPr lang="en-US" dirty="0" smtClean="0"/>
              <a:t> native VLAN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3707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22E6D7F5-6BC6-41A5-AEAA-56F0F976A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24878"/>
            <a:ext cx="5990598" cy="4241132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="" xmlns:a16="http://schemas.microsoft.com/office/drawing/2014/main" id="{9FA8265E-3140-4A2D-BDC1-9389FFE1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nativní a nenativní </a:t>
            </a:r>
            <a:r>
              <a:rPr lang="cs-CZ"/>
              <a:t>VLANy</a:t>
            </a:r>
          </a:p>
        </p:txBody>
      </p:sp>
      <p:sp>
        <p:nvSpPr>
          <p:cNvPr id="2" name="Obdélník 1"/>
          <p:cNvSpPr/>
          <p:nvPr/>
        </p:nvSpPr>
        <p:spPr>
          <a:xfrm>
            <a:off x="5432156" y="4592197"/>
            <a:ext cx="371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3"/>
              </a:rPr>
              <a:t>https://</a:t>
            </a:r>
            <a:r>
              <a:rPr lang="cs-CZ" sz="1200" dirty="0" smtClean="0">
                <a:hlinkClick r:id="rId3"/>
              </a:rPr>
              <a:t>www.youtube.com/watch?v=Fmq1E1Qr2W4</a:t>
            </a:r>
            <a:endParaRPr lang="en-US" sz="1200" dirty="0" smtClean="0"/>
          </a:p>
          <a:p>
            <a:r>
              <a:rPr lang="cs-CZ" sz="1200" dirty="0"/>
              <a:t>https://www.youtube.com/watch?v=zW_-mf6v3fs</a:t>
            </a:r>
          </a:p>
        </p:txBody>
      </p:sp>
    </p:spTree>
    <p:extLst>
      <p:ext uri="{BB962C8B-B14F-4D97-AF65-F5344CB8AC3E}">
        <p14:creationId xmlns:p14="http://schemas.microsoft.com/office/powerpoint/2010/main" val="339747540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1_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ITE7_Chp1_Example-1" id="{4A20ED44-3835-F149-9AE4-C332C230E09E}" vid="{AFB5BC48-58F8-AD45-912F-AE2AD65EB6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22057</TotalTime>
  <Words>4424</Words>
  <Application>Microsoft Office PowerPoint</Application>
  <PresentationFormat>Předvádění na obrazovce (16:9)</PresentationFormat>
  <Paragraphs>729</Paragraphs>
  <Slides>74</Slides>
  <Notes>52</Notes>
  <HiddenSlides>2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74</vt:i4>
      </vt:variant>
    </vt:vector>
  </HeadingPairs>
  <TitlesOfParts>
    <vt:vector size="76" baseType="lpstr">
      <vt:lpstr>Default Theme</vt:lpstr>
      <vt:lpstr>1_Default Theme</vt:lpstr>
      <vt:lpstr>Module 3: VLANs</vt:lpstr>
      <vt:lpstr>Module Objectives</vt:lpstr>
      <vt:lpstr>3.1 Overview of VLANs</vt:lpstr>
      <vt:lpstr>VLAN Definitions</vt:lpstr>
      <vt:lpstr>Benefits of a VLAN Design</vt:lpstr>
      <vt:lpstr>Types of VLANs</vt:lpstr>
      <vt:lpstr>Types of VLANs (Cont.)</vt:lpstr>
      <vt:lpstr>Případy použití native VLAN</vt:lpstr>
      <vt:lpstr>Příklad nativní a nenativní VLANy</vt:lpstr>
      <vt:lpstr>Types of VLANs (Cont.)</vt:lpstr>
      <vt:lpstr>Packet Tracer – Who Hears the Broadcast?</vt:lpstr>
      <vt:lpstr>3.2 VLANs in a  Multi-Switched Environment</vt:lpstr>
      <vt:lpstr>Defining VLAN Trunks</vt:lpstr>
      <vt:lpstr>Networks without VLANs</vt:lpstr>
      <vt:lpstr>Networks with VLANs </vt:lpstr>
      <vt:lpstr>VLAN Identification with a Tag</vt:lpstr>
      <vt:lpstr>Tag  a priorita – není rámec jako rámec</vt:lpstr>
      <vt:lpstr>Nahlédnutí ke konkurenci</vt:lpstr>
      <vt:lpstr>Kdo určuje prioritu?</vt:lpstr>
      <vt:lpstr>Dopovězte!</vt:lpstr>
      <vt:lpstr>Virtuální LANy (převzato z překladu CCNP CORE)</vt:lpstr>
      <vt:lpstr>Canonical Format Indicator (CFI) </vt:lpstr>
      <vt:lpstr>Native VLANs and 802.1Q Tagging</vt:lpstr>
      <vt:lpstr>Voice VLAN Tagging</vt:lpstr>
      <vt:lpstr>Voice VLAN Verification Example</vt:lpstr>
      <vt:lpstr>Útoky typu VLAN hopping</vt:lpstr>
      <vt:lpstr>Double tagging</vt:lpstr>
      <vt:lpstr>Double tags pomocí Scapy</vt:lpstr>
      <vt:lpstr>Prevence</vt:lpstr>
      <vt:lpstr>Konkrétně rady:</vt:lpstr>
      <vt:lpstr>Packet Tracer – Investigate a VLAN Implementation</vt:lpstr>
      <vt:lpstr>3.3 VLAN Configuration</vt:lpstr>
      <vt:lpstr>VLAN ranges on Catalyst Switches</vt:lpstr>
      <vt:lpstr>VLAN Creation Commands</vt:lpstr>
      <vt:lpstr>VLAN Creation Example</vt:lpstr>
      <vt:lpstr>VLAN Port Assignment Commands</vt:lpstr>
      <vt:lpstr>VLAN Port Assignment Example</vt:lpstr>
      <vt:lpstr>Data and Voice VLANs</vt:lpstr>
      <vt:lpstr>Data and Voice VLAN Example</vt:lpstr>
      <vt:lpstr>Prezentace aplikace PowerPoint</vt:lpstr>
      <vt:lpstr>Verify VLAN Information</vt:lpstr>
      <vt:lpstr>Change VLAN Port Membership</vt:lpstr>
      <vt:lpstr>Delete VLANs</vt:lpstr>
      <vt:lpstr>Packet Tracer – VLAN Configuration</vt:lpstr>
      <vt:lpstr>3.4 VLAN Trunks</vt:lpstr>
      <vt:lpstr>Trunk Configuration Commands</vt:lpstr>
      <vt:lpstr>Trunk Configuration Example</vt:lpstr>
      <vt:lpstr>Verify Trunk Configuration</vt:lpstr>
      <vt:lpstr>Reset the Trunk to the Default State</vt:lpstr>
      <vt:lpstr>Reset the Trunk to the Default State (Cont.)</vt:lpstr>
      <vt:lpstr>Packet Tracer – Configure Trunks</vt:lpstr>
      <vt:lpstr>Lab – Configure VLANs and Trunks</vt:lpstr>
      <vt:lpstr>3.5 Dynamic Trunking Protocol</vt:lpstr>
      <vt:lpstr>Introduction to DTP</vt:lpstr>
      <vt:lpstr>Negotiated Interface Modes</vt:lpstr>
      <vt:lpstr>Results of a DTP Configuration</vt:lpstr>
      <vt:lpstr>Verify DTP Mode</vt:lpstr>
      <vt:lpstr>Packet Tracer – Configure DTP</vt:lpstr>
      <vt:lpstr>If both switch's interface are configured with "dynamic auto" mode, they will never generate Dynamic Trunking Protocol (DTP) messages and the link will be an access link.</vt:lpstr>
      <vt:lpstr>Both sides are "dynamic desirable"</vt:lpstr>
      <vt:lpstr>One side is "dynamic desirable" and other side is "dynamic auto"</vt:lpstr>
      <vt:lpstr>One side is "trunk" and other side is "dynamic desirable"</vt:lpstr>
      <vt:lpstr>Switch Spoofing </vt:lpstr>
      <vt:lpstr>Konkrétní útok pomocí yersinie</vt:lpstr>
      <vt:lpstr>3.6 Module Practice and Quiz </vt:lpstr>
      <vt:lpstr>Packet Tracer – Implement VLANs and Trunking</vt:lpstr>
      <vt:lpstr>Lab – Implement VLANs and Trunking</vt:lpstr>
      <vt:lpstr>Co jsme se naučili (1/2)</vt:lpstr>
      <vt:lpstr>Co jsme se naučili (2/2)</vt:lpstr>
      <vt:lpstr>What did I learn in this module?</vt:lpstr>
      <vt:lpstr>What did I learn in this module? (Cont.)</vt:lpstr>
      <vt:lpstr> New Terms and Commands</vt:lpstr>
      <vt:lpstr>Module Practice and Quiz New Terms and Commands</vt:lpstr>
      <vt:lpstr>Prezentace aplikace PowerPoint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Jaroslav Dočkal</cp:lastModifiedBy>
  <cp:revision>1097</cp:revision>
  <dcterms:created xsi:type="dcterms:W3CDTF">2016-08-22T22:27:36Z</dcterms:created>
  <dcterms:modified xsi:type="dcterms:W3CDTF">2021-05-25T02:02:28Z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