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69" r:id="rId4"/>
    <p:sldId id="278" r:id="rId5"/>
    <p:sldId id="270" r:id="rId6"/>
    <p:sldId id="272" r:id="rId7"/>
    <p:sldId id="296" r:id="rId8"/>
    <p:sldId id="271" r:id="rId9"/>
    <p:sldId id="301" r:id="rId10"/>
    <p:sldId id="302" r:id="rId11"/>
    <p:sldId id="303" r:id="rId12"/>
    <p:sldId id="304" r:id="rId13"/>
    <p:sldId id="305" r:id="rId14"/>
    <p:sldId id="283" r:id="rId15"/>
    <p:sldId id="284" r:id="rId16"/>
    <p:sldId id="285" r:id="rId17"/>
    <p:sldId id="286" r:id="rId18"/>
    <p:sldId id="287" r:id="rId19"/>
    <p:sldId id="288" r:id="rId20"/>
    <p:sldId id="289" r:id="rId21"/>
    <p:sldId id="266" r:id="rId22"/>
    <p:sldId id="298" r:id="rId23"/>
    <p:sldId id="299" r:id="rId24"/>
    <p:sldId id="300" r:id="rId25"/>
    <p:sldId id="265" r:id="rId26"/>
    <p:sldId id="316" r:id="rId27"/>
    <p:sldId id="280" r:id="rId28"/>
    <p:sldId id="282" r:id="rId29"/>
    <p:sldId id="279" r:id="rId30"/>
    <p:sldId id="268" r:id="rId31"/>
    <p:sldId id="267" r:id="rId32"/>
    <p:sldId id="264" r:id="rId33"/>
    <p:sldId id="259" r:id="rId34"/>
    <p:sldId id="258" r:id="rId35"/>
    <p:sldId id="314" r:id="rId36"/>
    <p:sldId id="315" r:id="rId37"/>
    <p:sldId id="260" r:id="rId38"/>
    <p:sldId id="306" r:id="rId39"/>
    <p:sldId id="307" r:id="rId40"/>
    <p:sldId id="308" r:id="rId41"/>
    <p:sldId id="309" r:id="rId42"/>
    <p:sldId id="310" r:id="rId43"/>
    <p:sldId id="311" r:id="rId44"/>
    <p:sldId id="312" r:id="rId45"/>
    <p:sldId id="313" r:id="rId46"/>
    <p:sldId id="263" r:id="rId47"/>
    <p:sldId id="261" r:id="rId48"/>
    <p:sldId id="262" r:id="rId49"/>
    <p:sldId id="290" r:id="rId50"/>
    <p:sldId id="291" r:id="rId51"/>
    <p:sldId id="292" r:id="rId52"/>
    <p:sldId id="293" r:id="rId53"/>
    <p:sldId id="294" r:id="rId54"/>
    <p:sldId id="29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FA010-5733-4B62-B73F-79067888BE23}"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en-US"/>
        </a:p>
      </dgm:t>
    </dgm:pt>
    <dgm:pt modelId="{6C4BD91E-ACCD-40E1-B888-FA4F0E55114B}">
      <dgm:prSet phldrT="[Text]">
        <dgm:style>
          <a:lnRef idx="2">
            <a:schemeClr val="accent3">
              <a:shade val="50000"/>
            </a:schemeClr>
          </a:lnRef>
          <a:fillRef idx="1">
            <a:schemeClr val="accent3"/>
          </a:fillRef>
          <a:effectRef idx="0">
            <a:schemeClr val="accent3"/>
          </a:effectRef>
          <a:fontRef idx="minor">
            <a:schemeClr val="lt1"/>
          </a:fontRef>
        </dgm:style>
      </dgm:prSet>
      <dgm:spPr>
        <a:xfrm>
          <a:off x="985" y="290"/>
          <a:ext cx="8583757" cy="1386364"/>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a:t>
          </a:r>
          <a:r>
            <a:rPr lang="en-US" b="1" dirty="0" smtClean="0">
              <a:solidFill>
                <a:schemeClr val="bg1">
                  <a:lumMod val="50000"/>
                </a:schemeClr>
              </a:solidFill>
              <a:latin typeface="Open Sans"/>
              <a:ea typeface="+mn-ea"/>
              <a:cs typeface="+mn-cs"/>
            </a:rPr>
            <a:t>Ads account structure</a:t>
          </a:r>
          <a:endParaRPr lang="lt-LT" b="1" dirty="0" smtClean="0">
            <a:solidFill>
              <a:schemeClr val="bg1">
                <a:lumMod val="50000"/>
              </a:schemeClr>
            </a:solidFill>
            <a:latin typeface="Open Sans"/>
            <a:ea typeface="+mn-ea"/>
            <a:cs typeface="+mn-cs"/>
          </a:endParaRPr>
        </a:p>
        <a:p>
          <a:r>
            <a:rPr lang="lt-LT" dirty="0" smtClean="0">
              <a:solidFill>
                <a:schemeClr val="bg1">
                  <a:lumMod val="50000"/>
                </a:schemeClr>
              </a:solidFill>
              <a:latin typeface="Open Sans"/>
              <a:ea typeface="+mn-ea"/>
              <a:cs typeface="+mn-cs"/>
            </a:rPr>
            <a:t>El. pašto adresas ir slaptažodis</a:t>
          </a:r>
        </a:p>
        <a:p>
          <a:r>
            <a:rPr lang="lt-LT" dirty="0" smtClean="0">
              <a:solidFill>
                <a:schemeClr val="bg1">
                  <a:lumMod val="50000"/>
                </a:schemeClr>
              </a:solidFill>
              <a:latin typeface="Open Sans"/>
              <a:ea typeface="+mn-ea"/>
              <a:cs typeface="+mn-cs"/>
            </a:rPr>
            <a:t>Mokėjimų nustatymai</a:t>
          </a:r>
          <a:endParaRPr lang="lt-LT" dirty="0">
            <a:solidFill>
              <a:schemeClr val="bg1">
                <a:lumMod val="50000"/>
              </a:schemeClr>
            </a:solidFill>
            <a:latin typeface="Open Sans"/>
            <a:ea typeface="+mn-ea"/>
            <a:cs typeface="+mn-cs"/>
          </a:endParaRPr>
        </a:p>
      </dgm:t>
    </dgm:pt>
    <dgm:pt modelId="{09804760-2BC0-43B5-B641-DD1079593417}" type="parTrans" cxnId="{650CD046-004A-46D1-834A-30C2E5CE13BC}">
      <dgm:prSet/>
      <dgm:spPr/>
      <dgm:t>
        <a:bodyPr/>
        <a:lstStyle/>
        <a:p>
          <a:endParaRPr lang="en-US">
            <a:latin typeface="Open Sans"/>
          </a:endParaRPr>
        </a:p>
      </dgm:t>
    </dgm:pt>
    <dgm:pt modelId="{B7E2DBDD-2B25-430E-9406-00E5E38ECE60}" type="sibTrans" cxnId="{650CD046-004A-46D1-834A-30C2E5CE13BC}">
      <dgm:prSet/>
      <dgm:spPr/>
      <dgm:t>
        <a:bodyPr/>
        <a:lstStyle/>
        <a:p>
          <a:endParaRPr lang="en-US">
            <a:latin typeface="Open Sans"/>
          </a:endParaRPr>
        </a:p>
      </dgm:t>
    </dgm:pt>
    <dgm:pt modelId="{E73B123E-2C59-421D-9D64-C3157A1DC305}">
      <dgm:prSet phldrT="[Text]">
        <dgm:style>
          <a:lnRef idx="2">
            <a:schemeClr val="accent3">
              <a:shade val="50000"/>
            </a:schemeClr>
          </a:lnRef>
          <a:fillRef idx="1">
            <a:schemeClr val="accent3"/>
          </a:fillRef>
          <a:effectRef idx="0">
            <a:schemeClr val="accent3"/>
          </a:effectRef>
          <a:fontRef idx="minor">
            <a:schemeClr val="lt1"/>
          </a:fontRef>
        </dgm:style>
      </dgm:prSet>
      <dgm:spPr>
        <a:xfrm>
          <a:off x="9363" y="1518123"/>
          <a:ext cx="4225948" cy="1840451"/>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KAMPANIJA</a:t>
          </a:r>
        </a:p>
        <a:p>
          <a:r>
            <a:rPr lang="lt-LT" dirty="0" smtClean="0">
              <a:solidFill>
                <a:schemeClr val="bg1">
                  <a:lumMod val="50000"/>
                </a:schemeClr>
              </a:solidFill>
              <a:latin typeface="Open Sans"/>
              <a:ea typeface="+mn-ea"/>
              <a:cs typeface="+mn-cs"/>
            </a:rPr>
            <a:t>Dienos biudžetas</a:t>
          </a:r>
        </a:p>
        <a:p>
          <a:r>
            <a:rPr lang="lt-LT" dirty="0" smtClean="0">
              <a:solidFill>
                <a:schemeClr val="bg1">
                  <a:lumMod val="50000"/>
                </a:schemeClr>
              </a:solidFill>
              <a:latin typeface="Open Sans"/>
              <a:ea typeface="+mn-ea"/>
              <a:cs typeface="+mn-cs"/>
            </a:rPr>
            <a:t>Taikymas pagal vietovę, kalbą</a:t>
          </a:r>
        </a:p>
      </dgm:t>
    </dgm:pt>
    <dgm:pt modelId="{42E34DF3-A860-4CBD-93A1-A5318B6B5F78}" type="parTrans" cxnId="{EE2A388D-3BB9-4735-BBCA-41AD5AE79A82}">
      <dgm:prSet/>
      <dgm:spPr/>
      <dgm:t>
        <a:bodyPr/>
        <a:lstStyle/>
        <a:p>
          <a:endParaRPr lang="en-US">
            <a:latin typeface="Open Sans"/>
          </a:endParaRPr>
        </a:p>
      </dgm:t>
    </dgm:pt>
    <dgm:pt modelId="{61E36F13-1652-4BE7-9ACC-00856B6A827E}" type="sibTrans" cxnId="{EE2A388D-3BB9-4735-BBCA-41AD5AE79A82}">
      <dgm:prSet/>
      <dgm:spPr/>
      <dgm:t>
        <a:bodyPr/>
        <a:lstStyle/>
        <a:p>
          <a:endParaRPr lang="en-US">
            <a:latin typeface="Open Sans"/>
          </a:endParaRPr>
        </a:p>
      </dgm:t>
    </dgm:pt>
    <dgm:pt modelId="{709F4E52-C0A9-4ACE-8925-68AAAFB36E9D}">
      <dgm:prSet phldrT="[Text]">
        <dgm:style>
          <a:lnRef idx="2">
            <a:schemeClr val="accent3">
              <a:shade val="50000"/>
            </a:schemeClr>
          </a:lnRef>
          <a:fillRef idx="1">
            <a:schemeClr val="accent3"/>
          </a:fillRef>
          <a:effectRef idx="0">
            <a:schemeClr val="accent3"/>
          </a:effectRef>
          <a:fontRef idx="minor">
            <a:schemeClr val="lt1"/>
          </a:fontRef>
        </dgm:style>
      </dgm:prSet>
      <dgm:spPr>
        <a:xfrm>
          <a:off x="9363" y="3490043"/>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610AA8DA-EE97-45C0-81E6-5A6A24D03846}" type="parTrans" cxnId="{8E68A961-9FF1-499B-8879-9169CEB81244}">
      <dgm:prSet/>
      <dgm:spPr/>
      <dgm:t>
        <a:bodyPr/>
        <a:lstStyle/>
        <a:p>
          <a:endParaRPr lang="en-US">
            <a:latin typeface="Open Sans"/>
          </a:endParaRPr>
        </a:p>
      </dgm:t>
    </dgm:pt>
    <dgm:pt modelId="{0EB57D01-6790-40D1-A119-B1B38A2BE002}" type="sibTrans" cxnId="{8E68A961-9FF1-499B-8879-9169CEB81244}">
      <dgm:prSet/>
      <dgm:spPr/>
      <dgm:t>
        <a:bodyPr/>
        <a:lstStyle/>
        <a:p>
          <a:endParaRPr lang="en-US">
            <a:latin typeface="Open Sans"/>
          </a:endParaRPr>
        </a:p>
      </dgm:t>
    </dgm:pt>
    <dgm:pt modelId="{7BB0370B-B163-4FCF-937A-DC22E1251386}">
      <dgm:prSet phldrT="[Text]">
        <dgm:style>
          <a:lnRef idx="2">
            <a:schemeClr val="accent3">
              <a:shade val="50000"/>
            </a:schemeClr>
          </a:lnRef>
          <a:fillRef idx="1">
            <a:schemeClr val="accent3"/>
          </a:fillRef>
          <a:effectRef idx="0">
            <a:schemeClr val="accent3"/>
          </a:effectRef>
          <a:fontRef idx="minor">
            <a:schemeClr val="lt1"/>
          </a:fontRef>
        </dgm:style>
      </dgm:prSet>
      <dgm:spPr>
        <a:xfrm>
          <a:off x="2865030" y="3490043"/>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278C86D1-6E5D-440F-8478-B6BCFE4110E3}" type="parTrans" cxnId="{7A2762C4-72DE-47B5-AB07-02144B726E41}">
      <dgm:prSet/>
      <dgm:spPr/>
      <dgm:t>
        <a:bodyPr/>
        <a:lstStyle/>
        <a:p>
          <a:endParaRPr lang="en-US">
            <a:latin typeface="Open Sans"/>
          </a:endParaRPr>
        </a:p>
      </dgm:t>
    </dgm:pt>
    <dgm:pt modelId="{AC19318E-1331-4364-8C63-59F2C0C465B2}" type="sibTrans" cxnId="{7A2762C4-72DE-47B5-AB07-02144B726E41}">
      <dgm:prSet/>
      <dgm:spPr/>
      <dgm:t>
        <a:bodyPr/>
        <a:lstStyle/>
        <a:p>
          <a:endParaRPr lang="en-US">
            <a:latin typeface="Open Sans"/>
          </a:endParaRPr>
        </a:p>
      </dgm:t>
    </dgm:pt>
    <dgm:pt modelId="{E8C4CC70-AAA2-46CE-A5C9-CFB563AAC758}">
      <dgm:prSet phldrT="[Text]">
        <dgm:style>
          <a:lnRef idx="2">
            <a:schemeClr val="accent3">
              <a:shade val="50000"/>
            </a:schemeClr>
          </a:lnRef>
          <a:fillRef idx="1">
            <a:schemeClr val="accent3"/>
          </a:fillRef>
          <a:effectRef idx="0">
            <a:schemeClr val="accent3"/>
          </a:effectRef>
          <a:fontRef idx="minor">
            <a:schemeClr val="lt1"/>
          </a:fontRef>
        </dgm:style>
      </dgm:prSet>
      <dgm:spPr>
        <a:xfrm>
          <a:off x="4350415" y="1518123"/>
          <a:ext cx="4225948" cy="1839833"/>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KAMPANIJA</a:t>
          </a:r>
        </a:p>
        <a:p>
          <a:r>
            <a:rPr lang="lt-LT" dirty="0" smtClean="0">
              <a:solidFill>
                <a:schemeClr val="bg1">
                  <a:lumMod val="50000"/>
                </a:schemeClr>
              </a:solidFill>
              <a:latin typeface="Open Sans"/>
              <a:ea typeface="+mn-ea"/>
              <a:cs typeface="+mn-cs"/>
            </a:rPr>
            <a:t>Dienos biudžetas</a:t>
          </a:r>
        </a:p>
        <a:p>
          <a:r>
            <a:rPr lang="lt-LT" dirty="0" smtClean="0">
              <a:solidFill>
                <a:schemeClr val="bg1">
                  <a:lumMod val="50000"/>
                </a:schemeClr>
              </a:solidFill>
              <a:latin typeface="Open Sans"/>
              <a:ea typeface="+mn-ea"/>
              <a:cs typeface="+mn-cs"/>
            </a:rPr>
            <a:t>Taikymas pagal vietovę, kalbą</a:t>
          </a:r>
        </a:p>
      </dgm:t>
    </dgm:pt>
    <dgm:pt modelId="{79DC8706-BAA5-4EB3-AC26-A7DF374B3C36}" type="parTrans" cxnId="{DD1AF21F-7F98-4969-941D-6D57ED299E1C}">
      <dgm:prSet/>
      <dgm:spPr/>
      <dgm:t>
        <a:bodyPr/>
        <a:lstStyle/>
        <a:p>
          <a:endParaRPr lang="en-US">
            <a:latin typeface="Open Sans"/>
          </a:endParaRPr>
        </a:p>
      </dgm:t>
    </dgm:pt>
    <dgm:pt modelId="{C222B0C3-B194-4CB2-AA45-96D3F819703B}" type="sibTrans" cxnId="{DD1AF21F-7F98-4969-941D-6D57ED299E1C}">
      <dgm:prSet/>
      <dgm:spPr/>
      <dgm:t>
        <a:bodyPr/>
        <a:lstStyle/>
        <a:p>
          <a:endParaRPr lang="en-US">
            <a:latin typeface="Open Sans"/>
          </a:endParaRPr>
        </a:p>
      </dgm:t>
    </dgm:pt>
    <dgm:pt modelId="{C04C4DDA-4B6B-4CE7-B337-D386A221E327}">
      <dgm:prSet phldrT="[Text]">
        <dgm:style>
          <a:lnRef idx="2">
            <a:schemeClr val="accent3">
              <a:shade val="50000"/>
            </a:schemeClr>
          </a:lnRef>
          <a:fillRef idx="1">
            <a:schemeClr val="accent3"/>
          </a:fillRef>
          <a:effectRef idx="0">
            <a:schemeClr val="accent3"/>
          </a:effectRef>
          <a:fontRef idx="minor">
            <a:schemeClr val="lt1"/>
          </a:fontRef>
        </dgm:style>
      </dgm:prSet>
      <dgm:spPr>
        <a:xfrm>
          <a:off x="4350415" y="3489426"/>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34ECC0D7-30CF-4E1D-A512-C7FD42A9009E}" type="parTrans" cxnId="{605A7BC3-BB95-43BC-9DD3-AB102C85776E}">
      <dgm:prSet/>
      <dgm:spPr/>
      <dgm:t>
        <a:bodyPr/>
        <a:lstStyle/>
        <a:p>
          <a:endParaRPr lang="en-US">
            <a:latin typeface="Open Sans"/>
          </a:endParaRPr>
        </a:p>
      </dgm:t>
    </dgm:pt>
    <dgm:pt modelId="{004277DA-C57F-4F34-A37E-1831DA40C24A}" type="sibTrans" cxnId="{605A7BC3-BB95-43BC-9DD3-AB102C85776E}">
      <dgm:prSet/>
      <dgm:spPr/>
      <dgm:t>
        <a:bodyPr/>
        <a:lstStyle/>
        <a:p>
          <a:endParaRPr lang="en-US">
            <a:latin typeface="Open Sans"/>
          </a:endParaRPr>
        </a:p>
      </dgm:t>
    </dgm:pt>
    <dgm:pt modelId="{931EC02A-D574-48FB-B6DB-3EC094F77337}">
      <dgm:prSet phldrT="[Text]">
        <dgm:style>
          <a:lnRef idx="2">
            <a:schemeClr val="accent3">
              <a:shade val="50000"/>
            </a:schemeClr>
          </a:lnRef>
          <a:fillRef idx="1">
            <a:schemeClr val="accent3"/>
          </a:fillRef>
          <a:effectRef idx="0">
            <a:schemeClr val="accent3"/>
          </a:effectRef>
          <a:fontRef idx="minor">
            <a:schemeClr val="lt1"/>
          </a:fontRef>
        </dgm:style>
      </dgm:prSet>
      <dgm:spPr>
        <a:xfrm>
          <a:off x="1437197" y="3490043"/>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2D495906-3B40-4B43-9905-3FD5A31B74BF}" type="parTrans" cxnId="{4BCC05E4-4262-4CE3-A1D7-400CAA814B76}">
      <dgm:prSet/>
      <dgm:spPr/>
      <dgm:t>
        <a:bodyPr/>
        <a:lstStyle/>
        <a:p>
          <a:endParaRPr lang="en-US">
            <a:latin typeface="Open Sans"/>
          </a:endParaRPr>
        </a:p>
      </dgm:t>
    </dgm:pt>
    <dgm:pt modelId="{1CA158CE-18FE-40E4-9ECD-9069015AEC04}" type="sibTrans" cxnId="{4BCC05E4-4262-4CE3-A1D7-400CAA814B76}">
      <dgm:prSet/>
      <dgm:spPr/>
      <dgm:t>
        <a:bodyPr/>
        <a:lstStyle/>
        <a:p>
          <a:endParaRPr lang="en-US">
            <a:latin typeface="Open Sans"/>
          </a:endParaRPr>
        </a:p>
      </dgm:t>
    </dgm:pt>
    <dgm:pt modelId="{8919648E-206F-4963-8027-05012EE553A5}">
      <dgm:prSet phldrT="[Text]">
        <dgm:style>
          <a:lnRef idx="2">
            <a:schemeClr val="accent3">
              <a:shade val="50000"/>
            </a:schemeClr>
          </a:lnRef>
          <a:fillRef idx="1">
            <a:schemeClr val="accent3"/>
          </a:fillRef>
          <a:effectRef idx="0">
            <a:schemeClr val="accent3"/>
          </a:effectRef>
          <a:fontRef idx="minor">
            <a:schemeClr val="lt1"/>
          </a:fontRef>
        </dgm:style>
      </dgm:prSet>
      <dgm:spPr>
        <a:xfrm>
          <a:off x="5778249" y="3489426"/>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53480C53-D104-4836-9F2C-BD9E0A662DA8}" type="parTrans" cxnId="{8202805F-4261-4BA9-A1F8-10DB479EAA41}">
      <dgm:prSet/>
      <dgm:spPr/>
      <dgm:t>
        <a:bodyPr/>
        <a:lstStyle/>
        <a:p>
          <a:endParaRPr lang="en-US">
            <a:latin typeface="Open Sans"/>
          </a:endParaRPr>
        </a:p>
      </dgm:t>
    </dgm:pt>
    <dgm:pt modelId="{EE3BD0DB-C420-45A9-BAD7-CD9AB8924121}" type="sibTrans" cxnId="{8202805F-4261-4BA9-A1F8-10DB479EAA41}">
      <dgm:prSet/>
      <dgm:spPr/>
      <dgm:t>
        <a:bodyPr/>
        <a:lstStyle/>
        <a:p>
          <a:endParaRPr lang="en-US">
            <a:latin typeface="Open Sans"/>
          </a:endParaRPr>
        </a:p>
      </dgm:t>
    </dgm:pt>
    <dgm:pt modelId="{EE95C0D5-56C0-4088-8BA9-F755376FDC43}">
      <dgm:prSet phldrT="[Text]">
        <dgm:style>
          <a:lnRef idx="2">
            <a:schemeClr val="accent3">
              <a:shade val="50000"/>
            </a:schemeClr>
          </a:lnRef>
          <a:fillRef idx="1">
            <a:schemeClr val="accent3"/>
          </a:fillRef>
          <a:effectRef idx="0">
            <a:schemeClr val="accent3"/>
          </a:effectRef>
          <a:fontRef idx="minor">
            <a:schemeClr val="lt1"/>
          </a:fontRef>
        </dgm:style>
      </dgm:prSet>
      <dgm:spPr>
        <a:xfrm>
          <a:off x="7206082" y="3489426"/>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CFA3AEF4-4D3B-4C72-B0FA-4F143ECC7666}" type="parTrans" cxnId="{CF490814-339A-4303-A1FD-441E64CDAC53}">
      <dgm:prSet/>
      <dgm:spPr/>
      <dgm:t>
        <a:bodyPr/>
        <a:lstStyle/>
        <a:p>
          <a:endParaRPr lang="en-US">
            <a:latin typeface="Open Sans"/>
          </a:endParaRPr>
        </a:p>
      </dgm:t>
    </dgm:pt>
    <dgm:pt modelId="{3BE9F9B7-A8DB-47F9-8C6B-18B009821019}" type="sibTrans" cxnId="{CF490814-339A-4303-A1FD-441E64CDAC53}">
      <dgm:prSet/>
      <dgm:spPr/>
      <dgm:t>
        <a:bodyPr/>
        <a:lstStyle/>
        <a:p>
          <a:endParaRPr lang="en-US">
            <a:latin typeface="Open Sans"/>
          </a:endParaRPr>
        </a:p>
      </dgm:t>
    </dgm:pt>
    <dgm:pt modelId="{FFB2188A-F5D0-4403-AE0A-35F29ADEDC7F}" type="pres">
      <dgm:prSet presAssocID="{6BBFA010-5733-4B62-B73F-79067888BE23}" presName="Name0" presStyleCnt="0">
        <dgm:presLayoutVars>
          <dgm:chPref val="1"/>
          <dgm:dir/>
          <dgm:animOne val="branch"/>
          <dgm:animLvl val="lvl"/>
          <dgm:resizeHandles/>
        </dgm:presLayoutVars>
      </dgm:prSet>
      <dgm:spPr/>
      <dgm:t>
        <a:bodyPr/>
        <a:lstStyle/>
        <a:p>
          <a:endParaRPr lang="en-US"/>
        </a:p>
      </dgm:t>
    </dgm:pt>
    <dgm:pt modelId="{338F7EEA-280E-452C-A8FD-54847BF55DBF}" type="pres">
      <dgm:prSet presAssocID="{6C4BD91E-ACCD-40E1-B888-FA4F0E55114B}" presName="vertOne" presStyleCnt="0"/>
      <dgm:spPr/>
    </dgm:pt>
    <dgm:pt modelId="{31A26F65-4BB8-43B2-BA66-83E561A2B99E}" type="pres">
      <dgm:prSet presAssocID="{6C4BD91E-ACCD-40E1-B888-FA4F0E55114B}" presName="txOne" presStyleLbl="node0" presStyleIdx="0" presStyleCnt="1" custScaleY="105542" custLinFactY="-6002" custLinFactNeighborY="-100000">
        <dgm:presLayoutVars>
          <dgm:chPref val="3"/>
        </dgm:presLayoutVars>
      </dgm:prSet>
      <dgm:spPr>
        <a:prstGeom prst="roundRect">
          <a:avLst>
            <a:gd name="adj" fmla="val 10000"/>
          </a:avLst>
        </a:prstGeom>
      </dgm:spPr>
      <dgm:t>
        <a:bodyPr/>
        <a:lstStyle/>
        <a:p>
          <a:endParaRPr lang="en-US"/>
        </a:p>
      </dgm:t>
    </dgm:pt>
    <dgm:pt modelId="{5AA8BFDF-4B55-46D9-B557-D676459C104F}" type="pres">
      <dgm:prSet presAssocID="{6C4BD91E-ACCD-40E1-B888-FA4F0E55114B}" presName="parTransOne" presStyleCnt="0"/>
      <dgm:spPr/>
    </dgm:pt>
    <dgm:pt modelId="{1A37FB1E-BD61-4558-A44E-0D0E98AA17C8}" type="pres">
      <dgm:prSet presAssocID="{6C4BD91E-ACCD-40E1-B888-FA4F0E55114B}" presName="horzOne" presStyleCnt="0"/>
      <dgm:spPr/>
    </dgm:pt>
    <dgm:pt modelId="{E16C0F69-D0E6-41BB-8DC2-B34187275EAC}" type="pres">
      <dgm:prSet presAssocID="{E73B123E-2C59-421D-9D64-C3157A1DC305}" presName="vertTwo" presStyleCnt="0"/>
      <dgm:spPr/>
    </dgm:pt>
    <dgm:pt modelId="{EA881954-D708-49E6-B58A-94C821C1BECD}" type="pres">
      <dgm:prSet presAssocID="{E73B123E-2C59-421D-9D64-C3157A1DC305}" presName="txTwo" presStyleLbl="node2" presStyleIdx="0" presStyleCnt="2" custScaleY="140111">
        <dgm:presLayoutVars>
          <dgm:chPref val="3"/>
        </dgm:presLayoutVars>
      </dgm:prSet>
      <dgm:spPr>
        <a:prstGeom prst="roundRect">
          <a:avLst>
            <a:gd name="adj" fmla="val 10000"/>
          </a:avLst>
        </a:prstGeom>
      </dgm:spPr>
      <dgm:t>
        <a:bodyPr/>
        <a:lstStyle/>
        <a:p>
          <a:endParaRPr lang="en-US"/>
        </a:p>
      </dgm:t>
    </dgm:pt>
    <dgm:pt modelId="{53AA4F98-3204-47CE-BEA8-3D8F93065091}" type="pres">
      <dgm:prSet presAssocID="{E73B123E-2C59-421D-9D64-C3157A1DC305}" presName="parTransTwo" presStyleCnt="0"/>
      <dgm:spPr/>
    </dgm:pt>
    <dgm:pt modelId="{ECFA3889-FDBD-4ACC-92F7-7F7388E035B8}" type="pres">
      <dgm:prSet presAssocID="{E73B123E-2C59-421D-9D64-C3157A1DC305}" presName="horzTwo" presStyleCnt="0"/>
      <dgm:spPr/>
    </dgm:pt>
    <dgm:pt modelId="{FCBDF44A-7B62-48DA-B9AD-49CAC11A66F8}" type="pres">
      <dgm:prSet presAssocID="{709F4E52-C0A9-4ACE-8925-68AAAFB36E9D}" presName="vertThree" presStyleCnt="0"/>
      <dgm:spPr/>
    </dgm:pt>
    <dgm:pt modelId="{AA30F0C2-FEE2-49F8-8448-78976E879F7C}" type="pres">
      <dgm:prSet presAssocID="{709F4E52-C0A9-4ACE-8925-68AAAFB36E9D}" presName="txThree" presStyleLbl="node3" presStyleIdx="0" presStyleCnt="6">
        <dgm:presLayoutVars>
          <dgm:chPref val="3"/>
        </dgm:presLayoutVars>
      </dgm:prSet>
      <dgm:spPr>
        <a:prstGeom prst="roundRect">
          <a:avLst>
            <a:gd name="adj" fmla="val 10000"/>
          </a:avLst>
        </a:prstGeom>
      </dgm:spPr>
      <dgm:t>
        <a:bodyPr/>
        <a:lstStyle/>
        <a:p>
          <a:endParaRPr lang="en-US"/>
        </a:p>
      </dgm:t>
    </dgm:pt>
    <dgm:pt modelId="{3DD6A70C-D52D-40F7-9241-48FBC3CBC377}" type="pres">
      <dgm:prSet presAssocID="{709F4E52-C0A9-4ACE-8925-68AAAFB36E9D}" presName="horzThree" presStyleCnt="0"/>
      <dgm:spPr/>
    </dgm:pt>
    <dgm:pt modelId="{52240FD3-E828-4774-A1DB-0EB08F2B9C44}" type="pres">
      <dgm:prSet presAssocID="{0EB57D01-6790-40D1-A119-B1B38A2BE002}" presName="sibSpaceThree" presStyleCnt="0"/>
      <dgm:spPr/>
    </dgm:pt>
    <dgm:pt modelId="{5E0DB62B-DDC1-472B-912C-AAE5283AC813}" type="pres">
      <dgm:prSet presAssocID="{931EC02A-D574-48FB-B6DB-3EC094F77337}" presName="vertThree" presStyleCnt="0"/>
      <dgm:spPr/>
    </dgm:pt>
    <dgm:pt modelId="{9E2B1DB1-3C76-4AB8-82E3-79C2BAC9B7A6}" type="pres">
      <dgm:prSet presAssocID="{931EC02A-D574-48FB-B6DB-3EC094F77337}" presName="txThree" presStyleLbl="node3" presStyleIdx="1" presStyleCnt="6">
        <dgm:presLayoutVars>
          <dgm:chPref val="3"/>
        </dgm:presLayoutVars>
      </dgm:prSet>
      <dgm:spPr>
        <a:prstGeom prst="roundRect">
          <a:avLst>
            <a:gd name="adj" fmla="val 10000"/>
          </a:avLst>
        </a:prstGeom>
      </dgm:spPr>
      <dgm:t>
        <a:bodyPr/>
        <a:lstStyle/>
        <a:p>
          <a:endParaRPr lang="en-US"/>
        </a:p>
      </dgm:t>
    </dgm:pt>
    <dgm:pt modelId="{13B90FAA-E0CE-44CA-B4C3-8216E12E78C9}" type="pres">
      <dgm:prSet presAssocID="{931EC02A-D574-48FB-B6DB-3EC094F77337}" presName="horzThree" presStyleCnt="0"/>
      <dgm:spPr/>
    </dgm:pt>
    <dgm:pt modelId="{E877439E-8C6B-4385-A466-B3FBD0B77EF1}" type="pres">
      <dgm:prSet presAssocID="{1CA158CE-18FE-40E4-9ECD-9069015AEC04}" presName="sibSpaceThree" presStyleCnt="0"/>
      <dgm:spPr/>
    </dgm:pt>
    <dgm:pt modelId="{7EB55313-61C1-46FF-84AB-8D33CDDF97BA}" type="pres">
      <dgm:prSet presAssocID="{7BB0370B-B163-4FCF-937A-DC22E1251386}" presName="vertThree" presStyleCnt="0"/>
      <dgm:spPr/>
    </dgm:pt>
    <dgm:pt modelId="{8DE3241F-5107-48B5-BB79-4A1F77DC3904}" type="pres">
      <dgm:prSet presAssocID="{7BB0370B-B163-4FCF-937A-DC22E1251386}" presName="txThree" presStyleLbl="node3" presStyleIdx="2" presStyleCnt="6">
        <dgm:presLayoutVars>
          <dgm:chPref val="3"/>
        </dgm:presLayoutVars>
      </dgm:prSet>
      <dgm:spPr>
        <a:prstGeom prst="roundRect">
          <a:avLst>
            <a:gd name="adj" fmla="val 10000"/>
          </a:avLst>
        </a:prstGeom>
      </dgm:spPr>
      <dgm:t>
        <a:bodyPr/>
        <a:lstStyle/>
        <a:p>
          <a:endParaRPr lang="en-US"/>
        </a:p>
      </dgm:t>
    </dgm:pt>
    <dgm:pt modelId="{BA8ED27C-FC94-4450-AA9F-6D7F246815AA}" type="pres">
      <dgm:prSet presAssocID="{7BB0370B-B163-4FCF-937A-DC22E1251386}" presName="horzThree" presStyleCnt="0"/>
      <dgm:spPr/>
    </dgm:pt>
    <dgm:pt modelId="{8EB2F14A-07EB-440E-8DD1-9D414A125B8C}" type="pres">
      <dgm:prSet presAssocID="{61E36F13-1652-4BE7-9ACC-00856B6A827E}" presName="sibSpaceTwo" presStyleCnt="0"/>
      <dgm:spPr/>
    </dgm:pt>
    <dgm:pt modelId="{CE137A91-2CCA-4771-B343-40FB441E7602}" type="pres">
      <dgm:prSet presAssocID="{E8C4CC70-AAA2-46CE-A5C9-CFB563AAC758}" presName="vertTwo" presStyleCnt="0"/>
      <dgm:spPr/>
    </dgm:pt>
    <dgm:pt modelId="{D117FF0D-0BA4-46D8-A23C-69B8C5D30D90}" type="pres">
      <dgm:prSet presAssocID="{E8C4CC70-AAA2-46CE-A5C9-CFB563AAC758}" presName="txTwo" presStyleLbl="node2" presStyleIdx="1" presStyleCnt="2" custScaleY="140064">
        <dgm:presLayoutVars>
          <dgm:chPref val="3"/>
        </dgm:presLayoutVars>
      </dgm:prSet>
      <dgm:spPr>
        <a:prstGeom prst="roundRect">
          <a:avLst>
            <a:gd name="adj" fmla="val 10000"/>
          </a:avLst>
        </a:prstGeom>
      </dgm:spPr>
      <dgm:t>
        <a:bodyPr/>
        <a:lstStyle/>
        <a:p>
          <a:endParaRPr lang="en-US"/>
        </a:p>
      </dgm:t>
    </dgm:pt>
    <dgm:pt modelId="{2C5A21AC-282C-4867-BA41-E26C2B995B7E}" type="pres">
      <dgm:prSet presAssocID="{E8C4CC70-AAA2-46CE-A5C9-CFB563AAC758}" presName="parTransTwo" presStyleCnt="0"/>
      <dgm:spPr/>
    </dgm:pt>
    <dgm:pt modelId="{271359F7-7D76-4346-8534-84164A419F51}" type="pres">
      <dgm:prSet presAssocID="{E8C4CC70-AAA2-46CE-A5C9-CFB563AAC758}" presName="horzTwo" presStyleCnt="0"/>
      <dgm:spPr/>
    </dgm:pt>
    <dgm:pt modelId="{38E65C99-206E-4136-9877-4550407C0A32}" type="pres">
      <dgm:prSet presAssocID="{C04C4DDA-4B6B-4CE7-B337-D386A221E327}" presName="vertThree" presStyleCnt="0"/>
      <dgm:spPr/>
    </dgm:pt>
    <dgm:pt modelId="{4504AB21-745F-4214-997D-6557D434521E}" type="pres">
      <dgm:prSet presAssocID="{C04C4DDA-4B6B-4CE7-B337-D386A221E327}" presName="txThree" presStyleLbl="node3" presStyleIdx="3" presStyleCnt="6">
        <dgm:presLayoutVars>
          <dgm:chPref val="3"/>
        </dgm:presLayoutVars>
      </dgm:prSet>
      <dgm:spPr>
        <a:prstGeom prst="roundRect">
          <a:avLst>
            <a:gd name="adj" fmla="val 10000"/>
          </a:avLst>
        </a:prstGeom>
      </dgm:spPr>
      <dgm:t>
        <a:bodyPr/>
        <a:lstStyle/>
        <a:p>
          <a:endParaRPr lang="en-US"/>
        </a:p>
      </dgm:t>
    </dgm:pt>
    <dgm:pt modelId="{748255F1-BDF2-457A-9189-03F8E3301525}" type="pres">
      <dgm:prSet presAssocID="{C04C4DDA-4B6B-4CE7-B337-D386A221E327}" presName="horzThree" presStyleCnt="0"/>
      <dgm:spPr/>
    </dgm:pt>
    <dgm:pt modelId="{AE304E61-B2DB-4D48-AEF8-971D052A752F}" type="pres">
      <dgm:prSet presAssocID="{004277DA-C57F-4F34-A37E-1831DA40C24A}" presName="sibSpaceThree" presStyleCnt="0"/>
      <dgm:spPr/>
    </dgm:pt>
    <dgm:pt modelId="{436E48F9-A458-47B0-89B3-84E3EF802AF8}" type="pres">
      <dgm:prSet presAssocID="{8919648E-206F-4963-8027-05012EE553A5}" presName="vertThree" presStyleCnt="0"/>
      <dgm:spPr/>
    </dgm:pt>
    <dgm:pt modelId="{DF0506DF-DFD4-47C9-BFEB-1AA7465C4A01}" type="pres">
      <dgm:prSet presAssocID="{8919648E-206F-4963-8027-05012EE553A5}" presName="txThree" presStyleLbl="node3" presStyleIdx="4" presStyleCnt="6">
        <dgm:presLayoutVars>
          <dgm:chPref val="3"/>
        </dgm:presLayoutVars>
      </dgm:prSet>
      <dgm:spPr>
        <a:prstGeom prst="roundRect">
          <a:avLst>
            <a:gd name="adj" fmla="val 10000"/>
          </a:avLst>
        </a:prstGeom>
      </dgm:spPr>
      <dgm:t>
        <a:bodyPr/>
        <a:lstStyle/>
        <a:p>
          <a:endParaRPr lang="en-US"/>
        </a:p>
      </dgm:t>
    </dgm:pt>
    <dgm:pt modelId="{F2646C04-D5DB-4B89-9A8D-6C98C15411F1}" type="pres">
      <dgm:prSet presAssocID="{8919648E-206F-4963-8027-05012EE553A5}" presName="horzThree" presStyleCnt="0"/>
      <dgm:spPr/>
    </dgm:pt>
    <dgm:pt modelId="{7AA508B6-C027-471D-ABB4-3C6304640DC2}" type="pres">
      <dgm:prSet presAssocID="{EE3BD0DB-C420-45A9-BAD7-CD9AB8924121}" presName="sibSpaceThree" presStyleCnt="0"/>
      <dgm:spPr/>
    </dgm:pt>
    <dgm:pt modelId="{D2B05EC9-9796-4DCC-8724-A207F840D5B7}" type="pres">
      <dgm:prSet presAssocID="{EE95C0D5-56C0-4088-8BA9-F755376FDC43}" presName="vertThree" presStyleCnt="0"/>
      <dgm:spPr/>
    </dgm:pt>
    <dgm:pt modelId="{66A54BA2-F15E-4275-9869-A1FFA4B027D6}" type="pres">
      <dgm:prSet presAssocID="{EE95C0D5-56C0-4088-8BA9-F755376FDC43}" presName="txThree" presStyleLbl="node3" presStyleIdx="5" presStyleCnt="6">
        <dgm:presLayoutVars>
          <dgm:chPref val="3"/>
        </dgm:presLayoutVars>
      </dgm:prSet>
      <dgm:spPr>
        <a:prstGeom prst="roundRect">
          <a:avLst>
            <a:gd name="adj" fmla="val 10000"/>
          </a:avLst>
        </a:prstGeom>
      </dgm:spPr>
      <dgm:t>
        <a:bodyPr/>
        <a:lstStyle/>
        <a:p>
          <a:endParaRPr lang="en-US"/>
        </a:p>
      </dgm:t>
    </dgm:pt>
    <dgm:pt modelId="{EAD39B75-4AAF-41E8-8758-127ADF6CECD7}" type="pres">
      <dgm:prSet presAssocID="{EE95C0D5-56C0-4088-8BA9-F755376FDC43}" presName="horzThree" presStyleCnt="0"/>
      <dgm:spPr/>
    </dgm:pt>
  </dgm:ptLst>
  <dgm:cxnLst>
    <dgm:cxn modelId="{D1EB3F9B-695E-4216-9E44-A2C8502BAD34}" type="presOf" srcId="{6BBFA010-5733-4B62-B73F-79067888BE23}" destId="{FFB2188A-F5D0-4403-AE0A-35F29ADEDC7F}" srcOrd="0" destOrd="0" presId="urn:microsoft.com/office/officeart/2005/8/layout/hierarchy4"/>
    <dgm:cxn modelId="{776668FF-654A-4EB6-8821-9C909231D06E}" type="presOf" srcId="{6C4BD91E-ACCD-40E1-B888-FA4F0E55114B}" destId="{31A26F65-4BB8-43B2-BA66-83E561A2B99E}" srcOrd="0" destOrd="0" presId="urn:microsoft.com/office/officeart/2005/8/layout/hierarchy4"/>
    <dgm:cxn modelId="{EE2A388D-3BB9-4735-BBCA-41AD5AE79A82}" srcId="{6C4BD91E-ACCD-40E1-B888-FA4F0E55114B}" destId="{E73B123E-2C59-421D-9D64-C3157A1DC305}" srcOrd="0" destOrd="0" parTransId="{42E34DF3-A860-4CBD-93A1-A5318B6B5F78}" sibTransId="{61E36F13-1652-4BE7-9ACC-00856B6A827E}"/>
    <dgm:cxn modelId="{17898662-8D44-4B7C-A05A-E2F1940FCAF3}" type="presOf" srcId="{C04C4DDA-4B6B-4CE7-B337-D386A221E327}" destId="{4504AB21-745F-4214-997D-6557D434521E}" srcOrd="0" destOrd="0" presId="urn:microsoft.com/office/officeart/2005/8/layout/hierarchy4"/>
    <dgm:cxn modelId="{8E68A961-9FF1-499B-8879-9169CEB81244}" srcId="{E73B123E-2C59-421D-9D64-C3157A1DC305}" destId="{709F4E52-C0A9-4ACE-8925-68AAAFB36E9D}" srcOrd="0" destOrd="0" parTransId="{610AA8DA-EE97-45C0-81E6-5A6A24D03846}" sibTransId="{0EB57D01-6790-40D1-A119-B1B38A2BE002}"/>
    <dgm:cxn modelId="{4BCC05E4-4262-4CE3-A1D7-400CAA814B76}" srcId="{E73B123E-2C59-421D-9D64-C3157A1DC305}" destId="{931EC02A-D574-48FB-B6DB-3EC094F77337}" srcOrd="1" destOrd="0" parTransId="{2D495906-3B40-4B43-9905-3FD5A31B74BF}" sibTransId="{1CA158CE-18FE-40E4-9ECD-9069015AEC04}"/>
    <dgm:cxn modelId="{8202805F-4261-4BA9-A1F8-10DB479EAA41}" srcId="{E8C4CC70-AAA2-46CE-A5C9-CFB563AAC758}" destId="{8919648E-206F-4963-8027-05012EE553A5}" srcOrd="1" destOrd="0" parTransId="{53480C53-D104-4836-9F2C-BD9E0A662DA8}" sibTransId="{EE3BD0DB-C420-45A9-BAD7-CD9AB8924121}"/>
    <dgm:cxn modelId="{E6E8A21B-3FC7-4C26-BC88-042C30A76B12}" type="presOf" srcId="{709F4E52-C0A9-4ACE-8925-68AAAFB36E9D}" destId="{AA30F0C2-FEE2-49F8-8448-78976E879F7C}" srcOrd="0" destOrd="0" presId="urn:microsoft.com/office/officeart/2005/8/layout/hierarchy4"/>
    <dgm:cxn modelId="{2D242AB1-F830-4D68-B2DF-6566CC8047C0}" type="presOf" srcId="{E73B123E-2C59-421D-9D64-C3157A1DC305}" destId="{EA881954-D708-49E6-B58A-94C821C1BECD}" srcOrd="0" destOrd="0" presId="urn:microsoft.com/office/officeart/2005/8/layout/hierarchy4"/>
    <dgm:cxn modelId="{CF490814-339A-4303-A1FD-441E64CDAC53}" srcId="{E8C4CC70-AAA2-46CE-A5C9-CFB563AAC758}" destId="{EE95C0D5-56C0-4088-8BA9-F755376FDC43}" srcOrd="2" destOrd="0" parTransId="{CFA3AEF4-4D3B-4C72-B0FA-4F143ECC7666}" sibTransId="{3BE9F9B7-A8DB-47F9-8C6B-18B009821019}"/>
    <dgm:cxn modelId="{0AFACF14-F4B8-4E9C-8652-3D27E18E0A50}" type="presOf" srcId="{7BB0370B-B163-4FCF-937A-DC22E1251386}" destId="{8DE3241F-5107-48B5-BB79-4A1F77DC3904}" srcOrd="0" destOrd="0" presId="urn:microsoft.com/office/officeart/2005/8/layout/hierarchy4"/>
    <dgm:cxn modelId="{7A2762C4-72DE-47B5-AB07-02144B726E41}" srcId="{E73B123E-2C59-421D-9D64-C3157A1DC305}" destId="{7BB0370B-B163-4FCF-937A-DC22E1251386}" srcOrd="2" destOrd="0" parTransId="{278C86D1-6E5D-440F-8478-B6BCFE4110E3}" sibTransId="{AC19318E-1331-4364-8C63-59F2C0C465B2}"/>
    <dgm:cxn modelId="{605A7BC3-BB95-43BC-9DD3-AB102C85776E}" srcId="{E8C4CC70-AAA2-46CE-A5C9-CFB563AAC758}" destId="{C04C4DDA-4B6B-4CE7-B337-D386A221E327}" srcOrd="0" destOrd="0" parTransId="{34ECC0D7-30CF-4E1D-A512-C7FD42A9009E}" sibTransId="{004277DA-C57F-4F34-A37E-1831DA40C24A}"/>
    <dgm:cxn modelId="{3B683CFC-AC94-465A-8C54-48EE85554A07}" type="presOf" srcId="{E8C4CC70-AAA2-46CE-A5C9-CFB563AAC758}" destId="{D117FF0D-0BA4-46D8-A23C-69B8C5D30D90}" srcOrd="0" destOrd="0" presId="urn:microsoft.com/office/officeart/2005/8/layout/hierarchy4"/>
    <dgm:cxn modelId="{2B152240-1562-4A7B-AA42-8085C0532926}" type="presOf" srcId="{8919648E-206F-4963-8027-05012EE553A5}" destId="{DF0506DF-DFD4-47C9-BFEB-1AA7465C4A01}" srcOrd="0" destOrd="0" presId="urn:microsoft.com/office/officeart/2005/8/layout/hierarchy4"/>
    <dgm:cxn modelId="{0982EFD8-7D37-4610-A946-9FD125240FA7}" type="presOf" srcId="{EE95C0D5-56C0-4088-8BA9-F755376FDC43}" destId="{66A54BA2-F15E-4275-9869-A1FFA4B027D6}" srcOrd="0" destOrd="0" presId="urn:microsoft.com/office/officeart/2005/8/layout/hierarchy4"/>
    <dgm:cxn modelId="{DD1AF21F-7F98-4969-941D-6D57ED299E1C}" srcId="{6C4BD91E-ACCD-40E1-B888-FA4F0E55114B}" destId="{E8C4CC70-AAA2-46CE-A5C9-CFB563AAC758}" srcOrd="1" destOrd="0" parTransId="{79DC8706-BAA5-4EB3-AC26-A7DF374B3C36}" sibTransId="{C222B0C3-B194-4CB2-AA45-96D3F819703B}"/>
    <dgm:cxn modelId="{5CFC016E-48D6-47D5-ABC2-6D41605C23E7}" type="presOf" srcId="{931EC02A-D574-48FB-B6DB-3EC094F77337}" destId="{9E2B1DB1-3C76-4AB8-82E3-79C2BAC9B7A6}" srcOrd="0" destOrd="0" presId="urn:microsoft.com/office/officeart/2005/8/layout/hierarchy4"/>
    <dgm:cxn modelId="{650CD046-004A-46D1-834A-30C2E5CE13BC}" srcId="{6BBFA010-5733-4B62-B73F-79067888BE23}" destId="{6C4BD91E-ACCD-40E1-B888-FA4F0E55114B}" srcOrd="0" destOrd="0" parTransId="{09804760-2BC0-43B5-B641-DD1079593417}" sibTransId="{B7E2DBDD-2B25-430E-9406-00E5E38ECE60}"/>
    <dgm:cxn modelId="{7B54CCA6-41DF-441E-954A-99796897D7B7}" type="presParOf" srcId="{FFB2188A-F5D0-4403-AE0A-35F29ADEDC7F}" destId="{338F7EEA-280E-452C-A8FD-54847BF55DBF}" srcOrd="0" destOrd="0" presId="urn:microsoft.com/office/officeart/2005/8/layout/hierarchy4"/>
    <dgm:cxn modelId="{0B5CEC66-7E04-4B31-B1CB-BDC2F57A4DF8}" type="presParOf" srcId="{338F7EEA-280E-452C-A8FD-54847BF55DBF}" destId="{31A26F65-4BB8-43B2-BA66-83E561A2B99E}" srcOrd="0" destOrd="0" presId="urn:microsoft.com/office/officeart/2005/8/layout/hierarchy4"/>
    <dgm:cxn modelId="{65A72040-5520-403F-B175-9B09F6578F9A}" type="presParOf" srcId="{338F7EEA-280E-452C-A8FD-54847BF55DBF}" destId="{5AA8BFDF-4B55-46D9-B557-D676459C104F}" srcOrd="1" destOrd="0" presId="urn:microsoft.com/office/officeart/2005/8/layout/hierarchy4"/>
    <dgm:cxn modelId="{1151E037-76FC-4959-A128-4D8408447E49}" type="presParOf" srcId="{338F7EEA-280E-452C-A8FD-54847BF55DBF}" destId="{1A37FB1E-BD61-4558-A44E-0D0E98AA17C8}" srcOrd="2" destOrd="0" presId="urn:microsoft.com/office/officeart/2005/8/layout/hierarchy4"/>
    <dgm:cxn modelId="{181F339A-113B-4CA4-8C71-A2EF63764C6E}" type="presParOf" srcId="{1A37FB1E-BD61-4558-A44E-0D0E98AA17C8}" destId="{E16C0F69-D0E6-41BB-8DC2-B34187275EAC}" srcOrd="0" destOrd="0" presId="urn:microsoft.com/office/officeart/2005/8/layout/hierarchy4"/>
    <dgm:cxn modelId="{3807E1C6-1955-4A45-AF16-C5BCF5B88503}" type="presParOf" srcId="{E16C0F69-D0E6-41BB-8DC2-B34187275EAC}" destId="{EA881954-D708-49E6-B58A-94C821C1BECD}" srcOrd="0" destOrd="0" presId="urn:microsoft.com/office/officeart/2005/8/layout/hierarchy4"/>
    <dgm:cxn modelId="{FE4D1829-46ED-41F2-9410-BB32E70BD8B0}" type="presParOf" srcId="{E16C0F69-D0E6-41BB-8DC2-B34187275EAC}" destId="{53AA4F98-3204-47CE-BEA8-3D8F93065091}" srcOrd="1" destOrd="0" presId="urn:microsoft.com/office/officeart/2005/8/layout/hierarchy4"/>
    <dgm:cxn modelId="{2E6A6BD3-B953-4770-8793-AF54C10CAF50}" type="presParOf" srcId="{E16C0F69-D0E6-41BB-8DC2-B34187275EAC}" destId="{ECFA3889-FDBD-4ACC-92F7-7F7388E035B8}" srcOrd="2" destOrd="0" presId="urn:microsoft.com/office/officeart/2005/8/layout/hierarchy4"/>
    <dgm:cxn modelId="{064EFA98-B98F-402B-ADD4-0EA727504010}" type="presParOf" srcId="{ECFA3889-FDBD-4ACC-92F7-7F7388E035B8}" destId="{FCBDF44A-7B62-48DA-B9AD-49CAC11A66F8}" srcOrd="0" destOrd="0" presId="urn:microsoft.com/office/officeart/2005/8/layout/hierarchy4"/>
    <dgm:cxn modelId="{C53132E7-20BE-4DC1-8AD0-651B7512C3DD}" type="presParOf" srcId="{FCBDF44A-7B62-48DA-B9AD-49CAC11A66F8}" destId="{AA30F0C2-FEE2-49F8-8448-78976E879F7C}" srcOrd="0" destOrd="0" presId="urn:microsoft.com/office/officeart/2005/8/layout/hierarchy4"/>
    <dgm:cxn modelId="{F5B57045-6C04-4733-8695-EEF2D2E2CB76}" type="presParOf" srcId="{FCBDF44A-7B62-48DA-B9AD-49CAC11A66F8}" destId="{3DD6A70C-D52D-40F7-9241-48FBC3CBC377}" srcOrd="1" destOrd="0" presId="urn:microsoft.com/office/officeart/2005/8/layout/hierarchy4"/>
    <dgm:cxn modelId="{933031A2-FCE9-4FA8-8A13-821543FE6D72}" type="presParOf" srcId="{ECFA3889-FDBD-4ACC-92F7-7F7388E035B8}" destId="{52240FD3-E828-4774-A1DB-0EB08F2B9C44}" srcOrd="1" destOrd="0" presId="urn:microsoft.com/office/officeart/2005/8/layout/hierarchy4"/>
    <dgm:cxn modelId="{DC075CD4-9F07-4D51-9D65-78031E06D21A}" type="presParOf" srcId="{ECFA3889-FDBD-4ACC-92F7-7F7388E035B8}" destId="{5E0DB62B-DDC1-472B-912C-AAE5283AC813}" srcOrd="2" destOrd="0" presId="urn:microsoft.com/office/officeart/2005/8/layout/hierarchy4"/>
    <dgm:cxn modelId="{A681C318-2C36-48D7-9BA1-34B63DD58C28}" type="presParOf" srcId="{5E0DB62B-DDC1-472B-912C-AAE5283AC813}" destId="{9E2B1DB1-3C76-4AB8-82E3-79C2BAC9B7A6}" srcOrd="0" destOrd="0" presId="urn:microsoft.com/office/officeart/2005/8/layout/hierarchy4"/>
    <dgm:cxn modelId="{F7FED83E-F80A-4399-BDAA-A232E318B7E0}" type="presParOf" srcId="{5E0DB62B-DDC1-472B-912C-AAE5283AC813}" destId="{13B90FAA-E0CE-44CA-B4C3-8216E12E78C9}" srcOrd="1" destOrd="0" presId="urn:microsoft.com/office/officeart/2005/8/layout/hierarchy4"/>
    <dgm:cxn modelId="{0DCB4CBA-9E08-4E00-A419-1B52512A35E2}" type="presParOf" srcId="{ECFA3889-FDBD-4ACC-92F7-7F7388E035B8}" destId="{E877439E-8C6B-4385-A466-B3FBD0B77EF1}" srcOrd="3" destOrd="0" presId="urn:microsoft.com/office/officeart/2005/8/layout/hierarchy4"/>
    <dgm:cxn modelId="{6650C981-0CD3-4683-8D42-7F9BD93A0451}" type="presParOf" srcId="{ECFA3889-FDBD-4ACC-92F7-7F7388E035B8}" destId="{7EB55313-61C1-46FF-84AB-8D33CDDF97BA}" srcOrd="4" destOrd="0" presId="urn:microsoft.com/office/officeart/2005/8/layout/hierarchy4"/>
    <dgm:cxn modelId="{A8CAEA8D-2A31-403A-9979-A939AEA409D2}" type="presParOf" srcId="{7EB55313-61C1-46FF-84AB-8D33CDDF97BA}" destId="{8DE3241F-5107-48B5-BB79-4A1F77DC3904}" srcOrd="0" destOrd="0" presId="urn:microsoft.com/office/officeart/2005/8/layout/hierarchy4"/>
    <dgm:cxn modelId="{955D529B-E5E2-4639-942E-C34606CFCAE1}" type="presParOf" srcId="{7EB55313-61C1-46FF-84AB-8D33CDDF97BA}" destId="{BA8ED27C-FC94-4450-AA9F-6D7F246815AA}" srcOrd="1" destOrd="0" presId="urn:microsoft.com/office/officeart/2005/8/layout/hierarchy4"/>
    <dgm:cxn modelId="{C3D1AE91-E558-4DE3-9A81-1901124D310D}" type="presParOf" srcId="{1A37FB1E-BD61-4558-A44E-0D0E98AA17C8}" destId="{8EB2F14A-07EB-440E-8DD1-9D414A125B8C}" srcOrd="1" destOrd="0" presId="urn:microsoft.com/office/officeart/2005/8/layout/hierarchy4"/>
    <dgm:cxn modelId="{DA948031-0797-4EEE-B2B8-39A1043CA524}" type="presParOf" srcId="{1A37FB1E-BD61-4558-A44E-0D0E98AA17C8}" destId="{CE137A91-2CCA-4771-B343-40FB441E7602}" srcOrd="2" destOrd="0" presId="urn:microsoft.com/office/officeart/2005/8/layout/hierarchy4"/>
    <dgm:cxn modelId="{10A3E069-10B4-4A89-87B4-8F63807530FA}" type="presParOf" srcId="{CE137A91-2CCA-4771-B343-40FB441E7602}" destId="{D117FF0D-0BA4-46D8-A23C-69B8C5D30D90}" srcOrd="0" destOrd="0" presId="urn:microsoft.com/office/officeart/2005/8/layout/hierarchy4"/>
    <dgm:cxn modelId="{5EC4999B-E93B-401F-9A1A-F70D4FEAE30A}" type="presParOf" srcId="{CE137A91-2CCA-4771-B343-40FB441E7602}" destId="{2C5A21AC-282C-4867-BA41-E26C2B995B7E}" srcOrd="1" destOrd="0" presId="urn:microsoft.com/office/officeart/2005/8/layout/hierarchy4"/>
    <dgm:cxn modelId="{0E81BE65-DAA3-4FEE-ABA8-EAE28582D2E5}" type="presParOf" srcId="{CE137A91-2CCA-4771-B343-40FB441E7602}" destId="{271359F7-7D76-4346-8534-84164A419F51}" srcOrd="2" destOrd="0" presId="urn:microsoft.com/office/officeart/2005/8/layout/hierarchy4"/>
    <dgm:cxn modelId="{93CB699E-E7FE-4CD9-8F0C-3CFD377B0DDD}" type="presParOf" srcId="{271359F7-7D76-4346-8534-84164A419F51}" destId="{38E65C99-206E-4136-9877-4550407C0A32}" srcOrd="0" destOrd="0" presId="urn:microsoft.com/office/officeart/2005/8/layout/hierarchy4"/>
    <dgm:cxn modelId="{6B9E4BC6-2047-47B0-8C6C-479EB7C6B30C}" type="presParOf" srcId="{38E65C99-206E-4136-9877-4550407C0A32}" destId="{4504AB21-745F-4214-997D-6557D434521E}" srcOrd="0" destOrd="0" presId="urn:microsoft.com/office/officeart/2005/8/layout/hierarchy4"/>
    <dgm:cxn modelId="{38306924-A529-4482-BDFC-EB3689268546}" type="presParOf" srcId="{38E65C99-206E-4136-9877-4550407C0A32}" destId="{748255F1-BDF2-457A-9189-03F8E3301525}" srcOrd="1" destOrd="0" presId="urn:microsoft.com/office/officeart/2005/8/layout/hierarchy4"/>
    <dgm:cxn modelId="{9B9A3225-7AD1-4454-B039-74A6A3380208}" type="presParOf" srcId="{271359F7-7D76-4346-8534-84164A419F51}" destId="{AE304E61-B2DB-4D48-AEF8-971D052A752F}" srcOrd="1" destOrd="0" presId="urn:microsoft.com/office/officeart/2005/8/layout/hierarchy4"/>
    <dgm:cxn modelId="{DC82F444-9FB1-4741-A047-32797F3C5D63}" type="presParOf" srcId="{271359F7-7D76-4346-8534-84164A419F51}" destId="{436E48F9-A458-47B0-89B3-84E3EF802AF8}" srcOrd="2" destOrd="0" presId="urn:microsoft.com/office/officeart/2005/8/layout/hierarchy4"/>
    <dgm:cxn modelId="{28550831-878D-4CF8-A406-FA6FC8C99078}" type="presParOf" srcId="{436E48F9-A458-47B0-89B3-84E3EF802AF8}" destId="{DF0506DF-DFD4-47C9-BFEB-1AA7465C4A01}" srcOrd="0" destOrd="0" presId="urn:microsoft.com/office/officeart/2005/8/layout/hierarchy4"/>
    <dgm:cxn modelId="{2D9C601A-5B07-4549-9B32-BF03D2485A5F}" type="presParOf" srcId="{436E48F9-A458-47B0-89B3-84E3EF802AF8}" destId="{F2646C04-D5DB-4B89-9A8D-6C98C15411F1}" srcOrd="1" destOrd="0" presId="urn:microsoft.com/office/officeart/2005/8/layout/hierarchy4"/>
    <dgm:cxn modelId="{A35F3852-E417-4E23-88F9-D5ADEBC99C52}" type="presParOf" srcId="{271359F7-7D76-4346-8534-84164A419F51}" destId="{7AA508B6-C027-471D-ABB4-3C6304640DC2}" srcOrd="3" destOrd="0" presId="urn:microsoft.com/office/officeart/2005/8/layout/hierarchy4"/>
    <dgm:cxn modelId="{B5B6EE39-5083-4B08-AA43-D9F3ABE9432B}" type="presParOf" srcId="{271359F7-7D76-4346-8534-84164A419F51}" destId="{D2B05EC9-9796-4DCC-8724-A207F840D5B7}" srcOrd="4" destOrd="0" presId="urn:microsoft.com/office/officeart/2005/8/layout/hierarchy4"/>
    <dgm:cxn modelId="{D28C0BD8-F3F7-41C1-B185-1574A7475748}" type="presParOf" srcId="{D2B05EC9-9796-4DCC-8724-A207F840D5B7}" destId="{66A54BA2-F15E-4275-9869-A1FFA4B027D6}" srcOrd="0" destOrd="0" presId="urn:microsoft.com/office/officeart/2005/8/layout/hierarchy4"/>
    <dgm:cxn modelId="{424FCF01-61F5-430E-9480-74258DDA8D5B}" type="presParOf" srcId="{D2B05EC9-9796-4DCC-8724-A207F840D5B7}" destId="{EAD39B75-4AAF-41E8-8758-127ADF6CECD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26F65-4BB8-43B2-BA66-83E561A2B99E}">
      <dsp:nvSpPr>
        <dsp:cNvPr id="0" name=""/>
        <dsp:cNvSpPr/>
      </dsp:nvSpPr>
      <dsp:spPr>
        <a:xfrm>
          <a:off x="985" y="0"/>
          <a:ext cx="8583757" cy="1386364"/>
        </a:xfrm>
        <a:prstGeom prst="roundRect">
          <a:avLst>
            <a:gd name="adj" fmla="val 10000"/>
          </a:avLst>
        </a:prstGeom>
        <a:solidFill>
          <a:srgbClr val="FFFFFF"/>
        </a:solidFill>
        <a:ln w="25400" cap="flat" cmpd="sng" algn="ctr">
          <a:solidFill>
            <a:srgbClr val="FFFFFF">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lt-LT" sz="2200" b="1" kern="1200" dirty="0" smtClean="0">
              <a:solidFill>
                <a:schemeClr val="bg1">
                  <a:lumMod val="50000"/>
                </a:schemeClr>
              </a:solidFill>
              <a:latin typeface="Open Sans"/>
              <a:ea typeface="+mn-ea"/>
              <a:cs typeface="+mn-cs"/>
            </a:rPr>
            <a:t>„</a:t>
          </a:r>
          <a:r>
            <a:rPr lang="en-US" sz="2200" b="1" kern="1200" dirty="0" smtClean="0">
              <a:solidFill>
                <a:schemeClr val="bg1">
                  <a:lumMod val="50000"/>
                </a:schemeClr>
              </a:solidFill>
              <a:latin typeface="Open Sans"/>
              <a:ea typeface="+mn-ea"/>
              <a:cs typeface="+mn-cs"/>
            </a:rPr>
            <a:t>Ads account structure</a:t>
          </a:r>
          <a:endParaRPr lang="lt-LT" sz="2200" b="1" kern="1200" dirty="0" smtClean="0">
            <a:solidFill>
              <a:schemeClr val="bg1">
                <a:lumMod val="50000"/>
              </a:schemeClr>
            </a:solidFill>
            <a:latin typeface="Open Sans"/>
            <a:ea typeface="+mn-ea"/>
            <a:cs typeface="+mn-cs"/>
          </a:endParaRP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El. pašto adresas ir slaptažodis</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Mokėjimų nustatymai</a:t>
          </a:r>
          <a:endParaRPr lang="lt-LT" sz="2200" kern="1200" dirty="0">
            <a:solidFill>
              <a:schemeClr val="bg1">
                <a:lumMod val="50000"/>
              </a:schemeClr>
            </a:solidFill>
            <a:latin typeface="Open Sans"/>
            <a:ea typeface="+mn-ea"/>
            <a:cs typeface="+mn-cs"/>
          </a:endParaRPr>
        </a:p>
      </dsp:txBody>
      <dsp:txXfrm>
        <a:off x="41590" y="40605"/>
        <a:ext cx="8502547" cy="1305154"/>
      </dsp:txXfrm>
    </dsp:sp>
    <dsp:sp modelId="{EA881954-D708-49E6-B58A-94C821C1BECD}">
      <dsp:nvSpPr>
        <dsp:cNvPr id="0" name=""/>
        <dsp:cNvSpPr/>
      </dsp:nvSpPr>
      <dsp:spPr>
        <a:xfrm>
          <a:off x="9363" y="1518123"/>
          <a:ext cx="4225948" cy="1840451"/>
        </a:xfrm>
        <a:prstGeom prst="roundRect">
          <a:avLst>
            <a:gd name="adj" fmla="val 10000"/>
          </a:avLst>
        </a:prstGeom>
        <a:solidFill>
          <a:srgbClr val="FFFFFF"/>
        </a:solidFill>
        <a:ln w="25400" cap="flat" cmpd="sng" algn="ctr">
          <a:solidFill>
            <a:srgbClr val="FFFFFF">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lt-LT" sz="2200" b="1" kern="1200" dirty="0" smtClean="0">
              <a:solidFill>
                <a:schemeClr val="bg1">
                  <a:lumMod val="50000"/>
                </a:schemeClr>
              </a:solidFill>
              <a:latin typeface="Open Sans"/>
              <a:ea typeface="+mn-ea"/>
              <a:cs typeface="+mn-cs"/>
            </a:rPr>
            <a:t>KAMPANIJA</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Dienos biudžetas</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Taikymas pagal vietovę, kalbą</a:t>
          </a:r>
        </a:p>
      </dsp:txBody>
      <dsp:txXfrm>
        <a:off x="63268" y="1572028"/>
        <a:ext cx="4118138" cy="1732641"/>
      </dsp:txXfrm>
    </dsp:sp>
    <dsp:sp modelId="{AA30F0C2-FEE2-49F8-8448-78976E879F7C}">
      <dsp:nvSpPr>
        <dsp:cNvPr id="0" name=""/>
        <dsp:cNvSpPr/>
      </dsp:nvSpPr>
      <dsp:spPr>
        <a:xfrm>
          <a:off x="9363" y="3490043"/>
          <a:ext cx="1370281" cy="1313566"/>
        </a:xfrm>
        <a:prstGeom prst="roundRect">
          <a:avLst>
            <a:gd name="adj" fmla="val 10000"/>
          </a:avLst>
        </a:prstGeom>
        <a:solidFill>
          <a:srgbClr val="FFFFFF"/>
        </a:solidFill>
        <a:ln w="25400" cap="flat" cmpd="sng" algn="ctr">
          <a:solidFill>
            <a:srgbClr val="FFFFFF">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47836" y="3528516"/>
        <a:ext cx="1293335" cy="1236620"/>
      </dsp:txXfrm>
    </dsp:sp>
    <dsp:sp modelId="{9E2B1DB1-3C76-4AB8-82E3-79C2BAC9B7A6}">
      <dsp:nvSpPr>
        <dsp:cNvPr id="0" name=""/>
        <dsp:cNvSpPr/>
      </dsp:nvSpPr>
      <dsp:spPr>
        <a:xfrm>
          <a:off x="1437197" y="3490043"/>
          <a:ext cx="1370281" cy="1313566"/>
        </a:xfrm>
        <a:prstGeom prst="roundRect">
          <a:avLst>
            <a:gd name="adj" fmla="val 10000"/>
          </a:avLst>
        </a:prstGeom>
        <a:solidFill>
          <a:srgbClr val="FFFFFF"/>
        </a:solidFill>
        <a:ln w="25400" cap="flat" cmpd="sng" algn="ctr">
          <a:solidFill>
            <a:srgbClr val="FFFFFF">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1475670" y="3528516"/>
        <a:ext cx="1293335" cy="1236620"/>
      </dsp:txXfrm>
    </dsp:sp>
    <dsp:sp modelId="{8DE3241F-5107-48B5-BB79-4A1F77DC3904}">
      <dsp:nvSpPr>
        <dsp:cNvPr id="0" name=""/>
        <dsp:cNvSpPr/>
      </dsp:nvSpPr>
      <dsp:spPr>
        <a:xfrm>
          <a:off x="2865030" y="3490043"/>
          <a:ext cx="1370281" cy="1313566"/>
        </a:xfrm>
        <a:prstGeom prst="roundRect">
          <a:avLst>
            <a:gd name="adj" fmla="val 10000"/>
          </a:avLst>
        </a:prstGeom>
        <a:solidFill>
          <a:srgbClr val="FFFFFF"/>
        </a:solidFill>
        <a:ln w="25400" cap="flat" cmpd="sng" algn="ctr">
          <a:solidFill>
            <a:srgbClr val="FFFFFF">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2903503" y="3528516"/>
        <a:ext cx="1293335" cy="1236620"/>
      </dsp:txXfrm>
    </dsp:sp>
    <dsp:sp modelId="{D117FF0D-0BA4-46D8-A23C-69B8C5D30D90}">
      <dsp:nvSpPr>
        <dsp:cNvPr id="0" name=""/>
        <dsp:cNvSpPr/>
      </dsp:nvSpPr>
      <dsp:spPr>
        <a:xfrm>
          <a:off x="4350415" y="1518123"/>
          <a:ext cx="4225948" cy="1839833"/>
        </a:xfrm>
        <a:prstGeom prst="roundRect">
          <a:avLst>
            <a:gd name="adj" fmla="val 10000"/>
          </a:avLst>
        </a:prstGeom>
        <a:solidFill>
          <a:srgbClr val="FFFFFF"/>
        </a:solidFill>
        <a:ln w="25400" cap="flat" cmpd="sng" algn="ctr">
          <a:solidFill>
            <a:srgbClr val="FFFFFF">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lt-LT" sz="2200" b="1" kern="1200" dirty="0" smtClean="0">
              <a:solidFill>
                <a:schemeClr val="bg1">
                  <a:lumMod val="50000"/>
                </a:schemeClr>
              </a:solidFill>
              <a:latin typeface="Open Sans"/>
              <a:ea typeface="+mn-ea"/>
              <a:cs typeface="+mn-cs"/>
            </a:rPr>
            <a:t>KAMPANIJA</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Dienos biudžetas</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Taikymas pagal vietovę, kalbą</a:t>
          </a:r>
        </a:p>
      </dsp:txBody>
      <dsp:txXfrm>
        <a:off x="4404302" y="1572010"/>
        <a:ext cx="4118174" cy="1732059"/>
      </dsp:txXfrm>
    </dsp:sp>
    <dsp:sp modelId="{4504AB21-745F-4214-997D-6557D434521E}">
      <dsp:nvSpPr>
        <dsp:cNvPr id="0" name=""/>
        <dsp:cNvSpPr/>
      </dsp:nvSpPr>
      <dsp:spPr>
        <a:xfrm>
          <a:off x="4350415" y="3489426"/>
          <a:ext cx="1370281" cy="1313566"/>
        </a:xfrm>
        <a:prstGeom prst="roundRect">
          <a:avLst>
            <a:gd name="adj" fmla="val 10000"/>
          </a:avLst>
        </a:prstGeom>
        <a:solidFill>
          <a:srgbClr val="FFFFFF"/>
        </a:solidFill>
        <a:ln w="25400" cap="flat" cmpd="sng" algn="ctr">
          <a:solidFill>
            <a:srgbClr val="FFFFFF">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4388888" y="3527899"/>
        <a:ext cx="1293335" cy="1236620"/>
      </dsp:txXfrm>
    </dsp:sp>
    <dsp:sp modelId="{DF0506DF-DFD4-47C9-BFEB-1AA7465C4A01}">
      <dsp:nvSpPr>
        <dsp:cNvPr id="0" name=""/>
        <dsp:cNvSpPr/>
      </dsp:nvSpPr>
      <dsp:spPr>
        <a:xfrm>
          <a:off x="5778249" y="3489426"/>
          <a:ext cx="1370281" cy="1313566"/>
        </a:xfrm>
        <a:prstGeom prst="roundRect">
          <a:avLst>
            <a:gd name="adj" fmla="val 10000"/>
          </a:avLst>
        </a:prstGeom>
        <a:solidFill>
          <a:srgbClr val="FFFFFF"/>
        </a:solidFill>
        <a:ln w="25400" cap="flat" cmpd="sng" algn="ctr">
          <a:solidFill>
            <a:srgbClr val="FFFFFF">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5816722" y="3527899"/>
        <a:ext cx="1293335" cy="1236620"/>
      </dsp:txXfrm>
    </dsp:sp>
    <dsp:sp modelId="{66A54BA2-F15E-4275-9869-A1FFA4B027D6}">
      <dsp:nvSpPr>
        <dsp:cNvPr id="0" name=""/>
        <dsp:cNvSpPr/>
      </dsp:nvSpPr>
      <dsp:spPr>
        <a:xfrm>
          <a:off x="7206082" y="3489426"/>
          <a:ext cx="1370281" cy="1313566"/>
        </a:xfrm>
        <a:prstGeom prst="roundRect">
          <a:avLst>
            <a:gd name="adj" fmla="val 10000"/>
          </a:avLst>
        </a:prstGeom>
        <a:solidFill>
          <a:srgbClr val="FFFFFF"/>
        </a:solidFill>
        <a:ln w="25400" cap="flat" cmpd="sng" algn="ctr">
          <a:solidFill>
            <a:srgbClr val="FFFFFF">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7244555" y="3527899"/>
        <a:ext cx="1293335" cy="12366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8C77B-C820-4DBD-A665-AEDDBFEABAAE}"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63FF7-6F7F-4D6D-BC6F-67BD3DB98B95}" type="slidenum">
              <a:rPr lang="en-US" smtClean="0"/>
              <a:t>‹#›</a:t>
            </a:fld>
            <a:endParaRPr lang="en-US"/>
          </a:p>
        </p:txBody>
      </p:sp>
    </p:spTree>
    <p:extLst>
      <p:ext uri="{BB962C8B-B14F-4D97-AF65-F5344CB8AC3E}">
        <p14:creationId xmlns:p14="http://schemas.microsoft.com/office/powerpoint/2010/main" val="187994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7</a:t>
            </a:fld>
            <a:endParaRPr lang="lt-LT" dirty="0"/>
          </a:p>
        </p:txBody>
      </p:sp>
    </p:spTree>
    <p:extLst>
      <p:ext uri="{BB962C8B-B14F-4D97-AF65-F5344CB8AC3E}">
        <p14:creationId xmlns:p14="http://schemas.microsoft.com/office/powerpoint/2010/main" val="3040074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17</a:t>
            </a:fld>
            <a:endParaRPr lang="lt-LT" dirty="0"/>
          </a:p>
        </p:txBody>
      </p:sp>
    </p:spTree>
    <p:extLst>
      <p:ext uri="{BB962C8B-B14F-4D97-AF65-F5344CB8AC3E}">
        <p14:creationId xmlns:p14="http://schemas.microsoft.com/office/powerpoint/2010/main" val="2621471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18</a:t>
            </a:fld>
            <a:endParaRPr lang="lt-LT" dirty="0"/>
          </a:p>
        </p:txBody>
      </p:sp>
    </p:spTree>
    <p:extLst>
      <p:ext uri="{BB962C8B-B14F-4D97-AF65-F5344CB8AC3E}">
        <p14:creationId xmlns:p14="http://schemas.microsoft.com/office/powerpoint/2010/main" val="51297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19</a:t>
            </a:fld>
            <a:endParaRPr lang="lt-LT" dirty="0"/>
          </a:p>
        </p:txBody>
      </p:sp>
    </p:spTree>
    <p:extLst>
      <p:ext uri="{BB962C8B-B14F-4D97-AF65-F5344CB8AC3E}">
        <p14:creationId xmlns:p14="http://schemas.microsoft.com/office/powerpoint/2010/main" val="71328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20</a:t>
            </a:fld>
            <a:endParaRPr lang="lt-LT" dirty="0"/>
          </a:p>
        </p:txBody>
      </p:sp>
    </p:spTree>
    <p:extLst>
      <p:ext uri="{BB962C8B-B14F-4D97-AF65-F5344CB8AC3E}">
        <p14:creationId xmlns:p14="http://schemas.microsoft.com/office/powerpoint/2010/main" val="187902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22</a:t>
            </a:fld>
            <a:endParaRPr lang="lt-LT" dirty="0"/>
          </a:p>
        </p:txBody>
      </p:sp>
    </p:spTree>
    <p:extLst>
      <p:ext uri="{BB962C8B-B14F-4D97-AF65-F5344CB8AC3E}">
        <p14:creationId xmlns:p14="http://schemas.microsoft.com/office/powerpoint/2010/main" val="359656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24</a:t>
            </a:fld>
            <a:endParaRPr lang="lt-LT" dirty="0"/>
          </a:p>
        </p:txBody>
      </p:sp>
    </p:spTree>
    <p:extLst>
      <p:ext uri="{BB962C8B-B14F-4D97-AF65-F5344CB8AC3E}">
        <p14:creationId xmlns:p14="http://schemas.microsoft.com/office/powerpoint/2010/main" val="68665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5" name="Date Placeholder 4"/>
          <p:cNvSpPr>
            <a:spLocks noGrp="1"/>
          </p:cNvSpPr>
          <p:nvPr>
            <p:ph type="dt" idx="11"/>
          </p:nvPr>
        </p:nvSpPr>
        <p:spPr/>
        <p:txBody>
          <a:bodyPr/>
          <a:lstStyle/>
          <a:p>
            <a:r>
              <a:rPr lang="lt-LT" smtClean="0"/>
              <a:t>2014-10-29</a:t>
            </a:r>
            <a:endParaRPr lang="lt-LT" dirty="0"/>
          </a:p>
        </p:txBody>
      </p:sp>
    </p:spTree>
    <p:extLst>
      <p:ext uri="{BB962C8B-B14F-4D97-AF65-F5344CB8AC3E}">
        <p14:creationId xmlns:p14="http://schemas.microsoft.com/office/powerpoint/2010/main" val="573463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5" name="Date Placeholder 4"/>
          <p:cNvSpPr>
            <a:spLocks noGrp="1"/>
          </p:cNvSpPr>
          <p:nvPr>
            <p:ph type="dt" idx="11"/>
          </p:nvPr>
        </p:nvSpPr>
        <p:spPr/>
        <p:txBody>
          <a:bodyPr/>
          <a:lstStyle/>
          <a:p>
            <a:r>
              <a:rPr lang="lt-LT" smtClean="0"/>
              <a:t>2014-10-29</a:t>
            </a:r>
            <a:endParaRPr lang="lt-LT" dirty="0"/>
          </a:p>
        </p:txBody>
      </p:sp>
    </p:spTree>
    <p:extLst>
      <p:ext uri="{BB962C8B-B14F-4D97-AF65-F5344CB8AC3E}">
        <p14:creationId xmlns:p14="http://schemas.microsoft.com/office/powerpoint/2010/main" val="4059790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Arial"/>
              <a:buNone/>
            </a:pPr>
            <a:endParaRPr sz="1100" b="0" i="0" u="none" strike="noStrike" cap="none"/>
          </a:p>
        </p:txBody>
      </p:sp>
    </p:spTree>
    <p:extLst>
      <p:ext uri="{BB962C8B-B14F-4D97-AF65-F5344CB8AC3E}">
        <p14:creationId xmlns:p14="http://schemas.microsoft.com/office/powerpoint/2010/main" val="402086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85017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9</a:t>
            </a:fld>
            <a:endParaRPr lang="lt-LT" dirty="0"/>
          </a:p>
        </p:txBody>
      </p:sp>
    </p:spTree>
    <p:extLst>
      <p:ext uri="{BB962C8B-B14F-4D97-AF65-F5344CB8AC3E}">
        <p14:creationId xmlns:p14="http://schemas.microsoft.com/office/powerpoint/2010/main" val="76742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9411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Arial"/>
              <a:buNone/>
            </a:pPr>
            <a:endParaRPr sz="1100" b="0" i="0" u="none" strike="noStrike" cap="none"/>
          </a:p>
        </p:txBody>
      </p:sp>
    </p:spTree>
    <p:extLst>
      <p:ext uri="{BB962C8B-B14F-4D97-AF65-F5344CB8AC3E}">
        <p14:creationId xmlns:p14="http://schemas.microsoft.com/office/powerpoint/2010/main" val="3459878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Font typeface="Roboto"/>
              <a:buNone/>
            </a:pPr>
            <a:endParaRPr sz="1400">
              <a:solidFill>
                <a:srgbClr val="F4B400"/>
              </a:solidFill>
              <a:latin typeface="Roboto"/>
              <a:ea typeface="Roboto"/>
              <a:cs typeface="Roboto"/>
              <a:sym typeface="Roboto"/>
            </a:endParaRPr>
          </a:p>
          <a:p>
            <a:pPr marL="0" lvl="0" indent="0" algn="l" rtl="0">
              <a:spcBef>
                <a:spcPts val="0"/>
              </a:spcBef>
              <a:spcAft>
                <a:spcPts val="0"/>
              </a:spcAft>
              <a:buClr>
                <a:srgbClr val="F4B400"/>
              </a:buClr>
              <a:buSzPts val="1400"/>
              <a:buFont typeface="Roboto"/>
              <a:buNone/>
            </a:pPr>
            <a:endParaRPr sz="1400">
              <a:solidFill>
                <a:srgbClr val="F4B400"/>
              </a:solidFill>
              <a:latin typeface="Roboto"/>
              <a:ea typeface="Roboto"/>
              <a:cs typeface="Roboto"/>
              <a:sym typeface="Roboto"/>
            </a:endParaRPr>
          </a:p>
        </p:txBody>
      </p:sp>
    </p:spTree>
    <p:extLst>
      <p:ext uri="{BB962C8B-B14F-4D97-AF65-F5344CB8AC3E}">
        <p14:creationId xmlns:p14="http://schemas.microsoft.com/office/powerpoint/2010/main" val="851171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0082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Font typeface="Arial"/>
              <a:buNone/>
            </a:pPr>
            <a:endParaRPr sz="1100" b="0" i="0" u="none" strike="noStrike" cap="none"/>
          </a:p>
        </p:txBody>
      </p:sp>
    </p:spTree>
    <p:extLst>
      <p:ext uri="{BB962C8B-B14F-4D97-AF65-F5344CB8AC3E}">
        <p14:creationId xmlns:p14="http://schemas.microsoft.com/office/powerpoint/2010/main" val="1634988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Arial"/>
              <a:buNone/>
            </a:pPr>
            <a:endParaRPr/>
          </a:p>
          <a:p>
            <a:pPr marL="0" marR="0" lvl="0" indent="0" algn="l" rtl="0">
              <a:lnSpc>
                <a:spcPct val="100000"/>
              </a:lnSpc>
              <a:spcBef>
                <a:spcPts val="0"/>
              </a:spcBef>
              <a:spcAft>
                <a:spcPts val="0"/>
              </a:spcAft>
              <a:buSzPts val="1100"/>
              <a:buFont typeface="Arial"/>
              <a:buNone/>
            </a:pPr>
            <a:endParaRPr sz="1100" b="0" i="0" u="none" strike="noStrike" cap="none"/>
          </a:p>
        </p:txBody>
      </p:sp>
    </p:spTree>
    <p:extLst>
      <p:ext uri="{BB962C8B-B14F-4D97-AF65-F5344CB8AC3E}">
        <p14:creationId xmlns:p14="http://schemas.microsoft.com/office/powerpoint/2010/main" val="386197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10</a:t>
            </a:fld>
            <a:endParaRPr lang="lt-LT" dirty="0"/>
          </a:p>
        </p:txBody>
      </p:sp>
    </p:spTree>
    <p:extLst>
      <p:ext uri="{BB962C8B-B14F-4D97-AF65-F5344CB8AC3E}">
        <p14:creationId xmlns:p14="http://schemas.microsoft.com/office/powerpoint/2010/main" val="182795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11</a:t>
            </a:fld>
            <a:endParaRPr lang="lt-LT" dirty="0"/>
          </a:p>
        </p:txBody>
      </p:sp>
    </p:spTree>
    <p:extLst>
      <p:ext uri="{BB962C8B-B14F-4D97-AF65-F5344CB8AC3E}">
        <p14:creationId xmlns:p14="http://schemas.microsoft.com/office/powerpoint/2010/main" val="153562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12</a:t>
            </a:fld>
            <a:endParaRPr lang="lt-LT" dirty="0"/>
          </a:p>
        </p:txBody>
      </p:sp>
    </p:spTree>
    <p:extLst>
      <p:ext uri="{BB962C8B-B14F-4D97-AF65-F5344CB8AC3E}">
        <p14:creationId xmlns:p14="http://schemas.microsoft.com/office/powerpoint/2010/main" val="150751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13</a:t>
            </a:fld>
            <a:endParaRPr lang="lt-LT" dirty="0"/>
          </a:p>
        </p:txBody>
      </p:sp>
    </p:spTree>
    <p:extLst>
      <p:ext uri="{BB962C8B-B14F-4D97-AF65-F5344CB8AC3E}">
        <p14:creationId xmlns:p14="http://schemas.microsoft.com/office/powerpoint/2010/main" val="374627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14</a:t>
            </a:fld>
            <a:endParaRPr lang="lt-LT" dirty="0"/>
          </a:p>
        </p:txBody>
      </p:sp>
    </p:spTree>
    <p:extLst>
      <p:ext uri="{BB962C8B-B14F-4D97-AF65-F5344CB8AC3E}">
        <p14:creationId xmlns:p14="http://schemas.microsoft.com/office/powerpoint/2010/main" val="13769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15</a:t>
            </a:fld>
            <a:endParaRPr lang="lt-LT" dirty="0"/>
          </a:p>
        </p:txBody>
      </p:sp>
    </p:spTree>
    <p:extLst>
      <p:ext uri="{BB962C8B-B14F-4D97-AF65-F5344CB8AC3E}">
        <p14:creationId xmlns:p14="http://schemas.microsoft.com/office/powerpoint/2010/main" val="383461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16</a:t>
            </a:fld>
            <a:endParaRPr lang="lt-LT" dirty="0"/>
          </a:p>
        </p:txBody>
      </p:sp>
    </p:spTree>
    <p:extLst>
      <p:ext uri="{BB962C8B-B14F-4D97-AF65-F5344CB8AC3E}">
        <p14:creationId xmlns:p14="http://schemas.microsoft.com/office/powerpoint/2010/main" val="152457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3A2768-B780-48F3-8401-0C7BAFC10294}"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375579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A2768-B780-48F3-8401-0C7BAFC10294}"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187598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A2768-B780-48F3-8401-0C7BAFC10294}"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220723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Green">
  <p:cSld name="Section Header Green">
    <p:bg>
      <p:bgPr>
        <a:solidFill>
          <a:srgbClr val="34A853"/>
        </a:solidFill>
        <a:effectLst/>
      </p:bgPr>
    </p:bg>
    <p:spTree>
      <p:nvGrpSpPr>
        <p:cNvPr id="1" name="Shape 9"/>
        <p:cNvGrpSpPr/>
        <p:nvPr/>
      </p:nvGrpSpPr>
      <p:grpSpPr>
        <a:xfrm>
          <a:off x="0" y="0"/>
          <a:ext cx="0" cy="0"/>
          <a:chOff x="0" y="0"/>
          <a:chExt cx="0" cy="0"/>
        </a:xfrm>
      </p:grpSpPr>
      <p:sp>
        <p:nvSpPr>
          <p:cNvPr id="10" name="Google Shape;10;p2"/>
          <p:cNvSpPr/>
          <p:nvPr/>
        </p:nvSpPr>
        <p:spPr>
          <a:xfrm flipH="1">
            <a:off x="4600464" y="1023933"/>
            <a:ext cx="7591600" cy="5834000"/>
          </a:xfrm>
          <a:prstGeom prst="rtTriangle">
            <a:avLst/>
          </a:prstGeom>
          <a:solidFill>
            <a:srgbClr val="57BB8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2"/>
          <p:cNvSpPr/>
          <p:nvPr/>
        </p:nvSpPr>
        <p:spPr>
          <a:xfrm rot="10800000">
            <a:off x="4351665" y="0"/>
            <a:ext cx="7840400" cy="3993200"/>
          </a:xfrm>
          <a:prstGeom prst="rtTriangle">
            <a:avLst/>
          </a:prstGeom>
          <a:solidFill>
            <a:srgbClr val="34935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title"/>
          </p:nvPr>
        </p:nvSpPr>
        <p:spPr>
          <a:xfrm>
            <a:off x="234967" y="989700"/>
            <a:ext cx="10962800" cy="1350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2"/>
              </a:buClr>
              <a:buSzPts val="1400"/>
              <a:buFont typeface="Roboto"/>
              <a:buNone/>
              <a:defRPr sz="4800" b="0" i="0" u="none" strike="noStrike" cap="none">
                <a:solidFill>
                  <a:srgbClr val="FFFFFF"/>
                </a:solidFill>
                <a:latin typeface="Roboto"/>
                <a:ea typeface="Roboto"/>
                <a:cs typeface="Roboto"/>
                <a:sym typeface="Roboto"/>
              </a:defRPr>
            </a:lvl1pPr>
            <a:lvl2pPr lvl="1" algn="ctr">
              <a:lnSpc>
                <a:spcPct val="100000"/>
              </a:lnSpc>
              <a:spcBef>
                <a:spcPts val="0"/>
              </a:spcBef>
              <a:spcAft>
                <a:spcPts val="0"/>
              </a:spcAft>
              <a:buClr>
                <a:schemeClr val="accent2"/>
              </a:buClr>
              <a:buSzPts val="1400"/>
              <a:buFont typeface="Arial"/>
              <a:buNone/>
              <a:defRPr sz="4800">
                <a:solidFill>
                  <a:schemeClr val="accent2"/>
                </a:solidFill>
              </a:defRPr>
            </a:lvl2pPr>
            <a:lvl3pPr lvl="2" algn="ctr">
              <a:lnSpc>
                <a:spcPct val="100000"/>
              </a:lnSpc>
              <a:spcBef>
                <a:spcPts val="0"/>
              </a:spcBef>
              <a:spcAft>
                <a:spcPts val="0"/>
              </a:spcAft>
              <a:buClr>
                <a:schemeClr val="accent2"/>
              </a:buClr>
              <a:buSzPts val="1400"/>
              <a:buFont typeface="Arial"/>
              <a:buNone/>
              <a:defRPr sz="4800">
                <a:solidFill>
                  <a:schemeClr val="accent2"/>
                </a:solidFill>
              </a:defRPr>
            </a:lvl3pPr>
            <a:lvl4pPr lvl="3" algn="ctr">
              <a:lnSpc>
                <a:spcPct val="100000"/>
              </a:lnSpc>
              <a:spcBef>
                <a:spcPts val="0"/>
              </a:spcBef>
              <a:spcAft>
                <a:spcPts val="0"/>
              </a:spcAft>
              <a:buClr>
                <a:schemeClr val="accent2"/>
              </a:buClr>
              <a:buSzPts val="1400"/>
              <a:buFont typeface="Arial"/>
              <a:buNone/>
              <a:defRPr sz="4800">
                <a:solidFill>
                  <a:schemeClr val="accent2"/>
                </a:solidFill>
              </a:defRPr>
            </a:lvl4pPr>
            <a:lvl5pPr lvl="4" algn="ctr">
              <a:lnSpc>
                <a:spcPct val="100000"/>
              </a:lnSpc>
              <a:spcBef>
                <a:spcPts val="0"/>
              </a:spcBef>
              <a:spcAft>
                <a:spcPts val="0"/>
              </a:spcAft>
              <a:buClr>
                <a:schemeClr val="accent2"/>
              </a:buClr>
              <a:buSzPts val="1400"/>
              <a:buFont typeface="Arial"/>
              <a:buNone/>
              <a:defRPr sz="4800">
                <a:solidFill>
                  <a:schemeClr val="accent2"/>
                </a:solidFill>
              </a:defRPr>
            </a:lvl5pPr>
            <a:lvl6pPr lvl="5" algn="ctr">
              <a:lnSpc>
                <a:spcPct val="100000"/>
              </a:lnSpc>
              <a:spcBef>
                <a:spcPts val="0"/>
              </a:spcBef>
              <a:spcAft>
                <a:spcPts val="0"/>
              </a:spcAft>
              <a:buClr>
                <a:schemeClr val="accent2"/>
              </a:buClr>
              <a:buSzPts val="1400"/>
              <a:buFont typeface="Arial"/>
              <a:buNone/>
              <a:defRPr sz="4800">
                <a:solidFill>
                  <a:schemeClr val="accent2"/>
                </a:solidFill>
              </a:defRPr>
            </a:lvl6pPr>
            <a:lvl7pPr lvl="6" algn="ctr">
              <a:lnSpc>
                <a:spcPct val="100000"/>
              </a:lnSpc>
              <a:spcBef>
                <a:spcPts val="0"/>
              </a:spcBef>
              <a:spcAft>
                <a:spcPts val="0"/>
              </a:spcAft>
              <a:buClr>
                <a:schemeClr val="accent2"/>
              </a:buClr>
              <a:buSzPts val="1400"/>
              <a:buFont typeface="Arial"/>
              <a:buNone/>
              <a:defRPr sz="4800">
                <a:solidFill>
                  <a:schemeClr val="accent2"/>
                </a:solidFill>
              </a:defRPr>
            </a:lvl7pPr>
            <a:lvl8pPr lvl="7" algn="ctr">
              <a:lnSpc>
                <a:spcPct val="100000"/>
              </a:lnSpc>
              <a:spcBef>
                <a:spcPts val="0"/>
              </a:spcBef>
              <a:spcAft>
                <a:spcPts val="0"/>
              </a:spcAft>
              <a:buClr>
                <a:schemeClr val="accent2"/>
              </a:buClr>
              <a:buSzPts val="1400"/>
              <a:buFont typeface="Arial"/>
              <a:buNone/>
              <a:defRPr sz="4800">
                <a:solidFill>
                  <a:schemeClr val="accent2"/>
                </a:solidFill>
              </a:defRPr>
            </a:lvl8pPr>
            <a:lvl9pPr lvl="8" algn="ctr">
              <a:lnSpc>
                <a:spcPct val="100000"/>
              </a:lnSpc>
              <a:spcBef>
                <a:spcPts val="0"/>
              </a:spcBef>
              <a:spcAft>
                <a:spcPts val="0"/>
              </a:spcAft>
              <a:buClr>
                <a:schemeClr val="accent2"/>
              </a:buClr>
              <a:buSzPts val="1400"/>
              <a:buFont typeface="Arial"/>
              <a:buNone/>
              <a:defRPr sz="4800">
                <a:solidFill>
                  <a:schemeClr val="accent2"/>
                </a:solidFill>
              </a:defRPr>
            </a:lvl9pPr>
          </a:lstStyle>
          <a:p>
            <a:endParaRPr/>
          </a:p>
        </p:txBody>
      </p:sp>
      <p:pic>
        <p:nvPicPr>
          <p:cNvPr id="13" name="Google Shape;13;p2"/>
          <p:cNvPicPr preferRelativeResize="0"/>
          <p:nvPr/>
        </p:nvPicPr>
        <p:blipFill rotWithShape="1">
          <a:blip r:embed="rId2">
            <a:alphaModFix/>
          </a:blip>
          <a:srcRect/>
          <a:stretch/>
        </p:blipFill>
        <p:spPr>
          <a:xfrm>
            <a:off x="234957" y="6455685"/>
            <a:ext cx="740400" cy="228000"/>
          </a:xfrm>
          <a:prstGeom prst="rect">
            <a:avLst/>
          </a:prstGeom>
          <a:noFill/>
          <a:ln>
            <a:noFill/>
          </a:ln>
        </p:spPr>
      </p:pic>
      <p:sp>
        <p:nvSpPr>
          <p:cNvPr id="14" name="Google Shape;14;p2"/>
          <p:cNvSpPr txBox="1"/>
          <p:nvPr/>
        </p:nvSpPr>
        <p:spPr>
          <a:xfrm>
            <a:off x="10579600" y="291700"/>
            <a:ext cx="1612400" cy="404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FFFFFF"/>
              </a:buClr>
              <a:buSzPts val="600"/>
              <a:buFont typeface="Roboto"/>
              <a:buNone/>
            </a:pPr>
            <a:r>
              <a:rPr lang="en" sz="800" b="0" i="0" u="none" strike="noStrike" cap="none">
                <a:solidFill>
                  <a:srgbClr val="FFFFFF"/>
                </a:solidFill>
                <a:latin typeface="Roboto"/>
                <a:ea typeface="Roboto"/>
                <a:cs typeface="Roboto"/>
                <a:sym typeface="Roboto"/>
              </a:rPr>
              <a:t>Proprietary + Confidential</a:t>
            </a: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75572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reen Footer - Title &amp; Body">
  <p:cSld name="Green Footer - Title &amp; 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22800" y="696500"/>
            <a:ext cx="8818800" cy="1007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2"/>
              </a:buClr>
              <a:buSzPts val="1400"/>
              <a:buFont typeface="Roboto"/>
              <a:buNone/>
              <a:defRPr sz="3467" b="0" i="0" u="none" strike="noStrike" cap="none">
                <a:solidFill>
                  <a:srgbClr val="666666"/>
                </a:solidFill>
                <a:latin typeface="Roboto"/>
                <a:ea typeface="Roboto"/>
                <a:cs typeface="Roboto"/>
                <a:sym typeface="Roboto"/>
              </a:defRPr>
            </a:lvl1pPr>
            <a:lvl2pPr lvl="1" algn="l">
              <a:lnSpc>
                <a:spcPct val="100000"/>
              </a:lnSpc>
              <a:spcBef>
                <a:spcPts val="0"/>
              </a:spcBef>
              <a:spcAft>
                <a:spcPts val="0"/>
              </a:spcAft>
              <a:buClr>
                <a:schemeClr val="accent2"/>
              </a:buClr>
              <a:buSzPts val="1400"/>
              <a:buFont typeface="Arial"/>
              <a:buNone/>
              <a:defRPr sz="4800">
                <a:solidFill>
                  <a:schemeClr val="accent2"/>
                </a:solidFill>
              </a:defRPr>
            </a:lvl2pPr>
            <a:lvl3pPr lvl="2" algn="l">
              <a:lnSpc>
                <a:spcPct val="100000"/>
              </a:lnSpc>
              <a:spcBef>
                <a:spcPts val="0"/>
              </a:spcBef>
              <a:spcAft>
                <a:spcPts val="0"/>
              </a:spcAft>
              <a:buClr>
                <a:schemeClr val="accent2"/>
              </a:buClr>
              <a:buSzPts val="1400"/>
              <a:buFont typeface="Arial"/>
              <a:buNone/>
              <a:defRPr sz="4800">
                <a:solidFill>
                  <a:schemeClr val="accent2"/>
                </a:solidFill>
              </a:defRPr>
            </a:lvl3pPr>
            <a:lvl4pPr lvl="3" algn="l">
              <a:lnSpc>
                <a:spcPct val="100000"/>
              </a:lnSpc>
              <a:spcBef>
                <a:spcPts val="0"/>
              </a:spcBef>
              <a:spcAft>
                <a:spcPts val="0"/>
              </a:spcAft>
              <a:buClr>
                <a:schemeClr val="accent2"/>
              </a:buClr>
              <a:buSzPts val="1400"/>
              <a:buFont typeface="Arial"/>
              <a:buNone/>
              <a:defRPr sz="4800">
                <a:solidFill>
                  <a:schemeClr val="accent2"/>
                </a:solidFill>
              </a:defRPr>
            </a:lvl4pPr>
            <a:lvl5pPr lvl="4" algn="l">
              <a:lnSpc>
                <a:spcPct val="100000"/>
              </a:lnSpc>
              <a:spcBef>
                <a:spcPts val="0"/>
              </a:spcBef>
              <a:spcAft>
                <a:spcPts val="0"/>
              </a:spcAft>
              <a:buClr>
                <a:schemeClr val="accent2"/>
              </a:buClr>
              <a:buSzPts val="1400"/>
              <a:buFont typeface="Arial"/>
              <a:buNone/>
              <a:defRPr sz="4800">
                <a:solidFill>
                  <a:schemeClr val="accent2"/>
                </a:solidFill>
              </a:defRPr>
            </a:lvl5pPr>
            <a:lvl6pPr lvl="5" algn="l">
              <a:lnSpc>
                <a:spcPct val="100000"/>
              </a:lnSpc>
              <a:spcBef>
                <a:spcPts val="0"/>
              </a:spcBef>
              <a:spcAft>
                <a:spcPts val="0"/>
              </a:spcAft>
              <a:buClr>
                <a:schemeClr val="accent2"/>
              </a:buClr>
              <a:buSzPts val="1400"/>
              <a:buFont typeface="Arial"/>
              <a:buNone/>
              <a:defRPr sz="4800">
                <a:solidFill>
                  <a:schemeClr val="accent2"/>
                </a:solidFill>
              </a:defRPr>
            </a:lvl6pPr>
            <a:lvl7pPr lvl="6" algn="l">
              <a:lnSpc>
                <a:spcPct val="100000"/>
              </a:lnSpc>
              <a:spcBef>
                <a:spcPts val="0"/>
              </a:spcBef>
              <a:spcAft>
                <a:spcPts val="0"/>
              </a:spcAft>
              <a:buClr>
                <a:schemeClr val="accent2"/>
              </a:buClr>
              <a:buSzPts val="1400"/>
              <a:buFont typeface="Arial"/>
              <a:buNone/>
              <a:defRPr sz="4800">
                <a:solidFill>
                  <a:schemeClr val="accent2"/>
                </a:solidFill>
              </a:defRPr>
            </a:lvl7pPr>
            <a:lvl8pPr lvl="7" algn="l">
              <a:lnSpc>
                <a:spcPct val="100000"/>
              </a:lnSpc>
              <a:spcBef>
                <a:spcPts val="0"/>
              </a:spcBef>
              <a:spcAft>
                <a:spcPts val="0"/>
              </a:spcAft>
              <a:buClr>
                <a:schemeClr val="accent2"/>
              </a:buClr>
              <a:buSzPts val="1400"/>
              <a:buFont typeface="Arial"/>
              <a:buNone/>
              <a:defRPr sz="4800">
                <a:solidFill>
                  <a:schemeClr val="accent2"/>
                </a:solidFill>
              </a:defRPr>
            </a:lvl8pPr>
            <a:lvl9pPr lvl="8" algn="l">
              <a:lnSpc>
                <a:spcPct val="100000"/>
              </a:lnSpc>
              <a:spcBef>
                <a:spcPts val="0"/>
              </a:spcBef>
              <a:spcAft>
                <a:spcPts val="0"/>
              </a:spcAft>
              <a:buClr>
                <a:schemeClr val="accent2"/>
              </a:buClr>
              <a:buSzPts val="1400"/>
              <a:buFont typeface="Arial"/>
              <a:buNone/>
              <a:defRPr sz="4800">
                <a:solidFill>
                  <a:schemeClr val="accent2"/>
                </a:solidFill>
              </a:defRPr>
            </a:lvl9pPr>
          </a:lstStyle>
          <a:p>
            <a:endParaRPr/>
          </a:p>
        </p:txBody>
      </p:sp>
      <p:sp>
        <p:nvSpPr>
          <p:cNvPr id="17" name="Google Shape;17;p3"/>
          <p:cNvSpPr/>
          <p:nvPr/>
        </p:nvSpPr>
        <p:spPr>
          <a:xfrm>
            <a:off x="108100" y="6157000"/>
            <a:ext cx="12118000" cy="731200"/>
          </a:xfrm>
          <a:custGeom>
            <a:avLst/>
            <a:gdLst/>
            <a:ahLst/>
            <a:cxnLst/>
            <a:rect l="l" t="t" r="r" b="b"/>
            <a:pathLst>
              <a:path w="120000" h="120000" extrusionOk="0">
                <a:moveTo>
                  <a:pt x="119999" y="120000"/>
                </a:moveTo>
                <a:lnTo>
                  <a:pt x="119831" y="0"/>
                </a:lnTo>
                <a:lnTo>
                  <a:pt x="0" y="69713"/>
                </a:lnTo>
                <a:lnTo>
                  <a:pt x="286" y="113095"/>
                </a:lnTo>
                <a:close/>
              </a:path>
            </a:pathLst>
          </a:custGeom>
          <a:solidFill>
            <a:srgbClr val="349351"/>
          </a:solidFill>
          <a:ln>
            <a:noFill/>
          </a:ln>
        </p:spPr>
      </p:sp>
      <p:sp>
        <p:nvSpPr>
          <p:cNvPr id="18" name="Google Shape;18;p3"/>
          <p:cNvSpPr/>
          <p:nvPr/>
        </p:nvSpPr>
        <p:spPr>
          <a:xfrm flipH="1">
            <a:off x="-16600" y="6249109"/>
            <a:ext cx="6359600" cy="632000"/>
          </a:xfrm>
          <a:custGeom>
            <a:avLst/>
            <a:gdLst/>
            <a:ahLst/>
            <a:cxnLst/>
            <a:rect l="l" t="t" r="r" b="b"/>
            <a:pathLst>
              <a:path w="120000" h="120000" extrusionOk="0">
                <a:moveTo>
                  <a:pt x="0" y="117227"/>
                </a:moveTo>
                <a:lnTo>
                  <a:pt x="120000" y="0"/>
                </a:lnTo>
                <a:lnTo>
                  <a:pt x="119904" y="120000"/>
                </a:lnTo>
                <a:close/>
              </a:path>
            </a:pathLst>
          </a:custGeom>
          <a:solidFill>
            <a:srgbClr val="34A853"/>
          </a:solidFill>
          <a:ln>
            <a:noFill/>
          </a:ln>
        </p:spPr>
      </p:sp>
      <p:pic>
        <p:nvPicPr>
          <p:cNvPr id="19" name="Google Shape;19;p3"/>
          <p:cNvPicPr preferRelativeResize="0"/>
          <p:nvPr/>
        </p:nvPicPr>
        <p:blipFill rotWithShape="1">
          <a:blip r:embed="rId2">
            <a:alphaModFix/>
          </a:blip>
          <a:srcRect/>
          <a:stretch/>
        </p:blipFill>
        <p:spPr>
          <a:xfrm>
            <a:off x="234957" y="6455685"/>
            <a:ext cx="740400" cy="228000"/>
          </a:xfrm>
          <a:prstGeom prst="rect">
            <a:avLst/>
          </a:prstGeom>
          <a:noFill/>
          <a:ln>
            <a:noFill/>
          </a:ln>
        </p:spPr>
      </p:pic>
      <p:sp>
        <p:nvSpPr>
          <p:cNvPr id="20" name="Google Shape;20;p3"/>
          <p:cNvSpPr txBox="1">
            <a:spLocks noGrp="1"/>
          </p:cNvSpPr>
          <p:nvPr>
            <p:ph type="body" idx="1"/>
          </p:nvPr>
        </p:nvSpPr>
        <p:spPr>
          <a:xfrm>
            <a:off x="234967" y="1741167"/>
            <a:ext cx="6993200" cy="3475600"/>
          </a:xfrm>
          <a:prstGeom prst="rect">
            <a:avLst/>
          </a:prstGeom>
          <a:noFill/>
          <a:ln>
            <a:noFill/>
          </a:ln>
        </p:spPr>
        <p:txBody>
          <a:bodyPr spcFirstLastPara="1" wrap="square" lIns="91425" tIns="91425" rIns="91425" bIns="91425" anchor="t" anchorCtr="0">
            <a:noAutofit/>
          </a:bodyPr>
          <a:lstStyle>
            <a:lvl1pPr marL="609585" marR="0" lvl="0" indent="-423323" algn="l">
              <a:lnSpc>
                <a:spcPct val="115000"/>
              </a:lnSpc>
              <a:spcBef>
                <a:spcPts val="0"/>
              </a:spcBef>
              <a:spcAft>
                <a:spcPts val="0"/>
              </a:spcAft>
              <a:buClr>
                <a:schemeClr val="accent1"/>
              </a:buClr>
              <a:buSzPts val="1400"/>
              <a:buFont typeface="Roboto"/>
              <a:buChar char="●"/>
              <a:defRPr sz="1867" b="0" i="0" u="none" strike="noStrike" cap="none">
                <a:solidFill>
                  <a:schemeClr val="accent1"/>
                </a:solidFill>
                <a:latin typeface="Roboto"/>
                <a:ea typeface="Roboto"/>
                <a:cs typeface="Roboto"/>
                <a:sym typeface="Roboto"/>
              </a:defRPr>
            </a:lvl1pPr>
            <a:lvl2pPr marL="1219170" marR="0" lvl="1" indent="-423323" algn="l">
              <a:lnSpc>
                <a:spcPct val="115000"/>
              </a:lnSpc>
              <a:spcBef>
                <a:spcPts val="1867"/>
              </a:spcBef>
              <a:spcAft>
                <a:spcPts val="0"/>
              </a:spcAft>
              <a:buClr>
                <a:schemeClr val="accent1"/>
              </a:buClr>
              <a:buSzPts val="1400"/>
              <a:buFont typeface="Roboto"/>
              <a:buChar char="○"/>
              <a:defRPr sz="1867" b="0" i="0" u="none" strike="noStrike" cap="none">
                <a:solidFill>
                  <a:schemeClr val="accent1"/>
                </a:solidFill>
                <a:latin typeface="Roboto"/>
                <a:ea typeface="Roboto"/>
                <a:cs typeface="Roboto"/>
                <a:sym typeface="Roboto"/>
              </a:defRPr>
            </a:lvl2pPr>
            <a:lvl3pPr marL="1828754" marR="0" lvl="2" indent="-423323" algn="l">
              <a:lnSpc>
                <a:spcPct val="115000"/>
              </a:lnSpc>
              <a:spcBef>
                <a:spcPts val="1867"/>
              </a:spcBef>
              <a:spcAft>
                <a:spcPts val="0"/>
              </a:spcAft>
              <a:buClr>
                <a:schemeClr val="accent1"/>
              </a:buClr>
              <a:buSzPts val="1400"/>
              <a:buFont typeface="Roboto"/>
              <a:buChar char="■"/>
              <a:defRPr sz="1867" b="0" i="0" u="none" strike="noStrike" cap="none">
                <a:solidFill>
                  <a:schemeClr val="accent1"/>
                </a:solidFill>
                <a:latin typeface="Roboto"/>
                <a:ea typeface="Roboto"/>
                <a:cs typeface="Roboto"/>
                <a:sym typeface="Roboto"/>
              </a:defRPr>
            </a:lvl3pPr>
            <a:lvl4pPr marL="2438339" marR="0" lvl="3" indent="-423323" algn="l">
              <a:lnSpc>
                <a:spcPct val="115000"/>
              </a:lnSpc>
              <a:spcBef>
                <a:spcPts val="1867"/>
              </a:spcBef>
              <a:spcAft>
                <a:spcPts val="0"/>
              </a:spcAft>
              <a:buClr>
                <a:schemeClr val="accent1"/>
              </a:buClr>
              <a:buSzPts val="1400"/>
              <a:buFont typeface="Roboto"/>
              <a:buChar char="●"/>
              <a:defRPr sz="1867" b="0" i="0" u="none" strike="noStrike" cap="none">
                <a:solidFill>
                  <a:schemeClr val="accent1"/>
                </a:solidFill>
                <a:latin typeface="Roboto"/>
                <a:ea typeface="Roboto"/>
                <a:cs typeface="Roboto"/>
                <a:sym typeface="Roboto"/>
              </a:defRPr>
            </a:lvl4pPr>
            <a:lvl5pPr marL="3047924" marR="0" lvl="4" indent="-423323" algn="l">
              <a:lnSpc>
                <a:spcPct val="115000"/>
              </a:lnSpc>
              <a:spcBef>
                <a:spcPts val="1867"/>
              </a:spcBef>
              <a:spcAft>
                <a:spcPts val="0"/>
              </a:spcAft>
              <a:buClr>
                <a:schemeClr val="accent1"/>
              </a:buClr>
              <a:buSzPts val="1400"/>
              <a:buFont typeface="Roboto"/>
              <a:buChar char="○"/>
              <a:defRPr sz="1867" b="0" i="0" u="none" strike="noStrike" cap="none">
                <a:solidFill>
                  <a:schemeClr val="accent1"/>
                </a:solidFill>
                <a:latin typeface="Roboto"/>
                <a:ea typeface="Roboto"/>
                <a:cs typeface="Roboto"/>
                <a:sym typeface="Roboto"/>
              </a:defRPr>
            </a:lvl5pPr>
            <a:lvl6pPr marL="3657509" marR="0" lvl="5" indent="-423323" algn="l">
              <a:lnSpc>
                <a:spcPct val="115000"/>
              </a:lnSpc>
              <a:spcBef>
                <a:spcPts val="1867"/>
              </a:spcBef>
              <a:spcAft>
                <a:spcPts val="0"/>
              </a:spcAft>
              <a:buClr>
                <a:schemeClr val="accent1"/>
              </a:buClr>
              <a:buSzPts val="1400"/>
              <a:buFont typeface="Roboto"/>
              <a:buChar char="■"/>
              <a:defRPr sz="1867" b="0" i="0" u="none" strike="noStrike" cap="none">
                <a:solidFill>
                  <a:schemeClr val="accent1"/>
                </a:solidFill>
                <a:latin typeface="Roboto"/>
                <a:ea typeface="Roboto"/>
                <a:cs typeface="Roboto"/>
                <a:sym typeface="Roboto"/>
              </a:defRPr>
            </a:lvl6pPr>
            <a:lvl7pPr marL="4267093" marR="0" lvl="6" indent="-423323" algn="l">
              <a:lnSpc>
                <a:spcPct val="115000"/>
              </a:lnSpc>
              <a:spcBef>
                <a:spcPts val="1867"/>
              </a:spcBef>
              <a:spcAft>
                <a:spcPts val="0"/>
              </a:spcAft>
              <a:buClr>
                <a:schemeClr val="accent1"/>
              </a:buClr>
              <a:buSzPts val="1400"/>
              <a:buFont typeface="Roboto"/>
              <a:buChar char="●"/>
              <a:defRPr sz="1867" b="0" i="0" u="none" strike="noStrike" cap="none">
                <a:solidFill>
                  <a:schemeClr val="accent1"/>
                </a:solidFill>
                <a:latin typeface="Roboto"/>
                <a:ea typeface="Roboto"/>
                <a:cs typeface="Roboto"/>
                <a:sym typeface="Roboto"/>
              </a:defRPr>
            </a:lvl7pPr>
            <a:lvl8pPr marL="4876678" marR="0" lvl="7" indent="-423323" algn="l">
              <a:lnSpc>
                <a:spcPct val="115000"/>
              </a:lnSpc>
              <a:spcBef>
                <a:spcPts val="1867"/>
              </a:spcBef>
              <a:spcAft>
                <a:spcPts val="0"/>
              </a:spcAft>
              <a:buClr>
                <a:schemeClr val="accent1"/>
              </a:buClr>
              <a:buSzPts val="1400"/>
              <a:buFont typeface="Roboto"/>
              <a:buChar char="○"/>
              <a:defRPr sz="1867" b="0" i="0" u="none" strike="noStrike" cap="none">
                <a:solidFill>
                  <a:schemeClr val="accent1"/>
                </a:solidFill>
                <a:latin typeface="Roboto"/>
                <a:ea typeface="Roboto"/>
                <a:cs typeface="Roboto"/>
                <a:sym typeface="Roboto"/>
              </a:defRPr>
            </a:lvl8pPr>
            <a:lvl9pPr marL="5486263" marR="0" lvl="8" indent="-423323" algn="l">
              <a:lnSpc>
                <a:spcPct val="115000"/>
              </a:lnSpc>
              <a:spcBef>
                <a:spcPts val="1867"/>
              </a:spcBef>
              <a:spcAft>
                <a:spcPts val="1867"/>
              </a:spcAft>
              <a:buClr>
                <a:schemeClr val="accent1"/>
              </a:buClr>
              <a:buSzPts val="1400"/>
              <a:buFont typeface="Roboto"/>
              <a:buChar char="■"/>
              <a:defRPr sz="1867" b="0" i="0" u="none" strike="noStrike" cap="none">
                <a:solidFill>
                  <a:schemeClr val="accent1"/>
                </a:solidFill>
                <a:latin typeface="Roboto"/>
                <a:ea typeface="Roboto"/>
                <a:cs typeface="Roboto"/>
                <a:sym typeface="Roboto"/>
              </a:defRPr>
            </a:lvl9pPr>
          </a:lstStyle>
          <a:p>
            <a:endParaRPr/>
          </a:p>
        </p:txBody>
      </p:sp>
      <p:sp>
        <p:nvSpPr>
          <p:cNvPr id="21" name="Google Shape;21;p3"/>
          <p:cNvSpPr txBox="1"/>
          <p:nvPr/>
        </p:nvSpPr>
        <p:spPr>
          <a:xfrm>
            <a:off x="10579600" y="291700"/>
            <a:ext cx="1612400" cy="404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D9D9D9"/>
              </a:buClr>
              <a:buSzPts val="600"/>
              <a:buFont typeface="Roboto"/>
              <a:buNone/>
            </a:pPr>
            <a:r>
              <a:rPr lang="en" sz="800" b="0" i="0" u="none" strike="noStrike" cap="none">
                <a:solidFill>
                  <a:srgbClr val="D9D9D9"/>
                </a:solidFill>
                <a:latin typeface="Roboto"/>
                <a:ea typeface="Roboto"/>
                <a:cs typeface="Roboto"/>
                <a:sym typeface="Roboto"/>
              </a:rPr>
              <a:t>Proprietary + Confidential</a:t>
            </a: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03209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Green Footer">
  <p:cSld name="Blank Green Foot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22800" y="696500"/>
            <a:ext cx="8818800" cy="1007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2"/>
              </a:buClr>
              <a:buSzPts val="1400"/>
              <a:buFont typeface="Roboto"/>
              <a:buNone/>
              <a:defRPr sz="3467" b="0" i="0" u="none" strike="noStrike" cap="none">
                <a:solidFill>
                  <a:srgbClr val="666666"/>
                </a:solidFill>
                <a:latin typeface="Roboto"/>
                <a:ea typeface="Roboto"/>
                <a:cs typeface="Roboto"/>
                <a:sym typeface="Roboto"/>
              </a:defRPr>
            </a:lvl1pPr>
            <a:lvl2pPr lvl="1" algn="l">
              <a:lnSpc>
                <a:spcPct val="100000"/>
              </a:lnSpc>
              <a:spcBef>
                <a:spcPts val="0"/>
              </a:spcBef>
              <a:spcAft>
                <a:spcPts val="0"/>
              </a:spcAft>
              <a:buClr>
                <a:schemeClr val="accent2"/>
              </a:buClr>
              <a:buSzPts val="1400"/>
              <a:buFont typeface="Arial"/>
              <a:buNone/>
              <a:defRPr sz="4800">
                <a:solidFill>
                  <a:schemeClr val="accent2"/>
                </a:solidFill>
              </a:defRPr>
            </a:lvl2pPr>
            <a:lvl3pPr lvl="2" algn="l">
              <a:lnSpc>
                <a:spcPct val="100000"/>
              </a:lnSpc>
              <a:spcBef>
                <a:spcPts val="0"/>
              </a:spcBef>
              <a:spcAft>
                <a:spcPts val="0"/>
              </a:spcAft>
              <a:buClr>
                <a:schemeClr val="accent2"/>
              </a:buClr>
              <a:buSzPts val="1400"/>
              <a:buFont typeface="Arial"/>
              <a:buNone/>
              <a:defRPr sz="4800">
                <a:solidFill>
                  <a:schemeClr val="accent2"/>
                </a:solidFill>
              </a:defRPr>
            </a:lvl3pPr>
            <a:lvl4pPr lvl="3" algn="l">
              <a:lnSpc>
                <a:spcPct val="100000"/>
              </a:lnSpc>
              <a:spcBef>
                <a:spcPts val="0"/>
              </a:spcBef>
              <a:spcAft>
                <a:spcPts val="0"/>
              </a:spcAft>
              <a:buClr>
                <a:schemeClr val="accent2"/>
              </a:buClr>
              <a:buSzPts val="1400"/>
              <a:buFont typeface="Arial"/>
              <a:buNone/>
              <a:defRPr sz="4800">
                <a:solidFill>
                  <a:schemeClr val="accent2"/>
                </a:solidFill>
              </a:defRPr>
            </a:lvl4pPr>
            <a:lvl5pPr lvl="4" algn="l">
              <a:lnSpc>
                <a:spcPct val="100000"/>
              </a:lnSpc>
              <a:spcBef>
                <a:spcPts val="0"/>
              </a:spcBef>
              <a:spcAft>
                <a:spcPts val="0"/>
              </a:spcAft>
              <a:buClr>
                <a:schemeClr val="accent2"/>
              </a:buClr>
              <a:buSzPts val="1400"/>
              <a:buFont typeface="Arial"/>
              <a:buNone/>
              <a:defRPr sz="4800">
                <a:solidFill>
                  <a:schemeClr val="accent2"/>
                </a:solidFill>
              </a:defRPr>
            </a:lvl5pPr>
            <a:lvl6pPr lvl="5" algn="l">
              <a:lnSpc>
                <a:spcPct val="100000"/>
              </a:lnSpc>
              <a:spcBef>
                <a:spcPts val="0"/>
              </a:spcBef>
              <a:spcAft>
                <a:spcPts val="0"/>
              </a:spcAft>
              <a:buClr>
                <a:schemeClr val="accent2"/>
              </a:buClr>
              <a:buSzPts val="1400"/>
              <a:buFont typeface="Arial"/>
              <a:buNone/>
              <a:defRPr sz="4800">
                <a:solidFill>
                  <a:schemeClr val="accent2"/>
                </a:solidFill>
              </a:defRPr>
            </a:lvl6pPr>
            <a:lvl7pPr lvl="6" algn="l">
              <a:lnSpc>
                <a:spcPct val="100000"/>
              </a:lnSpc>
              <a:spcBef>
                <a:spcPts val="0"/>
              </a:spcBef>
              <a:spcAft>
                <a:spcPts val="0"/>
              </a:spcAft>
              <a:buClr>
                <a:schemeClr val="accent2"/>
              </a:buClr>
              <a:buSzPts val="1400"/>
              <a:buFont typeface="Arial"/>
              <a:buNone/>
              <a:defRPr sz="4800">
                <a:solidFill>
                  <a:schemeClr val="accent2"/>
                </a:solidFill>
              </a:defRPr>
            </a:lvl7pPr>
            <a:lvl8pPr lvl="7" algn="l">
              <a:lnSpc>
                <a:spcPct val="100000"/>
              </a:lnSpc>
              <a:spcBef>
                <a:spcPts val="0"/>
              </a:spcBef>
              <a:spcAft>
                <a:spcPts val="0"/>
              </a:spcAft>
              <a:buClr>
                <a:schemeClr val="accent2"/>
              </a:buClr>
              <a:buSzPts val="1400"/>
              <a:buFont typeface="Arial"/>
              <a:buNone/>
              <a:defRPr sz="4800">
                <a:solidFill>
                  <a:schemeClr val="accent2"/>
                </a:solidFill>
              </a:defRPr>
            </a:lvl8pPr>
            <a:lvl9pPr lvl="8" algn="l">
              <a:lnSpc>
                <a:spcPct val="100000"/>
              </a:lnSpc>
              <a:spcBef>
                <a:spcPts val="0"/>
              </a:spcBef>
              <a:spcAft>
                <a:spcPts val="0"/>
              </a:spcAft>
              <a:buClr>
                <a:schemeClr val="accent2"/>
              </a:buClr>
              <a:buSzPts val="1400"/>
              <a:buFont typeface="Arial"/>
              <a:buNone/>
              <a:defRPr sz="4800">
                <a:solidFill>
                  <a:schemeClr val="accent2"/>
                </a:solidFill>
              </a:defRPr>
            </a:lvl9pPr>
          </a:lstStyle>
          <a:p>
            <a:endParaRPr/>
          </a:p>
        </p:txBody>
      </p:sp>
      <p:sp>
        <p:nvSpPr>
          <p:cNvPr id="24" name="Google Shape;24;p4"/>
          <p:cNvSpPr/>
          <p:nvPr/>
        </p:nvSpPr>
        <p:spPr>
          <a:xfrm flipH="1">
            <a:off x="95864" y="6157000"/>
            <a:ext cx="12130400" cy="731200"/>
          </a:xfrm>
          <a:custGeom>
            <a:avLst/>
            <a:gdLst/>
            <a:ahLst/>
            <a:cxnLst/>
            <a:rect l="l" t="t" r="r" b="b"/>
            <a:pathLst>
              <a:path w="120000" h="120000" extrusionOk="0">
                <a:moveTo>
                  <a:pt x="0" y="120000"/>
                </a:moveTo>
                <a:lnTo>
                  <a:pt x="168" y="0"/>
                </a:lnTo>
                <a:lnTo>
                  <a:pt x="120000" y="68165"/>
                </a:lnTo>
                <a:lnTo>
                  <a:pt x="119832" y="113092"/>
                </a:lnTo>
                <a:close/>
              </a:path>
            </a:pathLst>
          </a:custGeom>
          <a:solidFill>
            <a:srgbClr val="349351"/>
          </a:solidFill>
          <a:ln>
            <a:noFill/>
          </a:ln>
        </p:spPr>
      </p:sp>
      <p:sp>
        <p:nvSpPr>
          <p:cNvPr id="25" name="Google Shape;25;p4"/>
          <p:cNvSpPr/>
          <p:nvPr/>
        </p:nvSpPr>
        <p:spPr>
          <a:xfrm flipH="1">
            <a:off x="-16600" y="6249109"/>
            <a:ext cx="6359600" cy="632000"/>
          </a:xfrm>
          <a:custGeom>
            <a:avLst/>
            <a:gdLst/>
            <a:ahLst/>
            <a:cxnLst/>
            <a:rect l="l" t="t" r="r" b="b"/>
            <a:pathLst>
              <a:path w="120000" h="120000" extrusionOk="0">
                <a:moveTo>
                  <a:pt x="0" y="117227"/>
                </a:moveTo>
                <a:lnTo>
                  <a:pt x="120000" y="0"/>
                </a:lnTo>
                <a:lnTo>
                  <a:pt x="119904" y="120000"/>
                </a:lnTo>
                <a:close/>
              </a:path>
            </a:pathLst>
          </a:custGeom>
          <a:solidFill>
            <a:srgbClr val="34A853"/>
          </a:solidFill>
          <a:ln>
            <a:noFill/>
          </a:ln>
        </p:spPr>
      </p:sp>
      <p:sp>
        <p:nvSpPr>
          <p:cNvPr id="26" name="Google Shape;26;p4"/>
          <p:cNvSpPr txBox="1"/>
          <p:nvPr/>
        </p:nvSpPr>
        <p:spPr>
          <a:xfrm>
            <a:off x="10579600" y="291700"/>
            <a:ext cx="1612400" cy="404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D9D9D9"/>
              </a:buClr>
              <a:buSzPts val="600"/>
              <a:buFont typeface="Roboto"/>
              <a:buNone/>
            </a:pPr>
            <a:r>
              <a:rPr lang="en" sz="800" b="0" i="0" u="none" strike="noStrike" cap="none">
                <a:solidFill>
                  <a:srgbClr val="D9D9D9"/>
                </a:solidFill>
                <a:latin typeface="Roboto"/>
                <a:ea typeface="Roboto"/>
                <a:cs typeface="Roboto"/>
                <a:sym typeface="Roboto"/>
              </a:rPr>
              <a:t>Proprietary + Confidential</a:t>
            </a:r>
            <a:endParaRPr sz="1867" b="0" i="0" u="none" strike="noStrike" cap="none">
              <a:solidFill>
                <a:srgbClr val="000000"/>
              </a:solidFill>
              <a:latin typeface="Arial"/>
              <a:ea typeface="Arial"/>
              <a:cs typeface="Arial"/>
              <a:sym typeface="Arial"/>
            </a:endParaRPr>
          </a:p>
        </p:txBody>
      </p:sp>
      <p:pic>
        <p:nvPicPr>
          <p:cNvPr id="27" name="Google Shape;27;p4"/>
          <p:cNvPicPr preferRelativeResize="0"/>
          <p:nvPr/>
        </p:nvPicPr>
        <p:blipFill rotWithShape="1">
          <a:blip r:embed="rId2">
            <a:alphaModFix/>
          </a:blip>
          <a:srcRect/>
          <a:stretch/>
        </p:blipFill>
        <p:spPr>
          <a:xfrm>
            <a:off x="234957" y="6455685"/>
            <a:ext cx="740400" cy="228000"/>
          </a:xfrm>
          <a:prstGeom prst="rect">
            <a:avLst/>
          </a:prstGeom>
          <a:noFill/>
          <a:ln>
            <a:noFill/>
          </a:ln>
        </p:spPr>
      </p:pic>
    </p:spTree>
    <p:extLst>
      <p:ext uri="{BB962C8B-B14F-4D97-AF65-F5344CB8AC3E}">
        <p14:creationId xmlns:p14="http://schemas.microsoft.com/office/powerpoint/2010/main" val="2918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A2768-B780-48F3-8401-0C7BAFC10294}"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229537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3A2768-B780-48F3-8401-0C7BAFC10294}"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251309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A2768-B780-48F3-8401-0C7BAFC10294}"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76569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A2768-B780-48F3-8401-0C7BAFC10294}"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425651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A2768-B780-48F3-8401-0C7BAFC10294}"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111890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A2768-B780-48F3-8401-0C7BAFC10294}"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411941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3A2768-B780-48F3-8401-0C7BAFC10294}"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129852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3A2768-B780-48F3-8401-0C7BAFC10294}"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9682-3FD4-447B-A598-1829B0127D95}" type="slidenum">
              <a:rPr lang="en-US" smtClean="0"/>
              <a:t>‹#›</a:t>
            </a:fld>
            <a:endParaRPr lang="en-US"/>
          </a:p>
        </p:txBody>
      </p:sp>
    </p:spTree>
    <p:extLst>
      <p:ext uri="{BB962C8B-B14F-4D97-AF65-F5344CB8AC3E}">
        <p14:creationId xmlns:p14="http://schemas.microsoft.com/office/powerpoint/2010/main" val="3639826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A2768-B780-48F3-8401-0C7BAFC10294}" type="datetimeFigureOut">
              <a:rPr lang="en-US" smtClean="0"/>
              <a:t>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E9682-3FD4-447B-A598-1829B0127D95}" type="slidenum">
              <a:rPr lang="en-US" smtClean="0"/>
              <a:t>‹#›</a:t>
            </a:fld>
            <a:endParaRPr lang="en-US"/>
          </a:p>
        </p:txBody>
      </p:sp>
    </p:spTree>
    <p:extLst>
      <p:ext uri="{BB962C8B-B14F-4D97-AF65-F5344CB8AC3E}">
        <p14:creationId xmlns:p14="http://schemas.microsoft.com/office/powerpoint/2010/main" val="3306388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hildcareservices.org/families/additional-resources/" TargetMode="External"/><Relationship Id="rId2" Type="http://schemas.openxmlformats.org/officeDocument/2006/relationships/hyperlink" Target="http://www.childcareservices.org/" TargetMode="External"/><Relationship Id="rId1" Type="http://schemas.openxmlformats.org/officeDocument/2006/relationships/slideLayout" Target="../slideLayouts/slideLayout2.xml"/><Relationship Id="rId5" Type="http://schemas.openxmlformats.org/officeDocument/2006/relationships/hyperlink" Target="https://www.childcareservices.org/families/find-child-care/" TargetMode="External"/><Relationship Id="rId4" Type="http://schemas.openxmlformats.org/officeDocument/2006/relationships/hyperlink" Target="http://www.childcareservices.org/paying-for-child-car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Google ads: principles, functions of its information system, getting skills and learning, examples</a:t>
            </a:r>
            <a:endParaRPr lang="en-US" dirty="0"/>
          </a:p>
        </p:txBody>
      </p:sp>
      <p:sp>
        <p:nvSpPr>
          <p:cNvPr id="3" name="Subtitle 2"/>
          <p:cNvSpPr>
            <a:spLocks noGrp="1"/>
          </p:cNvSpPr>
          <p:nvPr>
            <p:ph type="subTitle" idx="1"/>
          </p:nvPr>
        </p:nvSpPr>
        <p:spPr/>
        <p:txBody>
          <a:bodyPr/>
          <a:lstStyle/>
          <a:p>
            <a:r>
              <a:rPr lang="en-US" dirty="0" err="1" smtClean="0"/>
              <a:t>Prof.dr</a:t>
            </a:r>
            <a:r>
              <a:rPr lang="en-US" dirty="0" smtClean="0"/>
              <a:t>. Dalia </a:t>
            </a:r>
            <a:r>
              <a:rPr lang="en-US" dirty="0" err="1" smtClean="0"/>
              <a:t>Kriksciuniene</a:t>
            </a:r>
            <a:endParaRPr lang="en-US" dirty="0" smtClean="0"/>
          </a:p>
          <a:p>
            <a:r>
              <a:rPr lang="en-US" dirty="0" smtClean="0"/>
              <a:t>Vilnius University, Lithuania</a:t>
            </a:r>
          </a:p>
          <a:p>
            <a:r>
              <a:rPr lang="en-US" dirty="0" smtClean="0"/>
              <a:t>Masaryk University, Faculty of Informatics, Brno, 2022</a:t>
            </a:r>
            <a:endParaRPr lang="en-US" dirty="0"/>
          </a:p>
        </p:txBody>
      </p:sp>
    </p:spTree>
    <p:extLst>
      <p:ext uri="{BB962C8B-B14F-4D97-AF65-F5344CB8AC3E}">
        <p14:creationId xmlns:p14="http://schemas.microsoft.com/office/powerpoint/2010/main" val="105314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1981200" y="75693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en-US" sz="2400" kern="0" dirty="0" smtClean="0">
                <a:solidFill>
                  <a:srgbClr val="348FD5"/>
                </a:solidFill>
                <a:latin typeface="Open Sans" pitchFamily="34" charset="0"/>
                <a:ea typeface="Open Sans" pitchFamily="34" charset="0"/>
                <a:cs typeface="Open Sans" pitchFamily="34" charset="0"/>
              </a:rPr>
              <a:t>Keyword optimization</a:t>
            </a:r>
            <a:endParaRPr lang="lt-LT" sz="2400" kern="0" dirty="0">
              <a:solidFill>
                <a:srgbClr val="348FD5"/>
              </a:solidFill>
              <a:latin typeface="Open Sans" pitchFamily="34" charset="0"/>
              <a:ea typeface="Open Sans" pitchFamily="34" charset="0"/>
              <a:cs typeface="Open Sans" pitchFamily="34" charset="0"/>
            </a:endParaRPr>
          </a:p>
        </p:txBody>
      </p:sp>
      <p:sp>
        <p:nvSpPr>
          <p:cNvPr id="11" name="TextBox 10"/>
          <p:cNvSpPr txBox="1"/>
          <p:nvPr/>
        </p:nvSpPr>
        <p:spPr>
          <a:xfrm>
            <a:off x="2063552" y="2132856"/>
            <a:ext cx="7620000" cy="2446824"/>
          </a:xfrm>
          <a:prstGeom prst="rect">
            <a:avLst/>
          </a:prstGeom>
          <a:noFill/>
        </p:spPr>
        <p:txBody>
          <a:bodyPr wrap="square" rtlCol="0">
            <a:spAutoFit/>
          </a:bodyPr>
          <a:lstStyle/>
          <a:p>
            <a:r>
              <a:rPr lang="lt-LT" u="sng" dirty="0">
                <a:solidFill>
                  <a:schemeClr val="bg1">
                    <a:lumMod val="50000"/>
                  </a:schemeClr>
                </a:solidFill>
                <a:latin typeface="Open Sans" pitchFamily="34" charset="0"/>
                <a:ea typeface="Open Sans" pitchFamily="34" charset="0"/>
                <a:cs typeface="Open Sans" pitchFamily="34" charset="0"/>
              </a:rPr>
              <a:t>Kelios pastabos apie raktažodžius:</a:t>
            </a:r>
          </a:p>
          <a:p>
            <a:pPr marL="285750" indent="-285750">
              <a:lnSpc>
                <a:spcPct val="150000"/>
              </a:lnSpc>
              <a:buFont typeface="Arial" pitchFamily="34" charset="0"/>
              <a:buChar char="•"/>
            </a:pPr>
            <a:r>
              <a:rPr lang="lt-LT" dirty="0">
                <a:solidFill>
                  <a:schemeClr val="bg1">
                    <a:lumMod val="50000"/>
                  </a:schemeClr>
                </a:solidFill>
                <a:latin typeface="Open Sans" pitchFamily="34" charset="0"/>
                <a:ea typeface="Open Sans" pitchFamily="34" charset="0"/>
                <a:cs typeface="Open Sans" pitchFamily="34" charset="0"/>
              </a:rPr>
              <a:t>Adwords sistemoje nėra skirtumo tarp mažųjų ir didžiųjų raidžių –  pavyzdžiui „Vilnius“ ir „vilnius“ yra atpažįstami kaip vienas ir tas pats žodis.</a:t>
            </a:r>
          </a:p>
          <a:p>
            <a:pPr marL="285750" indent="-285750">
              <a:lnSpc>
                <a:spcPct val="150000"/>
              </a:lnSpc>
              <a:buFont typeface="Arial" pitchFamily="34" charset="0"/>
              <a:buChar char="•"/>
            </a:pPr>
            <a:r>
              <a:rPr lang="lt-LT" dirty="0">
                <a:solidFill>
                  <a:schemeClr val="bg1">
                    <a:lumMod val="50000"/>
                  </a:schemeClr>
                </a:solidFill>
                <a:latin typeface="Open Sans" pitchFamily="34" charset="0"/>
                <a:ea typeface="Open Sans" pitchFamily="34" charset="0"/>
                <a:cs typeface="Open Sans" pitchFamily="34" charset="0"/>
              </a:rPr>
              <a:t>Nėra reikalo raktažodžiuose naudoti skyrybos ženklų, Vilnius-Londonas ir Vilnius Londonas tai sistemoje yra viena ir ta pati frazė.</a:t>
            </a:r>
            <a:endParaRPr lang="lt-LT"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245624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1981200" y="74916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„Keyword matching</a:t>
            </a:r>
            <a:r>
              <a:rPr lang="lt-LT" sz="2400" kern="0" dirty="0">
                <a:solidFill>
                  <a:srgbClr val="348FD5"/>
                </a:solidFill>
                <a:latin typeface="Open Sans" pitchFamily="34" charset="0"/>
                <a:ea typeface="Open Sans" pitchFamily="34" charset="0"/>
                <a:cs typeface="Open Sans" pitchFamily="34" charset="0"/>
              </a:rPr>
              <a:t>“ – </a:t>
            </a:r>
          </a:p>
        </p:txBody>
      </p:sp>
      <p:sp>
        <p:nvSpPr>
          <p:cNvPr id="10" name="Rounded Rectangle 9"/>
          <p:cNvSpPr/>
          <p:nvPr/>
        </p:nvSpPr>
        <p:spPr>
          <a:xfrm>
            <a:off x="2133600" y="1340768"/>
            <a:ext cx="7772400" cy="5060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Open Sans" pitchFamily="34" charset="0"/>
                <a:ea typeface="Open Sans" pitchFamily="34" charset="0"/>
                <a:cs typeface="Open Sans" pitchFamily="34" charset="0"/>
              </a:rPr>
              <a:t>Broad match</a:t>
            </a:r>
            <a:endParaRPr lang="lt-LT" dirty="0">
              <a:solidFill>
                <a:schemeClr val="tx1"/>
              </a:solidFill>
              <a:latin typeface="Open Sans" pitchFamily="34" charset="0"/>
              <a:ea typeface="Open Sans" pitchFamily="34" charset="0"/>
              <a:cs typeface="Open Sans" pitchFamily="34" charset="0"/>
            </a:endParaRPr>
          </a:p>
        </p:txBody>
      </p:sp>
      <p:sp>
        <p:nvSpPr>
          <p:cNvPr id="11" name="Rounded Rectangle 10"/>
          <p:cNvSpPr/>
          <p:nvPr/>
        </p:nvSpPr>
        <p:spPr>
          <a:xfrm>
            <a:off x="3352800" y="2459298"/>
            <a:ext cx="6501912" cy="3865302"/>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latin typeface="Open Sans" pitchFamily="34" charset="0"/>
              <a:ea typeface="Open Sans" pitchFamily="34" charset="0"/>
              <a:cs typeface="Open Sans" pitchFamily="34" charset="0"/>
            </a:endParaRPr>
          </a:p>
        </p:txBody>
      </p:sp>
      <p:sp>
        <p:nvSpPr>
          <p:cNvPr id="14" name="Rounded Rectangle 13"/>
          <p:cNvSpPr/>
          <p:nvPr/>
        </p:nvSpPr>
        <p:spPr>
          <a:xfrm>
            <a:off x="5562601" y="3858940"/>
            <a:ext cx="4259873" cy="23894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latin typeface="Open Sans" pitchFamily="34" charset="0"/>
              <a:ea typeface="Open Sans" pitchFamily="34" charset="0"/>
              <a:cs typeface="Open Sans" pitchFamily="34" charset="0"/>
            </a:endParaRPr>
          </a:p>
        </p:txBody>
      </p:sp>
      <p:sp>
        <p:nvSpPr>
          <p:cNvPr id="15" name="Rounded Rectangle 14"/>
          <p:cNvSpPr/>
          <p:nvPr/>
        </p:nvSpPr>
        <p:spPr>
          <a:xfrm>
            <a:off x="6477001" y="4901270"/>
            <a:ext cx="3176221" cy="119473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latin typeface="Open Sans" pitchFamily="34" charset="0"/>
              <a:ea typeface="Open Sans" pitchFamily="34" charset="0"/>
              <a:cs typeface="Open Sans" pitchFamily="34" charset="0"/>
            </a:endParaRPr>
          </a:p>
        </p:txBody>
      </p:sp>
      <p:sp>
        <p:nvSpPr>
          <p:cNvPr id="16" name="TextBox 15"/>
          <p:cNvSpPr txBox="1"/>
          <p:nvPr/>
        </p:nvSpPr>
        <p:spPr>
          <a:xfrm>
            <a:off x="3291987" y="1546879"/>
            <a:ext cx="5455627" cy="830997"/>
          </a:xfrm>
          <a:prstGeom prst="rect">
            <a:avLst/>
          </a:prstGeom>
          <a:noFill/>
        </p:spPr>
        <p:txBody>
          <a:bodyPr wrap="square" rtlCol="0">
            <a:spAutoFit/>
          </a:bodyPr>
          <a:lstStyle/>
          <a:p>
            <a:r>
              <a:rPr lang="lt-LT" sz="1600" b="1" dirty="0">
                <a:latin typeface="Open Sans" pitchFamily="34" charset="0"/>
                <a:ea typeface="Open Sans" pitchFamily="34" charset="0"/>
                <a:cs typeface="Open Sans" pitchFamily="34" charset="0"/>
              </a:rPr>
              <a:t>b</a:t>
            </a:r>
            <a:r>
              <a:rPr lang="lt-LT" sz="1600" b="1" dirty="0">
                <a:latin typeface="Open Sans" pitchFamily="34" charset="0"/>
                <a:ea typeface="Open Sans" pitchFamily="34" charset="0"/>
                <a:cs typeface="Open Sans" pitchFamily="34" charset="0"/>
              </a:rPr>
              <a:t>road match:</a:t>
            </a:r>
          </a:p>
          <a:p>
            <a:r>
              <a:rPr lang="lt-LT" sz="1600" dirty="0">
                <a:latin typeface="Open Sans" pitchFamily="34" charset="0"/>
                <a:ea typeface="Open Sans" pitchFamily="34" charset="0"/>
                <a:cs typeface="Open Sans" pitchFamily="34" charset="0"/>
              </a:rPr>
              <a:t>skelbimas rodomas, jei ieškoma panašių frazių ir susijusių variantų</a:t>
            </a:r>
          </a:p>
        </p:txBody>
      </p:sp>
      <p:sp>
        <p:nvSpPr>
          <p:cNvPr id="17" name="TextBox 16"/>
          <p:cNvSpPr txBox="1"/>
          <p:nvPr/>
        </p:nvSpPr>
        <p:spPr>
          <a:xfrm>
            <a:off x="3651739" y="2636912"/>
            <a:ext cx="5904035" cy="1077218"/>
          </a:xfrm>
          <a:prstGeom prst="rect">
            <a:avLst/>
          </a:prstGeom>
          <a:noFill/>
        </p:spPr>
        <p:txBody>
          <a:bodyPr wrap="square" rtlCol="0">
            <a:spAutoFit/>
          </a:bodyPr>
          <a:lstStyle/>
          <a:p>
            <a:r>
              <a:rPr lang="lt-LT" sz="1600" b="1" dirty="0">
                <a:latin typeface="Open Sans" pitchFamily="34" charset="0"/>
                <a:ea typeface="Open Sans" pitchFamily="34" charset="0"/>
                <a:cs typeface="Open Sans" pitchFamily="34" charset="0"/>
              </a:rPr>
              <a:t>+modified broad match:</a:t>
            </a:r>
          </a:p>
          <a:p>
            <a:r>
              <a:rPr lang="lt-LT" sz="1600" dirty="0">
                <a:latin typeface="Open Sans" pitchFamily="34" charset="0"/>
                <a:ea typeface="Open Sans" pitchFamily="34" charset="0"/>
                <a:cs typeface="Open Sans" pitchFamily="34" charset="0"/>
              </a:rPr>
              <a:t>**galimybė, turintį daugiau kontrolės megu broad match, bet platesnė negu „phrase match“. Reikalauja, kad frazėje būtų tikslus žodis, prie kurio yra +</a:t>
            </a:r>
            <a:endParaRPr lang="lt-LT" sz="1600" dirty="0">
              <a:latin typeface="Open Sans" pitchFamily="34" charset="0"/>
              <a:ea typeface="Open Sans" pitchFamily="34" charset="0"/>
              <a:cs typeface="Open Sans" pitchFamily="34" charset="0"/>
            </a:endParaRPr>
          </a:p>
        </p:txBody>
      </p:sp>
      <p:sp>
        <p:nvSpPr>
          <p:cNvPr id="18" name="TextBox 17"/>
          <p:cNvSpPr txBox="1"/>
          <p:nvPr/>
        </p:nvSpPr>
        <p:spPr>
          <a:xfrm>
            <a:off x="5879976" y="3976451"/>
            <a:ext cx="3572236" cy="830997"/>
          </a:xfrm>
          <a:prstGeom prst="rect">
            <a:avLst/>
          </a:prstGeom>
          <a:noFill/>
        </p:spPr>
        <p:txBody>
          <a:bodyPr wrap="square" rtlCol="0">
            <a:spAutoFit/>
          </a:bodyPr>
          <a:lstStyle/>
          <a:p>
            <a:r>
              <a:rPr lang="lt-LT" sz="1600" b="1" dirty="0">
                <a:latin typeface="Open Sans" pitchFamily="34" charset="0"/>
                <a:ea typeface="Open Sans" pitchFamily="34" charset="0"/>
                <a:cs typeface="Open Sans" pitchFamily="34" charset="0"/>
              </a:rPr>
              <a:t>„phrase match“:</a:t>
            </a:r>
          </a:p>
          <a:p>
            <a:r>
              <a:rPr lang="lt-LT" sz="1600" dirty="0">
                <a:latin typeface="Open Sans" pitchFamily="34" charset="0"/>
                <a:ea typeface="Open Sans" pitchFamily="34" charset="0"/>
                <a:cs typeface="Open Sans" pitchFamily="34" charset="0"/>
              </a:rPr>
              <a:t>skelbimas rodomas, jei </a:t>
            </a:r>
            <a:r>
              <a:rPr lang="lt-LT" sz="1600" dirty="0">
                <a:latin typeface="Open Sans" pitchFamily="34" charset="0"/>
                <a:ea typeface="Open Sans" pitchFamily="34" charset="0"/>
                <a:cs typeface="Open Sans" pitchFamily="34" charset="0"/>
              </a:rPr>
              <a:t>yra tiksli frazės atitiktis.</a:t>
            </a:r>
            <a:endParaRPr lang="lt-LT" sz="1600" dirty="0">
              <a:latin typeface="Open Sans" pitchFamily="34" charset="0"/>
              <a:ea typeface="Open Sans" pitchFamily="34" charset="0"/>
              <a:cs typeface="Open Sans" pitchFamily="34" charset="0"/>
            </a:endParaRPr>
          </a:p>
        </p:txBody>
      </p:sp>
      <p:sp>
        <p:nvSpPr>
          <p:cNvPr id="20" name="TextBox 19"/>
          <p:cNvSpPr txBox="1"/>
          <p:nvPr/>
        </p:nvSpPr>
        <p:spPr>
          <a:xfrm>
            <a:off x="6540138" y="5097382"/>
            <a:ext cx="2927462" cy="830997"/>
          </a:xfrm>
          <a:prstGeom prst="rect">
            <a:avLst/>
          </a:prstGeom>
          <a:noFill/>
        </p:spPr>
        <p:txBody>
          <a:bodyPr wrap="square" rtlCol="0">
            <a:spAutoFit/>
          </a:bodyPr>
          <a:lstStyle/>
          <a:p>
            <a:r>
              <a:rPr lang="lt-LT" sz="1600" b="1" dirty="0">
                <a:latin typeface="Open Sans" pitchFamily="34" charset="0"/>
                <a:ea typeface="Open Sans" pitchFamily="34" charset="0"/>
                <a:cs typeface="Open Sans" pitchFamily="34" charset="0"/>
              </a:rPr>
              <a:t>[</a:t>
            </a:r>
            <a:r>
              <a:rPr lang="lt-LT" sz="1600" b="1" dirty="0">
                <a:latin typeface="Open Sans" pitchFamily="34" charset="0"/>
                <a:ea typeface="Open Sans" pitchFamily="34" charset="0"/>
                <a:cs typeface="Open Sans" pitchFamily="34" charset="0"/>
              </a:rPr>
              <a:t>exact match]:</a:t>
            </a:r>
          </a:p>
          <a:p>
            <a:r>
              <a:rPr lang="lt-LT" sz="1600" dirty="0">
                <a:latin typeface="Open Sans" pitchFamily="34" charset="0"/>
                <a:ea typeface="Open Sans" pitchFamily="34" charset="0"/>
                <a:cs typeface="Open Sans" pitchFamily="34" charset="0"/>
              </a:rPr>
              <a:t>skelbimas </a:t>
            </a:r>
            <a:r>
              <a:rPr lang="lt-LT" sz="1600" dirty="0">
                <a:latin typeface="Open Sans" pitchFamily="34" charset="0"/>
                <a:ea typeface="Open Sans" pitchFamily="34" charset="0"/>
                <a:cs typeface="Open Sans" pitchFamily="34" charset="0"/>
              </a:rPr>
              <a:t>rodomas tik konkrečiam raktažodžiui</a:t>
            </a:r>
            <a:endParaRPr lang="lt-LT" sz="1600"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66618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1981200" y="74916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lt-LT" sz="2400" kern="0" dirty="0">
                <a:solidFill>
                  <a:srgbClr val="348FD5"/>
                </a:solidFill>
                <a:latin typeface="Open Sans" pitchFamily="34" charset="0"/>
                <a:ea typeface="Open Sans" pitchFamily="34" charset="0"/>
                <a:cs typeface="Open Sans" pitchFamily="34" charset="0"/>
              </a:rPr>
              <a:t>„Keyword matching“ pasirinkimai</a:t>
            </a:r>
          </a:p>
        </p:txBody>
      </p:sp>
      <p:sp>
        <p:nvSpPr>
          <p:cNvPr id="2" name="TextBox 1"/>
          <p:cNvSpPr txBox="1"/>
          <p:nvPr/>
        </p:nvSpPr>
        <p:spPr>
          <a:xfrm>
            <a:off x="2423592" y="1773762"/>
            <a:ext cx="7344816" cy="3416320"/>
          </a:xfrm>
          <a:prstGeom prst="rect">
            <a:avLst/>
          </a:prstGeom>
          <a:noFill/>
        </p:spPr>
        <p:txBody>
          <a:bodyPr wrap="square" rtlCol="0">
            <a:spAutoFit/>
          </a:bodyPr>
          <a:lstStyle/>
          <a:p>
            <a:r>
              <a:rPr lang="lt-LT" b="1" dirty="0">
                <a:solidFill>
                  <a:schemeClr val="bg1">
                    <a:lumMod val="50000"/>
                  </a:schemeClr>
                </a:solidFill>
              </a:rPr>
              <a:t>Exact match: [plastikiniai langai]</a:t>
            </a:r>
            <a:r>
              <a:rPr lang="lt-LT" dirty="0">
                <a:solidFill>
                  <a:schemeClr val="bg1">
                    <a:lumMod val="50000"/>
                  </a:schemeClr>
                </a:solidFill>
              </a:rPr>
              <a:t> – tik, jei kažkas įveda į paiešką būtent plastikiniai langai;</a:t>
            </a:r>
          </a:p>
          <a:p>
            <a:endParaRPr lang="lt-LT" dirty="0">
              <a:solidFill>
                <a:schemeClr val="bg1">
                  <a:lumMod val="50000"/>
                </a:schemeClr>
              </a:solidFill>
            </a:endParaRPr>
          </a:p>
          <a:p>
            <a:r>
              <a:rPr lang="lt-LT" b="1" dirty="0">
                <a:solidFill>
                  <a:schemeClr val="bg1">
                    <a:lumMod val="50000"/>
                  </a:schemeClr>
                </a:solidFill>
              </a:rPr>
              <a:t>Phrase match: „plastikiniai langai“ </a:t>
            </a:r>
            <a:r>
              <a:rPr lang="lt-LT" dirty="0">
                <a:solidFill>
                  <a:schemeClr val="bg1">
                    <a:lumMod val="50000"/>
                  </a:schemeClr>
                </a:solidFill>
              </a:rPr>
              <a:t>– plastikiniai langai, pigūs plastikiniai langai, plastikiniai langai vilniuje ir t.t.</a:t>
            </a:r>
          </a:p>
          <a:p>
            <a:endParaRPr lang="lt-LT" dirty="0">
              <a:solidFill>
                <a:schemeClr val="bg1">
                  <a:lumMod val="50000"/>
                </a:schemeClr>
              </a:solidFill>
            </a:endParaRPr>
          </a:p>
          <a:p>
            <a:r>
              <a:rPr lang="lt-LT" b="1" dirty="0">
                <a:solidFill>
                  <a:schemeClr val="bg1">
                    <a:lumMod val="50000"/>
                  </a:schemeClr>
                </a:solidFill>
              </a:rPr>
              <a:t>Extended broad match: +plastikiniai +langai </a:t>
            </a:r>
            <a:r>
              <a:rPr lang="lt-LT" dirty="0">
                <a:solidFill>
                  <a:schemeClr val="bg1">
                    <a:lumMod val="50000"/>
                  </a:schemeClr>
                </a:solidFill>
              </a:rPr>
              <a:t>– plastikiniai langai, gamina plastikinius langus, plastikinių langų montavimas, plastikiniai apvalūs langai ir t.t</a:t>
            </a:r>
            <a:r>
              <a:rPr lang="lt-LT" dirty="0">
                <a:solidFill>
                  <a:schemeClr val="bg1">
                    <a:lumMod val="50000"/>
                  </a:schemeClr>
                </a:solidFill>
              </a:rPr>
              <a:t>.</a:t>
            </a:r>
            <a:endParaRPr lang="lt-LT" dirty="0">
              <a:solidFill>
                <a:schemeClr val="bg1">
                  <a:lumMod val="50000"/>
                </a:schemeClr>
              </a:solidFill>
            </a:endParaRPr>
          </a:p>
          <a:p>
            <a:endParaRPr lang="lt-LT" dirty="0">
              <a:solidFill>
                <a:schemeClr val="bg1">
                  <a:lumMod val="50000"/>
                </a:schemeClr>
              </a:solidFill>
            </a:endParaRPr>
          </a:p>
          <a:p>
            <a:r>
              <a:rPr lang="lt-LT" b="1" dirty="0">
                <a:solidFill>
                  <a:schemeClr val="bg1">
                    <a:lumMod val="50000"/>
                  </a:schemeClr>
                </a:solidFill>
              </a:rPr>
              <a:t>Broad match: plastikiniai langai </a:t>
            </a:r>
            <a:r>
              <a:rPr lang="lt-LT" dirty="0">
                <a:solidFill>
                  <a:schemeClr val="bg1">
                    <a:lumMod val="50000"/>
                  </a:schemeClr>
                </a:solidFill>
              </a:rPr>
              <a:t>– plastiko langai, mediniai langai, langų skaičiuoklė, geri langai, langų gamyba šiauliuose ir t.t.</a:t>
            </a:r>
            <a:endParaRPr lang="lt-LT" dirty="0">
              <a:solidFill>
                <a:schemeClr val="bg1">
                  <a:lumMod val="50000"/>
                </a:schemeClr>
              </a:solidFill>
            </a:endParaRPr>
          </a:p>
        </p:txBody>
      </p:sp>
    </p:spTree>
    <p:extLst>
      <p:ext uri="{BB962C8B-B14F-4D97-AF65-F5344CB8AC3E}">
        <p14:creationId xmlns:p14="http://schemas.microsoft.com/office/powerpoint/2010/main" val="812846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1981200" y="74916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lt-LT" sz="2400" kern="0" dirty="0">
                <a:solidFill>
                  <a:srgbClr val="348FD5"/>
                </a:solidFill>
                <a:latin typeface="Open Sans" pitchFamily="34" charset="0"/>
                <a:ea typeface="Open Sans" pitchFamily="34" charset="0"/>
                <a:cs typeface="Open Sans" pitchFamily="34" charset="0"/>
              </a:rPr>
              <a:t>Search terms</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8928" y="1193095"/>
            <a:ext cx="8311872" cy="3463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54864" y="4879833"/>
            <a:ext cx="4440614" cy="1384995"/>
          </a:xfrm>
          <a:prstGeom prst="rect">
            <a:avLst/>
          </a:prstGeom>
        </p:spPr>
        <p:txBody>
          <a:bodyPr wrap="square">
            <a:spAutoFit/>
          </a:bodyPr>
          <a:lstStyle/>
          <a:p>
            <a:r>
              <a:rPr lang="lt-LT" sz="1400" dirty="0">
                <a:solidFill>
                  <a:schemeClr val="bg1">
                    <a:lumMod val="50000"/>
                  </a:schemeClr>
                </a:solidFill>
                <a:latin typeface="Open Sans" pitchFamily="34" charset="0"/>
                <a:ea typeface="Open Sans" pitchFamily="34" charset="0"/>
                <a:cs typeface="Open Sans" pitchFamily="34" charset="0"/>
              </a:rPr>
              <a:t>Search terms ataskaitoje galima rasti visas frazes, kurių ieškoję žmonės atrado mūsų reklamą. Taip galime atrasti idėjas naujiems raktažodžiams, kuriuos galime įkelti į reklaminę kampaniją, o taip pat surasti netinkamas frazes, kurias galime panaudoti kaip „negative keywords“.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5" y="1292486"/>
            <a:ext cx="1510634" cy="636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330" y="2996952"/>
            <a:ext cx="1506347" cy="48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9330" y="3483852"/>
            <a:ext cx="1941741" cy="2746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465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1981200" y="74916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sz="2400" kern="0" dirty="0" smtClean="0">
                <a:solidFill>
                  <a:srgbClr val="348FD5"/>
                </a:solidFill>
                <a:latin typeface="Open Sans" pitchFamily="34" charset="0"/>
                <a:ea typeface="Open Sans" pitchFamily="34" charset="0"/>
                <a:cs typeface="Open Sans" pitchFamily="34" charset="0"/>
              </a:rPr>
              <a:t>New account</a:t>
            </a:r>
            <a:endParaRPr lang="lt-LT" sz="2400" kern="0" dirty="0">
              <a:solidFill>
                <a:srgbClr val="348FD5"/>
              </a:solidFill>
              <a:latin typeface="Open Sans" pitchFamily="34" charset="0"/>
              <a:ea typeface="Open Sans" pitchFamily="34" charset="0"/>
              <a:cs typeface="Open Sans"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423"/>
          <a:stretch/>
        </p:blipFill>
        <p:spPr bwMode="auto">
          <a:xfrm>
            <a:off x="2457450" y="2492896"/>
            <a:ext cx="7277100" cy="3487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1" y="3067050"/>
            <a:ext cx="4567009" cy="505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2124076" y="1948644"/>
            <a:ext cx="7610475" cy="514350"/>
          </a:xfrm>
          <a:prstGeom prst="rect">
            <a:avLst/>
          </a:prstGeom>
        </p:spPr>
      </p:pic>
      <p:pic>
        <p:nvPicPr>
          <p:cNvPr id="3" name="Picture 2"/>
          <p:cNvPicPr>
            <a:picLocks noChangeAspect="1"/>
          </p:cNvPicPr>
          <p:nvPr/>
        </p:nvPicPr>
        <p:blipFill>
          <a:blip r:embed="rId6"/>
          <a:stretch>
            <a:fillRect/>
          </a:stretch>
        </p:blipFill>
        <p:spPr>
          <a:xfrm>
            <a:off x="7000539" y="2386401"/>
            <a:ext cx="2352675" cy="2085975"/>
          </a:xfrm>
          <a:prstGeom prst="rect">
            <a:avLst/>
          </a:prstGeom>
        </p:spPr>
      </p:pic>
    </p:spTree>
    <p:extLst>
      <p:ext uri="{BB962C8B-B14F-4D97-AF65-F5344CB8AC3E}">
        <p14:creationId xmlns:p14="http://schemas.microsoft.com/office/powerpoint/2010/main" val="333464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p:cTn id="11" dur="500" fill="hold"/>
                                        <p:tgtEl>
                                          <p:spTgt spid="2052"/>
                                        </p:tgtEl>
                                        <p:attrNameLst>
                                          <p:attrName>ppt_w</p:attrName>
                                        </p:attrNameLst>
                                      </p:cBhvr>
                                      <p:tavLst>
                                        <p:tav tm="0">
                                          <p:val>
                                            <p:fltVal val="0"/>
                                          </p:val>
                                        </p:tav>
                                        <p:tav tm="100000">
                                          <p:val>
                                            <p:strVal val="#ppt_w"/>
                                          </p:val>
                                        </p:tav>
                                      </p:tavLst>
                                    </p:anim>
                                    <p:anim calcmode="lin" valueType="num">
                                      <p:cBhvr>
                                        <p:cTn id="12" dur="500" fill="hold"/>
                                        <p:tgtEl>
                                          <p:spTgt spid="2052"/>
                                        </p:tgtEl>
                                        <p:attrNameLst>
                                          <p:attrName>ppt_h</p:attrName>
                                        </p:attrNameLst>
                                      </p:cBhvr>
                                      <p:tavLst>
                                        <p:tav tm="0">
                                          <p:val>
                                            <p:fltVal val="0"/>
                                          </p:val>
                                        </p:tav>
                                        <p:tav tm="100000">
                                          <p:val>
                                            <p:strVal val="#ppt_h"/>
                                          </p:val>
                                        </p:tav>
                                      </p:tavLst>
                                    </p:anim>
                                    <p:animEffect transition="in" filter="fade">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1981200" y="74916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sz="2400" kern="0" dirty="0" smtClean="0">
                <a:solidFill>
                  <a:srgbClr val="348FD5"/>
                </a:solidFill>
                <a:latin typeface="Open Sans" pitchFamily="34" charset="0"/>
                <a:ea typeface="Open Sans" pitchFamily="34" charset="0"/>
                <a:cs typeface="Open Sans" pitchFamily="34" charset="0"/>
              </a:rPr>
              <a:t>Payment</a:t>
            </a:r>
            <a:endParaRPr lang="lt-LT" sz="2400" kern="0" dirty="0">
              <a:solidFill>
                <a:srgbClr val="348FD5"/>
              </a:solidFill>
              <a:latin typeface="Open Sans" pitchFamily="34" charset="0"/>
              <a:ea typeface="Open Sans" pitchFamily="34" charset="0"/>
              <a:cs typeface="Open Sans" pitchFamily="34" charset="0"/>
            </a:endParaRPr>
          </a:p>
        </p:txBody>
      </p:sp>
      <p:pic>
        <p:nvPicPr>
          <p:cNvPr id="2" name="Picture 1"/>
          <p:cNvPicPr>
            <a:picLocks noChangeAspect="1"/>
          </p:cNvPicPr>
          <p:nvPr/>
        </p:nvPicPr>
        <p:blipFill>
          <a:blip r:embed="rId3"/>
          <a:stretch>
            <a:fillRect/>
          </a:stretch>
        </p:blipFill>
        <p:spPr>
          <a:xfrm>
            <a:off x="1684492" y="1628800"/>
            <a:ext cx="4227931" cy="4337006"/>
          </a:xfrm>
          <a:prstGeom prst="rect">
            <a:avLst/>
          </a:prstGeom>
        </p:spPr>
      </p:pic>
      <p:pic>
        <p:nvPicPr>
          <p:cNvPr id="3" name="Picture 2"/>
          <p:cNvPicPr>
            <a:picLocks noChangeAspect="1"/>
          </p:cNvPicPr>
          <p:nvPr/>
        </p:nvPicPr>
        <p:blipFill>
          <a:blip r:embed="rId4"/>
          <a:stretch>
            <a:fillRect/>
          </a:stretch>
        </p:blipFill>
        <p:spPr>
          <a:xfrm>
            <a:off x="6133756" y="1629078"/>
            <a:ext cx="4077044" cy="4336728"/>
          </a:xfrm>
          <a:prstGeom prst="rect">
            <a:avLst/>
          </a:prstGeom>
        </p:spPr>
      </p:pic>
    </p:spTree>
    <p:extLst>
      <p:ext uri="{BB962C8B-B14F-4D97-AF65-F5344CB8AC3E}">
        <p14:creationId xmlns:p14="http://schemas.microsoft.com/office/powerpoint/2010/main" val="602789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1" name="Diagram 10"/>
          <p:cNvGraphicFramePr/>
          <p:nvPr>
            <p:extLst>
              <p:ext uri="{D42A27DB-BD31-4B8C-83A1-F6EECF244321}">
                <p14:modId xmlns:p14="http://schemas.microsoft.com/office/powerpoint/2010/main" val="3297408346"/>
              </p:ext>
            </p:extLst>
          </p:nvPr>
        </p:nvGraphicFramePr>
        <p:xfrm>
          <a:off x="1803136" y="1340768"/>
          <a:ext cx="8585728" cy="480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9144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pitchFamily="34" charset="0"/>
              <a:ea typeface="Open Sans" pitchFamily="34" charset="0"/>
              <a:cs typeface="Open Sans" pitchFamily="34" charset="0"/>
            </a:endParaRPr>
          </a:p>
        </p:txBody>
      </p:sp>
      <p:sp>
        <p:nvSpPr>
          <p:cNvPr id="19" name="Title 1"/>
          <p:cNvSpPr txBox="1">
            <a:spLocks/>
          </p:cNvSpPr>
          <p:nvPr/>
        </p:nvSpPr>
        <p:spPr bwMode="auto">
          <a:xfrm>
            <a:off x="1609898" y="638838"/>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en-US" sz="2400" kern="0" dirty="0" smtClean="0">
                <a:solidFill>
                  <a:srgbClr val="348FD5"/>
                </a:solidFill>
                <a:latin typeface="Open Sans" pitchFamily="34" charset="0"/>
                <a:ea typeface="Open Sans" pitchFamily="34" charset="0"/>
                <a:cs typeface="Open Sans" pitchFamily="34" charset="0"/>
              </a:rPr>
              <a:t>Ads account structure</a:t>
            </a:r>
            <a:endParaRPr lang="lt-LT" sz="2400" kern="0" dirty="0">
              <a:solidFill>
                <a:srgbClr val="348FD5"/>
              </a:solidFill>
              <a:latin typeface="Open Sans" pitchFamily="34" charset="0"/>
              <a:ea typeface="Open Sans" pitchFamily="34" charset="0"/>
              <a:cs typeface="Open Sans" pitchFamily="34" charset="0"/>
            </a:endParaRPr>
          </a:p>
        </p:txBody>
      </p:sp>
      <p:sp>
        <p:nvSpPr>
          <p:cNvPr id="44" name="Rounded Rectangle 43"/>
          <p:cNvSpPr/>
          <p:nvPr/>
        </p:nvSpPr>
        <p:spPr>
          <a:xfrm>
            <a:off x="4772198" y="1119396"/>
            <a:ext cx="1905000" cy="4572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Paskyra</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45" name="Rounded Rectangle 44"/>
          <p:cNvSpPr/>
          <p:nvPr/>
        </p:nvSpPr>
        <p:spPr>
          <a:xfrm>
            <a:off x="4772198" y="2042505"/>
            <a:ext cx="1905000" cy="4572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Kampanija 2</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46" name="Rounded Rectangle 45"/>
          <p:cNvSpPr/>
          <p:nvPr/>
        </p:nvSpPr>
        <p:spPr>
          <a:xfrm>
            <a:off x="7779921" y="2055568"/>
            <a:ext cx="1905000" cy="4572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Kampanija 3</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47" name="Rounded Rectangle 46"/>
          <p:cNvSpPr/>
          <p:nvPr/>
        </p:nvSpPr>
        <p:spPr>
          <a:xfrm>
            <a:off x="2125881" y="2033796"/>
            <a:ext cx="1905000" cy="4572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Kampanija 1</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48" name="Rounded Rectangle 47"/>
          <p:cNvSpPr/>
          <p:nvPr/>
        </p:nvSpPr>
        <p:spPr>
          <a:xfrm>
            <a:off x="1765563" y="3025485"/>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Skelbimų</a:t>
            </a:r>
            <a:r>
              <a:rPr lang="lt-LT" sz="1600" kern="0" dirty="0">
                <a:solidFill>
                  <a:srgbClr val="000000"/>
                </a:solidFill>
                <a:latin typeface="Open Sans" pitchFamily="34" charset="0"/>
                <a:ea typeface="Open Sans" pitchFamily="34" charset="0"/>
                <a:cs typeface="Open Sans" pitchFamily="34" charset="0"/>
              </a:rPr>
              <a:t> </a:t>
            </a:r>
            <a:r>
              <a:rPr lang="lt-LT" sz="1600" kern="0" dirty="0">
                <a:solidFill>
                  <a:schemeClr val="bg1">
                    <a:lumMod val="50000"/>
                  </a:schemeClr>
                </a:solidFill>
                <a:latin typeface="Open Sans" pitchFamily="34" charset="0"/>
                <a:ea typeface="Open Sans" pitchFamily="34" charset="0"/>
                <a:cs typeface="Open Sans" pitchFamily="34" charset="0"/>
              </a:rPr>
              <a:t>grupė</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49" name="Rounded Rectangle 48"/>
          <p:cNvSpPr/>
          <p:nvPr/>
        </p:nvSpPr>
        <p:spPr>
          <a:xfrm>
            <a:off x="4411881" y="3024396"/>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Skelbimų grupė</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50" name="Rounded Rectangle 49"/>
          <p:cNvSpPr/>
          <p:nvPr/>
        </p:nvSpPr>
        <p:spPr>
          <a:xfrm>
            <a:off x="5554881" y="3024396"/>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Skelbimų grupė</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51" name="Rounded Rectangle 50"/>
          <p:cNvSpPr/>
          <p:nvPr/>
        </p:nvSpPr>
        <p:spPr>
          <a:xfrm>
            <a:off x="7017921" y="3025485"/>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Skelbimų grupė</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52" name="Rounded Rectangle 51"/>
          <p:cNvSpPr/>
          <p:nvPr/>
        </p:nvSpPr>
        <p:spPr>
          <a:xfrm>
            <a:off x="8160921" y="3025485"/>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Skelbimų grupė</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53" name="Rounded Rectangle 52"/>
          <p:cNvSpPr/>
          <p:nvPr/>
        </p:nvSpPr>
        <p:spPr>
          <a:xfrm>
            <a:off x="9314807" y="3024396"/>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Skelbimų grupė</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54" name="Rounded Rectangle 53"/>
          <p:cNvSpPr/>
          <p:nvPr/>
        </p:nvSpPr>
        <p:spPr>
          <a:xfrm>
            <a:off x="2919449" y="3038548"/>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Skelbimų grupė</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cxnSp>
        <p:nvCxnSpPr>
          <p:cNvPr id="55" name="Straight Connector 54"/>
          <p:cNvCxnSpPr>
            <a:stCxn id="44" idx="3"/>
          </p:cNvCxnSpPr>
          <p:nvPr/>
        </p:nvCxnSpPr>
        <p:spPr>
          <a:xfrm>
            <a:off x="6677198" y="1347997"/>
            <a:ext cx="1295400" cy="694509"/>
          </a:xfrm>
          <a:prstGeom prst="line">
            <a:avLst/>
          </a:prstGeom>
          <a:noFill/>
          <a:ln w="28575" cap="flat" cmpd="sng" algn="ctr">
            <a:solidFill>
              <a:srgbClr val="FFFFFF">
                <a:lumMod val="65000"/>
              </a:srgbClr>
            </a:solidFill>
            <a:prstDash val="solid"/>
          </a:ln>
          <a:effectLst/>
        </p:spPr>
      </p:cxnSp>
      <p:cxnSp>
        <p:nvCxnSpPr>
          <p:cNvPr id="56" name="Straight Connector 55"/>
          <p:cNvCxnSpPr>
            <a:endCxn id="44" idx="1"/>
          </p:cNvCxnSpPr>
          <p:nvPr/>
        </p:nvCxnSpPr>
        <p:spPr>
          <a:xfrm flipV="1">
            <a:off x="3352702" y="1347996"/>
            <a:ext cx="1419497" cy="685800"/>
          </a:xfrm>
          <a:prstGeom prst="line">
            <a:avLst/>
          </a:prstGeom>
          <a:noFill/>
          <a:ln w="28575" cap="flat" cmpd="sng" algn="ctr">
            <a:solidFill>
              <a:srgbClr val="FFFFFF">
                <a:lumMod val="65000"/>
              </a:srgbClr>
            </a:solidFill>
            <a:prstDash val="solid"/>
          </a:ln>
          <a:effectLst/>
        </p:spPr>
      </p:cxnSp>
      <p:cxnSp>
        <p:nvCxnSpPr>
          <p:cNvPr id="57" name="Straight Connector 56"/>
          <p:cNvCxnSpPr>
            <a:stCxn id="44" idx="2"/>
            <a:endCxn id="45" idx="0"/>
          </p:cNvCxnSpPr>
          <p:nvPr/>
        </p:nvCxnSpPr>
        <p:spPr>
          <a:xfrm>
            <a:off x="5724698" y="1576597"/>
            <a:ext cx="0" cy="465909"/>
          </a:xfrm>
          <a:prstGeom prst="line">
            <a:avLst/>
          </a:prstGeom>
          <a:noFill/>
          <a:ln w="28575" cap="flat" cmpd="sng" algn="ctr">
            <a:solidFill>
              <a:srgbClr val="FFFFFF">
                <a:lumMod val="65000"/>
              </a:srgbClr>
            </a:solidFill>
            <a:prstDash val="solid"/>
          </a:ln>
          <a:effectLst/>
        </p:spPr>
      </p:cxnSp>
      <p:cxnSp>
        <p:nvCxnSpPr>
          <p:cNvPr id="58" name="Straight Connector 57"/>
          <p:cNvCxnSpPr/>
          <p:nvPr/>
        </p:nvCxnSpPr>
        <p:spPr>
          <a:xfrm>
            <a:off x="6126381" y="2490997"/>
            <a:ext cx="0" cy="534489"/>
          </a:xfrm>
          <a:prstGeom prst="line">
            <a:avLst/>
          </a:prstGeom>
          <a:noFill/>
          <a:ln w="28575" cap="flat" cmpd="sng" algn="ctr">
            <a:solidFill>
              <a:srgbClr val="FFFFFF">
                <a:lumMod val="65000"/>
              </a:srgbClr>
            </a:solidFill>
            <a:prstDash val="solid"/>
          </a:ln>
          <a:effectLst/>
        </p:spPr>
      </p:cxnSp>
      <p:cxnSp>
        <p:nvCxnSpPr>
          <p:cNvPr id="59" name="Straight Connector 58"/>
          <p:cNvCxnSpPr/>
          <p:nvPr/>
        </p:nvCxnSpPr>
        <p:spPr>
          <a:xfrm>
            <a:off x="5097681" y="2490997"/>
            <a:ext cx="0" cy="534489"/>
          </a:xfrm>
          <a:prstGeom prst="line">
            <a:avLst/>
          </a:prstGeom>
          <a:noFill/>
          <a:ln w="28575" cap="flat" cmpd="sng" algn="ctr">
            <a:solidFill>
              <a:srgbClr val="FFFFFF">
                <a:lumMod val="65000"/>
              </a:srgbClr>
            </a:solidFill>
            <a:prstDash val="solid"/>
          </a:ln>
          <a:effectLst/>
        </p:spPr>
      </p:cxnSp>
      <p:cxnSp>
        <p:nvCxnSpPr>
          <p:cNvPr id="60" name="Straight Connector 59"/>
          <p:cNvCxnSpPr/>
          <p:nvPr/>
        </p:nvCxnSpPr>
        <p:spPr>
          <a:xfrm>
            <a:off x="3485506" y="2489908"/>
            <a:ext cx="0" cy="534489"/>
          </a:xfrm>
          <a:prstGeom prst="line">
            <a:avLst/>
          </a:prstGeom>
          <a:noFill/>
          <a:ln w="28575" cap="flat" cmpd="sng" algn="ctr">
            <a:solidFill>
              <a:srgbClr val="FFFFFF">
                <a:lumMod val="65000"/>
              </a:srgbClr>
            </a:solidFill>
            <a:prstDash val="solid"/>
          </a:ln>
          <a:effectLst/>
        </p:spPr>
      </p:cxnSp>
      <p:cxnSp>
        <p:nvCxnSpPr>
          <p:cNvPr id="61" name="Straight Connector 60"/>
          <p:cNvCxnSpPr/>
          <p:nvPr/>
        </p:nvCxnSpPr>
        <p:spPr>
          <a:xfrm>
            <a:off x="2506881" y="2499706"/>
            <a:ext cx="0" cy="534489"/>
          </a:xfrm>
          <a:prstGeom prst="line">
            <a:avLst/>
          </a:prstGeom>
          <a:noFill/>
          <a:ln w="28575" cap="flat" cmpd="sng" algn="ctr">
            <a:solidFill>
              <a:srgbClr val="FFFFFF">
                <a:lumMod val="65000"/>
              </a:srgbClr>
            </a:solidFill>
            <a:prstDash val="solid"/>
          </a:ln>
          <a:effectLst/>
        </p:spPr>
      </p:cxnSp>
      <p:cxnSp>
        <p:nvCxnSpPr>
          <p:cNvPr id="62" name="Straight Connector 61"/>
          <p:cNvCxnSpPr/>
          <p:nvPr/>
        </p:nvCxnSpPr>
        <p:spPr>
          <a:xfrm>
            <a:off x="7972598" y="2499705"/>
            <a:ext cx="0" cy="534489"/>
          </a:xfrm>
          <a:prstGeom prst="line">
            <a:avLst/>
          </a:prstGeom>
          <a:noFill/>
          <a:ln w="28575" cap="flat" cmpd="sng" algn="ctr">
            <a:solidFill>
              <a:srgbClr val="FFFFFF">
                <a:lumMod val="65000"/>
              </a:srgbClr>
            </a:solidFill>
            <a:prstDash val="solid"/>
          </a:ln>
          <a:effectLst/>
        </p:spPr>
      </p:cxnSp>
      <p:cxnSp>
        <p:nvCxnSpPr>
          <p:cNvPr id="63" name="Straight Connector 62"/>
          <p:cNvCxnSpPr/>
          <p:nvPr/>
        </p:nvCxnSpPr>
        <p:spPr>
          <a:xfrm>
            <a:off x="8831481" y="2528552"/>
            <a:ext cx="0" cy="509997"/>
          </a:xfrm>
          <a:prstGeom prst="line">
            <a:avLst/>
          </a:prstGeom>
          <a:noFill/>
          <a:ln w="28575" cap="flat" cmpd="sng" algn="ctr">
            <a:solidFill>
              <a:srgbClr val="FFFFFF">
                <a:lumMod val="65000"/>
              </a:srgbClr>
            </a:solidFill>
            <a:prstDash val="solid"/>
          </a:ln>
          <a:effectLst/>
        </p:spPr>
      </p:cxnSp>
      <p:cxnSp>
        <p:nvCxnSpPr>
          <p:cNvPr id="64" name="Straight Connector 63"/>
          <p:cNvCxnSpPr/>
          <p:nvPr/>
        </p:nvCxnSpPr>
        <p:spPr>
          <a:xfrm>
            <a:off x="9517281" y="2490997"/>
            <a:ext cx="0" cy="534489"/>
          </a:xfrm>
          <a:prstGeom prst="line">
            <a:avLst/>
          </a:prstGeom>
          <a:noFill/>
          <a:ln w="28575" cap="flat" cmpd="sng" algn="ctr">
            <a:solidFill>
              <a:srgbClr val="FFFFFF">
                <a:lumMod val="65000"/>
              </a:srgbClr>
            </a:solidFill>
            <a:prstDash val="solid"/>
          </a:ln>
          <a:effectLst/>
        </p:spPr>
      </p:cxnSp>
      <p:sp>
        <p:nvSpPr>
          <p:cNvPr id="65" name="TextBox 64"/>
          <p:cNvSpPr txBox="1"/>
          <p:nvPr/>
        </p:nvSpPr>
        <p:spPr>
          <a:xfrm>
            <a:off x="1752069" y="3853571"/>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rgbClr val="000000">
                    <a:lumMod val="65000"/>
                    <a:lumOff val="35000"/>
                  </a:srgb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rgbClr val="000000">
                    <a:lumMod val="65000"/>
                    <a:lumOff val="35000"/>
                  </a:srgb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rgbClr val="000000">
                    <a:lumMod val="65000"/>
                    <a:lumOff val="35000"/>
                  </a:srgbClr>
                </a:solidFill>
                <a:latin typeface="Open Sans" pitchFamily="34" charset="0"/>
                <a:ea typeface="Open Sans" pitchFamily="34" charset="0"/>
                <a:cs typeface="Open Sans" pitchFamily="34" charset="0"/>
              </a:rPr>
              <a:t>tekstai</a:t>
            </a:r>
          </a:p>
        </p:txBody>
      </p:sp>
      <p:sp>
        <p:nvSpPr>
          <p:cNvPr id="66" name="TextBox 65"/>
          <p:cNvSpPr txBox="1"/>
          <p:nvPr/>
        </p:nvSpPr>
        <p:spPr>
          <a:xfrm>
            <a:off x="2899459" y="3853569"/>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67" name="TextBox 66"/>
          <p:cNvSpPr txBox="1"/>
          <p:nvPr/>
        </p:nvSpPr>
        <p:spPr>
          <a:xfrm>
            <a:off x="4398387" y="3853570"/>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68" name="TextBox 67"/>
          <p:cNvSpPr txBox="1"/>
          <p:nvPr/>
        </p:nvSpPr>
        <p:spPr>
          <a:xfrm>
            <a:off x="5568376" y="3861049"/>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69" name="TextBox 68"/>
          <p:cNvSpPr txBox="1"/>
          <p:nvPr/>
        </p:nvSpPr>
        <p:spPr>
          <a:xfrm>
            <a:off x="7027097" y="3853571"/>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70" name="TextBox 69"/>
          <p:cNvSpPr txBox="1"/>
          <p:nvPr/>
        </p:nvSpPr>
        <p:spPr>
          <a:xfrm>
            <a:off x="8200802" y="3853571"/>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71" name="TextBox 70"/>
          <p:cNvSpPr txBox="1"/>
          <p:nvPr/>
        </p:nvSpPr>
        <p:spPr>
          <a:xfrm>
            <a:off x="9328302" y="3853571"/>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rgbClr val="000000">
                    <a:lumMod val="65000"/>
                    <a:lumOff val="35000"/>
                  </a:srgb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rgbClr val="000000">
                    <a:lumMod val="65000"/>
                    <a:lumOff val="35000"/>
                  </a:srgb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rgbClr val="000000">
                    <a:lumMod val="65000"/>
                    <a:lumOff val="35000"/>
                  </a:srgbClr>
                </a:solidFill>
                <a:latin typeface="Open Sans" pitchFamily="34" charset="0"/>
                <a:ea typeface="Open Sans" pitchFamily="34" charset="0"/>
                <a:cs typeface="Open Sans" pitchFamily="34" charset="0"/>
              </a:rPr>
              <a:t>tekstai</a:t>
            </a:r>
          </a:p>
        </p:txBody>
      </p:sp>
      <p:sp>
        <p:nvSpPr>
          <p:cNvPr id="72" name="TextBox 71"/>
          <p:cNvSpPr txBox="1"/>
          <p:nvPr/>
        </p:nvSpPr>
        <p:spPr>
          <a:xfrm>
            <a:off x="1793759" y="4564891"/>
            <a:ext cx="8560526" cy="1815882"/>
          </a:xfrm>
          <a:prstGeom prst="rect">
            <a:avLst/>
          </a:prstGeom>
          <a:noFill/>
        </p:spPr>
        <p:txBody>
          <a:bodyPr wrap="square" rtlCol="0">
            <a:spAutoFit/>
          </a:bodyPr>
          <a:lstStyle/>
          <a:p>
            <a:pPr fontAlgn="base">
              <a:spcBef>
                <a:spcPct val="0"/>
              </a:spcBef>
              <a:spcAft>
                <a:spcPct val="0"/>
              </a:spcAft>
            </a:pPr>
            <a:r>
              <a:rPr lang="lt-LT" sz="1400" b="1" dirty="0">
                <a:solidFill>
                  <a:schemeClr val="bg1">
                    <a:lumMod val="50000"/>
                  </a:schemeClr>
                </a:solidFill>
                <a:latin typeface="Open Sans" pitchFamily="34" charset="0"/>
                <a:ea typeface="Open Sans" pitchFamily="34" charset="0"/>
                <a:cs typeface="Open Sans" pitchFamily="34" charset="0"/>
              </a:rPr>
              <a:t>Kampanijos</a:t>
            </a:r>
            <a:r>
              <a:rPr lang="lt-LT" sz="1400" dirty="0">
                <a:solidFill>
                  <a:schemeClr val="bg1">
                    <a:lumMod val="50000"/>
                  </a:schemeClr>
                </a:solidFill>
                <a:latin typeface="Open Sans" pitchFamily="34" charset="0"/>
                <a:ea typeface="Open Sans" pitchFamily="34" charset="0"/>
                <a:cs typeface="Open Sans" pitchFamily="34" charset="0"/>
              </a:rPr>
              <a:t> – atskiras kampanijas verta kurti tada, kai norime reklamuotis keliose šalyse, kai planuojame reklamuotis paieškoje ir vaizdiniame reklamos tinkle, kai turime skirtingas veiklos rūšis, kai norime skirtingoms veikloms priskirti skirtingus biudžetus;</a:t>
            </a:r>
          </a:p>
          <a:p>
            <a:pPr fontAlgn="base">
              <a:spcBef>
                <a:spcPct val="0"/>
              </a:spcBef>
              <a:spcAft>
                <a:spcPct val="0"/>
              </a:spcAft>
            </a:pPr>
            <a:r>
              <a:rPr lang="lt-LT" sz="1400" b="1" dirty="0">
                <a:solidFill>
                  <a:schemeClr val="bg1">
                    <a:lumMod val="50000"/>
                  </a:schemeClr>
                </a:solidFill>
                <a:latin typeface="Open Sans" pitchFamily="34" charset="0"/>
                <a:ea typeface="Open Sans" pitchFamily="34" charset="0"/>
                <a:cs typeface="Open Sans" pitchFamily="34" charset="0"/>
              </a:rPr>
              <a:t>Skelbimų grupės </a:t>
            </a:r>
            <a:r>
              <a:rPr lang="lt-LT" sz="1400" dirty="0">
                <a:solidFill>
                  <a:schemeClr val="bg1">
                    <a:lumMod val="50000"/>
                  </a:schemeClr>
                </a:solidFill>
                <a:latin typeface="Open Sans" pitchFamily="34" charset="0"/>
                <a:ea typeface="Open Sans" pitchFamily="34" charset="0"/>
                <a:cs typeface="Open Sans" pitchFamily="34" charset="0"/>
              </a:rPr>
              <a:t>– jas kuriame taip, kad kiekvienoje jų galima būtų sugrupuoti panašius raktažodžius. Galima kurti atskiras grupes skirtingiems produktų ar paslaugų rūšims, skirtingas grupes bendrinėms ir tikslinėms frazėms ir t.t.</a:t>
            </a:r>
          </a:p>
          <a:p>
            <a:pPr fontAlgn="base">
              <a:spcBef>
                <a:spcPct val="0"/>
              </a:spcBef>
              <a:spcAft>
                <a:spcPct val="0"/>
              </a:spcAft>
            </a:pPr>
            <a:r>
              <a:rPr lang="lt-LT" sz="1400" dirty="0">
                <a:solidFill>
                  <a:schemeClr val="bg1">
                    <a:lumMod val="50000"/>
                  </a:schemeClr>
                </a:solidFill>
                <a:latin typeface="Open Sans" pitchFamily="34" charset="0"/>
                <a:ea typeface="Open Sans" pitchFamily="34" charset="0"/>
                <a:cs typeface="Open Sans" pitchFamily="34" charset="0"/>
              </a:rPr>
              <a:t>Pastaba – vienas iš paprastų ir veiksmingų būdų sukurti reklaminės kampanijos struktūrą – remtis reklamuojamo tinklapio struktūra.</a:t>
            </a:r>
          </a:p>
        </p:txBody>
      </p:sp>
    </p:spTree>
    <p:extLst>
      <p:ext uri="{BB962C8B-B14F-4D97-AF65-F5344CB8AC3E}">
        <p14:creationId xmlns:p14="http://schemas.microsoft.com/office/powerpoint/2010/main" val="1116233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1740889" y="638838"/>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Pavyzdys – </a:t>
            </a:r>
            <a:r>
              <a:rPr lang="lt-LT" sz="2400" kern="0" dirty="0">
                <a:solidFill>
                  <a:srgbClr val="348FD5"/>
                </a:solidFill>
                <a:latin typeface="Open Sans" pitchFamily="34" charset="0"/>
                <a:ea typeface="Open Sans" pitchFamily="34" charset="0"/>
                <a:cs typeface="Open Sans" pitchFamily="34" charset="0"/>
              </a:rPr>
              <a:t>paskyros struktūra</a:t>
            </a:r>
            <a:endParaRPr lang="lt-LT" sz="2400" kern="0" dirty="0">
              <a:solidFill>
                <a:srgbClr val="348FD5"/>
              </a:solidFill>
              <a:latin typeface="Open Sans" pitchFamily="34" charset="0"/>
              <a:ea typeface="Open Sans" pitchFamily="34" charset="0"/>
              <a:cs typeface="Open Sans" pitchFamily="34" charset="0"/>
            </a:endParaRPr>
          </a:p>
        </p:txBody>
      </p:sp>
      <p:sp>
        <p:nvSpPr>
          <p:cNvPr id="13" name="TextBox 12"/>
          <p:cNvSpPr txBox="1"/>
          <p:nvPr/>
        </p:nvSpPr>
        <p:spPr>
          <a:xfrm>
            <a:off x="8585982" y="155428"/>
            <a:ext cx="1787733" cy="369332"/>
          </a:xfrm>
          <a:prstGeom prst="rect">
            <a:avLst/>
          </a:prstGeom>
          <a:noFill/>
        </p:spPr>
        <p:txBody>
          <a:bodyPr wrap="none" rtlCol="0">
            <a:spAutoFit/>
          </a:bodyPr>
          <a:lstStyle/>
          <a:p>
            <a:r>
              <a:rPr lang="lt-LT" dirty="0" err="1" smtClean="0">
                <a:solidFill>
                  <a:srgbClr val="348FD5"/>
                </a:solidFill>
                <a:latin typeface="Open Sans" pitchFamily="34" charset="0"/>
                <a:ea typeface="Open Sans" pitchFamily="34" charset="0"/>
                <a:cs typeface="Open Sans" pitchFamily="34" charset="0"/>
              </a:rPr>
              <a:t>Dgital</a:t>
            </a:r>
            <a:r>
              <a:rPr lang="lt-LT" dirty="0" smtClean="0">
                <a:solidFill>
                  <a:srgbClr val="348FD5"/>
                </a:solidFill>
                <a:latin typeface="Open Sans" pitchFamily="34" charset="0"/>
                <a:ea typeface="Open Sans" pitchFamily="34" charset="0"/>
                <a:cs typeface="Open Sans" pitchFamily="34" charset="0"/>
              </a:rPr>
              <a:t> </a:t>
            </a:r>
            <a:r>
              <a:rPr lang="lt-LT" dirty="0">
                <a:solidFill>
                  <a:srgbClr val="348FD5"/>
                </a:solidFill>
                <a:latin typeface="Open Sans" pitchFamily="34" charset="0"/>
                <a:ea typeface="Open Sans" pitchFamily="34" charset="0"/>
                <a:cs typeface="Open Sans" pitchFamily="34" charset="0"/>
              </a:rPr>
              <a:t>Academy</a:t>
            </a:r>
            <a:endParaRPr lang="lt-LT" dirty="0">
              <a:solidFill>
                <a:srgbClr val="348FD5"/>
              </a:solidFill>
              <a:latin typeface="Open Sans" pitchFamily="34" charset="0"/>
              <a:ea typeface="Open Sans" pitchFamily="34" charset="0"/>
              <a:cs typeface="Open Sans" pitchFamily="34" charset="0"/>
            </a:endParaRPr>
          </a:p>
        </p:txBody>
      </p:sp>
      <p:sp>
        <p:nvSpPr>
          <p:cNvPr id="58" name="Rounded Rectangle 57"/>
          <p:cNvSpPr/>
          <p:nvPr/>
        </p:nvSpPr>
        <p:spPr>
          <a:xfrm>
            <a:off x="4768207" y="1206348"/>
            <a:ext cx="1905000" cy="4572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UAB „Durlanva“</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59" name="Rounded Rectangle 58"/>
          <p:cNvSpPr/>
          <p:nvPr/>
        </p:nvSpPr>
        <p:spPr>
          <a:xfrm>
            <a:off x="4768207" y="2129457"/>
            <a:ext cx="1905000" cy="4572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Langai</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60" name="Rounded Rectangle 59"/>
          <p:cNvSpPr/>
          <p:nvPr/>
        </p:nvSpPr>
        <p:spPr>
          <a:xfrm>
            <a:off x="7775930" y="2142520"/>
            <a:ext cx="1905000" cy="4572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Vartai</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61" name="Rounded Rectangle 60"/>
          <p:cNvSpPr/>
          <p:nvPr/>
        </p:nvSpPr>
        <p:spPr>
          <a:xfrm>
            <a:off x="2121890" y="2120748"/>
            <a:ext cx="1905000" cy="4572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Durys</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62" name="Rounded Rectangle 61"/>
          <p:cNvSpPr/>
          <p:nvPr/>
        </p:nvSpPr>
        <p:spPr>
          <a:xfrm>
            <a:off x="1761572" y="2885445"/>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Lauko</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63" name="Rounded Rectangle 62"/>
          <p:cNvSpPr/>
          <p:nvPr/>
        </p:nvSpPr>
        <p:spPr>
          <a:xfrm>
            <a:off x="4407890" y="2884356"/>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Mediniai</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64" name="Rounded Rectangle 63"/>
          <p:cNvSpPr/>
          <p:nvPr/>
        </p:nvSpPr>
        <p:spPr>
          <a:xfrm>
            <a:off x="5550890" y="2884356"/>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Plastiko</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65" name="Rounded Rectangle 64"/>
          <p:cNvSpPr/>
          <p:nvPr/>
        </p:nvSpPr>
        <p:spPr>
          <a:xfrm>
            <a:off x="7013930" y="2885445"/>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Garažo vartai</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66" name="Rounded Rectangle 65"/>
          <p:cNvSpPr/>
          <p:nvPr/>
        </p:nvSpPr>
        <p:spPr>
          <a:xfrm>
            <a:off x="8156930" y="2885445"/>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Automatika</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67" name="Rounded Rectangle 66"/>
          <p:cNvSpPr/>
          <p:nvPr/>
        </p:nvSpPr>
        <p:spPr>
          <a:xfrm>
            <a:off x="9310816" y="2884356"/>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Kiemo vartai</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68" name="Rounded Rectangle 67"/>
          <p:cNvSpPr/>
          <p:nvPr/>
        </p:nvSpPr>
        <p:spPr>
          <a:xfrm>
            <a:off x="2915458" y="2898508"/>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Vidinės</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cxnSp>
        <p:nvCxnSpPr>
          <p:cNvPr id="69" name="Straight Connector 68"/>
          <p:cNvCxnSpPr>
            <a:stCxn id="58" idx="3"/>
          </p:cNvCxnSpPr>
          <p:nvPr/>
        </p:nvCxnSpPr>
        <p:spPr>
          <a:xfrm>
            <a:off x="6673207" y="1434949"/>
            <a:ext cx="1295400" cy="694509"/>
          </a:xfrm>
          <a:prstGeom prst="line">
            <a:avLst/>
          </a:prstGeom>
          <a:noFill/>
          <a:ln w="28575" cap="flat" cmpd="sng" algn="ctr">
            <a:solidFill>
              <a:srgbClr val="FFFFFF">
                <a:lumMod val="65000"/>
              </a:srgbClr>
            </a:solidFill>
            <a:prstDash val="solid"/>
          </a:ln>
          <a:effectLst/>
        </p:spPr>
      </p:cxnSp>
      <p:cxnSp>
        <p:nvCxnSpPr>
          <p:cNvPr id="70" name="Straight Connector 69"/>
          <p:cNvCxnSpPr>
            <a:endCxn id="58" idx="1"/>
          </p:cNvCxnSpPr>
          <p:nvPr/>
        </p:nvCxnSpPr>
        <p:spPr>
          <a:xfrm flipV="1">
            <a:off x="3348711" y="1434948"/>
            <a:ext cx="1419497" cy="685800"/>
          </a:xfrm>
          <a:prstGeom prst="line">
            <a:avLst/>
          </a:prstGeom>
          <a:noFill/>
          <a:ln w="28575" cap="flat" cmpd="sng" algn="ctr">
            <a:solidFill>
              <a:srgbClr val="FFFFFF">
                <a:lumMod val="65000"/>
              </a:srgbClr>
            </a:solidFill>
            <a:prstDash val="solid"/>
          </a:ln>
          <a:effectLst/>
        </p:spPr>
      </p:cxnSp>
      <p:cxnSp>
        <p:nvCxnSpPr>
          <p:cNvPr id="71" name="Straight Connector 70"/>
          <p:cNvCxnSpPr>
            <a:stCxn id="58" idx="2"/>
            <a:endCxn id="59" idx="0"/>
          </p:cNvCxnSpPr>
          <p:nvPr/>
        </p:nvCxnSpPr>
        <p:spPr>
          <a:xfrm>
            <a:off x="5720707" y="1663549"/>
            <a:ext cx="0" cy="465909"/>
          </a:xfrm>
          <a:prstGeom prst="line">
            <a:avLst/>
          </a:prstGeom>
          <a:noFill/>
          <a:ln w="28575" cap="flat" cmpd="sng" algn="ctr">
            <a:solidFill>
              <a:srgbClr val="FFFFFF">
                <a:lumMod val="65000"/>
              </a:srgbClr>
            </a:solidFill>
            <a:prstDash val="solid"/>
          </a:ln>
          <a:effectLst/>
        </p:spPr>
      </p:cxnSp>
      <p:cxnSp>
        <p:nvCxnSpPr>
          <p:cNvPr id="72" name="Straight Connector 71"/>
          <p:cNvCxnSpPr>
            <a:endCxn id="64" idx="0"/>
          </p:cNvCxnSpPr>
          <p:nvPr/>
        </p:nvCxnSpPr>
        <p:spPr>
          <a:xfrm>
            <a:off x="6122390" y="2577948"/>
            <a:ext cx="0" cy="306408"/>
          </a:xfrm>
          <a:prstGeom prst="line">
            <a:avLst/>
          </a:prstGeom>
          <a:noFill/>
          <a:ln w="28575" cap="flat" cmpd="sng" algn="ctr">
            <a:solidFill>
              <a:srgbClr val="FFFFFF">
                <a:lumMod val="65000"/>
              </a:srgbClr>
            </a:solidFill>
            <a:prstDash val="solid"/>
          </a:ln>
          <a:effectLst/>
        </p:spPr>
      </p:cxnSp>
      <p:cxnSp>
        <p:nvCxnSpPr>
          <p:cNvPr id="73" name="Straight Connector 72"/>
          <p:cNvCxnSpPr/>
          <p:nvPr/>
        </p:nvCxnSpPr>
        <p:spPr>
          <a:xfrm>
            <a:off x="5093690" y="2577948"/>
            <a:ext cx="0" cy="320560"/>
          </a:xfrm>
          <a:prstGeom prst="line">
            <a:avLst/>
          </a:prstGeom>
          <a:noFill/>
          <a:ln w="28575" cap="flat" cmpd="sng" algn="ctr">
            <a:solidFill>
              <a:srgbClr val="FFFFFF">
                <a:lumMod val="65000"/>
              </a:srgbClr>
            </a:solidFill>
            <a:prstDash val="solid"/>
          </a:ln>
          <a:effectLst/>
        </p:spPr>
      </p:cxnSp>
      <p:cxnSp>
        <p:nvCxnSpPr>
          <p:cNvPr id="74" name="Straight Connector 73"/>
          <p:cNvCxnSpPr>
            <a:endCxn id="68" idx="0"/>
          </p:cNvCxnSpPr>
          <p:nvPr/>
        </p:nvCxnSpPr>
        <p:spPr>
          <a:xfrm>
            <a:off x="3481516" y="2576860"/>
            <a:ext cx="5443" cy="321649"/>
          </a:xfrm>
          <a:prstGeom prst="line">
            <a:avLst/>
          </a:prstGeom>
          <a:noFill/>
          <a:ln w="28575" cap="flat" cmpd="sng" algn="ctr">
            <a:solidFill>
              <a:srgbClr val="FFFFFF">
                <a:lumMod val="65000"/>
              </a:srgbClr>
            </a:solidFill>
            <a:prstDash val="solid"/>
          </a:ln>
          <a:effectLst/>
        </p:spPr>
      </p:cxnSp>
      <p:cxnSp>
        <p:nvCxnSpPr>
          <p:cNvPr id="75" name="Straight Connector 74"/>
          <p:cNvCxnSpPr/>
          <p:nvPr/>
        </p:nvCxnSpPr>
        <p:spPr>
          <a:xfrm>
            <a:off x="2502890" y="2586658"/>
            <a:ext cx="0" cy="311851"/>
          </a:xfrm>
          <a:prstGeom prst="line">
            <a:avLst/>
          </a:prstGeom>
          <a:noFill/>
          <a:ln w="28575" cap="flat" cmpd="sng" algn="ctr">
            <a:solidFill>
              <a:srgbClr val="FFFFFF">
                <a:lumMod val="65000"/>
              </a:srgbClr>
            </a:solidFill>
            <a:prstDash val="solid"/>
          </a:ln>
          <a:effectLst/>
        </p:spPr>
      </p:cxnSp>
      <p:cxnSp>
        <p:nvCxnSpPr>
          <p:cNvPr id="76" name="Straight Connector 75"/>
          <p:cNvCxnSpPr/>
          <p:nvPr/>
        </p:nvCxnSpPr>
        <p:spPr>
          <a:xfrm>
            <a:off x="7968607" y="2586656"/>
            <a:ext cx="0" cy="311852"/>
          </a:xfrm>
          <a:prstGeom prst="line">
            <a:avLst/>
          </a:prstGeom>
          <a:noFill/>
          <a:ln w="28575" cap="flat" cmpd="sng" algn="ctr">
            <a:solidFill>
              <a:srgbClr val="FFFFFF">
                <a:lumMod val="65000"/>
              </a:srgbClr>
            </a:solidFill>
            <a:prstDash val="solid"/>
          </a:ln>
          <a:effectLst/>
        </p:spPr>
      </p:cxnSp>
      <p:cxnSp>
        <p:nvCxnSpPr>
          <p:cNvPr id="77" name="Straight Connector 76"/>
          <p:cNvCxnSpPr/>
          <p:nvPr/>
        </p:nvCxnSpPr>
        <p:spPr>
          <a:xfrm>
            <a:off x="8827490" y="2615504"/>
            <a:ext cx="0" cy="283005"/>
          </a:xfrm>
          <a:prstGeom prst="line">
            <a:avLst/>
          </a:prstGeom>
          <a:noFill/>
          <a:ln w="28575" cap="flat" cmpd="sng" algn="ctr">
            <a:solidFill>
              <a:srgbClr val="FFFFFF">
                <a:lumMod val="65000"/>
              </a:srgbClr>
            </a:solidFill>
            <a:prstDash val="solid"/>
          </a:ln>
          <a:effectLst/>
        </p:spPr>
      </p:cxnSp>
      <p:cxnSp>
        <p:nvCxnSpPr>
          <p:cNvPr id="78" name="Straight Connector 77"/>
          <p:cNvCxnSpPr/>
          <p:nvPr/>
        </p:nvCxnSpPr>
        <p:spPr>
          <a:xfrm>
            <a:off x="9513290" y="2577948"/>
            <a:ext cx="0" cy="320560"/>
          </a:xfrm>
          <a:prstGeom prst="line">
            <a:avLst/>
          </a:prstGeom>
          <a:noFill/>
          <a:ln w="28575" cap="flat" cmpd="sng" algn="ctr">
            <a:solidFill>
              <a:srgbClr val="FFFFFF">
                <a:lumMod val="65000"/>
              </a:srgbClr>
            </a:solidFill>
            <a:prstDash val="solid"/>
          </a:ln>
          <a:effectLst/>
        </p:spPr>
      </p:cxnSp>
      <p:sp>
        <p:nvSpPr>
          <p:cNvPr id="79" name="TextBox 78"/>
          <p:cNvSpPr txBox="1"/>
          <p:nvPr/>
        </p:nvSpPr>
        <p:spPr>
          <a:xfrm>
            <a:off x="1761573" y="3605090"/>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80" name="TextBox 79"/>
          <p:cNvSpPr txBox="1"/>
          <p:nvPr/>
        </p:nvSpPr>
        <p:spPr>
          <a:xfrm>
            <a:off x="2908963" y="3605088"/>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81" name="TextBox 80"/>
          <p:cNvSpPr txBox="1"/>
          <p:nvPr/>
        </p:nvSpPr>
        <p:spPr>
          <a:xfrm>
            <a:off x="4407891" y="3605089"/>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82" name="TextBox 81"/>
          <p:cNvSpPr txBox="1"/>
          <p:nvPr/>
        </p:nvSpPr>
        <p:spPr>
          <a:xfrm>
            <a:off x="5577880" y="3612568"/>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83" name="TextBox 82"/>
          <p:cNvSpPr txBox="1"/>
          <p:nvPr/>
        </p:nvSpPr>
        <p:spPr>
          <a:xfrm>
            <a:off x="7036601" y="3605090"/>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84" name="TextBox 83"/>
          <p:cNvSpPr txBox="1"/>
          <p:nvPr/>
        </p:nvSpPr>
        <p:spPr>
          <a:xfrm>
            <a:off x="8210306" y="3605090"/>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85" name="TextBox 84"/>
          <p:cNvSpPr txBox="1"/>
          <p:nvPr/>
        </p:nvSpPr>
        <p:spPr>
          <a:xfrm>
            <a:off x="9337806" y="3605090"/>
            <a:ext cx="1116011" cy="646331"/>
          </a:xfrm>
          <a:prstGeom prst="rect">
            <a:avLst/>
          </a:prstGeom>
          <a:noFill/>
        </p:spPr>
        <p:txBody>
          <a:bodyPr wrap="none" rtlCol="0">
            <a:spAutoFit/>
          </a:bodyPr>
          <a:lstStyle/>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Raktažodžiai</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a:t>
            </a:r>
          </a:p>
          <a:p>
            <a:pPr algn="ctr" fontAlgn="base">
              <a:spcBef>
                <a:spcPct val="0"/>
              </a:spcBef>
              <a:spcAft>
                <a:spcPct val="0"/>
              </a:spcAft>
            </a:pPr>
            <a:r>
              <a:rPr lang="lt-LT" sz="1200" b="1" dirty="0">
                <a:solidFill>
                  <a:schemeClr val="bg1">
                    <a:lumMod val="50000"/>
                  </a:schemeClr>
                </a:solidFill>
                <a:latin typeface="Open Sans" pitchFamily="34" charset="0"/>
                <a:ea typeface="Open Sans" pitchFamily="34" charset="0"/>
                <a:cs typeface="Open Sans" pitchFamily="34" charset="0"/>
              </a:rPr>
              <a:t>tekstai</a:t>
            </a:r>
          </a:p>
        </p:txBody>
      </p:sp>
      <p:sp>
        <p:nvSpPr>
          <p:cNvPr id="86" name="Rounded Rectangle 85"/>
          <p:cNvSpPr/>
          <p:nvPr/>
        </p:nvSpPr>
        <p:spPr>
          <a:xfrm>
            <a:off x="4577707" y="4335545"/>
            <a:ext cx="1905000" cy="4572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UAB „Durlanva“</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87" name="Rounded Rectangle 86"/>
          <p:cNvSpPr/>
          <p:nvPr/>
        </p:nvSpPr>
        <p:spPr>
          <a:xfrm>
            <a:off x="4598165" y="4966917"/>
            <a:ext cx="1905000" cy="4572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Visos prekės</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88" name="Rounded Rectangle 87"/>
          <p:cNvSpPr/>
          <p:nvPr/>
        </p:nvSpPr>
        <p:spPr>
          <a:xfrm>
            <a:off x="1740889" y="5588491"/>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Lauko durys</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89" name="Rounded Rectangle 88"/>
          <p:cNvSpPr/>
          <p:nvPr/>
        </p:nvSpPr>
        <p:spPr>
          <a:xfrm>
            <a:off x="4387207" y="5587402"/>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Mediniai</a:t>
            </a:r>
          </a:p>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langa</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90" name="Rounded Rectangle 89"/>
          <p:cNvSpPr/>
          <p:nvPr/>
        </p:nvSpPr>
        <p:spPr>
          <a:xfrm>
            <a:off x="5530207" y="5587402"/>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Plastiko</a:t>
            </a:r>
          </a:p>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langai</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91" name="Rounded Rectangle 90"/>
          <p:cNvSpPr/>
          <p:nvPr/>
        </p:nvSpPr>
        <p:spPr>
          <a:xfrm>
            <a:off x="6993247" y="5588491"/>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Garažo vartai</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92" name="Rounded Rectangle 91"/>
          <p:cNvSpPr/>
          <p:nvPr/>
        </p:nvSpPr>
        <p:spPr>
          <a:xfrm>
            <a:off x="8136247" y="5588491"/>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Automatika</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93" name="Rounded Rectangle 92"/>
          <p:cNvSpPr/>
          <p:nvPr/>
        </p:nvSpPr>
        <p:spPr>
          <a:xfrm>
            <a:off x="9290133" y="5587402"/>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Kiemo vartai</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sp>
        <p:nvSpPr>
          <p:cNvPr id="94" name="Rounded Rectangle 93"/>
          <p:cNvSpPr/>
          <p:nvPr/>
        </p:nvSpPr>
        <p:spPr>
          <a:xfrm>
            <a:off x="2894775" y="5601554"/>
            <a:ext cx="1143000" cy="6858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Vidinės</a:t>
            </a:r>
          </a:p>
          <a:p>
            <a:pPr algn="ctr" fontAlgn="base">
              <a:spcBef>
                <a:spcPct val="0"/>
              </a:spcBef>
              <a:spcAft>
                <a:spcPct val="0"/>
              </a:spcAft>
              <a:defRPr/>
            </a:pPr>
            <a:r>
              <a:rPr lang="lt-LT" sz="1600" kern="0" dirty="0">
                <a:solidFill>
                  <a:schemeClr val="bg1">
                    <a:lumMod val="50000"/>
                  </a:schemeClr>
                </a:solidFill>
                <a:latin typeface="Open Sans" pitchFamily="34" charset="0"/>
                <a:ea typeface="Open Sans" pitchFamily="34" charset="0"/>
                <a:cs typeface="Open Sans" pitchFamily="34" charset="0"/>
              </a:rPr>
              <a:t>durys</a:t>
            </a:r>
            <a:endParaRPr lang="lt-LT" sz="1600" kern="0" dirty="0">
              <a:solidFill>
                <a:schemeClr val="bg1">
                  <a:lumMod val="50000"/>
                </a:schemeClr>
              </a:solidFill>
              <a:latin typeface="Open Sans" pitchFamily="34" charset="0"/>
              <a:ea typeface="Open Sans" pitchFamily="34" charset="0"/>
              <a:cs typeface="Open Sans" pitchFamily="34" charset="0"/>
            </a:endParaRPr>
          </a:p>
        </p:txBody>
      </p:sp>
      <p:cxnSp>
        <p:nvCxnSpPr>
          <p:cNvPr id="95" name="Straight Connector 94"/>
          <p:cNvCxnSpPr>
            <a:stCxn id="87" idx="3"/>
            <a:endCxn id="93" idx="0"/>
          </p:cNvCxnSpPr>
          <p:nvPr/>
        </p:nvCxnSpPr>
        <p:spPr>
          <a:xfrm>
            <a:off x="6503165" y="5195518"/>
            <a:ext cx="3358468" cy="391885"/>
          </a:xfrm>
          <a:prstGeom prst="line">
            <a:avLst/>
          </a:prstGeom>
          <a:noFill/>
          <a:ln w="28575" cap="flat" cmpd="sng" algn="ctr">
            <a:solidFill>
              <a:srgbClr val="FFFFFF">
                <a:lumMod val="65000"/>
              </a:srgbClr>
            </a:solidFill>
            <a:prstDash val="solid"/>
          </a:ln>
          <a:effectLst/>
        </p:spPr>
      </p:cxnSp>
      <p:cxnSp>
        <p:nvCxnSpPr>
          <p:cNvPr id="96" name="Straight Connector 95"/>
          <p:cNvCxnSpPr>
            <a:stCxn id="87" idx="3"/>
            <a:endCxn id="92" idx="0"/>
          </p:cNvCxnSpPr>
          <p:nvPr/>
        </p:nvCxnSpPr>
        <p:spPr>
          <a:xfrm>
            <a:off x="6503165" y="5195517"/>
            <a:ext cx="2204582" cy="392974"/>
          </a:xfrm>
          <a:prstGeom prst="line">
            <a:avLst/>
          </a:prstGeom>
          <a:noFill/>
          <a:ln w="28575" cap="flat" cmpd="sng" algn="ctr">
            <a:solidFill>
              <a:srgbClr val="FFFFFF">
                <a:lumMod val="65000"/>
              </a:srgbClr>
            </a:solidFill>
            <a:prstDash val="solid"/>
          </a:ln>
          <a:effectLst/>
        </p:spPr>
      </p:cxnSp>
      <p:cxnSp>
        <p:nvCxnSpPr>
          <p:cNvPr id="97" name="Straight Connector 96"/>
          <p:cNvCxnSpPr>
            <a:stCxn id="87" idx="3"/>
            <a:endCxn id="91" idx="0"/>
          </p:cNvCxnSpPr>
          <p:nvPr/>
        </p:nvCxnSpPr>
        <p:spPr>
          <a:xfrm>
            <a:off x="6503165" y="5195517"/>
            <a:ext cx="1061582" cy="392974"/>
          </a:xfrm>
          <a:prstGeom prst="line">
            <a:avLst/>
          </a:prstGeom>
          <a:noFill/>
          <a:ln w="28575" cap="flat" cmpd="sng" algn="ctr">
            <a:solidFill>
              <a:srgbClr val="FFFFFF">
                <a:lumMod val="65000"/>
              </a:srgbClr>
            </a:solidFill>
            <a:prstDash val="solid"/>
          </a:ln>
          <a:effectLst/>
        </p:spPr>
      </p:cxnSp>
      <p:cxnSp>
        <p:nvCxnSpPr>
          <p:cNvPr id="98" name="Straight Connector 97"/>
          <p:cNvCxnSpPr>
            <a:stCxn id="94" idx="0"/>
          </p:cNvCxnSpPr>
          <p:nvPr/>
        </p:nvCxnSpPr>
        <p:spPr>
          <a:xfrm flipV="1">
            <a:off x="3466275" y="5181366"/>
            <a:ext cx="1111432" cy="420188"/>
          </a:xfrm>
          <a:prstGeom prst="line">
            <a:avLst/>
          </a:prstGeom>
          <a:noFill/>
          <a:ln w="28575" cap="flat" cmpd="sng" algn="ctr">
            <a:solidFill>
              <a:srgbClr val="FFFFFF">
                <a:lumMod val="65000"/>
              </a:srgbClr>
            </a:solidFill>
            <a:prstDash val="solid"/>
          </a:ln>
          <a:effectLst/>
        </p:spPr>
      </p:cxnSp>
      <p:cxnSp>
        <p:nvCxnSpPr>
          <p:cNvPr id="99" name="Straight Connector 98"/>
          <p:cNvCxnSpPr>
            <a:endCxn id="87" idx="1"/>
          </p:cNvCxnSpPr>
          <p:nvPr/>
        </p:nvCxnSpPr>
        <p:spPr>
          <a:xfrm flipV="1">
            <a:off x="2475677" y="5195517"/>
            <a:ext cx="2122489" cy="392974"/>
          </a:xfrm>
          <a:prstGeom prst="line">
            <a:avLst/>
          </a:prstGeom>
          <a:noFill/>
          <a:ln w="28575" cap="flat" cmpd="sng" algn="ctr">
            <a:solidFill>
              <a:srgbClr val="FFFFFF">
                <a:lumMod val="65000"/>
              </a:srgbClr>
            </a:solidFill>
            <a:prstDash val="solid"/>
          </a:ln>
          <a:effectLst/>
        </p:spPr>
      </p:cxnSp>
      <p:cxnSp>
        <p:nvCxnSpPr>
          <p:cNvPr id="100" name="Straight Connector 99"/>
          <p:cNvCxnSpPr/>
          <p:nvPr/>
        </p:nvCxnSpPr>
        <p:spPr>
          <a:xfrm>
            <a:off x="5066476" y="5391460"/>
            <a:ext cx="0" cy="195943"/>
          </a:xfrm>
          <a:prstGeom prst="line">
            <a:avLst/>
          </a:prstGeom>
          <a:noFill/>
          <a:ln w="28575" cap="flat" cmpd="sng" algn="ctr">
            <a:solidFill>
              <a:srgbClr val="FFFFFF">
                <a:lumMod val="65000"/>
              </a:srgbClr>
            </a:solidFill>
            <a:prstDash val="solid"/>
          </a:ln>
          <a:effectLst/>
        </p:spPr>
      </p:cxnSp>
      <p:cxnSp>
        <p:nvCxnSpPr>
          <p:cNvPr id="101" name="Straight Connector 100"/>
          <p:cNvCxnSpPr/>
          <p:nvPr/>
        </p:nvCxnSpPr>
        <p:spPr>
          <a:xfrm>
            <a:off x="6014621" y="5391459"/>
            <a:ext cx="0" cy="195943"/>
          </a:xfrm>
          <a:prstGeom prst="line">
            <a:avLst/>
          </a:prstGeom>
          <a:noFill/>
          <a:ln w="28575" cap="flat" cmpd="sng" algn="ctr">
            <a:solidFill>
              <a:srgbClr val="FFFFFF">
                <a:lumMod val="65000"/>
              </a:srgbClr>
            </a:solidFill>
            <a:prstDash val="solid"/>
          </a:ln>
          <a:effectLst/>
        </p:spPr>
      </p:cxnSp>
      <p:cxnSp>
        <p:nvCxnSpPr>
          <p:cNvPr id="102" name="Straight Connector 101"/>
          <p:cNvCxnSpPr/>
          <p:nvPr/>
        </p:nvCxnSpPr>
        <p:spPr>
          <a:xfrm>
            <a:off x="5582233" y="4792746"/>
            <a:ext cx="0" cy="195943"/>
          </a:xfrm>
          <a:prstGeom prst="line">
            <a:avLst/>
          </a:prstGeom>
          <a:noFill/>
          <a:ln w="28575" cap="flat" cmpd="sng" algn="ctr">
            <a:solidFill>
              <a:srgbClr val="FFFFFF">
                <a:lumMod val="65000"/>
              </a:srgbClr>
            </a:solidFill>
            <a:prstDash val="solid"/>
          </a:ln>
          <a:effectLst/>
        </p:spPr>
      </p:cxnSp>
    </p:spTree>
    <p:extLst>
      <p:ext uri="{BB962C8B-B14F-4D97-AF65-F5344CB8AC3E}">
        <p14:creationId xmlns:p14="http://schemas.microsoft.com/office/powerpoint/2010/main" val="343354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1524000" y="6395984"/>
            <a:ext cx="9144000" cy="568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lt-LT" sz="2000" b="1" dirty="0">
                <a:solidFill>
                  <a:srgbClr val="FFFFFF"/>
                </a:solidFill>
                <a:latin typeface="Open Sans"/>
              </a:rPr>
              <a:t>Darbas su Adwords paskyra - pagrindai</a:t>
            </a:r>
          </a:p>
        </p:txBody>
      </p:sp>
      <p:sp>
        <p:nvSpPr>
          <p:cNvPr id="19" name="Title 1"/>
          <p:cNvSpPr txBox="1">
            <a:spLocks/>
          </p:cNvSpPr>
          <p:nvPr/>
        </p:nvSpPr>
        <p:spPr bwMode="auto">
          <a:xfrm>
            <a:off x="1981200" y="74916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Navigacija paskyroje</a:t>
            </a:r>
          </a:p>
        </p:txBody>
      </p:sp>
      <p:sp>
        <p:nvSpPr>
          <p:cNvPr id="2" name="Rectangle 1"/>
          <p:cNvSpPr/>
          <p:nvPr/>
        </p:nvSpPr>
        <p:spPr>
          <a:xfrm>
            <a:off x="1752252" y="5197001"/>
            <a:ext cx="8687497" cy="1200329"/>
          </a:xfrm>
          <a:prstGeom prst="rect">
            <a:avLst/>
          </a:prstGeom>
        </p:spPr>
        <p:txBody>
          <a:bodyPr wrap="square">
            <a:spAutoFit/>
          </a:bodyPr>
          <a:lstStyle/>
          <a:p>
            <a:pPr marL="285750" indent="-285750">
              <a:buFont typeface="Arial" pitchFamily="34" charset="0"/>
              <a:buChar char="•"/>
            </a:pPr>
            <a:r>
              <a:rPr lang="lt-LT" sz="1200" b="1" dirty="0">
                <a:solidFill>
                  <a:schemeClr val="bg1">
                    <a:lumMod val="50000"/>
                  </a:schemeClr>
                </a:solidFill>
                <a:latin typeface="Open Sans" pitchFamily="34" charset="0"/>
                <a:ea typeface="Open Sans" pitchFamily="34" charset="0"/>
                <a:cs typeface="Open Sans" pitchFamily="34" charset="0"/>
              </a:rPr>
              <a:t>Home</a:t>
            </a:r>
            <a:r>
              <a:rPr lang="lt-LT" sz="1200" dirty="0">
                <a:solidFill>
                  <a:schemeClr val="bg1">
                    <a:lumMod val="50000"/>
                  </a:schemeClr>
                </a:solidFill>
                <a:latin typeface="Open Sans" pitchFamily="34" charset="0"/>
                <a:ea typeface="Open Sans" pitchFamily="34" charset="0"/>
                <a:cs typeface="Open Sans" pitchFamily="34" charset="0"/>
              </a:rPr>
              <a:t> – bendros paskyros statistikos;</a:t>
            </a:r>
          </a:p>
          <a:p>
            <a:pPr marL="285750" indent="-285750">
              <a:buFont typeface="Arial" pitchFamily="34" charset="0"/>
              <a:buChar char="•"/>
            </a:pPr>
            <a:r>
              <a:rPr lang="lt-LT" sz="1200" b="1" dirty="0">
                <a:solidFill>
                  <a:schemeClr val="bg1">
                    <a:lumMod val="50000"/>
                  </a:schemeClr>
                </a:solidFill>
                <a:latin typeface="Open Sans" pitchFamily="34" charset="0"/>
                <a:ea typeface="Open Sans" pitchFamily="34" charset="0"/>
                <a:cs typeface="Open Sans" pitchFamily="34" charset="0"/>
              </a:rPr>
              <a:t>Campaigns</a:t>
            </a:r>
            <a:r>
              <a:rPr lang="lt-LT" sz="1200" dirty="0">
                <a:solidFill>
                  <a:schemeClr val="bg1">
                    <a:lumMod val="50000"/>
                  </a:schemeClr>
                </a:solidFill>
                <a:latin typeface="Open Sans" pitchFamily="34" charset="0"/>
                <a:ea typeface="Open Sans" pitchFamily="34" charset="0"/>
                <a:cs typeface="Open Sans" pitchFamily="34" charset="0"/>
              </a:rPr>
              <a:t> – kampanijų statistikos ir administravimas;</a:t>
            </a:r>
          </a:p>
          <a:p>
            <a:pPr marL="285750" indent="-285750">
              <a:buFont typeface="Arial" pitchFamily="34" charset="0"/>
              <a:buChar char="•"/>
            </a:pPr>
            <a:r>
              <a:rPr lang="lt-LT" sz="1200" b="1" dirty="0">
                <a:solidFill>
                  <a:schemeClr val="bg1">
                    <a:lumMod val="50000"/>
                  </a:schemeClr>
                </a:solidFill>
                <a:latin typeface="Open Sans" pitchFamily="34" charset="0"/>
                <a:ea typeface="Open Sans" pitchFamily="34" charset="0"/>
                <a:cs typeface="Open Sans" pitchFamily="34" charset="0"/>
              </a:rPr>
              <a:t>Opportunities</a:t>
            </a:r>
            <a:r>
              <a:rPr lang="lt-LT" sz="1200" dirty="0">
                <a:solidFill>
                  <a:schemeClr val="bg1">
                    <a:lumMod val="50000"/>
                  </a:schemeClr>
                </a:solidFill>
                <a:latin typeface="Open Sans" pitchFamily="34" charset="0"/>
                <a:ea typeface="Open Sans" pitchFamily="34" charset="0"/>
                <a:cs typeface="Open Sans" pitchFamily="34" charset="0"/>
              </a:rPr>
              <a:t> – automatiniai pasiūlymai, susiję su kampanijomis;</a:t>
            </a:r>
          </a:p>
          <a:p>
            <a:pPr marL="285750" indent="-285750">
              <a:buFont typeface="Arial" pitchFamily="34" charset="0"/>
              <a:buChar char="•"/>
            </a:pPr>
            <a:r>
              <a:rPr lang="lt-LT" sz="1200" b="1" dirty="0">
                <a:solidFill>
                  <a:schemeClr val="bg1">
                    <a:lumMod val="50000"/>
                  </a:schemeClr>
                </a:solidFill>
                <a:latin typeface="Open Sans" pitchFamily="34" charset="0"/>
                <a:ea typeface="Open Sans" pitchFamily="34" charset="0"/>
                <a:cs typeface="Open Sans" pitchFamily="34" charset="0"/>
              </a:rPr>
              <a:t>Tools and analysis </a:t>
            </a:r>
            <a:r>
              <a:rPr lang="lt-LT" sz="1200" dirty="0">
                <a:solidFill>
                  <a:schemeClr val="bg1">
                    <a:lumMod val="50000"/>
                  </a:schemeClr>
                </a:solidFill>
                <a:latin typeface="Open Sans" pitchFamily="34" charset="0"/>
                <a:ea typeface="Open Sans" pitchFamily="34" charset="0"/>
                <a:cs typeface="Open Sans" pitchFamily="34" charset="0"/>
              </a:rPr>
              <a:t>– šioje rubrikoje rasime pakeitimų istoriją, sąsają su Google Analytics, raktinių žodžių įrankį;</a:t>
            </a:r>
          </a:p>
          <a:p>
            <a:pPr marL="285750" indent="-285750">
              <a:buFont typeface="Arial" pitchFamily="34" charset="0"/>
              <a:buChar char="•"/>
            </a:pPr>
            <a:r>
              <a:rPr lang="lt-LT" sz="1200" b="1" dirty="0">
                <a:solidFill>
                  <a:schemeClr val="bg1">
                    <a:lumMod val="50000"/>
                  </a:schemeClr>
                </a:solidFill>
                <a:latin typeface="Open Sans" pitchFamily="34" charset="0"/>
                <a:ea typeface="Open Sans" pitchFamily="34" charset="0"/>
                <a:cs typeface="Open Sans" pitchFamily="34" charset="0"/>
              </a:rPr>
              <a:t>Billing</a:t>
            </a:r>
            <a:r>
              <a:rPr lang="lt-LT" sz="1200" dirty="0">
                <a:solidFill>
                  <a:schemeClr val="bg1">
                    <a:lumMod val="50000"/>
                  </a:schemeClr>
                </a:solidFill>
                <a:latin typeface="Open Sans" pitchFamily="34" charset="0"/>
                <a:ea typeface="Open Sans" pitchFamily="34" charset="0"/>
                <a:cs typeface="Open Sans" pitchFamily="34" charset="0"/>
              </a:rPr>
              <a:t> – viskas, kas susiję su mokėjimais;</a:t>
            </a:r>
          </a:p>
          <a:p>
            <a:pPr marL="285750" indent="-285750">
              <a:buFont typeface="Arial" pitchFamily="34" charset="0"/>
              <a:buChar char="•"/>
            </a:pPr>
            <a:r>
              <a:rPr lang="lt-LT" sz="1200" b="1" dirty="0">
                <a:solidFill>
                  <a:schemeClr val="bg1">
                    <a:lumMod val="50000"/>
                  </a:schemeClr>
                </a:solidFill>
                <a:latin typeface="Open Sans" pitchFamily="34" charset="0"/>
                <a:ea typeface="Open Sans" pitchFamily="34" charset="0"/>
                <a:cs typeface="Open Sans" pitchFamily="34" charset="0"/>
              </a:rPr>
              <a:t>My account </a:t>
            </a:r>
            <a:r>
              <a:rPr lang="lt-LT" sz="1200" dirty="0">
                <a:solidFill>
                  <a:schemeClr val="bg1">
                    <a:lumMod val="50000"/>
                  </a:schemeClr>
                </a:solidFill>
                <a:latin typeface="Open Sans" pitchFamily="34" charset="0"/>
                <a:ea typeface="Open Sans" pitchFamily="34" charset="0"/>
                <a:cs typeface="Open Sans" pitchFamily="34" charset="0"/>
              </a:rPr>
              <a:t>– paskyros nustatymai, tarp jų vartotojų administravimas. </a:t>
            </a:r>
            <a:endParaRPr lang="lt-LT" sz="1200" dirty="0">
              <a:solidFill>
                <a:schemeClr val="bg1">
                  <a:lumMod val="50000"/>
                </a:schemeClr>
              </a:solidFill>
              <a:latin typeface="Open Sans" pitchFamily="34" charset="0"/>
              <a:ea typeface="Open Sans" pitchFamily="34" charset="0"/>
              <a:cs typeface="Open Sans" pitchFamily="34" charset="0"/>
            </a:endParaRPr>
          </a:p>
        </p:txBody>
      </p:sp>
      <p:pic>
        <p:nvPicPr>
          <p:cNvPr id="14" name="Picture 13"/>
          <p:cNvPicPr>
            <a:picLocks noChangeAspect="1"/>
          </p:cNvPicPr>
          <p:nvPr/>
        </p:nvPicPr>
        <p:blipFill>
          <a:blip r:embed="rId3"/>
          <a:stretch>
            <a:fillRect/>
          </a:stretch>
        </p:blipFill>
        <p:spPr>
          <a:xfrm>
            <a:off x="1847528" y="1237099"/>
            <a:ext cx="7128792" cy="39446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1348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and tasks of Google Ads</a:t>
            </a:r>
            <a:endParaRPr lang="en-US" dirty="0"/>
          </a:p>
        </p:txBody>
      </p:sp>
      <p:pic>
        <p:nvPicPr>
          <p:cNvPr id="5" name="Content Placeholder 4"/>
          <p:cNvPicPr>
            <a:picLocks noGrp="1" noChangeAspect="1"/>
          </p:cNvPicPr>
          <p:nvPr>
            <p:ph idx="1"/>
          </p:nvPr>
        </p:nvPicPr>
        <p:blipFill>
          <a:blip r:embed="rId2"/>
          <a:stretch>
            <a:fillRect/>
          </a:stretch>
        </p:blipFill>
        <p:spPr>
          <a:xfrm>
            <a:off x="2495550" y="1977231"/>
            <a:ext cx="7200900" cy="4048125"/>
          </a:xfrm>
          <a:prstGeom prst="rect">
            <a:avLst/>
          </a:prstGeom>
        </p:spPr>
      </p:pic>
    </p:spTree>
    <p:extLst>
      <p:ext uri="{BB962C8B-B14F-4D97-AF65-F5344CB8AC3E}">
        <p14:creationId xmlns:p14="http://schemas.microsoft.com/office/powerpoint/2010/main" val="1050542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847528" y="1237098"/>
            <a:ext cx="7347741" cy="4065792"/>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1970437" y="66483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Navigacija paskyroje</a:t>
            </a:r>
          </a:p>
        </p:txBody>
      </p:sp>
      <p:sp>
        <p:nvSpPr>
          <p:cNvPr id="22" name="TextBox 21"/>
          <p:cNvSpPr txBox="1"/>
          <p:nvPr/>
        </p:nvSpPr>
        <p:spPr>
          <a:xfrm>
            <a:off x="1812636" y="5334001"/>
            <a:ext cx="8169565" cy="1015663"/>
          </a:xfrm>
          <a:prstGeom prst="rect">
            <a:avLst/>
          </a:prstGeom>
          <a:noFill/>
        </p:spPr>
        <p:txBody>
          <a:bodyPr wrap="square" rtlCol="0">
            <a:spAutoFit/>
          </a:bodyPr>
          <a:lstStyle/>
          <a:p>
            <a:r>
              <a:rPr lang="lt-LT" sz="1200" b="1" dirty="0">
                <a:solidFill>
                  <a:schemeClr val="bg1">
                    <a:lumMod val="50000"/>
                  </a:schemeClr>
                </a:solidFill>
                <a:latin typeface="Open Sans" pitchFamily="34" charset="0"/>
                <a:ea typeface="Open Sans" pitchFamily="34" charset="0"/>
                <a:cs typeface="Open Sans" pitchFamily="34" charset="0"/>
              </a:rPr>
              <a:t>Būdami „Campaigns“ skiltyje galime  peržiūrėti statistiką, sustabdyti arba atnaujinti kampaniją, susikurti naują kampaniją. Analogiškus pasirinkimus turime ir „Ad groups“ (skelbimų grupių), „Ads“ (skelbimų), „Keywords“ (raktažodžių) skiltyse. „Settings“ skiltyje galime  pakeisti kampanijų rodymo šalis ir kalbas, dienos biudžetus ir pan.  „Dimensions“ skiltis leidžia pasižiūrėti statistiką pagal dienas, savaites, mėnesius, taip pat pagal vietoves.</a:t>
            </a:r>
            <a:endParaRPr lang="lt-LT" sz="1200" b="1" dirty="0">
              <a:solidFill>
                <a:schemeClr val="bg1">
                  <a:lumMod val="50000"/>
                </a:schemeClr>
              </a:solidFill>
              <a:latin typeface="Open Sans" pitchFamily="34" charset="0"/>
              <a:ea typeface="Open Sans" pitchFamily="34" charset="0"/>
              <a:cs typeface="Open Sans" pitchFamily="34" charset="0"/>
            </a:endParaRP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8" y="2255582"/>
            <a:ext cx="2352675" cy="2028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7689" y="4543426"/>
            <a:ext cx="1038225" cy="79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stretch>
            <a:fillRect/>
          </a:stretch>
        </p:blipFill>
        <p:spPr>
          <a:xfrm>
            <a:off x="3735363" y="3970082"/>
            <a:ext cx="1181100" cy="314325"/>
          </a:xfrm>
          <a:prstGeom prst="rect">
            <a:avLst/>
          </a:prstGeom>
        </p:spPr>
      </p:pic>
      <p:pic>
        <p:nvPicPr>
          <p:cNvPr id="3" name="Picture 2"/>
          <p:cNvPicPr>
            <a:picLocks noChangeAspect="1"/>
          </p:cNvPicPr>
          <p:nvPr/>
        </p:nvPicPr>
        <p:blipFill>
          <a:blip r:embed="rId7"/>
          <a:stretch>
            <a:fillRect/>
          </a:stretch>
        </p:blipFill>
        <p:spPr>
          <a:xfrm>
            <a:off x="4018860" y="2314907"/>
            <a:ext cx="6296025" cy="447675"/>
          </a:xfrm>
          <a:prstGeom prst="rect">
            <a:avLst/>
          </a:prstGeom>
        </p:spPr>
      </p:pic>
    </p:spTree>
    <p:extLst>
      <p:ext uri="{BB962C8B-B14F-4D97-AF65-F5344CB8AC3E}">
        <p14:creationId xmlns:p14="http://schemas.microsoft.com/office/powerpoint/2010/main" val="30698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 planner: selecting keywords, making their list, adjusting by reach and cost</a:t>
            </a:r>
            <a:endParaRPr lang="en-US" dirty="0"/>
          </a:p>
        </p:txBody>
      </p:sp>
      <p:pic>
        <p:nvPicPr>
          <p:cNvPr id="4" name="Content Placeholder 3"/>
          <p:cNvPicPr>
            <a:picLocks noGrp="1" noChangeAspect="1"/>
          </p:cNvPicPr>
          <p:nvPr>
            <p:ph idx="1"/>
          </p:nvPr>
        </p:nvPicPr>
        <p:blipFill>
          <a:blip r:embed="rId2"/>
          <a:stretch>
            <a:fillRect/>
          </a:stretch>
        </p:blipFill>
        <p:spPr>
          <a:xfrm>
            <a:off x="3638550" y="1996281"/>
            <a:ext cx="4914900" cy="4010025"/>
          </a:xfrm>
          <a:prstGeom prst="rect">
            <a:avLst/>
          </a:prstGeom>
        </p:spPr>
      </p:pic>
    </p:spTree>
    <p:extLst>
      <p:ext uri="{BB962C8B-B14F-4D97-AF65-F5344CB8AC3E}">
        <p14:creationId xmlns:p14="http://schemas.microsoft.com/office/powerpoint/2010/main" val="34178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ubtitle 2"/>
          <p:cNvSpPr txBox="1">
            <a:spLocks/>
          </p:cNvSpPr>
          <p:nvPr/>
        </p:nvSpPr>
        <p:spPr>
          <a:xfrm>
            <a:off x="1524000" y="6395984"/>
            <a:ext cx="9144000" cy="568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lt-LT" sz="2000" b="1" dirty="0">
              <a:solidFill>
                <a:srgbClr val="FFFFFF"/>
              </a:solidFill>
              <a:latin typeface="Open Sans"/>
            </a:endParaRPr>
          </a:p>
        </p:txBody>
      </p:sp>
      <p:sp>
        <p:nvSpPr>
          <p:cNvPr id="12" name="Subtitle 2"/>
          <p:cNvSpPr txBox="1">
            <a:spLocks/>
          </p:cNvSpPr>
          <p:nvPr/>
        </p:nvSpPr>
        <p:spPr>
          <a:xfrm>
            <a:off x="1694764" y="70620"/>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1981200" y="74916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Keyword Planner</a:t>
            </a:r>
          </a:p>
        </p:txBody>
      </p:sp>
      <p:sp>
        <p:nvSpPr>
          <p:cNvPr id="13" name="TextBox 12"/>
          <p:cNvSpPr txBox="1"/>
          <p:nvPr/>
        </p:nvSpPr>
        <p:spPr>
          <a:xfrm>
            <a:off x="8585982" y="155428"/>
            <a:ext cx="1909497" cy="369332"/>
          </a:xfrm>
          <a:prstGeom prst="rect">
            <a:avLst/>
          </a:prstGeom>
          <a:noFill/>
        </p:spPr>
        <p:txBody>
          <a:bodyPr wrap="none" rtlCol="0">
            <a:spAutoFit/>
          </a:bodyPr>
          <a:lstStyle/>
          <a:p>
            <a:r>
              <a:rPr lang="lt-LT" dirty="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501" y="1231567"/>
            <a:ext cx="6229350" cy="468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713" y="5301209"/>
            <a:ext cx="1592033" cy="775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10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1694764" y="70620"/>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9" name="TextBox 8"/>
          <p:cNvSpPr txBox="1"/>
          <p:nvPr/>
        </p:nvSpPr>
        <p:spPr>
          <a:xfrm>
            <a:off x="8585982" y="155428"/>
            <a:ext cx="1909497" cy="369332"/>
          </a:xfrm>
          <a:prstGeom prst="rect">
            <a:avLst/>
          </a:prstGeom>
          <a:noFill/>
        </p:spPr>
        <p:txBody>
          <a:bodyPr wrap="none" rtlCol="0">
            <a:spAutoFit/>
          </a:bodyPr>
          <a:lstStyle/>
          <a:p>
            <a:r>
              <a:rPr lang="lt-LT" dirty="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412776"/>
            <a:ext cx="2800350"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293" y="5013176"/>
            <a:ext cx="1768383"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1" y="1025192"/>
            <a:ext cx="8575275" cy="3393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4763" y="3829653"/>
            <a:ext cx="8656032" cy="2367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9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p:cTn id="21" dur="500" fill="hold"/>
                                        <p:tgtEl>
                                          <p:spTgt spid="2053"/>
                                        </p:tgtEl>
                                        <p:attrNameLst>
                                          <p:attrName>ppt_w</p:attrName>
                                        </p:attrNameLst>
                                      </p:cBhvr>
                                      <p:tavLst>
                                        <p:tav tm="0">
                                          <p:val>
                                            <p:fltVal val="0"/>
                                          </p:val>
                                        </p:tav>
                                        <p:tav tm="100000">
                                          <p:val>
                                            <p:strVal val="#ppt_w"/>
                                          </p:val>
                                        </p:tav>
                                      </p:tavLst>
                                    </p:anim>
                                    <p:anim calcmode="lin" valueType="num">
                                      <p:cBhvr>
                                        <p:cTn id="22" dur="500" fill="hold"/>
                                        <p:tgtEl>
                                          <p:spTgt spid="2053"/>
                                        </p:tgtEl>
                                        <p:attrNameLst>
                                          <p:attrName>ppt_h</p:attrName>
                                        </p:attrNameLst>
                                      </p:cBhvr>
                                      <p:tavLst>
                                        <p:tav tm="0">
                                          <p:val>
                                            <p:fltVal val="0"/>
                                          </p:val>
                                        </p:tav>
                                        <p:tav tm="100000">
                                          <p:val>
                                            <p:strVal val="#ppt_h"/>
                                          </p:val>
                                        </p:tav>
                                      </p:tavLst>
                                    </p:anim>
                                    <p:animEffect transition="in" filter="fade">
                                      <p:cBhvr>
                                        <p:cTn id="23"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694764" y="70620"/>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1981200" y="74916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lt-LT" sz="2400" kern="0" dirty="0">
                <a:solidFill>
                  <a:srgbClr val="348FD5"/>
                </a:solidFill>
                <a:latin typeface="Open Sans" pitchFamily="34" charset="0"/>
                <a:ea typeface="Open Sans" pitchFamily="34" charset="0"/>
                <a:cs typeface="Open Sans" pitchFamily="34" charset="0"/>
              </a:rPr>
              <a:t>Informacijos atvaizdavimas</a:t>
            </a:r>
          </a:p>
        </p:txBody>
      </p:sp>
      <p:sp>
        <p:nvSpPr>
          <p:cNvPr id="13" name="TextBox 12"/>
          <p:cNvSpPr txBox="1"/>
          <p:nvPr/>
        </p:nvSpPr>
        <p:spPr>
          <a:xfrm>
            <a:off x="8585982" y="155428"/>
            <a:ext cx="1909497" cy="369332"/>
          </a:xfrm>
          <a:prstGeom prst="rect">
            <a:avLst/>
          </a:prstGeom>
          <a:noFill/>
        </p:spPr>
        <p:txBody>
          <a:bodyPr wrap="none" rtlCol="0">
            <a:spAutoFit/>
          </a:bodyPr>
          <a:lstStyle/>
          <a:p>
            <a:r>
              <a:rPr lang="lt-LT" dirty="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sp>
        <p:nvSpPr>
          <p:cNvPr id="10" name="TextBox 9"/>
          <p:cNvSpPr txBox="1"/>
          <p:nvPr/>
        </p:nvSpPr>
        <p:spPr>
          <a:xfrm>
            <a:off x="2015359" y="1190483"/>
            <a:ext cx="8044325" cy="307777"/>
          </a:xfrm>
          <a:prstGeom prst="rect">
            <a:avLst/>
          </a:prstGeom>
          <a:noFill/>
        </p:spPr>
        <p:txBody>
          <a:bodyPr wrap="square" rtlCol="0">
            <a:spAutoFit/>
          </a:bodyPr>
          <a:lstStyle/>
          <a:p>
            <a:r>
              <a:rPr lang="lt-LT" sz="1400" dirty="0">
                <a:solidFill>
                  <a:schemeClr val="bg1">
                    <a:lumMod val="50000"/>
                  </a:schemeClr>
                </a:solidFill>
                <a:latin typeface="Open Sans" pitchFamily="34" charset="0"/>
                <a:ea typeface="Open Sans" pitchFamily="34" charset="0"/>
                <a:cs typeface="Open Sans" pitchFamily="34" charset="0"/>
              </a:rPr>
              <a:t>Galime keisti duomenis, kurie yra atvaizduojami paskyroje, pridėti ir išimti tam tikrus stulpelius:</a:t>
            </a:r>
            <a:endParaRPr lang="lt-LT" sz="1400" dirty="0">
              <a:solidFill>
                <a:schemeClr val="bg1">
                  <a:lumMod val="50000"/>
                </a:schemeClr>
              </a:solidFill>
              <a:latin typeface="Open Sans" pitchFamily="34" charset="0"/>
              <a:ea typeface="Open Sans" pitchFamily="34" charset="0"/>
              <a:cs typeface="Open Sans" pitchFamily="34" charset="0"/>
            </a:endParaRP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798"/>
          <a:stretch/>
        </p:blipFill>
        <p:spPr bwMode="auto">
          <a:xfrm>
            <a:off x="2057401" y="1916833"/>
            <a:ext cx="6854281" cy="1152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063353" y="2161023"/>
            <a:ext cx="1549824" cy="4386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a:solidFill>
                <a:schemeClr val="bg1">
                  <a:lumMod val="50000"/>
                </a:schemeClr>
              </a:solidFill>
              <a:latin typeface="Open Sans" pitchFamily="34" charset="0"/>
              <a:ea typeface="Open Sans" pitchFamily="34" charset="0"/>
              <a:cs typeface="Open Sans" pitchFamily="34" charset="0"/>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0219" y="3755166"/>
            <a:ext cx="8007424" cy="2463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762820" y="5026753"/>
            <a:ext cx="2878245" cy="4614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a:solidFill>
                <a:schemeClr val="bg1">
                  <a:lumMod val="50000"/>
                </a:schemeClr>
              </a:solidFill>
              <a:latin typeface="Open Sans" pitchFamily="34" charset="0"/>
              <a:ea typeface="Open Sans" pitchFamily="34" charset="0"/>
              <a:cs typeface="Open Sans" pitchFamily="34" charset="0"/>
            </a:endParaRPr>
          </a:p>
        </p:txBody>
      </p:sp>
      <p:sp>
        <p:nvSpPr>
          <p:cNvPr id="17" name="TextBox 16"/>
          <p:cNvSpPr txBox="1"/>
          <p:nvPr/>
        </p:nvSpPr>
        <p:spPr>
          <a:xfrm>
            <a:off x="2057401" y="3214256"/>
            <a:ext cx="7960243" cy="307777"/>
          </a:xfrm>
          <a:prstGeom prst="rect">
            <a:avLst/>
          </a:prstGeom>
          <a:noFill/>
        </p:spPr>
        <p:txBody>
          <a:bodyPr wrap="square" rtlCol="0">
            <a:spAutoFit/>
          </a:bodyPr>
          <a:lstStyle/>
          <a:p>
            <a:r>
              <a:rPr lang="lt-LT" sz="1400" dirty="0">
                <a:solidFill>
                  <a:schemeClr val="bg1">
                    <a:lumMod val="50000"/>
                  </a:schemeClr>
                </a:solidFill>
                <a:latin typeface="Open Sans" pitchFamily="34" charset="0"/>
                <a:ea typeface="Open Sans" pitchFamily="34" charset="0"/>
                <a:cs typeface="Open Sans" pitchFamily="34" charset="0"/>
              </a:rPr>
              <a:t>Pavyzdžiui, „keywords“ dalyje galime pridėti stulpelį su Quality score“ informacija</a:t>
            </a:r>
            <a:endParaRPr lang="lt-LT" sz="1400" dirty="0">
              <a:solidFill>
                <a:schemeClr val="bg1">
                  <a:lumMod val="50000"/>
                </a:schemeClr>
              </a:solidFill>
              <a:latin typeface="Open Sans" pitchFamily="34" charset="0"/>
              <a:ea typeface="Open Sans" pitchFamily="34" charset="0"/>
              <a:cs typeface="Open Sans" pitchFamily="34" charset="0"/>
            </a:endParaRPr>
          </a:p>
        </p:txBody>
      </p:sp>
      <p:pic>
        <p:nvPicPr>
          <p:cNvPr id="18" name="Picture 17"/>
          <p:cNvPicPr>
            <a:picLocks noChangeAspect="1"/>
          </p:cNvPicPr>
          <p:nvPr/>
        </p:nvPicPr>
        <p:blipFill>
          <a:blip r:embed="rId5"/>
          <a:stretch>
            <a:fillRect/>
          </a:stretch>
        </p:blipFill>
        <p:spPr>
          <a:xfrm>
            <a:off x="2135561" y="1464889"/>
            <a:ext cx="6296025" cy="447675"/>
          </a:xfrm>
          <a:prstGeom prst="rect">
            <a:avLst/>
          </a:prstGeom>
        </p:spPr>
      </p:pic>
    </p:spTree>
    <p:extLst>
      <p:ext uri="{BB962C8B-B14F-4D97-AF65-F5344CB8AC3E}">
        <p14:creationId xmlns:p14="http://schemas.microsoft.com/office/powerpoint/2010/main" val="677311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Auction principle, Quality of the webpage (CRT(click through </a:t>
            </a:r>
            <a:r>
              <a:rPr lang="en-US" dirty="0" err="1" smtClean="0"/>
              <a:t>rate+Relevance+Landing</a:t>
            </a:r>
            <a:r>
              <a:rPr lang="en-US" dirty="0" smtClean="0"/>
              <a:t> page = </a:t>
            </a:r>
            <a:r>
              <a:rPr lang="en-US" dirty="0" err="1" smtClean="0"/>
              <a:t>psge</a:t>
            </a:r>
            <a:r>
              <a:rPr lang="en-US" dirty="0" smtClean="0"/>
              <a:t> rank and adjusted price</a:t>
            </a:r>
            <a:endParaRPr lang="en-US" dirty="0"/>
          </a:p>
        </p:txBody>
      </p:sp>
      <p:pic>
        <p:nvPicPr>
          <p:cNvPr id="4" name="Content Placeholder 3"/>
          <p:cNvPicPr>
            <a:picLocks noGrp="1" noChangeAspect="1"/>
          </p:cNvPicPr>
          <p:nvPr>
            <p:ph idx="1"/>
          </p:nvPr>
        </p:nvPicPr>
        <p:blipFill>
          <a:blip r:embed="rId2"/>
          <a:stretch>
            <a:fillRect/>
          </a:stretch>
        </p:blipFill>
        <p:spPr>
          <a:xfrm>
            <a:off x="2343150" y="1986756"/>
            <a:ext cx="7505700" cy="4029075"/>
          </a:xfrm>
          <a:prstGeom prst="rect">
            <a:avLst/>
          </a:prstGeom>
        </p:spPr>
      </p:pic>
    </p:spTree>
    <p:extLst>
      <p:ext uri="{BB962C8B-B14F-4D97-AF65-F5344CB8AC3E}">
        <p14:creationId xmlns:p14="http://schemas.microsoft.com/office/powerpoint/2010/main" val="1122293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 quality score</a:t>
            </a:r>
            <a:endParaRPr lang="en-US" dirty="0"/>
          </a:p>
        </p:txBody>
      </p:sp>
      <p:pic>
        <p:nvPicPr>
          <p:cNvPr id="4" name="Content Placeholder 3"/>
          <p:cNvPicPr>
            <a:picLocks noGrp="1" noChangeAspect="1"/>
          </p:cNvPicPr>
          <p:nvPr>
            <p:ph idx="1"/>
          </p:nvPr>
        </p:nvPicPr>
        <p:blipFill>
          <a:blip r:embed="rId2"/>
          <a:stretch>
            <a:fillRect/>
          </a:stretch>
        </p:blipFill>
        <p:spPr>
          <a:xfrm>
            <a:off x="3314214" y="1825625"/>
            <a:ext cx="5563572" cy="4351338"/>
          </a:xfrm>
          <a:prstGeom prst="rect">
            <a:avLst/>
          </a:prstGeom>
        </p:spPr>
      </p:pic>
    </p:spTree>
    <p:extLst>
      <p:ext uri="{BB962C8B-B14F-4D97-AF65-F5344CB8AC3E}">
        <p14:creationId xmlns:p14="http://schemas.microsoft.com/office/powerpoint/2010/main" val="3231021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ubtitle 2"/>
          <p:cNvSpPr txBox="1">
            <a:spLocks/>
          </p:cNvSpPr>
          <p:nvPr/>
        </p:nvSpPr>
        <p:spPr>
          <a:xfrm>
            <a:off x="1524000" y="6395984"/>
            <a:ext cx="9144000" cy="568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lt-LT" sz="2000" b="1" dirty="0">
              <a:solidFill>
                <a:srgbClr val="FFFFFF"/>
              </a:solidFill>
              <a:latin typeface="Open Sans"/>
            </a:endParaRPr>
          </a:p>
        </p:txBody>
      </p:sp>
      <p:sp>
        <p:nvSpPr>
          <p:cNvPr id="12" name="Subtitle 2"/>
          <p:cNvSpPr txBox="1">
            <a:spLocks/>
          </p:cNvSpPr>
          <p:nvPr/>
        </p:nvSpPr>
        <p:spPr>
          <a:xfrm>
            <a:off x="1694764" y="70620"/>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err="1">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1981200" y="74916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en-US" sz="2400" kern="0" dirty="0" smtClean="0">
                <a:solidFill>
                  <a:srgbClr val="348FD5"/>
                </a:solidFill>
                <a:latin typeface="Open Sans" pitchFamily="34" charset="0"/>
                <a:ea typeface="Open Sans" pitchFamily="34" charset="0"/>
                <a:cs typeface="Open Sans" pitchFamily="34" charset="0"/>
              </a:rPr>
              <a:t>Rating of our ad</a:t>
            </a:r>
            <a:endParaRPr lang="lt-LT" sz="2400" kern="0" dirty="0">
              <a:solidFill>
                <a:srgbClr val="348FD5"/>
              </a:solidFill>
              <a:latin typeface="Open Sans" pitchFamily="34" charset="0"/>
              <a:ea typeface="Open Sans" pitchFamily="34" charset="0"/>
              <a:cs typeface="Open Sans" pitchFamily="34" charset="0"/>
            </a:endParaRPr>
          </a:p>
        </p:txBody>
      </p:sp>
      <p:sp>
        <p:nvSpPr>
          <p:cNvPr id="10" name="Rounded Rectangle 9"/>
          <p:cNvSpPr/>
          <p:nvPr/>
        </p:nvSpPr>
        <p:spPr>
          <a:xfrm>
            <a:off x="1905000" y="1374491"/>
            <a:ext cx="21336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Verdana" pitchFamily="34" charset="0"/>
                <a:ea typeface="Verdana" pitchFamily="34" charset="0"/>
                <a:cs typeface="Verdana" pitchFamily="34" charset="0"/>
              </a:rPr>
              <a:t>Ad Rank</a:t>
            </a:r>
            <a:endParaRPr lang="lt-LT" dirty="0">
              <a:solidFill>
                <a:schemeClr val="tx1"/>
              </a:solidFill>
              <a:latin typeface="Verdana" pitchFamily="34" charset="0"/>
              <a:ea typeface="Verdana" pitchFamily="34" charset="0"/>
              <a:cs typeface="Verdana" pitchFamily="34" charset="0"/>
            </a:endParaRPr>
          </a:p>
        </p:txBody>
      </p:sp>
      <p:sp>
        <p:nvSpPr>
          <p:cNvPr id="11" name="Rounded Rectangle 10"/>
          <p:cNvSpPr/>
          <p:nvPr/>
        </p:nvSpPr>
        <p:spPr>
          <a:xfrm>
            <a:off x="5029200" y="1374491"/>
            <a:ext cx="2438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Verdana" pitchFamily="34" charset="0"/>
                <a:ea typeface="Verdana" pitchFamily="34" charset="0"/>
                <a:cs typeface="Verdana" pitchFamily="34" charset="0"/>
              </a:rPr>
              <a:t>Maximum payment for click in Keyword planner </a:t>
            </a:r>
            <a:r>
              <a:rPr lang="lt-LT" dirty="0" smtClean="0">
                <a:solidFill>
                  <a:schemeClr val="tx1"/>
                </a:solidFill>
                <a:latin typeface="Verdana" pitchFamily="34" charset="0"/>
                <a:ea typeface="Verdana" pitchFamily="34" charset="0"/>
                <a:cs typeface="Verdana" pitchFamily="34" charset="0"/>
              </a:rPr>
              <a:t>(</a:t>
            </a:r>
            <a:r>
              <a:rPr lang="lt-LT" dirty="0" err="1" smtClean="0">
                <a:solidFill>
                  <a:schemeClr val="tx1"/>
                </a:solidFill>
                <a:latin typeface="Verdana" pitchFamily="34" charset="0"/>
                <a:ea typeface="Verdana" pitchFamily="34" charset="0"/>
                <a:cs typeface="Verdana" pitchFamily="34" charset="0"/>
              </a:rPr>
              <a:t>Max</a:t>
            </a:r>
            <a:r>
              <a:rPr lang="lt-LT" dirty="0" smtClean="0">
                <a:solidFill>
                  <a:schemeClr val="tx1"/>
                </a:solidFill>
                <a:latin typeface="Verdana" pitchFamily="34" charset="0"/>
                <a:ea typeface="Verdana" pitchFamily="34" charset="0"/>
                <a:cs typeface="Verdana" pitchFamily="34" charset="0"/>
              </a:rPr>
              <a:t> </a:t>
            </a:r>
            <a:r>
              <a:rPr lang="lt-LT" dirty="0">
                <a:solidFill>
                  <a:schemeClr val="tx1"/>
                </a:solidFill>
                <a:latin typeface="Verdana" pitchFamily="34" charset="0"/>
                <a:ea typeface="Verdana" pitchFamily="34" charset="0"/>
                <a:cs typeface="Verdana" pitchFamily="34" charset="0"/>
              </a:rPr>
              <a:t>CPC)</a:t>
            </a:r>
            <a:endParaRPr lang="lt-LT" dirty="0">
              <a:solidFill>
                <a:schemeClr val="tx1"/>
              </a:solidFill>
              <a:latin typeface="Verdana" pitchFamily="34" charset="0"/>
              <a:ea typeface="Verdana" pitchFamily="34" charset="0"/>
              <a:cs typeface="Verdana" pitchFamily="34" charset="0"/>
            </a:endParaRPr>
          </a:p>
        </p:txBody>
      </p:sp>
      <p:sp>
        <p:nvSpPr>
          <p:cNvPr id="14" name="Rounded Rectangle 13"/>
          <p:cNvSpPr/>
          <p:nvPr/>
        </p:nvSpPr>
        <p:spPr>
          <a:xfrm>
            <a:off x="8229600" y="1374491"/>
            <a:ext cx="21336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err="1" smtClean="0">
                <a:solidFill>
                  <a:schemeClr val="tx1"/>
                </a:solidFill>
                <a:latin typeface="Verdana" pitchFamily="34" charset="0"/>
                <a:ea typeface="Verdana" pitchFamily="34" charset="0"/>
                <a:cs typeface="Verdana" pitchFamily="34" charset="0"/>
              </a:rPr>
              <a:t>Quality</a:t>
            </a:r>
            <a:r>
              <a:rPr lang="lt-LT" dirty="0" smtClean="0">
                <a:solidFill>
                  <a:schemeClr val="tx1"/>
                </a:solidFill>
                <a:latin typeface="Verdana" pitchFamily="34" charset="0"/>
                <a:ea typeface="Verdana" pitchFamily="34" charset="0"/>
                <a:cs typeface="Verdana" pitchFamily="34" charset="0"/>
              </a:rPr>
              <a:t> </a:t>
            </a:r>
            <a:r>
              <a:rPr lang="lt-LT" dirty="0" err="1" smtClean="0">
                <a:solidFill>
                  <a:schemeClr val="tx1"/>
                </a:solidFill>
                <a:latin typeface="Verdana" pitchFamily="34" charset="0"/>
                <a:ea typeface="Verdana" pitchFamily="34" charset="0"/>
                <a:cs typeface="Verdana" pitchFamily="34" charset="0"/>
              </a:rPr>
              <a:t>score</a:t>
            </a:r>
            <a:endParaRPr lang="lt-LT" dirty="0">
              <a:solidFill>
                <a:schemeClr val="tx1"/>
              </a:solidFill>
              <a:latin typeface="Verdana" pitchFamily="34" charset="0"/>
              <a:ea typeface="Verdana" pitchFamily="34" charset="0"/>
              <a:cs typeface="Verdana" pitchFamily="34" charset="0"/>
            </a:endParaRPr>
          </a:p>
        </p:txBody>
      </p:sp>
      <p:sp>
        <p:nvSpPr>
          <p:cNvPr id="15" name="Multiply 14"/>
          <p:cNvSpPr/>
          <p:nvPr/>
        </p:nvSpPr>
        <p:spPr>
          <a:xfrm>
            <a:off x="7467600" y="1755491"/>
            <a:ext cx="457200" cy="4572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Equal 15"/>
          <p:cNvSpPr/>
          <p:nvPr/>
        </p:nvSpPr>
        <p:spPr>
          <a:xfrm>
            <a:off x="4267200" y="1755491"/>
            <a:ext cx="457200" cy="4572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cxnSp>
        <p:nvCxnSpPr>
          <p:cNvPr id="18" name="Straight Connector 17"/>
          <p:cNvCxnSpPr/>
          <p:nvPr/>
        </p:nvCxnSpPr>
        <p:spPr>
          <a:xfrm>
            <a:off x="1905000" y="2822291"/>
            <a:ext cx="83058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514600" y="3412013"/>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Rounded Rectangle 20"/>
          <p:cNvSpPr/>
          <p:nvPr/>
        </p:nvSpPr>
        <p:spPr>
          <a:xfrm>
            <a:off x="4913243" y="3412013"/>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tx1"/>
                </a:solidFill>
                <a:latin typeface="Verdana" pitchFamily="34" charset="0"/>
                <a:ea typeface="Verdana" pitchFamily="34" charset="0"/>
                <a:cs typeface="Verdana" pitchFamily="34" charset="0"/>
              </a:rPr>
              <a:t>1,00 </a:t>
            </a:r>
            <a:r>
              <a:rPr lang="en-US" sz="1600" dirty="0" smtClean="0">
                <a:solidFill>
                  <a:schemeClr val="tx1"/>
                </a:solidFill>
                <a:latin typeface="Verdana" pitchFamily="34" charset="0"/>
                <a:ea typeface="Verdana" pitchFamily="34" charset="0"/>
                <a:cs typeface="Verdana" pitchFamily="34" charset="0"/>
              </a:rPr>
              <a:t>EUR</a:t>
            </a:r>
            <a:endParaRPr lang="lt-LT" sz="1600" dirty="0">
              <a:solidFill>
                <a:schemeClr val="tx1"/>
              </a:solidFill>
              <a:latin typeface="Verdana" pitchFamily="34" charset="0"/>
              <a:ea typeface="Verdana" pitchFamily="34" charset="0"/>
              <a:cs typeface="Verdana" pitchFamily="34" charset="0"/>
            </a:endParaRPr>
          </a:p>
        </p:txBody>
      </p:sp>
      <p:sp>
        <p:nvSpPr>
          <p:cNvPr id="22" name="Rounded Rectangle 21"/>
          <p:cNvSpPr/>
          <p:nvPr/>
        </p:nvSpPr>
        <p:spPr>
          <a:xfrm>
            <a:off x="7431157" y="3412013"/>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tx1"/>
                </a:solidFill>
                <a:latin typeface="Verdana" pitchFamily="34" charset="0"/>
                <a:ea typeface="Verdana" pitchFamily="34" charset="0"/>
                <a:cs typeface="Verdana" pitchFamily="34" charset="0"/>
              </a:rPr>
              <a:t>8</a:t>
            </a:r>
            <a:endParaRPr lang="lt-LT" sz="1600" dirty="0">
              <a:solidFill>
                <a:schemeClr val="tx1"/>
              </a:solidFill>
              <a:latin typeface="Verdana" pitchFamily="34" charset="0"/>
              <a:ea typeface="Verdana" pitchFamily="34" charset="0"/>
              <a:cs typeface="Verdana" pitchFamily="34" charset="0"/>
            </a:endParaRPr>
          </a:p>
        </p:txBody>
      </p:sp>
      <p:sp>
        <p:nvSpPr>
          <p:cNvPr id="23" name="Equal 22"/>
          <p:cNvSpPr/>
          <p:nvPr/>
        </p:nvSpPr>
        <p:spPr>
          <a:xfrm>
            <a:off x="4161461" y="3640613"/>
            <a:ext cx="370782" cy="2286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24" name="Multiply 23"/>
          <p:cNvSpPr/>
          <p:nvPr/>
        </p:nvSpPr>
        <p:spPr>
          <a:xfrm>
            <a:off x="6665843" y="3640613"/>
            <a:ext cx="304800" cy="2286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Rounded Rectangle 24"/>
          <p:cNvSpPr/>
          <p:nvPr/>
        </p:nvSpPr>
        <p:spPr>
          <a:xfrm>
            <a:off x="2551043" y="442249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6" name="Rounded Rectangle 25"/>
          <p:cNvSpPr/>
          <p:nvPr/>
        </p:nvSpPr>
        <p:spPr>
          <a:xfrm>
            <a:off x="4949686" y="442249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tx1"/>
                </a:solidFill>
                <a:latin typeface="Verdana" pitchFamily="34" charset="0"/>
                <a:ea typeface="Verdana" pitchFamily="34" charset="0"/>
                <a:cs typeface="Verdana" pitchFamily="34" charset="0"/>
              </a:rPr>
              <a:t>1,00 </a:t>
            </a:r>
            <a:r>
              <a:rPr lang="en-US" sz="1600" dirty="0" smtClean="0">
                <a:solidFill>
                  <a:schemeClr val="tx1"/>
                </a:solidFill>
                <a:latin typeface="Verdana" pitchFamily="34" charset="0"/>
                <a:ea typeface="Verdana" pitchFamily="34" charset="0"/>
                <a:cs typeface="Verdana" pitchFamily="34" charset="0"/>
              </a:rPr>
              <a:t>EUR</a:t>
            </a:r>
            <a:endParaRPr lang="lt-LT" sz="1600" dirty="0">
              <a:solidFill>
                <a:schemeClr val="tx1"/>
              </a:solidFill>
              <a:latin typeface="Verdana" pitchFamily="34" charset="0"/>
              <a:ea typeface="Verdana" pitchFamily="34" charset="0"/>
              <a:cs typeface="Verdana" pitchFamily="34" charset="0"/>
            </a:endParaRPr>
          </a:p>
        </p:txBody>
      </p:sp>
      <p:sp>
        <p:nvSpPr>
          <p:cNvPr id="27" name="Rounded Rectangle 26"/>
          <p:cNvSpPr/>
          <p:nvPr/>
        </p:nvSpPr>
        <p:spPr>
          <a:xfrm>
            <a:off x="7467600" y="442249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tx1"/>
                </a:solidFill>
                <a:latin typeface="Verdana" pitchFamily="34" charset="0"/>
                <a:ea typeface="Verdana" pitchFamily="34" charset="0"/>
                <a:cs typeface="Verdana" pitchFamily="34" charset="0"/>
              </a:rPr>
              <a:t>10</a:t>
            </a:r>
            <a:endParaRPr lang="lt-LT" sz="1600" dirty="0">
              <a:solidFill>
                <a:schemeClr val="tx1"/>
              </a:solidFill>
              <a:latin typeface="Verdana" pitchFamily="34" charset="0"/>
              <a:ea typeface="Verdana" pitchFamily="34" charset="0"/>
              <a:cs typeface="Verdana" pitchFamily="34" charset="0"/>
            </a:endParaRPr>
          </a:p>
        </p:txBody>
      </p:sp>
      <p:sp>
        <p:nvSpPr>
          <p:cNvPr id="28" name="Equal 27"/>
          <p:cNvSpPr/>
          <p:nvPr/>
        </p:nvSpPr>
        <p:spPr>
          <a:xfrm>
            <a:off x="4161461" y="4651091"/>
            <a:ext cx="370782" cy="2286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29" name="Multiply 28"/>
          <p:cNvSpPr/>
          <p:nvPr/>
        </p:nvSpPr>
        <p:spPr>
          <a:xfrm>
            <a:off x="6665843" y="4651091"/>
            <a:ext cx="304800" cy="2286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0" name="Rounded Rectangle 29"/>
          <p:cNvSpPr/>
          <p:nvPr/>
        </p:nvSpPr>
        <p:spPr>
          <a:xfrm>
            <a:off x="2551043" y="556549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1" name="Rounded Rectangle 30"/>
          <p:cNvSpPr/>
          <p:nvPr/>
        </p:nvSpPr>
        <p:spPr>
          <a:xfrm>
            <a:off x="4949686" y="556549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tx1"/>
                </a:solidFill>
                <a:latin typeface="Verdana" pitchFamily="34" charset="0"/>
                <a:ea typeface="Verdana" pitchFamily="34" charset="0"/>
                <a:cs typeface="Verdana" pitchFamily="34" charset="0"/>
              </a:rPr>
              <a:t>2,35 </a:t>
            </a:r>
            <a:r>
              <a:rPr lang="en-US" sz="1600" dirty="0" smtClean="0">
                <a:solidFill>
                  <a:schemeClr val="tx1"/>
                </a:solidFill>
                <a:latin typeface="Verdana" pitchFamily="34" charset="0"/>
                <a:ea typeface="Verdana" pitchFamily="34" charset="0"/>
                <a:cs typeface="Verdana" pitchFamily="34" charset="0"/>
              </a:rPr>
              <a:t>EUR</a:t>
            </a:r>
            <a:endParaRPr lang="lt-LT" sz="1600" dirty="0">
              <a:solidFill>
                <a:schemeClr val="tx1"/>
              </a:solidFill>
              <a:latin typeface="Verdana" pitchFamily="34" charset="0"/>
              <a:ea typeface="Verdana" pitchFamily="34" charset="0"/>
              <a:cs typeface="Verdana" pitchFamily="34" charset="0"/>
            </a:endParaRPr>
          </a:p>
        </p:txBody>
      </p:sp>
      <p:sp>
        <p:nvSpPr>
          <p:cNvPr id="32" name="Rounded Rectangle 31"/>
          <p:cNvSpPr/>
          <p:nvPr/>
        </p:nvSpPr>
        <p:spPr>
          <a:xfrm>
            <a:off x="7467600" y="556549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tx1"/>
                </a:solidFill>
                <a:latin typeface="Verdana" pitchFamily="34" charset="0"/>
                <a:ea typeface="Verdana" pitchFamily="34" charset="0"/>
                <a:cs typeface="Verdana" pitchFamily="34" charset="0"/>
              </a:rPr>
              <a:t>3</a:t>
            </a:r>
          </a:p>
        </p:txBody>
      </p:sp>
      <p:sp>
        <p:nvSpPr>
          <p:cNvPr id="33" name="Equal 32"/>
          <p:cNvSpPr/>
          <p:nvPr/>
        </p:nvSpPr>
        <p:spPr>
          <a:xfrm>
            <a:off x="4161461" y="5794091"/>
            <a:ext cx="370782" cy="2286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34" name="Multiply 33"/>
          <p:cNvSpPr/>
          <p:nvPr/>
        </p:nvSpPr>
        <p:spPr>
          <a:xfrm>
            <a:off x="6665843" y="5794091"/>
            <a:ext cx="304800" cy="2286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TextBox 34"/>
          <p:cNvSpPr txBox="1"/>
          <p:nvPr/>
        </p:nvSpPr>
        <p:spPr>
          <a:xfrm>
            <a:off x="2743200" y="2920194"/>
            <a:ext cx="883640" cy="307777"/>
          </a:xfrm>
          <a:prstGeom prst="rect">
            <a:avLst/>
          </a:prstGeom>
          <a:noFill/>
        </p:spPr>
        <p:txBody>
          <a:bodyPr wrap="none" rtlCol="0">
            <a:spAutoFit/>
          </a:bodyPr>
          <a:lstStyle/>
          <a:p>
            <a:r>
              <a:rPr lang="lt-LT" sz="1400" dirty="0">
                <a:latin typeface="Verdana" pitchFamily="34" charset="0"/>
                <a:ea typeface="Verdana" pitchFamily="34" charset="0"/>
                <a:cs typeface="Verdana" pitchFamily="34" charset="0"/>
              </a:rPr>
              <a:t>Ad rank</a:t>
            </a:r>
            <a:endParaRPr lang="lt-LT" sz="1400" dirty="0">
              <a:latin typeface="Verdana" pitchFamily="34" charset="0"/>
              <a:ea typeface="Verdana" pitchFamily="34" charset="0"/>
              <a:cs typeface="Verdana" pitchFamily="34" charset="0"/>
            </a:endParaRPr>
          </a:p>
        </p:txBody>
      </p:sp>
      <p:sp>
        <p:nvSpPr>
          <p:cNvPr id="36" name="TextBox 35"/>
          <p:cNvSpPr txBox="1"/>
          <p:nvPr/>
        </p:nvSpPr>
        <p:spPr>
          <a:xfrm>
            <a:off x="5084001" y="2920193"/>
            <a:ext cx="970137" cy="307777"/>
          </a:xfrm>
          <a:prstGeom prst="rect">
            <a:avLst/>
          </a:prstGeom>
          <a:noFill/>
        </p:spPr>
        <p:txBody>
          <a:bodyPr wrap="none" rtlCol="0">
            <a:spAutoFit/>
          </a:bodyPr>
          <a:lstStyle/>
          <a:p>
            <a:r>
              <a:rPr lang="lt-LT" sz="1400" dirty="0">
                <a:latin typeface="Verdana" pitchFamily="34" charset="0"/>
                <a:ea typeface="Verdana" pitchFamily="34" charset="0"/>
                <a:cs typeface="Verdana" pitchFamily="34" charset="0"/>
              </a:rPr>
              <a:t>Max CPC</a:t>
            </a:r>
            <a:endParaRPr lang="lt-LT" sz="1400" dirty="0">
              <a:latin typeface="Verdana" pitchFamily="34" charset="0"/>
              <a:ea typeface="Verdana" pitchFamily="34" charset="0"/>
              <a:cs typeface="Verdana" pitchFamily="34" charset="0"/>
            </a:endParaRPr>
          </a:p>
        </p:txBody>
      </p:sp>
      <p:sp>
        <p:nvSpPr>
          <p:cNvPr id="37" name="TextBox 36"/>
          <p:cNvSpPr txBox="1"/>
          <p:nvPr/>
        </p:nvSpPr>
        <p:spPr>
          <a:xfrm>
            <a:off x="7543800" y="2920192"/>
            <a:ext cx="1363578" cy="307777"/>
          </a:xfrm>
          <a:prstGeom prst="rect">
            <a:avLst/>
          </a:prstGeom>
          <a:noFill/>
        </p:spPr>
        <p:txBody>
          <a:bodyPr wrap="none" rtlCol="0">
            <a:spAutoFit/>
          </a:bodyPr>
          <a:lstStyle/>
          <a:p>
            <a:r>
              <a:rPr lang="lt-LT" sz="1400" dirty="0">
                <a:latin typeface="Verdana" pitchFamily="34" charset="0"/>
                <a:ea typeface="Verdana" pitchFamily="34" charset="0"/>
                <a:cs typeface="Verdana" pitchFamily="34" charset="0"/>
              </a:rPr>
              <a:t>Quality score</a:t>
            </a:r>
            <a:endParaRPr lang="lt-LT"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93145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ubtitle 2"/>
          <p:cNvSpPr txBox="1">
            <a:spLocks/>
          </p:cNvSpPr>
          <p:nvPr/>
        </p:nvSpPr>
        <p:spPr>
          <a:xfrm>
            <a:off x="1524000" y="6395984"/>
            <a:ext cx="9144000" cy="568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lt-LT" sz="2000" b="1" dirty="0">
              <a:solidFill>
                <a:srgbClr val="FFFFFF"/>
              </a:solidFill>
              <a:latin typeface="Open Sans"/>
            </a:endParaRPr>
          </a:p>
        </p:txBody>
      </p:sp>
      <p:sp>
        <p:nvSpPr>
          <p:cNvPr id="12" name="Subtitle 2"/>
          <p:cNvSpPr txBox="1">
            <a:spLocks/>
          </p:cNvSpPr>
          <p:nvPr/>
        </p:nvSpPr>
        <p:spPr>
          <a:xfrm>
            <a:off x="1694764" y="70620"/>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err="1">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1981200" y="74916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Actual</a:t>
            </a:r>
            <a:r>
              <a:rPr lang="lt-LT" sz="2400" kern="0" dirty="0">
                <a:solidFill>
                  <a:srgbClr val="348FD5"/>
                </a:solidFill>
                <a:latin typeface="Open Sans" pitchFamily="34" charset="0"/>
                <a:ea typeface="Open Sans" pitchFamily="34" charset="0"/>
                <a:cs typeface="Open Sans" pitchFamily="34" charset="0"/>
              </a:rPr>
              <a:t> CPC </a:t>
            </a:r>
            <a:r>
              <a:rPr lang="en-US" sz="2400" kern="0" dirty="0" smtClean="0">
                <a:solidFill>
                  <a:srgbClr val="348FD5"/>
                </a:solidFill>
                <a:latin typeface="Open Sans" pitchFamily="34" charset="0"/>
                <a:ea typeface="Open Sans" pitchFamily="34" charset="0"/>
                <a:cs typeface="Open Sans" pitchFamily="34" charset="0"/>
              </a:rPr>
              <a:t> what exactly is paid per click</a:t>
            </a:r>
            <a:endParaRPr lang="lt-LT" sz="2400" kern="0" dirty="0">
              <a:solidFill>
                <a:srgbClr val="348FD5"/>
              </a:solidFill>
              <a:latin typeface="Open Sans" pitchFamily="34" charset="0"/>
              <a:ea typeface="Open Sans" pitchFamily="34" charset="0"/>
              <a:cs typeface="Open Sans" pitchFamily="34" charset="0"/>
            </a:endParaRPr>
          </a:p>
        </p:txBody>
      </p:sp>
      <p:sp>
        <p:nvSpPr>
          <p:cNvPr id="13" name="TextBox 12"/>
          <p:cNvSpPr txBox="1"/>
          <p:nvPr/>
        </p:nvSpPr>
        <p:spPr>
          <a:xfrm>
            <a:off x="8585982" y="155428"/>
            <a:ext cx="1710789" cy="369332"/>
          </a:xfrm>
          <a:prstGeom prst="rect">
            <a:avLst/>
          </a:prstGeom>
          <a:noFill/>
        </p:spPr>
        <p:txBody>
          <a:bodyPr wrap="none" rtlCol="0">
            <a:spAutoFit/>
          </a:bodyPr>
          <a:lstStyle/>
          <a:p>
            <a:r>
              <a:rPr lang="lt-LT" dirty="0">
                <a:solidFill>
                  <a:srgbClr val="348FD5"/>
                </a:solidFill>
                <a:latin typeface="Open Sans" pitchFamily="34" charset="0"/>
                <a:ea typeface="Open Sans" pitchFamily="34" charset="0"/>
                <a:cs typeface="Open Sans" pitchFamily="34" charset="0"/>
              </a:rPr>
              <a:t>Digital </a:t>
            </a:r>
            <a:r>
              <a:rPr lang="lt-LT" dirty="0" err="1" smtClean="0">
                <a:solidFill>
                  <a:srgbClr val="348FD5"/>
                </a:solidFill>
                <a:latin typeface="Open Sans" pitchFamily="34" charset="0"/>
                <a:ea typeface="Open Sans" pitchFamily="34" charset="0"/>
                <a:cs typeface="Open Sans" pitchFamily="34" charset="0"/>
              </a:rPr>
              <a:t>Acdemy</a:t>
            </a:r>
            <a:endParaRPr lang="lt-LT" dirty="0">
              <a:solidFill>
                <a:srgbClr val="348FD5"/>
              </a:solidFill>
              <a:latin typeface="Open Sans" pitchFamily="34" charset="0"/>
              <a:ea typeface="Open Sans" pitchFamily="34" charset="0"/>
              <a:cs typeface="Open Sans" pitchFamily="34" charset="0"/>
            </a:endParaRPr>
          </a:p>
        </p:txBody>
      </p:sp>
      <p:sp>
        <p:nvSpPr>
          <p:cNvPr id="14" name="Rounded Rectangle 13"/>
          <p:cNvSpPr/>
          <p:nvPr/>
        </p:nvSpPr>
        <p:spPr>
          <a:xfrm>
            <a:off x="1794937" y="2642153"/>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10</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15" name="Rounded Rectangle 14"/>
          <p:cNvSpPr/>
          <p:nvPr/>
        </p:nvSpPr>
        <p:spPr>
          <a:xfrm>
            <a:off x="4193580" y="2642153"/>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1,00 </a:t>
            </a:r>
            <a:r>
              <a:rPr lang="en-US" sz="1600" dirty="0" smtClean="0">
                <a:solidFill>
                  <a:schemeClr val="bg1">
                    <a:lumMod val="50000"/>
                  </a:schemeClr>
                </a:solidFill>
                <a:latin typeface="Open Sans" pitchFamily="34" charset="0"/>
                <a:ea typeface="Open Sans" pitchFamily="34" charset="0"/>
                <a:cs typeface="Open Sans" pitchFamily="34" charset="0"/>
              </a:rPr>
              <a:t>EUR</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16" name="Rounded Rectangle 15"/>
          <p:cNvSpPr/>
          <p:nvPr/>
        </p:nvSpPr>
        <p:spPr>
          <a:xfrm>
            <a:off x="6144300" y="2642152"/>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10</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17" name="Equal 16"/>
          <p:cNvSpPr/>
          <p:nvPr/>
        </p:nvSpPr>
        <p:spPr>
          <a:xfrm>
            <a:off x="3441798" y="2870753"/>
            <a:ext cx="370782" cy="2286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lumMod val="50000"/>
                </a:schemeClr>
              </a:solidFill>
              <a:latin typeface="Open Sans" pitchFamily="34" charset="0"/>
              <a:ea typeface="Open Sans" pitchFamily="34" charset="0"/>
              <a:cs typeface="Open Sans" pitchFamily="34" charset="0"/>
            </a:endParaRPr>
          </a:p>
        </p:txBody>
      </p:sp>
      <p:sp>
        <p:nvSpPr>
          <p:cNvPr id="18" name="Multiply 17"/>
          <p:cNvSpPr/>
          <p:nvPr/>
        </p:nvSpPr>
        <p:spPr>
          <a:xfrm>
            <a:off x="5643960" y="2870753"/>
            <a:ext cx="304800" cy="2286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lumMod val="50000"/>
                </a:schemeClr>
              </a:solidFill>
              <a:latin typeface="Open Sans" pitchFamily="34" charset="0"/>
              <a:ea typeface="Open Sans" pitchFamily="34" charset="0"/>
              <a:cs typeface="Open Sans" pitchFamily="34" charset="0"/>
            </a:endParaRPr>
          </a:p>
        </p:txBody>
      </p:sp>
      <p:sp>
        <p:nvSpPr>
          <p:cNvPr id="20" name="Rounded Rectangle 19"/>
          <p:cNvSpPr/>
          <p:nvPr/>
        </p:nvSpPr>
        <p:spPr>
          <a:xfrm>
            <a:off x="1831380" y="365263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8</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21" name="Rounded Rectangle 20"/>
          <p:cNvSpPr/>
          <p:nvPr/>
        </p:nvSpPr>
        <p:spPr>
          <a:xfrm>
            <a:off x="4230023" y="365263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1,00 </a:t>
            </a:r>
            <a:r>
              <a:rPr lang="en-US" sz="1600" dirty="0" smtClean="0">
                <a:solidFill>
                  <a:schemeClr val="bg1">
                    <a:lumMod val="50000"/>
                  </a:schemeClr>
                </a:solidFill>
                <a:latin typeface="Open Sans" pitchFamily="34" charset="0"/>
                <a:ea typeface="Open Sans" pitchFamily="34" charset="0"/>
                <a:cs typeface="Open Sans" pitchFamily="34" charset="0"/>
              </a:rPr>
              <a:t>EUR</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22" name="Rounded Rectangle 21"/>
          <p:cNvSpPr/>
          <p:nvPr/>
        </p:nvSpPr>
        <p:spPr>
          <a:xfrm>
            <a:off x="6180743" y="3652630"/>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8</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23" name="Equal 22"/>
          <p:cNvSpPr/>
          <p:nvPr/>
        </p:nvSpPr>
        <p:spPr>
          <a:xfrm>
            <a:off x="3441798" y="3881231"/>
            <a:ext cx="370782" cy="2286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lumMod val="50000"/>
                </a:schemeClr>
              </a:solidFill>
              <a:latin typeface="Open Sans" pitchFamily="34" charset="0"/>
              <a:ea typeface="Open Sans" pitchFamily="34" charset="0"/>
              <a:cs typeface="Open Sans" pitchFamily="34" charset="0"/>
            </a:endParaRPr>
          </a:p>
        </p:txBody>
      </p:sp>
      <p:sp>
        <p:nvSpPr>
          <p:cNvPr id="24" name="Multiply 23"/>
          <p:cNvSpPr/>
          <p:nvPr/>
        </p:nvSpPr>
        <p:spPr>
          <a:xfrm>
            <a:off x="5643960" y="3881231"/>
            <a:ext cx="304800" cy="2286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lumMod val="50000"/>
                </a:schemeClr>
              </a:solidFill>
              <a:latin typeface="Open Sans" pitchFamily="34" charset="0"/>
              <a:ea typeface="Open Sans" pitchFamily="34" charset="0"/>
              <a:cs typeface="Open Sans" pitchFamily="34" charset="0"/>
            </a:endParaRPr>
          </a:p>
        </p:txBody>
      </p:sp>
      <p:sp>
        <p:nvSpPr>
          <p:cNvPr id="25" name="Rounded Rectangle 24"/>
          <p:cNvSpPr/>
          <p:nvPr/>
        </p:nvSpPr>
        <p:spPr>
          <a:xfrm>
            <a:off x="1831380" y="479563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50000"/>
                  </a:schemeClr>
                </a:solidFill>
                <a:latin typeface="Open Sans" pitchFamily="34" charset="0"/>
                <a:ea typeface="Open Sans" pitchFamily="34" charset="0"/>
                <a:cs typeface="Open Sans" pitchFamily="34" charset="0"/>
              </a:rPr>
              <a:t>7</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26" name="Rounded Rectangle 25"/>
          <p:cNvSpPr/>
          <p:nvPr/>
        </p:nvSpPr>
        <p:spPr>
          <a:xfrm>
            <a:off x="4230023" y="479563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2,35 </a:t>
            </a:r>
            <a:r>
              <a:rPr lang="en-US" sz="1600" dirty="0" smtClean="0">
                <a:solidFill>
                  <a:schemeClr val="bg1">
                    <a:lumMod val="50000"/>
                  </a:schemeClr>
                </a:solidFill>
                <a:latin typeface="Open Sans" pitchFamily="34" charset="0"/>
                <a:ea typeface="Open Sans" pitchFamily="34" charset="0"/>
                <a:cs typeface="Open Sans" pitchFamily="34" charset="0"/>
              </a:rPr>
              <a:t>EUR</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27" name="Rounded Rectangle 26"/>
          <p:cNvSpPr/>
          <p:nvPr/>
        </p:nvSpPr>
        <p:spPr>
          <a:xfrm>
            <a:off x="6180743" y="4795630"/>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3</a:t>
            </a:r>
          </a:p>
        </p:txBody>
      </p:sp>
      <p:sp>
        <p:nvSpPr>
          <p:cNvPr id="28" name="Equal 27"/>
          <p:cNvSpPr/>
          <p:nvPr/>
        </p:nvSpPr>
        <p:spPr>
          <a:xfrm>
            <a:off x="3441798" y="5024231"/>
            <a:ext cx="370782" cy="2286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lumMod val="50000"/>
                </a:schemeClr>
              </a:solidFill>
              <a:latin typeface="Open Sans" pitchFamily="34" charset="0"/>
              <a:ea typeface="Open Sans" pitchFamily="34" charset="0"/>
              <a:cs typeface="Open Sans" pitchFamily="34" charset="0"/>
            </a:endParaRPr>
          </a:p>
        </p:txBody>
      </p:sp>
      <p:sp>
        <p:nvSpPr>
          <p:cNvPr id="29" name="Multiply 28"/>
          <p:cNvSpPr/>
          <p:nvPr/>
        </p:nvSpPr>
        <p:spPr>
          <a:xfrm>
            <a:off x="5643960" y="5024231"/>
            <a:ext cx="304800" cy="2286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lumMod val="50000"/>
                </a:schemeClr>
              </a:solidFill>
              <a:latin typeface="Open Sans" pitchFamily="34" charset="0"/>
              <a:ea typeface="Open Sans" pitchFamily="34" charset="0"/>
              <a:cs typeface="Open Sans" pitchFamily="34" charset="0"/>
            </a:endParaRPr>
          </a:p>
        </p:txBody>
      </p:sp>
      <p:sp>
        <p:nvSpPr>
          <p:cNvPr id="30" name="TextBox 29"/>
          <p:cNvSpPr txBox="1"/>
          <p:nvPr/>
        </p:nvSpPr>
        <p:spPr>
          <a:xfrm>
            <a:off x="1938794" y="2191576"/>
            <a:ext cx="830292" cy="307777"/>
          </a:xfrm>
          <a:prstGeom prst="rect">
            <a:avLst/>
          </a:prstGeom>
          <a:noFill/>
        </p:spPr>
        <p:txBody>
          <a:bodyPr wrap="none" rtlCol="0">
            <a:spAutoFit/>
          </a:bodyPr>
          <a:lstStyle/>
          <a:p>
            <a:r>
              <a:rPr lang="lt-LT" sz="1400" dirty="0">
                <a:solidFill>
                  <a:schemeClr val="bg1">
                    <a:lumMod val="50000"/>
                  </a:schemeClr>
                </a:solidFill>
                <a:latin typeface="Open Sans" pitchFamily="34" charset="0"/>
                <a:ea typeface="Open Sans" pitchFamily="34" charset="0"/>
                <a:cs typeface="Open Sans" pitchFamily="34" charset="0"/>
              </a:rPr>
              <a:t>Ad rank</a:t>
            </a:r>
            <a:endParaRPr lang="lt-LT" sz="1400" dirty="0">
              <a:solidFill>
                <a:schemeClr val="bg1">
                  <a:lumMod val="50000"/>
                </a:schemeClr>
              </a:solidFill>
              <a:latin typeface="Open Sans" pitchFamily="34" charset="0"/>
              <a:ea typeface="Open Sans" pitchFamily="34" charset="0"/>
              <a:cs typeface="Open Sans" pitchFamily="34" charset="0"/>
            </a:endParaRPr>
          </a:p>
        </p:txBody>
      </p:sp>
      <p:sp>
        <p:nvSpPr>
          <p:cNvPr id="31" name="TextBox 30"/>
          <p:cNvSpPr txBox="1"/>
          <p:nvPr/>
        </p:nvSpPr>
        <p:spPr>
          <a:xfrm>
            <a:off x="4279595" y="2191575"/>
            <a:ext cx="952505" cy="307777"/>
          </a:xfrm>
          <a:prstGeom prst="rect">
            <a:avLst/>
          </a:prstGeom>
          <a:noFill/>
        </p:spPr>
        <p:txBody>
          <a:bodyPr wrap="none" rtlCol="0">
            <a:spAutoFit/>
          </a:bodyPr>
          <a:lstStyle/>
          <a:p>
            <a:r>
              <a:rPr lang="lt-LT" sz="1400" dirty="0">
                <a:solidFill>
                  <a:schemeClr val="bg1">
                    <a:lumMod val="50000"/>
                  </a:schemeClr>
                </a:solidFill>
                <a:latin typeface="Open Sans" pitchFamily="34" charset="0"/>
                <a:ea typeface="Open Sans" pitchFamily="34" charset="0"/>
                <a:cs typeface="Open Sans" pitchFamily="34" charset="0"/>
              </a:rPr>
              <a:t>Max CPC</a:t>
            </a:r>
            <a:endParaRPr lang="lt-LT" sz="1400" dirty="0">
              <a:solidFill>
                <a:schemeClr val="bg1">
                  <a:lumMod val="50000"/>
                </a:schemeClr>
              </a:solidFill>
              <a:latin typeface="Open Sans" pitchFamily="34" charset="0"/>
              <a:ea typeface="Open Sans" pitchFamily="34" charset="0"/>
              <a:cs typeface="Open Sans" pitchFamily="34" charset="0"/>
            </a:endParaRPr>
          </a:p>
        </p:txBody>
      </p:sp>
      <p:sp>
        <p:nvSpPr>
          <p:cNvPr id="32" name="TextBox 31"/>
          <p:cNvSpPr txBox="1"/>
          <p:nvPr/>
        </p:nvSpPr>
        <p:spPr>
          <a:xfrm>
            <a:off x="6172201" y="2191573"/>
            <a:ext cx="1274323" cy="307777"/>
          </a:xfrm>
          <a:prstGeom prst="rect">
            <a:avLst/>
          </a:prstGeom>
          <a:noFill/>
        </p:spPr>
        <p:txBody>
          <a:bodyPr wrap="none" rtlCol="0">
            <a:spAutoFit/>
          </a:bodyPr>
          <a:lstStyle/>
          <a:p>
            <a:r>
              <a:rPr lang="lt-LT" sz="1400" dirty="0">
                <a:solidFill>
                  <a:schemeClr val="bg1">
                    <a:lumMod val="50000"/>
                  </a:schemeClr>
                </a:solidFill>
                <a:latin typeface="Open Sans" pitchFamily="34" charset="0"/>
                <a:ea typeface="Open Sans" pitchFamily="34" charset="0"/>
                <a:cs typeface="Open Sans" pitchFamily="34" charset="0"/>
              </a:rPr>
              <a:t>Quality score</a:t>
            </a:r>
            <a:endParaRPr lang="lt-LT" sz="1400" dirty="0">
              <a:solidFill>
                <a:schemeClr val="bg1">
                  <a:lumMod val="50000"/>
                </a:schemeClr>
              </a:solidFill>
              <a:latin typeface="Open Sans" pitchFamily="34" charset="0"/>
              <a:ea typeface="Open Sans" pitchFamily="34" charset="0"/>
              <a:cs typeface="Open Sans" pitchFamily="34" charset="0"/>
            </a:endParaRPr>
          </a:p>
        </p:txBody>
      </p:sp>
      <p:sp>
        <p:nvSpPr>
          <p:cNvPr id="33" name="Rounded Rectangle 32"/>
          <p:cNvSpPr/>
          <p:nvPr/>
        </p:nvSpPr>
        <p:spPr>
          <a:xfrm>
            <a:off x="8103425" y="2642151"/>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8/10</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34" name="Rounded Rectangle 33"/>
          <p:cNvSpPr/>
          <p:nvPr/>
        </p:nvSpPr>
        <p:spPr>
          <a:xfrm>
            <a:off x="8139868" y="3652629"/>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7/8</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35" name="Rounded Rectangle 34"/>
          <p:cNvSpPr/>
          <p:nvPr/>
        </p:nvSpPr>
        <p:spPr>
          <a:xfrm>
            <a:off x="8139868" y="4795629"/>
            <a:ext cx="137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lumMod val="50000"/>
                  </a:schemeClr>
                </a:solidFill>
                <a:latin typeface="Open Sans" pitchFamily="34" charset="0"/>
                <a:ea typeface="Open Sans" pitchFamily="34" charset="0"/>
                <a:cs typeface="Open Sans" pitchFamily="34" charset="0"/>
              </a:rPr>
              <a:t>minimum</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36" name="TextBox 35"/>
          <p:cNvSpPr txBox="1"/>
          <p:nvPr/>
        </p:nvSpPr>
        <p:spPr>
          <a:xfrm>
            <a:off x="8131326" y="2191572"/>
            <a:ext cx="1112805" cy="307777"/>
          </a:xfrm>
          <a:prstGeom prst="rect">
            <a:avLst/>
          </a:prstGeom>
          <a:noFill/>
        </p:spPr>
        <p:txBody>
          <a:bodyPr wrap="none" rtlCol="0">
            <a:spAutoFit/>
          </a:bodyPr>
          <a:lstStyle/>
          <a:p>
            <a:r>
              <a:rPr lang="lt-LT" sz="1400" dirty="0">
                <a:solidFill>
                  <a:schemeClr val="bg1">
                    <a:lumMod val="50000"/>
                  </a:schemeClr>
                </a:solidFill>
                <a:latin typeface="Open Sans" pitchFamily="34" charset="0"/>
                <a:ea typeface="Open Sans" pitchFamily="34" charset="0"/>
                <a:cs typeface="Open Sans" pitchFamily="34" charset="0"/>
              </a:rPr>
              <a:t>Actual CPC</a:t>
            </a:r>
            <a:endParaRPr lang="lt-LT" sz="1400" dirty="0">
              <a:solidFill>
                <a:schemeClr val="bg1">
                  <a:lumMod val="50000"/>
                </a:schemeClr>
              </a:solidFill>
              <a:latin typeface="Open Sans" pitchFamily="34" charset="0"/>
              <a:ea typeface="Open Sans" pitchFamily="34" charset="0"/>
              <a:cs typeface="Open Sans" pitchFamily="34" charset="0"/>
            </a:endParaRPr>
          </a:p>
        </p:txBody>
      </p:sp>
      <p:sp>
        <p:nvSpPr>
          <p:cNvPr id="37" name="Equal 36"/>
          <p:cNvSpPr/>
          <p:nvPr/>
        </p:nvSpPr>
        <p:spPr>
          <a:xfrm>
            <a:off x="7562143" y="2844248"/>
            <a:ext cx="370782" cy="2286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lumMod val="50000"/>
                </a:schemeClr>
              </a:solidFill>
              <a:latin typeface="Open Sans" pitchFamily="34" charset="0"/>
              <a:ea typeface="Open Sans" pitchFamily="34" charset="0"/>
              <a:cs typeface="Open Sans" pitchFamily="34" charset="0"/>
            </a:endParaRPr>
          </a:p>
        </p:txBody>
      </p:sp>
      <p:sp>
        <p:nvSpPr>
          <p:cNvPr id="38" name="Equal 37"/>
          <p:cNvSpPr/>
          <p:nvPr/>
        </p:nvSpPr>
        <p:spPr>
          <a:xfrm>
            <a:off x="7562143" y="3854726"/>
            <a:ext cx="370782" cy="2286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lumMod val="50000"/>
                </a:schemeClr>
              </a:solidFill>
              <a:latin typeface="Open Sans" pitchFamily="34" charset="0"/>
              <a:ea typeface="Open Sans" pitchFamily="34" charset="0"/>
              <a:cs typeface="Open Sans" pitchFamily="34" charset="0"/>
            </a:endParaRPr>
          </a:p>
        </p:txBody>
      </p:sp>
      <p:sp>
        <p:nvSpPr>
          <p:cNvPr id="39" name="Equal 38"/>
          <p:cNvSpPr/>
          <p:nvPr/>
        </p:nvSpPr>
        <p:spPr>
          <a:xfrm>
            <a:off x="7562143" y="4997726"/>
            <a:ext cx="370782" cy="2286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lumMod val="50000"/>
                </a:schemeClr>
              </a:solidFill>
              <a:latin typeface="Open Sans" pitchFamily="34" charset="0"/>
              <a:ea typeface="Open Sans" pitchFamily="34" charset="0"/>
              <a:cs typeface="Open Sans" pitchFamily="34" charset="0"/>
            </a:endParaRPr>
          </a:p>
        </p:txBody>
      </p:sp>
      <p:sp>
        <p:nvSpPr>
          <p:cNvPr id="40" name="TextBox 39"/>
          <p:cNvSpPr txBox="1"/>
          <p:nvPr/>
        </p:nvSpPr>
        <p:spPr>
          <a:xfrm>
            <a:off x="9511468" y="2815776"/>
            <a:ext cx="1072730" cy="338554"/>
          </a:xfrm>
          <a:prstGeom prst="rect">
            <a:avLst/>
          </a:prstGeom>
          <a:noFill/>
        </p:spPr>
        <p:txBody>
          <a:bodyPr wrap="none" rtlCol="0">
            <a:spAutoFit/>
          </a:bodyPr>
          <a:lstStyle/>
          <a:p>
            <a:r>
              <a:rPr lang="lt-LT" sz="1600" dirty="0">
                <a:solidFill>
                  <a:schemeClr val="bg1">
                    <a:lumMod val="50000"/>
                  </a:schemeClr>
                </a:solidFill>
                <a:latin typeface="Open Sans" pitchFamily="34" charset="0"/>
                <a:ea typeface="Open Sans" pitchFamily="34" charset="0"/>
                <a:cs typeface="Open Sans" pitchFamily="34" charset="0"/>
              </a:rPr>
              <a:t>0.80 </a:t>
            </a:r>
            <a:r>
              <a:rPr lang="en-US" sz="1600" dirty="0" smtClean="0">
                <a:solidFill>
                  <a:schemeClr val="bg1">
                    <a:lumMod val="50000"/>
                  </a:schemeClr>
                </a:solidFill>
                <a:latin typeface="Open Sans" pitchFamily="34" charset="0"/>
                <a:ea typeface="Open Sans" pitchFamily="34" charset="0"/>
                <a:cs typeface="Open Sans" pitchFamily="34" charset="0"/>
              </a:rPr>
              <a:t>EUR</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41" name="TextBox 40"/>
          <p:cNvSpPr txBox="1"/>
          <p:nvPr/>
        </p:nvSpPr>
        <p:spPr>
          <a:xfrm>
            <a:off x="9528033" y="3767963"/>
            <a:ext cx="1072730" cy="338554"/>
          </a:xfrm>
          <a:prstGeom prst="rect">
            <a:avLst/>
          </a:prstGeom>
          <a:noFill/>
        </p:spPr>
        <p:txBody>
          <a:bodyPr wrap="none" rtlCol="0">
            <a:spAutoFit/>
          </a:bodyPr>
          <a:lstStyle/>
          <a:p>
            <a:r>
              <a:rPr lang="lt-LT" sz="1600" dirty="0">
                <a:solidFill>
                  <a:schemeClr val="bg1">
                    <a:lumMod val="50000"/>
                  </a:schemeClr>
                </a:solidFill>
                <a:latin typeface="Open Sans" pitchFamily="34" charset="0"/>
                <a:ea typeface="Open Sans" pitchFamily="34" charset="0"/>
                <a:cs typeface="Open Sans" pitchFamily="34" charset="0"/>
              </a:rPr>
              <a:t>0.88 </a:t>
            </a:r>
            <a:r>
              <a:rPr lang="en-US" sz="1600" dirty="0" smtClean="0">
                <a:solidFill>
                  <a:schemeClr val="bg1">
                    <a:lumMod val="50000"/>
                  </a:schemeClr>
                </a:solidFill>
                <a:latin typeface="Open Sans" pitchFamily="34" charset="0"/>
                <a:ea typeface="Open Sans" pitchFamily="34" charset="0"/>
                <a:cs typeface="Open Sans" pitchFamily="34" charset="0"/>
              </a:rPr>
              <a:t>EUR</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42" name="TextBox 41"/>
          <p:cNvSpPr txBox="1"/>
          <p:nvPr/>
        </p:nvSpPr>
        <p:spPr>
          <a:xfrm>
            <a:off x="9594008" y="4901024"/>
            <a:ext cx="1061509" cy="338554"/>
          </a:xfrm>
          <a:prstGeom prst="rect">
            <a:avLst/>
          </a:prstGeom>
          <a:noFill/>
        </p:spPr>
        <p:txBody>
          <a:bodyPr wrap="none" rtlCol="0">
            <a:spAutoFit/>
          </a:bodyPr>
          <a:lstStyle/>
          <a:p>
            <a:r>
              <a:rPr lang="lt-LT" sz="1600" dirty="0">
                <a:solidFill>
                  <a:schemeClr val="bg1">
                    <a:lumMod val="50000"/>
                  </a:schemeClr>
                </a:solidFill>
                <a:latin typeface="Open Sans" pitchFamily="34" charset="0"/>
                <a:ea typeface="Open Sans" pitchFamily="34" charset="0"/>
                <a:cs typeface="Open Sans" pitchFamily="34" charset="0"/>
              </a:rPr>
              <a:t>Min. </a:t>
            </a:r>
            <a:r>
              <a:rPr lang="en-US" sz="1600" dirty="0" smtClean="0">
                <a:solidFill>
                  <a:schemeClr val="bg1">
                    <a:lumMod val="50000"/>
                  </a:schemeClr>
                </a:solidFill>
                <a:latin typeface="Open Sans" pitchFamily="34" charset="0"/>
                <a:ea typeface="Open Sans" pitchFamily="34" charset="0"/>
                <a:cs typeface="Open Sans" pitchFamily="34" charset="0"/>
              </a:rPr>
              <a:t>EUR</a:t>
            </a:r>
            <a:endParaRPr lang="lt-LT" sz="1600" dirty="0">
              <a:solidFill>
                <a:schemeClr val="bg1">
                  <a:lumMod val="50000"/>
                </a:schemeClr>
              </a:solidFill>
              <a:latin typeface="Open Sans" pitchFamily="34" charset="0"/>
              <a:ea typeface="Open Sans" pitchFamily="34" charset="0"/>
              <a:cs typeface="Open Sans" pitchFamily="34" charset="0"/>
            </a:endParaRPr>
          </a:p>
        </p:txBody>
      </p:sp>
      <p:sp>
        <p:nvSpPr>
          <p:cNvPr id="43" name="TextBox 42"/>
          <p:cNvSpPr txBox="1"/>
          <p:nvPr/>
        </p:nvSpPr>
        <p:spPr>
          <a:xfrm>
            <a:off x="1778445" y="5671174"/>
            <a:ext cx="8566027" cy="738664"/>
          </a:xfrm>
          <a:prstGeom prst="rect">
            <a:avLst/>
          </a:prstGeom>
          <a:noFill/>
        </p:spPr>
        <p:txBody>
          <a:bodyPr wrap="square" rtlCol="0">
            <a:spAutoFit/>
          </a:bodyPr>
          <a:lstStyle/>
          <a:p>
            <a:r>
              <a:rPr lang="lt-LT" sz="1400" dirty="0">
                <a:solidFill>
                  <a:schemeClr val="bg1">
                    <a:lumMod val="50000"/>
                  </a:schemeClr>
                </a:solidFill>
                <a:ea typeface="Open Sans" pitchFamily="34" charset="0"/>
                <a:cs typeface="Open Sans" pitchFamily="34" charset="0"/>
              </a:rPr>
              <a:t>Paskutinėje vietoje esantis  moka tam tikrą minimalią vertę, reikalingą pasirodymui paieškos rezultatuose (Google neatskleidžia, kiek konkrečiai). Kuo quality score yra mažesnis, tuo tokia reklama gali turėti aukštesnę kainą (matuojama taip vadinamu „estimated first page bid“).</a:t>
            </a:r>
            <a:endParaRPr lang="lt-LT" sz="1400" dirty="0">
              <a:solidFill>
                <a:schemeClr val="bg1">
                  <a:lumMod val="50000"/>
                </a:schemeClr>
              </a:solidFill>
              <a:ea typeface="Open Sans" pitchFamily="34" charset="0"/>
              <a:cs typeface="Open Sans" pitchFamily="34" charset="0"/>
            </a:endParaRPr>
          </a:p>
        </p:txBody>
      </p:sp>
    </p:spTree>
    <p:extLst>
      <p:ext uri="{BB962C8B-B14F-4D97-AF65-F5344CB8AC3E}">
        <p14:creationId xmlns:p14="http://schemas.microsoft.com/office/powerpoint/2010/main" val="458557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91933" y="1624457"/>
            <a:ext cx="6514357" cy="4351338"/>
          </a:xfrm>
          <a:prstGeom prst="rect">
            <a:avLst/>
          </a:prstGeom>
        </p:spPr>
      </p:pic>
    </p:spTree>
    <p:extLst>
      <p:ext uri="{BB962C8B-B14F-4D97-AF65-F5344CB8AC3E}">
        <p14:creationId xmlns:p14="http://schemas.microsoft.com/office/powerpoint/2010/main" val="266159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ads: text, banner, video, mobile. Search opportunities</a:t>
            </a:r>
            <a:endParaRPr lang="en-US" dirty="0"/>
          </a:p>
        </p:txBody>
      </p:sp>
      <p:pic>
        <p:nvPicPr>
          <p:cNvPr id="4" name="Content Placeholder 3"/>
          <p:cNvPicPr>
            <a:picLocks noGrp="1" noChangeAspect="1"/>
          </p:cNvPicPr>
          <p:nvPr>
            <p:ph idx="1"/>
          </p:nvPr>
        </p:nvPicPr>
        <p:blipFill rotWithShape="1">
          <a:blip r:embed="rId2">
            <a:clrChange>
              <a:clrFrom>
                <a:srgbClr val="FFFFFF"/>
              </a:clrFrom>
              <a:clrTo>
                <a:srgbClr val="FFFFFF">
                  <a:alpha val="0"/>
                </a:srgbClr>
              </a:clrTo>
            </a:clrChange>
          </a:blip>
          <a:srcRect b="47340"/>
          <a:stretch/>
        </p:blipFill>
        <p:spPr>
          <a:xfrm>
            <a:off x="838200" y="1913512"/>
            <a:ext cx="8553450" cy="1048316"/>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36398" y="2961828"/>
            <a:ext cx="9182100" cy="2714625"/>
          </a:xfrm>
          <a:prstGeom prst="rect">
            <a:avLst/>
          </a:prstGeom>
        </p:spPr>
      </p:pic>
    </p:spTree>
    <p:extLst>
      <p:ext uri="{BB962C8B-B14F-4D97-AF65-F5344CB8AC3E}">
        <p14:creationId xmlns:p14="http://schemas.microsoft.com/office/powerpoint/2010/main" val="35617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allocation: per click, daily, monthly</a:t>
            </a:r>
            <a:endParaRPr lang="en-US" dirty="0"/>
          </a:p>
        </p:txBody>
      </p:sp>
      <p:sp>
        <p:nvSpPr>
          <p:cNvPr id="3" name="Content Placeholder 2"/>
          <p:cNvSpPr>
            <a:spLocks noGrp="1"/>
          </p:cNvSpPr>
          <p:nvPr>
            <p:ph idx="1"/>
          </p:nvPr>
        </p:nvSpPr>
        <p:spPr/>
        <p:txBody>
          <a:bodyPr/>
          <a:lstStyle/>
          <a:p>
            <a:r>
              <a:rPr lang="en-US" dirty="0" smtClean="0"/>
              <a:t>Daily may vary + / - 20 %</a:t>
            </a:r>
          </a:p>
          <a:p>
            <a:r>
              <a:rPr lang="en-US" dirty="0" smtClean="0"/>
              <a:t>Monthly will not exceed the set value</a:t>
            </a:r>
            <a:endParaRPr lang="en-US" dirty="0"/>
          </a:p>
        </p:txBody>
      </p:sp>
    </p:spTree>
    <p:extLst>
      <p:ext uri="{BB962C8B-B14F-4D97-AF65-F5344CB8AC3E}">
        <p14:creationId xmlns:p14="http://schemas.microsoft.com/office/powerpoint/2010/main" val="1364174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Google Ads pricing application: how much does it cost to advertise, risk due to auction principle</a:t>
            </a:r>
            <a:endParaRPr lang="en-US" dirty="0"/>
          </a:p>
        </p:txBody>
      </p:sp>
      <p:sp>
        <p:nvSpPr>
          <p:cNvPr id="3" name="Content Placeholder 2"/>
          <p:cNvSpPr>
            <a:spLocks noGrp="1"/>
          </p:cNvSpPr>
          <p:nvPr>
            <p:ph idx="1"/>
          </p:nvPr>
        </p:nvSpPr>
        <p:spPr/>
        <p:txBody>
          <a:bodyPr/>
          <a:lstStyle/>
          <a:p>
            <a:r>
              <a:rPr lang="en-US" dirty="0" smtClean="0"/>
              <a:t>Start payment from above 50 USD</a:t>
            </a:r>
          </a:p>
          <a:p>
            <a:r>
              <a:rPr lang="en-US" dirty="0" err="1" smtClean="0"/>
              <a:t>Mantly</a:t>
            </a:r>
            <a:r>
              <a:rPr lang="en-US" dirty="0" smtClean="0"/>
              <a:t> payment with periodic adjustment</a:t>
            </a:r>
          </a:p>
          <a:p>
            <a:r>
              <a:rPr lang="en-US" dirty="0" smtClean="0"/>
              <a:t>Minimum value (not announced)  for expense &lt;50</a:t>
            </a:r>
            <a:endParaRPr lang="en-US" dirty="0"/>
          </a:p>
        </p:txBody>
      </p:sp>
    </p:spTree>
    <p:extLst>
      <p:ext uri="{BB962C8B-B14F-4D97-AF65-F5344CB8AC3E}">
        <p14:creationId xmlns:p14="http://schemas.microsoft.com/office/powerpoint/2010/main" val="1163444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of Google Ads and Google Analytics</a:t>
            </a:r>
            <a:endParaRPr lang="en-US" dirty="0"/>
          </a:p>
        </p:txBody>
      </p:sp>
      <p:sp>
        <p:nvSpPr>
          <p:cNvPr id="3" name="Content Placeholder 2"/>
          <p:cNvSpPr>
            <a:spLocks noGrp="1"/>
          </p:cNvSpPr>
          <p:nvPr>
            <p:ph idx="1"/>
          </p:nvPr>
        </p:nvSpPr>
        <p:spPr/>
        <p:txBody>
          <a:bodyPr/>
          <a:lstStyle/>
          <a:p>
            <a:r>
              <a:rPr lang="en-US" dirty="0" smtClean="0"/>
              <a:t>As menu items in GA</a:t>
            </a:r>
            <a:endParaRPr lang="en-US" dirty="0"/>
          </a:p>
        </p:txBody>
      </p:sp>
    </p:spTree>
    <p:extLst>
      <p:ext uri="{BB962C8B-B14F-4D97-AF65-F5344CB8AC3E}">
        <p14:creationId xmlns:p14="http://schemas.microsoft.com/office/powerpoint/2010/main" val="2953623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Google Ads monitoring of the Google Merchandise Store (In Google Analytics Demo account</a:t>
            </a:r>
            <a:endParaRPr lang="en-US" dirty="0"/>
          </a:p>
        </p:txBody>
      </p:sp>
      <p:sp>
        <p:nvSpPr>
          <p:cNvPr id="3" name="Content Placeholder 2"/>
          <p:cNvSpPr>
            <a:spLocks noGrp="1"/>
          </p:cNvSpPr>
          <p:nvPr>
            <p:ph idx="1"/>
          </p:nvPr>
        </p:nvSpPr>
        <p:spPr/>
        <p:txBody>
          <a:bodyPr/>
          <a:lstStyle/>
          <a:p>
            <a:r>
              <a:rPr lang="en-US" dirty="0" smtClean="0"/>
              <a:t>Demo</a:t>
            </a:r>
            <a:endParaRPr lang="en-US" dirty="0"/>
          </a:p>
        </p:txBody>
      </p:sp>
    </p:spTree>
    <p:extLst>
      <p:ext uri="{BB962C8B-B14F-4D97-AF65-F5344CB8AC3E}">
        <p14:creationId xmlns:p14="http://schemas.microsoft.com/office/powerpoint/2010/main" val="3132254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Ads skills, certification</a:t>
            </a:r>
            <a:endParaRPr lang="en-US" dirty="0"/>
          </a:p>
        </p:txBody>
      </p:sp>
      <p:sp>
        <p:nvSpPr>
          <p:cNvPr id="3" name="Content Placeholder 2"/>
          <p:cNvSpPr>
            <a:spLocks noGrp="1"/>
          </p:cNvSpPr>
          <p:nvPr>
            <p:ph idx="1"/>
          </p:nvPr>
        </p:nvSpPr>
        <p:spPr/>
        <p:txBody>
          <a:bodyPr/>
          <a:lstStyle/>
          <a:p>
            <a:r>
              <a:rPr lang="en-US" smtClean="0"/>
              <a:t>https://analytics.google.com/analytics/academy/</a:t>
            </a:r>
            <a:endParaRPr lang="en-US" dirty="0"/>
          </a:p>
        </p:txBody>
      </p:sp>
    </p:spTree>
    <p:extLst>
      <p:ext uri="{BB962C8B-B14F-4D97-AF65-F5344CB8AC3E}">
        <p14:creationId xmlns:p14="http://schemas.microsoft.com/office/powerpoint/2010/main" val="134296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 sample</a:t>
            </a:r>
            <a:endParaRPr lang="en-US" dirty="0"/>
          </a:p>
        </p:txBody>
      </p:sp>
      <p:graphicFrame>
        <p:nvGraphicFramePr>
          <p:cNvPr id="4" name="Content Placeholder 3"/>
          <p:cNvGraphicFramePr>
            <a:graphicFrameLocks noGrp="1"/>
          </p:cNvGraphicFramePr>
          <p:nvPr>
            <p:ph idx="1"/>
          </p:nvPr>
        </p:nvGraphicFramePr>
        <p:xfrm>
          <a:off x="3006610" y="1825625"/>
          <a:ext cx="6178780" cy="4351338"/>
        </p:xfrm>
        <a:graphic>
          <a:graphicData uri="http://schemas.openxmlformats.org/drawingml/2006/table">
            <a:tbl>
              <a:tblPr/>
              <a:tblGrid>
                <a:gridCol w="1500051">
                  <a:extLst>
                    <a:ext uri="{9D8B030D-6E8A-4147-A177-3AD203B41FA5}">
                      <a16:colId xmlns:a16="http://schemas.microsoft.com/office/drawing/2014/main" val="3036213551"/>
                    </a:ext>
                  </a:extLst>
                </a:gridCol>
                <a:gridCol w="1821490">
                  <a:extLst>
                    <a:ext uri="{9D8B030D-6E8A-4147-A177-3AD203B41FA5}">
                      <a16:colId xmlns:a16="http://schemas.microsoft.com/office/drawing/2014/main" val="1202613815"/>
                    </a:ext>
                  </a:extLst>
                </a:gridCol>
                <a:gridCol w="952413">
                  <a:extLst>
                    <a:ext uri="{9D8B030D-6E8A-4147-A177-3AD203B41FA5}">
                      <a16:colId xmlns:a16="http://schemas.microsoft.com/office/drawing/2014/main" val="2599433182"/>
                    </a:ext>
                  </a:extLst>
                </a:gridCol>
                <a:gridCol w="952413">
                  <a:extLst>
                    <a:ext uri="{9D8B030D-6E8A-4147-A177-3AD203B41FA5}">
                      <a16:colId xmlns:a16="http://schemas.microsoft.com/office/drawing/2014/main" val="4163212402"/>
                    </a:ext>
                  </a:extLst>
                </a:gridCol>
                <a:gridCol w="952413">
                  <a:extLst>
                    <a:ext uri="{9D8B030D-6E8A-4147-A177-3AD203B41FA5}">
                      <a16:colId xmlns:a16="http://schemas.microsoft.com/office/drawing/2014/main" val="3740495585"/>
                    </a:ext>
                  </a:extLst>
                </a:gridCol>
              </a:tblGrid>
              <a:tr h="291677">
                <a:tc>
                  <a:txBody>
                    <a:bodyPr/>
                    <a:lstStyle/>
                    <a:p>
                      <a:pPr algn="l" fontAlgn="b"/>
                      <a:r>
                        <a:rPr lang="en-US" sz="900" b="1" i="0" u="none" strike="noStrike">
                          <a:solidFill>
                            <a:srgbClr val="000000"/>
                          </a:solidFill>
                          <a:effectLst/>
                          <a:latin typeface="Arial" panose="020B0604020202020204" pitchFamily="34" charset="0"/>
                        </a:rPr>
                        <a:t>Headline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child pratices] in Child Care Service Association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32247"/>
                  </a:ext>
                </a:extLst>
              </a:tr>
              <a:tr h="291677">
                <a:tc>
                  <a:txBody>
                    <a:bodyPr/>
                    <a:lstStyle/>
                    <a:p>
                      <a:pPr algn="l" fontAlgn="b"/>
                      <a:r>
                        <a:rPr lang="en-US" sz="900" b="1" i="0" u="none" strike="noStrike">
                          <a:solidFill>
                            <a:srgbClr val="000000"/>
                          </a:solidFill>
                          <a:effectLst/>
                          <a:latin typeface="Arial" panose="020B0604020202020204" pitchFamily="34" charset="0"/>
                        </a:rPr>
                        <a:t>Description line 1</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Additional activities for children near home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510866"/>
                  </a:ext>
                </a:extLst>
              </a:tr>
              <a:tr h="291677">
                <a:tc>
                  <a:txBody>
                    <a:bodyPr/>
                    <a:lstStyle/>
                    <a:p>
                      <a:pPr algn="l" fontAlgn="b"/>
                      <a:r>
                        <a:rPr lang="en-US" sz="900" b="1" i="0" u="none" strike="noStrike">
                          <a:solidFill>
                            <a:srgbClr val="000000"/>
                          </a:solidFill>
                          <a:effectLst/>
                          <a:latin typeface="Arial" panose="020B0604020202020204" pitchFamily="34" charset="0"/>
                        </a:rPr>
                        <a:t>Description line 2</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The best place for children summer camp!</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920894"/>
                  </a:ext>
                </a:extLst>
              </a:tr>
              <a:tr h="154767">
                <a:tc>
                  <a:txBody>
                    <a:bodyPr/>
                    <a:lstStyle/>
                    <a:p>
                      <a:pPr algn="l" fontAlgn="b"/>
                      <a:r>
                        <a:rPr lang="en-US" sz="900" b="1" i="0" u="none" strike="noStrike">
                          <a:solidFill>
                            <a:srgbClr val="000000"/>
                          </a:solidFill>
                          <a:effectLst/>
                          <a:latin typeface="Arial" panose="020B0604020202020204" pitchFamily="34" charset="0"/>
                        </a:rPr>
                        <a:t>Display URL</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en-US" sz="900" b="0" i="0" u="sng" strike="noStrike">
                          <a:solidFill>
                            <a:srgbClr val="1155CC"/>
                          </a:solidFill>
                          <a:effectLst/>
                          <a:latin typeface="Arial" panose="020B0604020202020204" pitchFamily="34" charset="0"/>
                          <a:hlinkClick r:id="rId2"/>
                        </a:rPr>
                        <a:t>www.childcareservices.org</a:t>
                      </a:r>
                      <a:endParaRPr lang="en-US" sz="900" b="0" i="0" u="sng" strike="noStrike">
                        <a:solidFill>
                          <a:srgbClr val="1155CC"/>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2697126"/>
                  </a:ext>
                </a:extLst>
              </a:tr>
              <a:tr h="154767">
                <a:tc>
                  <a:txBody>
                    <a:bodyPr/>
                    <a:lstStyle/>
                    <a:p>
                      <a:pPr algn="l" fontAlgn="b"/>
                      <a:r>
                        <a:rPr lang="en-US" sz="900" b="1" i="0" u="none" strike="noStrike">
                          <a:solidFill>
                            <a:srgbClr val="000000"/>
                          </a:solidFill>
                          <a:effectLst/>
                          <a:latin typeface="Arial" panose="020B0604020202020204" pitchFamily="34" charset="0"/>
                        </a:rPr>
                        <a:t>Destination URL</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en-US" sz="900" b="0" i="0" u="sng" strike="noStrike">
                          <a:solidFill>
                            <a:srgbClr val="1155CC"/>
                          </a:solidFill>
                          <a:effectLst/>
                          <a:latin typeface="Arial" panose="020B0604020202020204" pitchFamily="34" charset="0"/>
                          <a:hlinkClick r:id="rId3"/>
                        </a:rPr>
                        <a:t>https://www.childcareservices.org/families/additional-resources/</a:t>
                      </a:r>
                      <a:endParaRPr lang="en-US" sz="900" b="0" i="0" u="sng" strike="noStrike">
                        <a:solidFill>
                          <a:srgbClr val="1155CC"/>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4957976"/>
                  </a:ext>
                </a:extLst>
              </a:tr>
              <a:tr h="291677">
                <a:tc>
                  <a:txBody>
                    <a:bodyPr/>
                    <a:lstStyle/>
                    <a:p>
                      <a:pPr algn="l" fontAlgn="b"/>
                      <a:r>
                        <a:rPr lang="en-US" sz="900" b="1" i="0" u="none" strike="noStrike">
                          <a:solidFill>
                            <a:srgbClr val="000000"/>
                          </a:solidFill>
                          <a:effectLst/>
                          <a:latin typeface="Arial" panose="020B0604020202020204" pitchFamily="34" charset="0"/>
                        </a:rPr>
                        <a:t>Keywords</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additional child activities</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activities</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children activities in North Carolina</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283717"/>
                  </a:ext>
                </a:extLst>
              </a:tr>
              <a:tr h="434538">
                <a:tc>
                  <a:txBody>
                    <a:bodyPr/>
                    <a:lstStyle/>
                    <a:p>
                      <a:pPr algn="l" fontAlgn="b"/>
                      <a:r>
                        <a:rPr lang="en-US" sz="900" b="1" i="0" u="none" strike="noStrike">
                          <a:solidFill>
                            <a:srgbClr val="000000"/>
                          </a:solidFill>
                          <a:effectLst/>
                          <a:latin typeface="Arial" panose="020B0604020202020204" pitchFamily="34" charset="0"/>
                        </a:rPr>
                        <a:t>Additional keywords</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more activities for children</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perfect summer camp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practices for children near home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72241"/>
                  </a:ext>
                </a:extLst>
              </a:tr>
              <a:tr h="187506">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41712742"/>
                  </a:ext>
                </a:extLst>
              </a:tr>
              <a:tr h="187506">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a:noFill/>
                    </a:lnB>
                  </a:tcPr>
                </a:tc>
                <a:extLst>
                  <a:ext uri="{0D108BD9-81ED-4DB2-BD59-A6C34878D82A}">
                    <a16:rowId xmlns:a16="http://schemas.microsoft.com/office/drawing/2014/main" val="3714232873"/>
                  </a:ext>
                </a:extLst>
              </a:tr>
              <a:tr h="148815">
                <a:tc>
                  <a:txBody>
                    <a:bodyPr/>
                    <a:lstStyle/>
                    <a:p>
                      <a:pPr algn="l" fontAlgn="b"/>
                      <a:r>
                        <a:rPr lang="lt-LT" sz="900" b="0" i="0" u="none" strike="noStrike">
                          <a:solidFill>
                            <a:srgbClr val="000000"/>
                          </a:solidFill>
                          <a:effectLst/>
                          <a:latin typeface="Arial" panose="020B0604020202020204" pitchFamily="34" charset="0"/>
                        </a:rPr>
                        <a:t>Gustė - Find child care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3E8"/>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13424355"/>
                  </a:ext>
                </a:extLst>
              </a:tr>
              <a:tr h="154767">
                <a:tc>
                  <a:txBody>
                    <a:bodyPr/>
                    <a:lstStyle/>
                    <a:p>
                      <a:pPr algn="l" fontAlgn="b"/>
                      <a:r>
                        <a:rPr lang="en-US" sz="900" b="1" i="0" u="none" strike="noStrike">
                          <a:solidFill>
                            <a:srgbClr val="000000"/>
                          </a:solidFill>
                          <a:effectLst/>
                          <a:latin typeface="Arial" panose="020B0604020202020204" pitchFamily="34" charset="0"/>
                        </a:rPr>
                        <a:t>Headline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Child care + near home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1288777"/>
                  </a:ext>
                </a:extLst>
              </a:tr>
              <a:tr h="154767">
                <a:tc>
                  <a:txBody>
                    <a:bodyPr/>
                    <a:lstStyle/>
                    <a:p>
                      <a:pPr algn="l" fontAlgn="b"/>
                      <a:r>
                        <a:rPr lang="en-US" sz="900" b="1" i="0" u="none" strike="noStrike">
                          <a:solidFill>
                            <a:srgbClr val="000000"/>
                          </a:solidFill>
                          <a:effectLst/>
                          <a:latin typeface="Arial" panose="020B0604020202020204" pitchFamily="34" charset="0"/>
                        </a:rPr>
                        <a:t>Description line 1</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find the best child care in CCSA</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9898506"/>
                  </a:ext>
                </a:extLst>
              </a:tr>
              <a:tr h="291677">
                <a:tc>
                  <a:txBody>
                    <a:bodyPr/>
                    <a:lstStyle/>
                    <a:p>
                      <a:pPr algn="l" fontAlgn="b"/>
                      <a:r>
                        <a:rPr lang="en-US" sz="900" b="1" i="0" u="none" strike="noStrike">
                          <a:solidFill>
                            <a:srgbClr val="000000"/>
                          </a:solidFill>
                          <a:effectLst/>
                          <a:latin typeface="Arial" panose="020B0604020202020204" pitchFamily="34" charset="0"/>
                        </a:rPr>
                        <a:t>Description line 2</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best quality child care in North Carolina</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027138"/>
                  </a:ext>
                </a:extLst>
              </a:tr>
              <a:tr h="154767">
                <a:tc>
                  <a:txBody>
                    <a:bodyPr/>
                    <a:lstStyle/>
                    <a:p>
                      <a:pPr algn="l" fontAlgn="b"/>
                      <a:r>
                        <a:rPr lang="en-US" sz="900" b="1" i="0" u="none" strike="noStrike">
                          <a:solidFill>
                            <a:srgbClr val="000000"/>
                          </a:solidFill>
                          <a:effectLst/>
                          <a:latin typeface="Arial" panose="020B0604020202020204" pitchFamily="34" charset="0"/>
                        </a:rPr>
                        <a:t>Display URL</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900" b="0" i="0" u="sng" strike="noStrike">
                          <a:solidFill>
                            <a:srgbClr val="1155CC"/>
                          </a:solidFill>
                          <a:effectLst/>
                          <a:latin typeface="Arial" panose="020B0604020202020204" pitchFamily="34" charset="0"/>
                          <a:hlinkClick r:id="rId4"/>
                        </a:rPr>
                        <a:t>www.childcareservices.org/paying-for-child-care</a:t>
                      </a:r>
                      <a:endParaRPr lang="en-US" sz="900" b="0" i="0" u="sng" strike="noStrike">
                        <a:solidFill>
                          <a:srgbClr val="1155CC"/>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1777155"/>
                  </a:ext>
                </a:extLst>
              </a:tr>
              <a:tr h="291677">
                <a:tc>
                  <a:txBody>
                    <a:bodyPr/>
                    <a:lstStyle/>
                    <a:p>
                      <a:pPr algn="l" fontAlgn="b"/>
                      <a:r>
                        <a:rPr lang="en-US" sz="900" b="1" i="0" u="none" strike="noStrike">
                          <a:solidFill>
                            <a:srgbClr val="000000"/>
                          </a:solidFill>
                          <a:effectLst/>
                          <a:latin typeface="Arial" panose="020B0604020202020204" pitchFamily="34" charset="0"/>
                        </a:rPr>
                        <a:t>Destination URL</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sng" strike="noStrike">
                          <a:solidFill>
                            <a:srgbClr val="1155CC"/>
                          </a:solidFill>
                          <a:effectLst/>
                          <a:latin typeface="Arial" panose="020B0604020202020204" pitchFamily="34" charset="0"/>
                          <a:hlinkClick r:id="rId5"/>
                        </a:rPr>
                        <a:t>https://www.childcareservices.org/families/find-child-care/</a:t>
                      </a:r>
                      <a:endParaRPr lang="en-US" sz="900" b="0" i="0" u="sng" strike="noStrike">
                        <a:solidFill>
                          <a:srgbClr val="1155CC"/>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1796551"/>
                  </a:ext>
                </a:extLst>
              </a:tr>
              <a:tr h="434538">
                <a:tc>
                  <a:txBody>
                    <a:bodyPr/>
                    <a:lstStyle/>
                    <a:p>
                      <a:pPr algn="l" fontAlgn="b"/>
                      <a:r>
                        <a:rPr lang="en-US" sz="900" b="1" i="0" u="none" strike="noStrike">
                          <a:solidFill>
                            <a:srgbClr val="000000"/>
                          </a:solidFill>
                          <a:effectLst/>
                          <a:latin typeface="Arial" panose="020B0604020202020204" pitchFamily="34" charset="0"/>
                        </a:rPr>
                        <a:t>Keywords</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child care near home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education for children near home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5963818"/>
                  </a:ext>
                </a:extLst>
              </a:tr>
              <a:tr h="434538">
                <a:tc>
                  <a:txBody>
                    <a:bodyPr/>
                    <a:lstStyle/>
                    <a:p>
                      <a:pPr algn="l" fontAlgn="b"/>
                      <a:r>
                        <a:rPr lang="en-US" sz="900" b="1" i="0" u="none" strike="noStrike">
                          <a:solidFill>
                            <a:srgbClr val="000000"/>
                          </a:solidFill>
                          <a:effectLst/>
                          <a:latin typeface="Arial" panose="020B0604020202020204" pitchFamily="34" charset="0"/>
                        </a:rPr>
                        <a:t>Additional keywords</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best quality care for children</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children education in North Carolina</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1636843"/>
                  </a:ext>
                </a:extLst>
              </a:tr>
            </a:tbl>
          </a:graphicData>
        </a:graphic>
      </p:graphicFrame>
      <p:graphicFrame>
        <p:nvGraphicFramePr>
          <p:cNvPr id="5" name="Table 4"/>
          <p:cNvGraphicFramePr>
            <a:graphicFrameLocks noGrp="1"/>
          </p:cNvGraphicFramePr>
          <p:nvPr/>
        </p:nvGraphicFramePr>
        <p:xfrm>
          <a:off x="3006610" y="1825625"/>
          <a:ext cx="6178780" cy="4351338"/>
        </p:xfrm>
        <a:graphic>
          <a:graphicData uri="http://schemas.openxmlformats.org/drawingml/2006/table">
            <a:tbl>
              <a:tblPr/>
              <a:tblGrid>
                <a:gridCol w="1500051">
                  <a:extLst>
                    <a:ext uri="{9D8B030D-6E8A-4147-A177-3AD203B41FA5}">
                      <a16:colId xmlns:a16="http://schemas.microsoft.com/office/drawing/2014/main" val="3055269349"/>
                    </a:ext>
                  </a:extLst>
                </a:gridCol>
                <a:gridCol w="1821490">
                  <a:extLst>
                    <a:ext uri="{9D8B030D-6E8A-4147-A177-3AD203B41FA5}">
                      <a16:colId xmlns:a16="http://schemas.microsoft.com/office/drawing/2014/main" val="2708167902"/>
                    </a:ext>
                  </a:extLst>
                </a:gridCol>
                <a:gridCol w="952413">
                  <a:extLst>
                    <a:ext uri="{9D8B030D-6E8A-4147-A177-3AD203B41FA5}">
                      <a16:colId xmlns:a16="http://schemas.microsoft.com/office/drawing/2014/main" val="3624373940"/>
                    </a:ext>
                  </a:extLst>
                </a:gridCol>
                <a:gridCol w="952413">
                  <a:extLst>
                    <a:ext uri="{9D8B030D-6E8A-4147-A177-3AD203B41FA5}">
                      <a16:colId xmlns:a16="http://schemas.microsoft.com/office/drawing/2014/main" val="351950671"/>
                    </a:ext>
                  </a:extLst>
                </a:gridCol>
                <a:gridCol w="952413">
                  <a:extLst>
                    <a:ext uri="{9D8B030D-6E8A-4147-A177-3AD203B41FA5}">
                      <a16:colId xmlns:a16="http://schemas.microsoft.com/office/drawing/2014/main" val="1829563224"/>
                    </a:ext>
                  </a:extLst>
                </a:gridCol>
              </a:tblGrid>
              <a:tr h="291677">
                <a:tc>
                  <a:txBody>
                    <a:bodyPr/>
                    <a:lstStyle/>
                    <a:p>
                      <a:pPr algn="l" fontAlgn="b"/>
                      <a:r>
                        <a:rPr lang="en-US" sz="900" b="1" i="0" u="none" strike="noStrike">
                          <a:solidFill>
                            <a:srgbClr val="000000"/>
                          </a:solidFill>
                          <a:effectLst/>
                          <a:latin typeface="Arial" panose="020B0604020202020204" pitchFamily="34" charset="0"/>
                        </a:rPr>
                        <a:t>Headline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child pratices] in Child Care Service Association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14213"/>
                  </a:ext>
                </a:extLst>
              </a:tr>
              <a:tr h="291677">
                <a:tc>
                  <a:txBody>
                    <a:bodyPr/>
                    <a:lstStyle/>
                    <a:p>
                      <a:pPr algn="l" fontAlgn="b"/>
                      <a:r>
                        <a:rPr lang="en-US" sz="900" b="1" i="0" u="none" strike="noStrike">
                          <a:solidFill>
                            <a:srgbClr val="000000"/>
                          </a:solidFill>
                          <a:effectLst/>
                          <a:latin typeface="Arial" panose="020B0604020202020204" pitchFamily="34" charset="0"/>
                        </a:rPr>
                        <a:t>Description line 1</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Additional activities for children near home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813083"/>
                  </a:ext>
                </a:extLst>
              </a:tr>
              <a:tr h="291677">
                <a:tc>
                  <a:txBody>
                    <a:bodyPr/>
                    <a:lstStyle/>
                    <a:p>
                      <a:pPr algn="l" fontAlgn="b"/>
                      <a:r>
                        <a:rPr lang="en-US" sz="900" b="1" i="0" u="none" strike="noStrike">
                          <a:solidFill>
                            <a:srgbClr val="000000"/>
                          </a:solidFill>
                          <a:effectLst/>
                          <a:latin typeface="Arial" panose="020B0604020202020204" pitchFamily="34" charset="0"/>
                        </a:rPr>
                        <a:t>Description line 2</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The best place for children summer camp!</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436545"/>
                  </a:ext>
                </a:extLst>
              </a:tr>
              <a:tr h="154767">
                <a:tc>
                  <a:txBody>
                    <a:bodyPr/>
                    <a:lstStyle/>
                    <a:p>
                      <a:pPr algn="l" fontAlgn="b"/>
                      <a:r>
                        <a:rPr lang="en-US" sz="900" b="1" i="0" u="none" strike="noStrike">
                          <a:solidFill>
                            <a:srgbClr val="000000"/>
                          </a:solidFill>
                          <a:effectLst/>
                          <a:latin typeface="Arial" panose="020B0604020202020204" pitchFamily="34" charset="0"/>
                        </a:rPr>
                        <a:t>Display URL</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en-US" sz="900" b="0" i="0" u="sng" strike="noStrike">
                          <a:solidFill>
                            <a:srgbClr val="1155CC"/>
                          </a:solidFill>
                          <a:effectLst/>
                          <a:latin typeface="Arial" panose="020B0604020202020204" pitchFamily="34" charset="0"/>
                          <a:hlinkClick r:id="rId2"/>
                        </a:rPr>
                        <a:t>www.childcareservices.org</a:t>
                      </a:r>
                      <a:endParaRPr lang="en-US" sz="900" b="0" i="0" u="sng" strike="noStrike">
                        <a:solidFill>
                          <a:srgbClr val="1155CC"/>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4401694"/>
                  </a:ext>
                </a:extLst>
              </a:tr>
              <a:tr h="154767">
                <a:tc>
                  <a:txBody>
                    <a:bodyPr/>
                    <a:lstStyle/>
                    <a:p>
                      <a:pPr algn="l" fontAlgn="b"/>
                      <a:r>
                        <a:rPr lang="en-US" sz="900" b="1" i="0" u="none" strike="noStrike">
                          <a:solidFill>
                            <a:srgbClr val="000000"/>
                          </a:solidFill>
                          <a:effectLst/>
                          <a:latin typeface="Arial" panose="020B0604020202020204" pitchFamily="34" charset="0"/>
                        </a:rPr>
                        <a:t>Destination URL</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en-US" sz="900" b="0" i="0" u="sng" strike="noStrike">
                          <a:solidFill>
                            <a:srgbClr val="1155CC"/>
                          </a:solidFill>
                          <a:effectLst/>
                          <a:latin typeface="Arial" panose="020B0604020202020204" pitchFamily="34" charset="0"/>
                          <a:hlinkClick r:id="rId3"/>
                        </a:rPr>
                        <a:t>https://www.childcareservices.org/families/additional-resources/</a:t>
                      </a:r>
                      <a:endParaRPr lang="en-US" sz="900" b="0" i="0" u="sng" strike="noStrike">
                        <a:solidFill>
                          <a:srgbClr val="1155CC"/>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3103548"/>
                  </a:ext>
                </a:extLst>
              </a:tr>
              <a:tr h="291677">
                <a:tc>
                  <a:txBody>
                    <a:bodyPr/>
                    <a:lstStyle/>
                    <a:p>
                      <a:pPr algn="l" fontAlgn="b"/>
                      <a:r>
                        <a:rPr lang="en-US" sz="900" b="1" i="0" u="none" strike="noStrike">
                          <a:solidFill>
                            <a:srgbClr val="000000"/>
                          </a:solidFill>
                          <a:effectLst/>
                          <a:latin typeface="Arial" panose="020B0604020202020204" pitchFamily="34" charset="0"/>
                        </a:rPr>
                        <a:t>Keywords</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additional child activities</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activities</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children activities in North Carolina</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16220"/>
                  </a:ext>
                </a:extLst>
              </a:tr>
              <a:tr h="434538">
                <a:tc>
                  <a:txBody>
                    <a:bodyPr/>
                    <a:lstStyle/>
                    <a:p>
                      <a:pPr algn="l" fontAlgn="b"/>
                      <a:r>
                        <a:rPr lang="en-US" sz="900" b="1" i="0" u="none" strike="noStrike">
                          <a:solidFill>
                            <a:srgbClr val="000000"/>
                          </a:solidFill>
                          <a:effectLst/>
                          <a:latin typeface="Arial" panose="020B0604020202020204" pitchFamily="34" charset="0"/>
                        </a:rPr>
                        <a:t>Additional keywords</a:t>
                      </a:r>
                    </a:p>
                  </a:txBody>
                  <a:tcPr marL="5953" marR="5953" marT="5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Arial" panose="020B0604020202020204" pitchFamily="34" charset="0"/>
                        </a:rPr>
                        <a:t>more activities for children</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perfect summer camp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practices for children near home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486371"/>
                  </a:ext>
                </a:extLst>
              </a:tr>
              <a:tr h="187506">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6725882"/>
                  </a:ext>
                </a:extLst>
              </a:tr>
              <a:tr h="187506">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a:noFill/>
                    </a:lnL>
                    <a:lnR>
                      <a:noFill/>
                    </a:lnR>
                    <a:lnT>
                      <a:noFill/>
                    </a:lnT>
                    <a:lnB>
                      <a:noFill/>
                    </a:lnB>
                  </a:tcPr>
                </a:tc>
                <a:extLst>
                  <a:ext uri="{0D108BD9-81ED-4DB2-BD59-A6C34878D82A}">
                    <a16:rowId xmlns:a16="http://schemas.microsoft.com/office/drawing/2014/main" val="1362005755"/>
                  </a:ext>
                </a:extLst>
              </a:tr>
              <a:tr h="148815">
                <a:tc>
                  <a:txBody>
                    <a:bodyPr/>
                    <a:lstStyle/>
                    <a:p>
                      <a:pPr algn="l" fontAlgn="b"/>
                      <a:r>
                        <a:rPr lang="lt-LT" sz="900" b="0" i="0" u="none" strike="noStrike">
                          <a:solidFill>
                            <a:srgbClr val="000000"/>
                          </a:solidFill>
                          <a:effectLst/>
                          <a:latin typeface="Arial" panose="020B0604020202020204" pitchFamily="34" charset="0"/>
                        </a:rPr>
                        <a:t>Gustė - Find child care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3E8"/>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38648148"/>
                  </a:ext>
                </a:extLst>
              </a:tr>
              <a:tr h="154767">
                <a:tc>
                  <a:txBody>
                    <a:bodyPr/>
                    <a:lstStyle/>
                    <a:p>
                      <a:pPr algn="l" fontAlgn="b"/>
                      <a:r>
                        <a:rPr lang="en-US" sz="900" b="1" i="0" u="none" strike="noStrike">
                          <a:solidFill>
                            <a:srgbClr val="000000"/>
                          </a:solidFill>
                          <a:effectLst/>
                          <a:latin typeface="Arial" panose="020B0604020202020204" pitchFamily="34" charset="0"/>
                        </a:rPr>
                        <a:t>Headline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Child care + near home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3976115"/>
                  </a:ext>
                </a:extLst>
              </a:tr>
              <a:tr h="154767">
                <a:tc>
                  <a:txBody>
                    <a:bodyPr/>
                    <a:lstStyle/>
                    <a:p>
                      <a:pPr algn="l" fontAlgn="b"/>
                      <a:r>
                        <a:rPr lang="en-US" sz="900" b="1" i="0" u="none" strike="noStrike">
                          <a:solidFill>
                            <a:srgbClr val="000000"/>
                          </a:solidFill>
                          <a:effectLst/>
                          <a:latin typeface="Arial" panose="020B0604020202020204" pitchFamily="34" charset="0"/>
                        </a:rPr>
                        <a:t>Description line 1</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find the best child care in CCSA</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6993169"/>
                  </a:ext>
                </a:extLst>
              </a:tr>
              <a:tr h="291677">
                <a:tc>
                  <a:txBody>
                    <a:bodyPr/>
                    <a:lstStyle/>
                    <a:p>
                      <a:pPr algn="l" fontAlgn="b"/>
                      <a:r>
                        <a:rPr lang="en-US" sz="900" b="1" i="0" u="none" strike="noStrike">
                          <a:solidFill>
                            <a:srgbClr val="000000"/>
                          </a:solidFill>
                          <a:effectLst/>
                          <a:latin typeface="Arial" panose="020B0604020202020204" pitchFamily="34" charset="0"/>
                        </a:rPr>
                        <a:t>Description line 2</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best quality child care in North Carolina</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73427149"/>
                  </a:ext>
                </a:extLst>
              </a:tr>
              <a:tr h="154767">
                <a:tc>
                  <a:txBody>
                    <a:bodyPr/>
                    <a:lstStyle/>
                    <a:p>
                      <a:pPr algn="l" fontAlgn="b"/>
                      <a:r>
                        <a:rPr lang="en-US" sz="900" b="1" i="0" u="none" strike="noStrike">
                          <a:solidFill>
                            <a:srgbClr val="000000"/>
                          </a:solidFill>
                          <a:effectLst/>
                          <a:latin typeface="Arial" panose="020B0604020202020204" pitchFamily="34" charset="0"/>
                        </a:rPr>
                        <a:t>Display URL</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900" b="0" i="0" u="sng" strike="noStrike">
                          <a:solidFill>
                            <a:srgbClr val="1155CC"/>
                          </a:solidFill>
                          <a:effectLst/>
                          <a:latin typeface="Arial" panose="020B0604020202020204" pitchFamily="34" charset="0"/>
                          <a:hlinkClick r:id="rId4"/>
                        </a:rPr>
                        <a:t>www.childcareservices.org/paying-for-child-care</a:t>
                      </a:r>
                      <a:endParaRPr lang="en-US" sz="900" b="0" i="0" u="sng" strike="noStrike">
                        <a:solidFill>
                          <a:srgbClr val="1155CC"/>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140778"/>
                  </a:ext>
                </a:extLst>
              </a:tr>
              <a:tr h="291677">
                <a:tc>
                  <a:txBody>
                    <a:bodyPr/>
                    <a:lstStyle/>
                    <a:p>
                      <a:pPr algn="l" fontAlgn="b"/>
                      <a:r>
                        <a:rPr lang="en-US" sz="900" b="1" i="0" u="none" strike="noStrike">
                          <a:solidFill>
                            <a:srgbClr val="000000"/>
                          </a:solidFill>
                          <a:effectLst/>
                          <a:latin typeface="Arial" panose="020B0604020202020204" pitchFamily="34" charset="0"/>
                        </a:rPr>
                        <a:t>Destination URL</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sng" strike="noStrike">
                          <a:solidFill>
                            <a:srgbClr val="1155CC"/>
                          </a:solidFill>
                          <a:effectLst/>
                          <a:latin typeface="Arial" panose="020B0604020202020204" pitchFamily="34" charset="0"/>
                          <a:hlinkClick r:id="rId5"/>
                        </a:rPr>
                        <a:t>https://www.childcareservices.org/families/find-child-care/</a:t>
                      </a:r>
                      <a:endParaRPr lang="en-US" sz="900" b="0" i="0" u="sng" strike="noStrike">
                        <a:solidFill>
                          <a:srgbClr val="1155CC"/>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24827289"/>
                  </a:ext>
                </a:extLst>
              </a:tr>
              <a:tr h="434538">
                <a:tc>
                  <a:txBody>
                    <a:bodyPr/>
                    <a:lstStyle/>
                    <a:p>
                      <a:pPr algn="l" fontAlgn="b"/>
                      <a:r>
                        <a:rPr lang="en-US" sz="900" b="1" i="0" u="none" strike="noStrike">
                          <a:solidFill>
                            <a:srgbClr val="000000"/>
                          </a:solidFill>
                          <a:effectLst/>
                          <a:latin typeface="Arial" panose="020B0604020202020204" pitchFamily="34" charset="0"/>
                        </a:rPr>
                        <a:t>Keywords</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child care near home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education for children near home</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2260296"/>
                  </a:ext>
                </a:extLst>
              </a:tr>
              <a:tr h="434538">
                <a:tc>
                  <a:txBody>
                    <a:bodyPr/>
                    <a:lstStyle/>
                    <a:p>
                      <a:pPr algn="l" fontAlgn="b"/>
                      <a:r>
                        <a:rPr lang="en-US" sz="900" b="1" i="0" u="none" strike="noStrike">
                          <a:solidFill>
                            <a:srgbClr val="000000"/>
                          </a:solidFill>
                          <a:effectLst/>
                          <a:latin typeface="Arial" panose="020B0604020202020204" pitchFamily="34" charset="0"/>
                        </a:rPr>
                        <a:t>Additional keywords</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best quality care for children</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children education in North Carolina</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5953" marR="5953" marT="5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953" marR="5953" marT="59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97195142"/>
                  </a:ext>
                </a:extLst>
              </a:tr>
            </a:tbl>
          </a:graphicData>
        </a:graphic>
      </p:graphicFrame>
    </p:spTree>
    <p:extLst>
      <p:ext uri="{BB962C8B-B14F-4D97-AF65-F5344CB8AC3E}">
        <p14:creationId xmlns:p14="http://schemas.microsoft.com/office/powerpoint/2010/main" val="2332068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 strategy sample</a:t>
            </a:r>
            <a:endParaRPr lang="en-US" dirty="0"/>
          </a:p>
        </p:txBody>
      </p:sp>
      <p:pic>
        <p:nvPicPr>
          <p:cNvPr id="4" name="Content Placeholder 3"/>
          <p:cNvPicPr>
            <a:picLocks noGrp="1" noChangeAspect="1"/>
          </p:cNvPicPr>
          <p:nvPr>
            <p:ph idx="1"/>
          </p:nvPr>
        </p:nvPicPr>
        <p:blipFill>
          <a:blip r:embed="rId2"/>
          <a:stretch>
            <a:fillRect/>
          </a:stretch>
        </p:blipFill>
        <p:spPr>
          <a:xfrm>
            <a:off x="965047" y="1825625"/>
            <a:ext cx="10261905" cy="4351338"/>
          </a:xfrm>
          <a:prstGeom prst="rect">
            <a:avLst/>
          </a:prstGeom>
        </p:spPr>
      </p:pic>
    </p:spTree>
    <p:extLst>
      <p:ext uri="{BB962C8B-B14F-4D97-AF65-F5344CB8AC3E}">
        <p14:creationId xmlns:p14="http://schemas.microsoft.com/office/powerpoint/2010/main" val="2060577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Google Ad grants experience for students: GOMC (Google online marketing challenge) by Google</a:t>
            </a:r>
            <a:endParaRPr lang="en-US" dirty="0"/>
          </a:p>
        </p:txBody>
      </p:sp>
      <p:sp>
        <p:nvSpPr>
          <p:cNvPr id="3" name="Content Placeholder 2"/>
          <p:cNvSpPr>
            <a:spLocks noGrp="1"/>
          </p:cNvSpPr>
          <p:nvPr>
            <p:ph idx="1"/>
          </p:nvPr>
        </p:nvSpPr>
        <p:spPr/>
        <p:txBody>
          <a:bodyPr/>
          <a:lstStyle/>
          <a:p>
            <a:r>
              <a:rPr lang="en-US" dirty="0" smtClean="0"/>
              <a:t>https://www.google.com/grants/get-help/nonprofit-marketing-immersion/</a:t>
            </a:r>
            <a:endParaRPr lang="en-US" dirty="0"/>
          </a:p>
        </p:txBody>
      </p:sp>
    </p:spTree>
    <p:extLst>
      <p:ext uri="{BB962C8B-B14F-4D97-AF65-F5344CB8AC3E}">
        <p14:creationId xmlns:p14="http://schemas.microsoft.com/office/powerpoint/2010/main" val="1474662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234967" y="989700"/>
            <a:ext cx="10962800" cy="1350400"/>
          </a:xfrm>
          <a:prstGeom prst="rect">
            <a:avLst/>
          </a:prstGeom>
          <a:noFill/>
          <a:ln>
            <a:noFill/>
          </a:ln>
        </p:spPr>
        <p:txBody>
          <a:bodyPr spcFirstLastPara="1" vert="horz" wrap="square" lIns="121900" tIns="121900" rIns="121900" bIns="121900" rtlCol="0" anchor="t" anchorCtr="0">
            <a:noAutofit/>
          </a:bodyPr>
          <a:lstStyle/>
          <a:p>
            <a:r>
              <a:rPr lang="en"/>
              <a:t>Ad Grants OMC </a:t>
            </a:r>
            <a:endParaRPr/>
          </a:p>
          <a:p>
            <a:r>
              <a:rPr lang="en"/>
              <a:t>Post-campaign Report</a:t>
            </a:r>
            <a:endParaRPr/>
          </a:p>
          <a:p>
            <a:endParaRPr/>
          </a:p>
        </p:txBody>
      </p:sp>
      <p:pic>
        <p:nvPicPr>
          <p:cNvPr id="243" name="Google Shape;243;p43"/>
          <p:cNvPicPr preferRelativeResize="0"/>
          <p:nvPr/>
        </p:nvPicPr>
        <p:blipFill rotWithShape="1">
          <a:blip r:embed="rId3">
            <a:alphaModFix/>
          </a:blip>
          <a:srcRect/>
          <a:stretch/>
        </p:blipFill>
        <p:spPr>
          <a:xfrm>
            <a:off x="8757972" y="61131"/>
            <a:ext cx="3064933" cy="1151467"/>
          </a:xfrm>
          <a:prstGeom prst="rect">
            <a:avLst/>
          </a:prstGeom>
          <a:noFill/>
          <a:ln>
            <a:noFill/>
          </a:ln>
        </p:spPr>
      </p:pic>
    </p:spTree>
    <p:extLst>
      <p:ext uri="{BB962C8B-B14F-4D97-AF65-F5344CB8AC3E}">
        <p14:creationId xmlns:p14="http://schemas.microsoft.com/office/powerpoint/2010/main" val="834172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222800" y="696500"/>
            <a:ext cx="8818800" cy="1007600"/>
          </a:xfrm>
          <a:prstGeom prst="rect">
            <a:avLst/>
          </a:prstGeom>
          <a:noFill/>
          <a:ln>
            <a:noFill/>
          </a:ln>
        </p:spPr>
        <p:txBody>
          <a:bodyPr spcFirstLastPara="1" vert="horz" wrap="square" lIns="121900" tIns="121900" rIns="121900" bIns="121900" rtlCol="0" anchor="t" anchorCtr="0">
            <a:noAutofit/>
          </a:bodyPr>
          <a:lstStyle/>
          <a:p>
            <a:r>
              <a:rPr lang="en"/>
              <a:t>Executive Summary</a:t>
            </a:r>
            <a:endParaRPr/>
          </a:p>
        </p:txBody>
      </p:sp>
      <p:graphicFrame>
        <p:nvGraphicFramePr>
          <p:cNvPr id="249" name="Google Shape;249;p44"/>
          <p:cNvGraphicFramePr/>
          <p:nvPr/>
        </p:nvGraphicFramePr>
        <p:xfrm>
          <a:off x="569300" y="1533851"/>
          <a:ext cx="11053400" cy="4528280"/>
        </p:xfrm>
        <a:graphic>
          <a:graphicData uri="http://schemas.openxmlformats.org/drawingml/2006/table">
            <a:tbl>
              <a:tblPr>
                <a:noFill/>
              </a:tblPr>
              <a:tblGrid>
                <a:gridCol w="858667">
                  <a:extLst>
                    <a:ext uri="{9D8B030D-6E8A-4147-A177-3AD203B41FA5}">
                      <a16:colId xmlns:a16="http://schemas.microsoft.com/office/drawing/2014/main" val="20000"/>
                    </a:ext>
                  </a:extLst>
                </a:gridCol>
                <a:gridCol w="10194733">
                  <a:extLst>
                    <a:ext uri="{9D8B030D-6E8A-4147-A177-3AD203B41FA5}">
                      <a16:colId xmlns:a16="http://schemas.microsoft.com/office/drawing/2014/main" val="20001"/>
                    </a:ext>
                  </a:extLst>
                </a:gridCol>
              </a:tblGrid>
              <a:tr h="627600">
                <a:tc>
                  <a:txBody>
                    <a:bodyPr/>
                    <a:lstStyle/>
                    <a:p>
                      <a:pPr marL="0" marR="0" lvl="0" indent="0" algn="l" rtl="0">
                        <a:lnSpc>
                          <a:spcPct val="100000"/>
                        </a:lnSpc>
                        <a:spcBef>
                          <a:spcPts val="0"/>
                        </a:spcBef>
                        <a:spcAft>
                          <a:spcPts val="0"/>
                        </a:spcAft>
                        <a:buClr>
                          <a:srgbClr val="000000"/>
                        </a:buClr>
                        <a:buSzPts val="1600"/>
                        <a:buFont typeface="Arial"/>
                        <a:buNone/>
                      </a:pPr>
                      <a:r>
                        <a:rPr lang="en" sz="2100">
                          <a:solidFill>
                            <a:srgbClr val="FFFFFF"/>
                          </a:solidFill>
                          <a:latin typeface="Roboto"/>
                          <a:ea typeface="Roboto"/>
                          <a:cs typeface="Roboto"/>
                          <a:sym typeface="Roboto"/>
                        </a:rPr>
                        <a:t>1</a:t>
                      </a:r>
                      <a:endParaRPr sz="2100" u="none" strike="noStrike" cap="none">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B6D7A8"/>
                    </a:solidFill>
                  </a:tcPr>
                </a:tc>
                <a:tc>
                  <a:txBody>
                    <a:bodyPr/>
                    <a:lstStyle/>
                    <a:p>
                      <a:pPr marL="0" lvl="0" indent="0" algn="l" rtl="0">
                        <a:spcBef>
                          <a:spcPts val="0"/>
                        </a:spcBef>
                        <a:spcAft>
                          <a:spcPts val="0"/>
                        </a:spcAft>
                        <a:buClr>
                          <a:schemeClr val="accent2"/>
                        </a:buClr>
                        <a:buSzPts val="1600"/>
                        <a:buFont typeface="Arial"/>
                        <a:buNone/>
                      </a:pPr>
                      <a:r>
                        <a:rPr lang="en" sz="2100">
                          <a:solidFill>
                            <a:srgbClr val="666666"/>
                          </a:solidFill>
                          <a:latin typeface="Roboto"/>
                          <a:ea typeface="Roboto"/>
                          <a:cs typeface="Roboto"/>
                          <a:sym typeface="Roboto"/>
                        </a:rPr>
                        <a:t>Identify problem and set a goal to increase website traffic and donations.</a:t>
                      </a:r>
                      <a:endParaRPr sz="2100" u="none" strike="noStrike" cap="none">
                        <a:solidFill>
                          <a:srgbClr val="666666"/>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0F0F0"/>
                    </a:solidFill>
                  </a:tcPr>
                </a:tc>
                <a:extLst>
                  <a:ext uri="{0D108BD9-81ED-4DB2-BD59-A6C34878D82A}">
                    <a16:rowId xmlns:a16="http://schemas.microsoft.com/office/drawing/2014/main" val="10000"/>
                  </a:ext>
                </a:extLst>
              </a:tr>
              <a:tr h="627600">
                <a:tc>
                  <a:txBody>
                    <a:bodyPr/>
                    <a:lstStyle/>
                    <a:p>
                      <a:pPr marL="0" marR="0" lvl="0" indent="0" algn="l" rtl="0">
                        <a:lnSpc>
                          <a:spcPct val="100000"/>
                        </a:lnSpc>
                        <a:spcBef>
                          <a:spcPts val="0"/>
                        </a:spcBef>
                        <a:spcAft>
                          <a:spcPts val="0"/>
                        </a:spcAft>
                        <a:buClr>
                          <a:srgbClr val="000000"/>
                        </a:buClr>
                        <a:buSzPts val="1600"/>
                        <a:buFont typeface="Arial"/>
                        <a:buNone/>
                      </a:pPr>
                      <a:r>
                        <a:rPr lang="en" sz="2100">
                          <a:solidFill>
                            <a:srgbClr val="F0F0F0"/>
                          </a:solidFill>
                          <a:latin typeface="Roboto"/>
                          <a:ea typeface="Roboto"/>
                          <a:cs typeface="Roboto"/>
                          <a:sym typeface="Roboto"/>
                        </a:rPr>
                        <a:t>2</a:t>
                      </a:r>
                      <a:endParaRPr sz="2100" u="none" strike="noStrike" cap="none">
                        <a:solidFill>
                          <a:srgbClr val="F0F0F0"/>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93C47D"/>
                    </a:solidFill>
                  </a:tcPr>
                </a:tc>
                <a:tc>
                  <a:txBody>
                    <a:bodyPr/>
                    <a:lstStyle/>
                    <a:p>
                      <a:pPr marL="0" lvl="0" indent="0" algn="l" rtl="0">
                        <a:spcBef>
                          <a:spcPts val="0"/>
                        </a:spcBef>
                        <a:spcAft>
                          <a:spcPts val="0"/>
                        </a:spcAft>
                        <a:buClr>
                          <a:schemeClr val="dk1"/>
                        </a:buClr>
                        <a:buSzPts val="1600"/>
                        <a:buFont typeface="Arial"/>
                        <a:buNone/>
                      </a:pPr>
                      <a:r>
                        <a:rPr lang="en" sz="2100">
                          <a:solidFill>
                            <a:srgbClr val="666666"/>
                          </a:solidFill>
                          <a:latin typeface="Roboto"/>
                          <a:ea typeface="Roboto"/>
                          <a:cs typeface="Roboto"/>
                          <a:sym typeface="Roboto"/>
                        </a:rPr>
                        <a:t>Working with strategy development.</a:t>
                      </a:r>
                      <a:endParaRPr sz="2100">
                        <a:solidFill>
                          <a:srgbClr val="666666"/>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0F0F0"/>
                    </a:solidFill>
                  </a:tcPr>
                </a:tc>
                <a:extLst>
                  <a:ext uri="{0D108BD9-81ED-4DB2-BD59-A6C34878D82A}">
                    <a16:rowId xmlns:a16="http://schemas.microsoft.com/office/drawing/2014/main" val="10001"/>
                  </a:ext>
                </a:extLst>
              </a:tr>
              <a:tr h="869640">
                <a:tc>
                  <a:txBody>
                    <a:bodyPr/>
                    <a:lstStyle/>
                    <a:p>
                      <a:pPr marL="0" marR="0" lvl="0" indent="0" algn="l" rtl="0">
                        <a:lnSpc>
                          <a:spcPct val="100000"/>
                        </a:lnSpc>
                        <a:spcBef>
                          <a:spcPts val="0"/>
                        </a:spcBef>
                        <a:spcAft>
                          <a:spcPts val="0"/>
                        </a:spcAft>
                        <a:buClr>
                          <a:srgbClr val="000000"/>
                        </a:buClr>
                        <a:buSzPts val="1600"/>
                        <a:buFont typeface="Arial"/>
                        <a:buNone/>
                      </a:pPr>
                      <a:r>
                        <a:rPr lang="en" sz="2100">
                          <a:solidFill>
                            <a:srgbClr val="F0F0F0"/>
                          </a:solidFill>
                          <a:latin typeface="Roboto"/>
                          <a:ea typeface="Roboto"/>
                          <a:cs typeface="Roboto"/>
                          <a:sym typeface="Roboto"/>
                        </a:rPr>
                        <a:t>3</a:t>
                      </a:r>
                      <a:endParaRPr sz="2100" u="none" strike="noStrike" cap="none">
                        <a:solidFill>
                          <a:srgbClr val="F0F0F0"/>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6AA84F"/>
                    </a:solidFill>
                  </a:tcPr>
                </a:tc>
                <a:tc>
                  <a:txBody>
                    <a:bodyPr/>
                    <a:lstStyle/>
                    <a:p>
                      <a:pPr marL="0" lvl="0" indent="0" algn="l" rtl="0">
                        <a:spcBef>
                          <a:spcPts val="0"/>
                        </a:spcBef>
                        <a:spcAft>
                          <a:spcPts val="0"/>
                        </a:spcAft>
                        <a:buClr>
                          <a:schemeClr val="accent2"/>
                        </a:buClr>
                        <a:buSzPts val="1600"/>
                        <a:buFont typeface="Arial"/>
                        <a:buNone/>
                      </a:pPr>
                      <a:r>
                        <a:rPr lang="en" sz="2100">
                          <a:solidFill>
                            <a:srgbClr val="666666"/>
                          </a:solidFill>
                          <a:latin typeface="Roboto"/>
                          <a:ea typeface="Roboto"/>
                          <a:cs typeface="Roboto"/>
                          <a:sym typeface="Roboto"/>
                        </a:rPr>
                        <a:t>Analyzed Child Care Services Association website and systematized the information.</a:t>
                      </a:r>
                      <a:endParaRPr sz="2100" u="none" strike="noStrike" cap="none">
                        <a:solidFill>
                          <a:srgbClr val="666666"/>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0F0F0"/>
                    </a:solidFill>
                  </a:tcPr>
                </a:tc>
                <a:extLst>
                  <a:ext uri="{0D108BD9-81ED-4DB2-BD59-A6C34878D82A}">
                    <a16:rowId xmlns:a16="http://schemas.microsoft.com/office/drawing/2014/main" val="10002"/>
                  </a:ext>
                </a:extLst>
              </a:tr>
              <a:tr h="864033">
                <a:tc>
                  <a:txBody>
                    <a:bodyPr/>
                    <a:lstStyle/>
                    <a:p>
                      <a:pPr marL="0" marR="0" lvl="0" indent="0" algn="l" rtl="0">
                        <a:lnSpc>
                          <a:spcPct val="100000"/>
                        </a:lnSpc>
                        <a:spcBef>
                          <a:spcPts val="0"/>
                        </a:spcBef>
                        <a:spcAft>
                          <a:spcPts val="0"/>
                        </a:spcAft>
                        <a:buClr>
                          <a:srgbClr val="000000"/>
                        </a:buClr>
                        <a:buSzPts val="1600"/>
                        <a:buFont typeface="Arial"/>
                        <a:buNone/>
                      </a:pPr>
                      <a:r>
                        <a:rPr lang="en" sz="2100">
                          <a:solidFill>
                            <a:srgbClr val="F0F0F0"/>
                          </a:solidFill>
                          <a:latin typeface="Roboto"/>
                          <a:ea typeface="Roboto"/>
                          <a:cs typeface="Roboto"/>
                          <a:sym typeface="Roboto"/>
                        </a:rPr>
                        <a:t>4</a:t>
                      </a:r>
                      <a:endParaRPr sz="2100" u="none" strike="noStrike" cap="none">
                        <a:solidFill>
                          <a:srgbClr val="F0F0F0"/>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38761D"/>
                    </a:solidFill>
                  </a:tcPr>
                </a:tc>
                <a:tc>
                  <a:txBody>
                    <a:bodyPr/>
                    <a:lstStyle/>
                    <a:p>
                      <a:pPr marL="0" lvl="0" indent="0" algn="l" rtl="0">
                        <a:spcBef>
                          <a:spcPts val="0"/>
                        </a:spcBef>
                        <a:spcAft>
                          <a:spcPts val="0"/>
                        </a:spcAft>
                        <a:buClr>
                          <a:schemeClr val="accent2"/>
                        </a:buClr>
                        <a:buSzPts val="1600"/>
                        <a:buFont typeface="Arial"/>
                        <a:buNone/>
                      </a:pPr>
                      <a:r>
                        <a:rPr lang="en" sz="2100">
                          <a:solidFill>
                            <a:srgbClr val="666666"/>
                          </a:solidFill>
                          <a:latin typeface="Roboto"/>
                          <a:ea typeface="Roboto"/>
                          <a:cs typeface="Roboto"/>
                          <a:sym typeface="Roboto"/>
                        </a:rPr>
                        <a:t>Identify ad group of CCSA: Providers group, Families group, Donators group.</a:t>
                      </a:r>
                      <a:endParaRPr sz="2100">
                        <a:solidFill>
                          <a:srgbClr val="666666"/>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0F0F0"/>
                    </a:solidFill>
                  </a:tcPr>
                </a:tc>
                <a:extLst>
                  <a:ext uri="{0D108BD9-81ED-4DB2-BD59-A6C34878D82A}">
                    <a16:rowId xmlns:a16="http://schemas.microsoft.com/office/drawing/2014/main" val="10003"/>
                  </a:ext>
                </a:extLst>
              </a:tr>
              <a:tr h="869640">
                <a:tc>
                  <a:txBody>
                    <a:bodyPr/>
                    <a:lstStyle/>
                    <a:p>
                      <a:pPr marL="0" marR="0" lvl="0" indent="0" algn="l" rtl="0">
                        <a:lnSpc>
                          <a:spcPct val="100000"/>
                        </a:lnSpc>
                        <a:spcBef>
                          <a:spcPts val="0"/>
                        </a:spcBef>
                        <a:spcAft>
                          <a:spcPts val="0"/>
                        </a:spcAft>
                        <a:buNone/>
                      </a:pPr>
                      <a:r>
                        <a:rPr lang="en" sz="2100">
                          <a:solidFill>
                            <a:srgbClr val="F0F0F0"/>
                          </a:solidFill>
                          <a:latin typeface="Roboto"/>
                          <a:ea typeface="Roboto"/>
                          <a:cs typeface="Roboto"/>
                          <a:sym typeface="Roboto"/>
                        </a:rPr>
                        <a:t>5</a:t>
                      </a:r>
                      <a:endParaRPr sz="2100">
                        <a:solidFill>
                          <a:srgbClr val="F0F0F0"/>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38761D"/>
                    </a:solidFill>
                  </a:tcPr>
                </a:tc>
                <a:tc>
                  <a:txBody>
                    <a:bodyPr/>
                    <a:lstStyle/>
                    <a:p>
                      <a:pPr marL="0" lvl="0" indent="0" algn="l" rtl="0">
                        <a:spcBef>
                          <a:spcPts val="0"/>
                        </a:spcBef>
                        <a:spcAft>
                          <a:spcPts val="0"/>
                        </a:spcAft>
                        <a:buClr>
                          <a:schemeClr val="accent2"/>
                        </a:buClr>
                        <a:buSzPts val="1600"/>
                        <a:buFont typeface="Arial"/>
                        <a:buNone/>
                      </a:pPr>
                      <a:r>
                        <a:rPr lang="en" sz="2100">
                          <a:solidFill>
                            <a:srgbClr val="666666"/>
                          </a:solidFill>
                          <a:latin typeface="Roboto"/>
                          <a:ea typeface="Roboto"/>
                          <a:cs typeface="Roboto"/>
                          <a:sym typeface="Roboto"/>
                        </a:rPr>
                        <a:t>Identify and create ad company: Educators, Directors, Find Child Care, Additional Resources, Donate for CCSA, Donate to Covid-19 Relief Fund.</a:t>
                      </a:r>
                      <a:endParaRPr sz="2100">
                        <a:solidFill>
                          <a:srgbClr val="666666"/>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0F0F0"/>
                    </a:solidFill>
                  </a:tcPr>
                </a:tc>
                <a:extLst>
                  <a:ext uri="{0D108BD9-81ED-4DB2-BD59-A6C34878D82A}">
                    <a16:rowId xmlns:a16="http://schemas.microsoft.com/office/drawing/2014/main" val="10004"/>
                  </a:ext>
                </a:extLst>
              </a:tr>
              <a:tr h="669767">
                <a:tc>
                  <a:txBody>
                    <a:bodyPr/>
                    <a:lstStyle/>
                    <a:p>
                      <a:pPr marL="0" marR="0" lvl="0" indent="0" algn="l" rtl="0">
                        <a:lnSpc>
                          <a:spcPct val="100000"/>
                        </a:lnSpc>
                        <a:spcBef>
                          <a:spcPts val="0"/>
                        </a:spcBef>
                        <a:spcAft>
                          <a:spcPts val="0"/>
                        </a:spcAft>
                        <a:buNone/>
                      </a:pPr>
                      <a:r>
                        <a:rPr lang="en" sz="2100">
                          <a:solidFill>
                            <a:srgbClr val="F0F0F0"/>
                          </a:solidFill>
                          <a:latin typeface="Roboto"/>
                          <a:ea typeface="Roboto"/>
                          <a:cs typeface="Roboto"/>
                          <a:sym typeface="Roboto"/>
                        </a:rPr>
                        <a:t>6</a:t>
                      </a:r>
                      <a:endParaRPr sz="2100">
                        <a:solidFill>
                          <a:srgbClr val="F0F0F0"/>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38761D"/>
                    </a:solidFill>
                  </a:tcPr>
                </a:tc>
                <a:tc>
                  <a:txBody>
                    <a:bodyPr/>
                    <a:lstStyle/>
                    <a:p>
                      <a:pPr marL="0" marR="38100" lvl="0" indent="0" algn="l" rtl="0">
                        <a:lnSpc>
                          <a:spcPct val="128571"/>
                        </a:lnSpc>
                        <a:spcBef>
                          <a:spcPts val="0"/>
                        </a:spcBef>
                        <a:spcAft>
                          <a:spcPts val="0"/>
                        </a:spcAft>
                        <a:buClr>
                          <a:schemeClr val="dk1"/>
                        </a:buClr>
                        <a:buSzPts val="1100"/>
                        <a:buFont typeface="Arial"/>
                        <a:buNone/>
                      </a:pPr>
                      <a:r>
                        <a:rPr lang="en" sz="2100">
                          <a:solidFill>
                            <a:schemeClr val="dk2"/>
                          </a:solidFill>
                          <a:latin typeface="Roboto"/>
                          <a:ea typeface="Roboto"/>
                          <a:cs typeface="Roboto"/>
                          <a:sym typeface="Roboto"/>
                        </a:rPr>
                        <a:t>Upload created ad campaigns to Google Adwords system.</a:t>
                      </a:r>
                      <a:endParaRPr sz="2000">
                        <a:solidFill>
                          <a:schemeClr val="dk2"/>
                        </a:solidFill>
                        <a:latin typeface="Roboto"/>
                        <a:ea typeface="Roboto"/>
                        <a:cs typeface="Roboto"/>
                        <a:sym typeface="Roboto"/>
                      </a:endParaRPr>
                    </a:p>
                  </a:txBody>
                  <a:tcPr marL="121900" marR="121900" marT="109700" marB="1097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0F0F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749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23648" y="0"/>
            <a:ext cx="8966882" cy="6094598"/>
          </a:xfrm>
          <a:prstGeom prst="rect">
            <a:avLst/>
          </a:prstGeom>
        </p:spPr>
      </p:pic>
      <p:sp>
        <p:nvSpPr>
          <p:cNvPr id="6" name="Rectangle 5"/>
          <p:cNvSpPr/>
          <p:nvPr/>
        </p:nvSpPr>
        <p:spPr>
          <a:xfrm>
            <a:off x="1362922" y="3836506"/>
            <a:ext cx="4659256" cy="2532404"/>
          </a:xfrm>
          <a:prstGeom prst="rect">
            <a:avLst/>
          </a:prstGeom>
          <a:solidFill>
            <a:schemeClr val="accent1">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7" name="Rectangle 6"/>
          <p:cNvSpPr/>
          <p:nvPr/>
        </p:nvSpPr>
        <p:spPr>
          <a:xfrm>
            <a:off x="1362924" y="1525796"/>
            <a:ext cx="4659254" cy="2310710"/>
          </a:xfrm>
          <a:prstGeom prst="rect">
            <a:avLst/>
          </a:prstGeom>
          <a:solidFill>
            <a:schemeClr val="accent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dirty="0"/>
          </a:p>
        </p:txBody>
      </p:sp>
      <p:sp>
        <p:nvSpPr>
          <p:cNvPr id="8" name="Rectangle 7"/>
          <p:cNvSpPr/>
          <p:nvPr/>
        </p:nvSpPr>
        <p:spPr>
          <a:xfrm>
            <a:off x="6022178" y="1525795"/>
            <a:ext cx="3024337" cy="4568801"/>
          </a:xfrm>
          <a:prstGeom prst="rect">
            <a:avLst/>
          </a:prstGeom>
          <a:solidFill>
            <a:schemeClr val="accent2">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698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a:spLocks noGrp="1"/>
          </p:cNvSpPr>
          <p:nvPr>
            <p:ph type="title"/>
          </p:nvPr>
        </p:nvSpPr>
        <p:spPr>
          <a:xfrm>
            <a:off x="160067" y="196933"/>
            <a:ext cx="8818800" cy="1007600"/>
          </a:xfrm>
          <a:prstGeom prst="rect">
            <a:avLst/>
          </a:prstGeom>
          <a:noFill/>
          <a:ln>
            <a:noFill/>
          </a:ln>
        </p:spPr>
        <p:txBody>
          <a:bodyPr spcFirstLastPara="1" vert="horz" wrap="square" lIns="121900" tIns="121900" rIns="121900" bIns="121900" rtlCol="0" anchor="t" anchorCtr="0">
            <a:noAutofit/>
          </a:bodyPr>
          <a:lstStyle/>
          <a:p>
            <a:r>
              <a:rPr lang="en"/>
              <a:t>Campaign Overview</a:t>
            </a:r>
            <a:endParaRPr/>
          </a:p>
        </p:txBody>
      </p:sp>
      <p:sp>
        <p:nvSpPr>
          <p:cNvPr id="255" name="Google Shape;255;p45"/>
          <p:cNvSpPr txBox="1"/>
          <p:nvPr/>
        </p:nvSpPr>
        <p:spPr>
          <a:xfrm>
            <a:off x="311200" y="2415667"/>
            <a:ext cx="3462000" cy="31052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200"/>
            </a:pPr>
            <a:r>
              <a:rPr lang="en" sz="1600" b="1">
                <a:latin typeface="Roboto"/>
                <a:ea typeface="Roboto"/>
                <a:cs typeface="Roboto"/>
                <a:sym typeface="Roboto"/>
              </a:rPr>
              <a:t>Campaign 1: Providers</a:t>
            </a:r>
            <a:endParaRPr sz="1600" b="1">
              <a:latin typeface="Roboto"/>
              <a:ea typeface="Roboto"/>
              <a:cs typeface="Roboto"/>
              <a:sym typeface="Roboto"/>
            </a:endParaRPr>
          </a:p>
          <a:p>
            <a:pPr algn="just">
              <a:lnSpc>
                <a:spcPct val="115000"/>
              </a:lnSpc>
              <a:buClr>
                <a:srgbClr val="000000"/>
              </a:buClr>
              <a:buSzPts val="1200"/>
            </a:pPr>
            <a:endParaRPr sz="1600" b="1">
              <a:latin typeface="Roboto"/>
              <a:ea typeface="Roboto"/>
              <a:cs typeface="Roboto"/>
              <a:sym typeface="Roboto"/>
            </a:endParaRPr>
          </a:p>
          <a:p>
            <a:pPr algn="just">
              <a:lnSpc>
                <a:spcPct val="115000"/>
              </a:lnSpc>
              <a:buClr>
                <a:srgbClr val="000000"/>
              </a:buClr>
              <a:buSzPts val="1200"/>
            </a:pPr>
            <a:r>
              <a:rPr lang="en" sz="1600">
                <a:solidFill>
                  <a:schemeClr val="accent2"/>
                </a:solidFill>
                <a:highlight>
                  <a:srgbClr val="FFFFFF"/>
                </a:highlight>
                <a:latin typeface="Roboto"/>
                <a:ea typeface="Roboto"/>
                <a:cs typeface="Roboto"/>
                <a:sym typeface="Roboto"/>
              </a:rPr>
              <a:t>We aimed to attract as many service providers to the CCSA website.</a:t>
            </a:r>
            <a:endParaRPr sz="1600">
              <a:solidFill>
                <a:schemeClr val="accent2"/>
              </a:solidFill>
              <a:highlight>
                <a:srgbClr val="FFFFFF"/>
              </a:highlight>
              <a:latin typeface="Roboto"/>
              <a:ea typeface="Roboto"/>
              <a:cs typeface="Roboto"/>
              <a:sym typeface="Roboto"/>
            </a:endParaRPr>
          </a:p>
          <a:p>
            <a:pPr algn="just">
              <a:lnSpc>
                <a:spcPct val="115000"/>
              </a:lnSpc>
              <a:buClr>
                <a:srgbClr val="000000"/>
              </a:buClr>
              <a:buSzPts val="1200"/>
            </a:pPr>
            <a:endParaRPr sz="1600" b="1">
              <a:solidFill>
                <a:schemeClr val="accent2"/>
              </a:solidFill>
              <a:highlight>
                <a:srgbClr val="FFFFFF"/>
              </a:highlight>
              <a:latin typeface="Roboto"/>
              <a:ea typeface="Roboto"/>
              <a:cs typeface="Roboto"/>
              <a:sym typeface="Roboto"/>
            </a:endParaRPr>
          </a:p>
          <a:p>
            <a:pPr algn="just">
              <a:lnSpc>
                <a:spcPct val="115000"/>
              </a:lnSpc>
              <a:buClr>
                <a:schemeClr val="accent2"/>
              </a:buClr>
              <a:buSzPts val="1100"/>
            </a:pPr>
            <a:r>
              <a:rPr lang="en" sz="1600" b="1">
                <a:solidFill>
                  <a:schemeClr val="accent2"/>
                </a:solidFill>
                <a:highlight>
                  <a:srgbClr val="FFFFFF"/>
                </a:highlight>
                <a:latin typeface="Roboto"/>
                <a:ea typeface="Roboto"/>
                <a:cs typeface="Roboto"/>
                <a:sym typeface="Roboto"/>
              </a:rPr>
              <a:t>What can be improved:</a:t>
            </a:r>
            <a:endParaRPr sz="1600" b="1">
              <a:solidFill>
                <a:schemeClr val="accent2"/>
              </a:solidFill>
              <a:highlight>
                <a:srgbClr val="FFFFFF"/>
              </a:highlight>
              <a:latin typeface="Roboto"/>
              <a:ea typeface="Roboto"/>
              <a:cs typeface="Roboto"/>
              <a:sym typeface="Roboto"/>
            </a:endParaRPr>
          </a:p>
          <a:p>
            <a:pPr algn="just">
              <a:lnSpc>
                <a:spcPct val="115000"/>
              </a:lnSpc>
              <a:buClr>
                <a:schemeClr val="accent2"/>
              </a:buClr>
              <a:buSzPts val="1100"/>
            </a:pPr>
            <a:r>
              <a:rPr lang="en" sz="1600">
                <a:solidFill>
                  <a:schemeClr val="accent2"/>
                </a:solidFill>
                <a:highlight>
                  <a:srgbClr val="FFFFFF"/>
                </a:highlight>
                <a:latin typeface="Roboto"/>
                <a:ea typeface="Roboto"/>
                <a:cs typeface="Roboto"/>
                <a:sym typeface="Roboto"/>
              </a:rPr>
              <a:t>More interesting ad content;</a:t>
            </a:r>
            <a:endParaRPr sz="1200">
              <a:solidFill>
                <a:srgbClr val="5F6368"/>
              </a:solidFill>
              <a:latin typeface="Roboto"/>
              <a:ea typeface="Roboto"/>
              <a:cs typeface="Roboto"/>
              <a:sym typeface="Roboto"/>
            </a:endParaRPr>
          </a:p>
          <a:p>
            <a:pPr algn="just">
              <a:lnSpc>
                <a:spcPct val="115000"/>
              </a:lnSpc>
              <a:buClr>
                <a:schemeClr val="accent2"/>
              </a:buClr>
              <a:buSzPts val="1100"/>
            </a:pPr>
            <a:r>
              <a:rPr lang="en" sz="1600">
                <a:solidFill>
                  <a:schemeClr val="accent2"/>
                </a:solidFill>
                <a:highlight>
                  <a:srgbClr val="FFFFFF"/>
                </a:highlight>
                <a:latin typeface="Roboto"/>
                <a:ea typeface="Roboto"/>
                <a:cs typeface="Roboto"/>
                <a:sym typeface="Roboto"/>
              </a:rPr>
              <a:t>Keyword optimization.</a:t>
            </a:r>
            <a:endParaRPr sz="1600">
              <a:solidFill>
                <a:schemeClr val="accent2"/>
              </a:solidFill>
              <a:highlight>
                <a:srgbClr val="FFFFFF"/>
              </a:highlight>
              <a:latin typeface="Roboto"/>
              <a:ea typeface="Roboto"/>
              <a:cs typeface="Roboto"/>
              <a:sym typeface="Roboto"/>
            </a:endParaRPr>
          </a:p>
          <a:p>
            <a:pPr>
              <a:lnSpc>
                <a:spcPct val="115000"/>
              </a:lnSpc>
              <a:buClr>
                <a:schemeClr val="accent2"/>
              </a:buClr>
              <a:buSzPts val="1100"/>
            </a:pPr>
            <a:endParaRPr sz="1600">
              <a:solidFill>
                <a:schemeClr val="accent2"/>
              </a:solidFill>
              <a:highlight>
                <a:srgbClr val="FFFFFF"/>
              </a:highlight>
              <a:latin typeface="Roboto"/>
              <a:ea typeface="Roboto"/>
              <a:cs typeface="Roboto"/>
              <a:sym typeface="Roboto"/>
            </a:endParaRPr>
          </a:p>
          <a:p>
            <a:pPr>
              <a:lnSpc>
                <a:spcPct val="115000"/>
              </a:lnSpc>
              <a:buClr>
                <a:schemeClr val="accent2"/>
              </a:buClr>
              <a:buSzPts val="1100"/>
            </a:pPr>
            <a:r>
              <a:rPr lang="en" sz="1600">
                <a:solidFill>
                  <a:schemeClr val="accent2"/>
                </a:solidFill>
                <a:highlight>
                  <a:srgbClr val="FFFFFF"/>
                </a:highlight>
                <a:latin typeface="Roboto"/>
                <a:ea typeface="Roboto"/>
                <a:cs typeface="Roboto"/>
                <a:sym typeface="Roboto"/>
              </a:rPr>
              <a:t> </a:t>
            </a:r>
            <a:endParaRPr sz="1600">
              <a:solidFill>
                <a:srgbClr val="666666"/>
              </a:solidFill>
              <a:latin typeface="Roboto"/>
              <a:ea typeface="Roboto"/>
              <a:cs typeface="Roboto"/>
              <a:sym typeface="Roboto"/>
            </a:endParaRPr>
          </a:p>
        </p:txBody>
      </p:sp>
      <p:sp>
        <p:nvSpPr>
          <p:cNvPr id="256" name="Google Shape;256;p45"/>
          <p:cNvSpPr txBox="1"/>
          <p:nvPr/>
        </p:nvSpPr>
        <p:spPr>
          <a:xfrm>
            <a:off x="4423000" y="2415667"/>
            <a:ext cx="3322400" cy="3462800"/>
          </a:xfrm>
          <a:prstGeom prst="rect">
            <a:avLst/>
          </a:prstGeom>
          <a:noFill/>
          <a:ln>
            <a:noFill/>
          </a:ln>
        </p:spPr>
        <p:txBody>
          <a:bodyPr spcFirstLastPara="1" wrap="square" lIns="121900" tIns="121900" rIns="121900" bIns="121900" anchor="t" anchorCtr="0">
            <a:noAutofit/>
          </a:bodyPr>
          <a:lstStyle/>
          <a:p>
            <a:pPr algn="just">
              <a:lnSpc>
                <a:spcPct val="115000"/>
              </a:lnSpc>
              <a:buClr>
                <a:srgbClr val="000000"/>
              </a:buClr>
              <a:buSzPts val="1100"/>
            </a:pPr>
            <a:r>
              <a:rPr lang="en" sz="1600" b="1">
                <a:latin typeface="Roboto"/>
                <a:ea typeface="Roboto"/>
                <a:cs typeface="Roboto"/>
                <a:sym typeface="Roboto"/>
              </a:rPr>
              <a:t>Campaign 2: Family </a:t>
            </a:r>
            <a:endParaRPr sz="1600" b="1">
              <a:latin typeface="Roboto"/>
              <a:ea typeface="Roboto"/>
              <a:cs typeface="Roboto"/>
              <a:sym typeface="Roboto"/>
            </a:endParaRPr>
          </a:p>
          <a:p>
            <a:pPr algn="just">
              <a:lnSpc>
                <a:spcPct val="115000"/>
              </a:lnSpc>
              <a:spcBef>
                <a:spcPts val="1067"/>
              </a:spcBef>
              <a:buClr>
                <a:srgbClr val="000000"/>
              </a:buClr>
              <a:buSzPts val="1200"/>
            </a:pPr>
            <a:r>
              <a:rPr lang="en" sz="1600">
                <a:latin typeface="Roboto"/>
                <a:ea typeface="Roboto"/>
                <a:cs typeface="Roboto"/>
                <a:sym typeface="Roboto"/>
              </a:rPr>
              <a:t>We tried to direct </a:t>
            </a:r>
            <a:r>
              <a:rPr lang="en" sz="1600">
                <a:solidFill>
                  <a:schemeClr val="accent2"/>
                </a:solidFill>
                <a:highlight>
                  <a:schemeClr val="lt1"/>
                </a:highlight>
                <a:latin typeface="Roboto"/>
                <a:ea typeface="Roboto"/>
                <a:cs typeface="Roboto"/>
                <a:sym typeface="Roboto"/>
              </a:rPr>
              <a:t>families with children in need of financial and informational assistance as possible to the CCSA website.</a:t>
            </a:r>
            <a:endParaRPr sz="1600">
              <a:solidFill>
                <a:schemeClr val="accent2"/>
              </a:solidFill>
              <a:highlight>
                <a:schemeClr val="lt1"/>
              </a:highlight>
              <a:latin typeface="Roboto"/>
              <a:ea typeface="Roboto"/>
              <a:cs typeface="Roboto"/>
              <a:sym typeface="Roboto"/>
            </a:endParaRPr>
          </a:p>
          <a:p>
            <a:pPr algn="just">
              <a:lnSpc>
                <a:spcPct val="115000"/>
              </a:lnSpc>
              <a:spcBef>
                <a:spcPts val="1067"/>
              </a:spcBef>
              <a:buClr>
                <a:srgbClr val="000000"/>
              </a:buClr>
              <a:buSzPts val="1200"/>
            </a:pPr>
            <a:endParaRPr sz="1600">
              <a:solidFill>
                <a:schemeClr val="accent2"/>
              </a:solidFill>
              <a:highlight>
                <a:schemeClr val="lt1"/>
              </a:highlight>
              <a:latin typeface="Roboto"/>
              <a:ea typeface="Roboto"/>
              <a:cs typeface="Roboto"/>
              <a:sym typeface="Roboto"/>
            </a:endParaRPr>
          </a:p>
          <a:p>
            <a:pPr algn="just">
              <a:lnSpc>
                <a:spcPct val="115000"/>
              </a:lnSpc>
              <a:buClr>
                <a:schemeClr val="accent2"/>
              </a:buClr>
              <a:buSzPts val="1100"/>
            </a:pPr>
            <a:r>
              <a:rPr lang="en" sz="1600" b="1">
                <a:solidFill>
                  <a:schemeClr val="accent2"/>
                </a:solidFill>
                <a:highlight>
                  <a:srgbClr val="FFFFFF"/>
                </a:highlight>
                <a:latin typeface="Roboto"/>
                <a:ea typeface="Roboto"/>
                <a:cs typeface="Roboto"/>
                <a:sym typeface="Roboto"/>
              </a:rPr>
              <a:t>What can be improved:</a:t>
            </a:r>
            <a:r>
              <a:rPr lang="en" sz="1600">
                <a:solidFill>
                  <a:schemeClr val="accent2"/>
                </a:solidFill>
                <a:highlight>
                  <a:srgbClr val="FFFFFF"/>
                </a:highlight>
                <a:latin typeface="Roboto"/>
                <a:ea typeface="Roboto"/>
                <a:cs typeface="Roboto"/>
                <a:sym typeface="Roboto"/>
              </a:rPr>
              <a:t> </a:t>
            </a:r>
            <a:endParaRPr sz="1600">
              <a:solidFill>
                <a:schemeClr val="accent2"/>
              </a:solidFill>
              <a:highlight>
                <a:srgbClr val="FFFFFF"/>
              </a:highlight>
              <a:latin typeface="Roboto"/>
              <a:ea typeface="Roboto"/>
              <a:cs typeface="Roboto"/>
              <a:sym typeface="Roboto"/>
            </a:endParaRPr>
          </a:p>
          <a:p>
            <a:pPr algn="just">
              <a:lnSpc>
                <a:spcPct val="115000"/>
              </a:lnSpc>
              <a:buClr>
                <a:schemeClr val="accent2"/>
              </a:buClr>
              <a:buSzPts val="1100"/>
            </a:pPr>
            <a:r>
              <a:rPr lang="en" sz="1600">
                <a:solidFill>
                  <a:schemeClr val="accent2"/>
                </a:solidFill>
                <a:highlight>
                  <a:srgbClr val="FFFFFF"/>
                </a:highlight>
                <a:latin typeface="Roboto"/>
                <a:ea typeface="Roboto"/>
                <a:cs typeface="Roboto"/>
                <a:sym typeface="Roboto"/>
              </a:rPr>
              <a:t>More interesting ad content;</a:t>
            </a:r>
            <a:endParaRPr sz="1600">
              <a:solidFill>
                <a:schemeClr val="accent2"/>
              </a:solidFill>
              <a:highlight>
                <a:srgbClr val="FFFFFF"/>
              </a:highlight>
              <a:latin typeface="Roboto"/>
              <a:ea typeface="Roboto"/>
              <a:cs typeface="Roboto"/>
              <a:sym typeface="Roboto"/>
            </a:endParaRPr>
          </a:p>
          <a:p>
            <a:pPr algn="just">
              <a:lnSpc>
                <a:spcPct val="115000"/>
              </a:lnSpc>
              <a:buClr>
                <a:schemeClr val="accent2"/>
              </a:buClr>
              <a:buSzPts val="1100"/>
            </a:pPr>
            <a:r>
              <a:rPr lang="en" sz="1600">
                <a:solidFill>
                  <a:schemeClr val="accent2"/>
                </a:solidFill>
                <a:highlight>
                  <a:srgbClr val="FFFFFF"/>
                </a:highlight>
                <a:latin typeface="Roboto"/>
                <a:ea typeface="Roboto"/>
                <a:cs typeface="Roboto"/>
                <a:sym typeface="Roboto"/>
              </a:rPr>
              <a:t>Keyword optimization. </a:t>
            </a:r>
            <a:endParaRPr sz="1600">
              <a:solidFill>
                <a:schemeClr val="accent2"/>
              </a:solidFill>
              <a:highlight>
                <a:srgbClr val="FFFFFF"/>
              </a:highlight>
              <a:latin typeface="Roboto"/>
              <a:ea typeface="Roboto"/>
              <a:cs typeface="Roboto"/>
              <a:sym typeface="Roboto"/>
            </a:endParaRPr>
          </a:p>
        </p:txBody>
      </p:sp>
      <p:sp>
        <p:nvSpPr>
          <p:cNvPr id="257" name="Google Shape;257;p45"/>
          <p:cNvSpPr txBox="1"/>
          <p:nvPr/>
        </p:nvSpPr>
        <p:spPr>
          <a:xfrm>
            <a:off x="8127433" y="2415667"/>
            <a:ext cx="4064400" cy="3566400"/>
          </a:xfrm>
          <a:prstGeom prst="rect">
            <a:avLst/>
          </a:prstGeom>
          <a:noFill/>
          <a:ln>
            <a:noFill/>
          </a:ln>
        </p:spPr>
        <p:txBody>
          <a:bodyPr spcFirstLastPara="1" wrap="square" lIns="121900" tIns="121900" rIns="121900" bIns="121900" anchor="t" anchorCtr="0">
            <a:noAutofit/>
          </a:bodyPr>
          <a:lstStyle/>
          <a:p>
            <a:pPr algn="just">
              <a:lnSpc>
                <a:spcPct val="115000"/>
              </a:lnSpc>
              <a:buClr>
                <a:srgbClr val="000000"/>
              </a:buClr>
              <a:buSzPts val="1100"/>
            </a:pPr>
            <a:r>
              <a:rPr lang="en" sz="1600" b="1">
                <a:latin typeface="Roboto"/>
                <a:ea typeface="Roboto"/>
                <a:cs typeface="Roboto"/>
                <a:sym typeface="Roboto"/>
              </a:rPr>
              <a:t>Campaign 3: Donations</a:t>
            </a:r>
            <a:r>
              <a:rPr lang="en" sz="1600">
                <a:latin typeface="Roboto"/>
                <a:ea typeface="Roboto"/>
                <a:cs typeface="Roboto"/>
                <a:sym typeface="Roboto"/>
              </a:rPr>
              <a:t> </a:t>
            </a:r>
            <a:endParaRPr sz="1600">
              <a:latin typeface="Roboto"/>
              <a:ea typeface="Roboto"/>
              <a:cs typeface="Roboto"/>
              <a:sym typeface="Roboto"/>
            </a:endParaRPr>
          </a:p>
          <a:p>
            <a:pPr algn="just">
              <a:lnSpc>
                <a:spcPct val="115000"/>
              </a:lnSpc>
              <a:buClr>
                <a:srgbClr val="000000"/>
              </a:buClr>
              <a:buSzPts val="1100"/>
            </a:pPr>
            <a:endParaRPr sz="1600">
              <a:latin typeface="Roboto"/>
              <a:ea typeface="Roboto"/>
              <a:cs typeface="Roboto"/>
              <a:sym typeface="Roboto"/>
            </a:endParaRPr>
          </a:p>
          <a:p>
            <a:pPr algn="just">
              <a:lnSpc>
                <a:spcPct val="115000"/>
              </a:lnSpc>
              <a:buClr>
                <a:srgbClr val="000000"/>
              </a:buClr>
              <a:buSzPts val="1100"/>
            </a:pPr>
            <a:r>
              <a:rPr lang="en" sz="1600">
                <a:solidFill>
                  <a:schemeClr val="accent2"/>
                </a:solidFill>
                <a:highlight>
                  <a:srgbClr val="FFFFFF"/>
                </a:highlight>
                <a:latin typeface="Roboto"/>
                <a:ea typeface="Roboto"/>
                <a:cs typeface="Roboto"/>
                <a:sym typeface="Roboto"/>
              </a:rPr>
              <a:t>We strive to attract as many donations as possible to the CCSA</a:t>
            </a:r>
            <a:endParaRPr sz="1600">
              <a:solidFill>
                <a:schemeClr val="accent2"/>
              </a:solidFill>
              <a:highlight>
                <a:srgbClr val="FFFFFF"/>
              </a:highlight>
              <a:latin typeface="Roboto"/>
              <a:ea typeface="Roboto"/>
              <a:cs typeface="Roboto"/>
              <a:sym typeface="Roboto"/>
            </a:endParaRPr>
          </a:p>
          <a:p>
            <a:pPr algn="just">
              <a:lnSpc>
                <a:spcPct val="115000"/>
              </a:lnSpc>
              <a:buClr>
                <a:srgbClr val="000000"/>
              </a:buClr>
              <a:buSzPts val="1100"/>
            </a:pPr>
            <a:endParaRPr sz="1600" b="1">
              <a:solidFill>
                <a:schemeClr val="accent2"/>
              </a:solidFill>
              <a:highlight>
                <a:srgbClr val="FFFFFF"/>
              </a:highlight>
              <a:latin typeface="Roboto"/>
              <a:ea typeface="Roboto"/>
              <a:cs typeface="Roboto"/>
              <a:sym typeface="Roboto"/>
            </a:endParaRPr>
          </a:p>
          <a:p>
            <a:pPr algn="just">
              <a:lnSpc>
                <a:spcPct val="115000"/>
              </a:lnSpc>
              <a:buClr>
                <a:srgbClr val="000000"/>
              </a:buClr>
              <a:buSzPts val="1100"/>
            </a:pPr>
            <a:r>
              <a:rPr lang="en" sz="1600" b="1">
                <a:solidFill>
                  <a:schemeClr val="accent2"/>
                </a:solidFill>
                <a:highlight>
                  <a:srgbClr val="FFFFFF"/>
                </a:highlight>
                <a:latin typeface="Roboto"/>
                <a:ea typeface="Roboto"/>
                <a:cs typeface="Roboto"/>
                <a:sym typeface="Roboto"/>
              </a:rPr>
              <a:t>What can be improved:</a:t>
            </a:r>
            <a:r>
              <a:rPr lang="en" sz="1600">
                <a:solidFill>
                  <a:schemeClr val="accent2"/>
                </a:solidFill>
                <a:highlight>
                  <a:srgbClr val="FFFFFF"/>
                </a:highlight>
                <a:latin typeface="Roboto"/>
                <a:ea typeface="Roboto"/>
                <a:cs typeface="Roboto"/>
                <a:sym typeface="Roboto"/>
              </a:rPr>
              <a:t> Due to the Covid-19 situation, Google is sensitive to related ads and they has been blocked.</a:t>
            </a:r>
            <a:endParaRPr sz="1600">
              <a:solidFill>
                <a:schemeClr val="accent2"/>
              </a:solidFill>
              <a:highlight>
                <a:srgbClr val="FFFFFF"/>
              </a:highlight>
              <a:latin typeface="Roboto"/>
              <a:ea typeface="Roboto"/>
              <a:cs typeface="Roboto"/>
              <a:sym typeface="Roboto"/>
            </a:endParaRPr>
          </a:p>
          <a:p>
            <a:pPr>
              <a:lnSpc>
                <a:spcPct val="115000"/>
              </a:lnSpc>
              <a:buClr>
                <a:srgbClr val="000000"/>
              </a:buClr>
              <a:buSzPts val="1100"/>
            </a:pPr>
            <a:endParaRPr sz="1600">
              <a:solidFill>
                <a:schemeClr val="accent2"/>
              </a:solidFill>
              <a:highlight>
                <a:srgbClr val="FFFFFF"/>
              </a:highlight>
              <a:latin typeface="Roboto"/>
              <a:ea typeface="Roboto"/>
              <a:cs typeface="Roboto"/>
              <a:sym typeface="Roboto"/>
            </a:endParaRPr>
          </a:p>
          <a:p>
            <a:pPr>
              <a:lnSpc>
                <a:spcPct val="115000"/>
              </a:lnSpc>
              <a:spcBef>
                <a:spcPts val="1067"/>
              </a:spcBef>
              <a:spcAft>
                <a:spcPts val="1067"/>
              </a:spcAft>
              <a:buClr>
                <a:srgbClr val="000000"/>
              </a:buClr>
              <a:buSzPts val="1200"/>
            </a:pPr>
            <a:endParaRPr sz="1600">
              <a:solidFill>
                <a:srgbClr val="666666"/>
              </a:solidFill>
              <a:latin typeface="Roboto"/>
              <a:ea typeface="Roboto"/>
              <a:cs typeface="Roboto"/>
              <a:sym typeface="Roboto"/>
            </a:endParaRPr>
          </a:p>
        </p:txBody>
      </p:sp>
      <p:cxnSp>
        <p:nvCxnSpPr>
          <p:cNvPr id="258" name="Google Shape;258;p45"/>
          <p:cNvCxnSpPr/>
          <p:nvPr/>
        </p:nvCxnSpPr>
        <p:spPr>
          <a:xfrm>
            <a:off x="4142900" y="2449533"/>
            <a:ext cx="0" cy="1929200"/>
          </a:xfrm>
          <a:prstGeom prst="straightConnector1">
            <a:avLst/>
          </a:prstGeom>
          <a:noFill/>
          <a:ln w="9525" cap="flat" cmpd="sng">
            <a:solidFill>
              <a:srgbClr val="BFBFBF"/>
            </a:solidFill>
            <a:prstDash val="solid"/>
            <a:round/>
            <a:headEnd type="none" w="sm" len="sm"/>
            <a:tailEnd type="none" w="sm" len="sm"/>
          </a:ln>
        </p:spPr>
      </p:cxnSp>
      <p:cxnSp>
        <p:nvCxnSpPr>
          <p:cNvPr id="259" name="Google Shape;259;p45"/>
          <p:cNvCxnSpPr/>
          <p:nvPr/>
        </p:nvCxnSpPr>
        <p:spPr>
          <a:xfrm>
            <a:off x="7850267" y="2449533"/>
            <a:ext cx="0" cy="1929200"/>
          </a:xfrm>
          <a:prstGeom prst="straightConnector1">
            <a:avLst/>
          </a:prstGeom>
          <a:noFill/>
          <a:ln w="9525" cap="flat" cmpd="sng">
            <a:solidFill>
              <a:srgbClr val="BFBFBF"/>
            </a:solidFill>
            <a:prstDash val="solid"/>
            <a:round/>
            <a:headEnd type="none" w="sm" len="sm"/>
            <a:tailEnd type="none" w="sm" len="sm"/>
          </a:ln>
        </p:spPr>
      </p:cxnSp>
    </p:spTree>
    <p:extLst>
      <p:ext uri="{BB962C8B-B14F-4D97-AF65-F5344CB8AC3E}">
        <p14:creationId xmlns:p14="http://schemas.microsoft.com/office/powerpoint/2010/main" val="1049885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txBox="1">
            <a:spLocks noGrp="1"/>
          </p:cNvSpPr>
          <p:nvPr>
            <p:ph type="title"/>
          </p:nvPr>
        </p:nvSpPr>
        <p:spPr>
          <a:xfrm>
            <a:off x="222800" y="696500"/>
            <a:ext cx="8818800" cy="1007600"/>
          </a:xfrm>
          <a:prstGeom prst="rect">
            <a:avLst/>
          </a:prstGeom>
          <a:noFill/>
          <a:ln>
            <a:noFill/>
          </a:ln>
        </p:spPr>
        <p:txBody>
          <a:bodyPr spcFirstLastPara="1" vert="horz" wrap="square" lIns="121900" tIns="121900" rIns="121900" bIns="121900" rtlCol="0" anchor="t" anchorCtr="0">
            <a:noAutofit/>
          </a:bodyPr>
          <a:lstStyle/>
          <a:p>
            <a:r>
              <a:rPr lang="en"/>
              <a:t>Core Performance Metrics</a:t>
            </a:r>
            <a:endParaRPr/>
          </a:p>
        </p:txBody>
      </p:sp>
      <p:sp>
        <p:nvSpPr>
          <p:cNvPr id="265" name="Google Shape;265;p46"/>
          <p:cNvSpPr txBox="1"/>
          <p:nvPr/>
        </p:nvSpPr>
        <p:spPr>
          <a:xfrm>
            <a:off x="241800" y="1459033"/>
            <a:ext cx="4973600" cy="1560800"/>
          </a:xfrm>
          <a:prstGeom prst="rect">
            <a:avLst/>
          </a:prstGeom>
          <a:noFill/>
          <a:ln>
            <a:noFill/>
          </a:ln>
        </p:spPr>
        <p:txBody>
          <a:bodyPr spcFirstLastPara="1" wrap="square" lIns="121900" tIns="121900" rIns="121900" bIns="121900" anchor="t" anchorCtr="0">
            <a:noAutofit/>
          </a:bodyPr>
          <a:lstStyle/>
          <a:p>
            <a:pPr>
              <a:buClr>
                <a:schemeClr val="accent2"/>
              </a:buClr>
              <a:buSzPts val="1200"/>
            </a:pPr>
            <a:r>
              <a:rPr lang="en" sz="1600">
                <a:solidFill>
                  <a:srgbClr val="666666"/>
                </a:solidFill>
                <a:latin typeface="Roboto"/>
                <a:ea typeface="Roboto"/>
                <a:cs typeface="Roboto"/>
                <a:sym typeface="Roboto"/>
              </a:rPr>
              <a:t>The campaign had solid number of impressions, although total number of impressions decreased, the same was with clicks and CTR. On the other hand, it is hard to say if the campaign was weak or it had to be active for more time to increase some metrics.</a:t>
            </a:r>
            <a:endParaRPr sz="1867">
              <a:solidFill>
                <a:srgbClr val="000000"/>
              </a:solidFill>
              <a:latin typeface="Arial"/>
              <a:ea typeface="Arial"/>
              <a:cs typeface="Arial"/>
              <a:sym typeface="Arial"/>
            </a:endParaRPr>
          </a:p>
        </p:txBody>
      </p:sp>
      <p:sp>
        <p:nvSpPr>
          <p:cNvPr id="266" name="Google Shape;266;p46"/>
          <p:cNvSpPr txBox="1"/>
          <p:nvPr/>
        </p:nvSpPr>
        <p:spPr>
          <a:xfrm>
            <a:off x="10577800" y="285647"/>
            <a:ext cx="1612400" cy="404800"/>
          </a:xfrm>
          <a:prstGeom prst="rect">
            <a:avLst/>
          </a:prstGeom>
          <a:noFill/>
          <a:ln>
            <a:noFill/>
          </a:ln>
        </p:spPr>
        <p:txBody>
          <a:bodyPr spcFirstLastPara="1" wrap="square" lIns="121900" tIns="121900" rIns="121900" bIns="121900" anchor="t" anchorCtr="0">
            <a:noAutofit/>
          </a:bodyPr>
          <a:lstStyle/>
          <a:p>
            <a:pPr>
              <a:buClr>
                <a:srgbClr val="FFFFFF"/>
              </a:buClr>
              <a:buSzPts val="600"/>
            </a:pPr>
            <a:r>
              <a:rPr lang="en" sz="800">
                <a:solidFill>
                  <a:srgbClr val="FFFFFF"/>
                </a:solidFill>
                <a:latin typeface="Roboto"/>
                <a:ea typeface="Roboto"/>
                <a:cs typeface="Roboto"/>
                <a:sym typeface="Roboto"/>
              </a:rPr>
              <a:t>Proprietary + Confidential</a:t>
            </a:r>
            <a:endParaRPr sz="1867">
              <a:solidFill>
                <a:srgbClr val="000000"/>
              </a:solidFill>
              <a:latin typeface="Arial"/>
              <a:ea typeface="Arial"/>
              <a:cs typeface="Arial"/>
              <a:sym typeface="Arial"/>
            </a:endParaRPr>
          </a:p>
        </p:txBody>
      </p:sp>
      <p:sp>
        <p:nvSpPr>
          <p:cNvPr id="267" name="Google Shape;267;p46"/>
          <p:cNvSpPr/>
          <p:nvPr/>
        </p:nvSpPr>
        <p:spPr>
          <a:xfrm>
            <a:off x="2594600" y="3916333"/>
            <a:ext cx="69600" cy="2601600"/>
          </a:xfrm>
          <a:prstGeom prst="rect">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68" name="Google Shape;268;p46"/>
          <p:cNvSpPr txBox="1"/>
          <p:nvPr/>
        </p:nvSpPr>
        <p:spPr>
          <a:xfrm>
            <a:off x="127600" y="3937067"/>
            <a:ext cx="2286400" cy="395200"/>
          </a:xfrm>
          <a:prstGeom prst="rect">
            <a:avLst/>
          </a:prstGeom>
          <a:noFill/>
          <a:ln w="9525" cap="flat" cmpd="sng">
            <a:solidFill>
              <a:srgbClr val="38761D"/>
            </a:solidFill>
            <a:prstDash val="solid"/>
            <a:round/>
            <a:headEnd type="none" w="sm" len="sm"/>
            <a:tailEnd type="none" w="sm" len="sm"/>
          </a:ln>
        </p:spPr>
        <p:txBody>
          <a:bodyPr spcFirstLastPara="1" wrap="square" lIns="120000" tIns="74100" rIns="120000" bIns="60000" anchor="t" anchorCtr="0">
            <a:noAutofit/>
          </a:bodyPr>
          <a:lstStyle/>
          <a:p>
            <a:pPr algn="ctr">
              <a:lnSpc>
                <a:spcPct val="150000"/>
              </a:lnSpc>
              <a:buClr>
                <a:srgbClr val="000000"/>
              </a:buClr>
              <a:buSzPts val="1100"/>
            </a:pPr>
            <a:r>
              <a:rPr lang="en" sz="1467">
                <a:latin typeface="Roboto"/>
                <a:ea typeface="Roboto"/>
                <a:cs typeface="Roboto"/>
                <a:sym typeface="Roboto"/>
              </a:rPr>
              <a:t>Impressions</a:t>
            </a:r>
            <a:endParaRPr sz="1867">
              <a:solidFill>
                <a:srgbClr val="000000"/>
              </a:solidFill>
              <a:latin typeface="Arial"/>
              <a:ea typeface="Arial"/>
              <a:cs typeface="Arial"/>
              <a:sym typeface="Arial"/>
            </a:endParaRPr>
          </a:p>
          <a:p>
            <a:pPr algn="ctr">
              <a:lnSpc>
                <a:spcPct val="150000"/>
              </a:lnSpc>
              <a:buClr>
                <a:srgbClr val="000000"/>
              </a:buClr>
              <a:buSzPts val="1300"/>
            </a:pPr>
            <a:endParaRPr sz="1733">
              <a:solidFill>
                <a:srgbClr val="000000"/>
              </a:solidFill>
              <a:latin typeface="Open Sans"/>
              <a:ea typeface="Open Sans"/>
              <a:cs typeface="Open Sans"/>
              <a:sym typeface="Open Sans"/>
            </a:endParaRPr>
          </a:p>
        </p:txBody>
      </p:sp>
      <p:sp>
        <p:nvSpPr>
          <p:cNvPr id="269" name="Google Shape;269;p46"/>
          <p:cNvSpPr txBox="1"/>
          <p:nvPr/>
        </p:nvSpPr>
        <p:spPr>
          <a:xfrm>
            <a:off x="127433" y="4406867"/>
            <a:ext cx="2286400" cy="672400"/>
          </a:xfrm>
          <a:prstGeom prst="rect">
            <a:avLst/>
          </a:prstGeom>
          <a:noFill/>
          <a:ln w="9525" cap="flat" cmpd="sng">
            <a:solidFill>
              <a:srgbClr val="F4B4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800"/>
            </a:pPr>
            <a:r>
              <a:rPr lang="en" sz="1467">
                <a:latin typeface="Roboto"/>
                <a:ea typeface="Roboto"/>
                <a:cs typeface="Roboto"/>
                <a:sym typeface="Roboto"/>
              </a:rPr>
              <a:t>Clicks</a:t>
            </a:r>
            <a:endParaRPr sz="1867">
              <a:solidFill>
                <a:srgbClr val="000000"/>
              </a:solidFill>
              <a:latin typeface="Arial"/>
              <a:ea typeface="Arial"/>
              <a:cs typeface="Arial"/>
              <a:sym typeface="Arial"/>
            </a:endParaRPr>
          </a:p>
        </p:txBody>
      </p:sp>
      <p:sp>
        <p:nvSpPr>
          <p:cNvPr id="270" name="Google Shape;270;p46"/>
          <p:cNvSpPr txBox="1"/>
          <p:nvPr/>
        </p:nvSpPr>
        <p:spPr>
          <a:xfrm>
            <a:off x="143533" y="5166267"/>
            <a:ext cx="2286400" cy="672400"/>
          </a:xfrm>
          <a:prstGeom prst="rect">
            <a:avLst/>
          </a:prstGeom>
          <a:noFill/>
          <a:ln w="9525" cap="flat" cmpd="sng">
            <a:solidFill>
              <a:srgbClr val="3367D6"/>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accent2"/>
              </a:buClr>
              <a:buSzPts val="1100"/>
            </a:pPr>
            <a:r>
              <a:rPr lang="en" sz="1467">
                <a:solidFill>
                  <a:schemeClr val="accent2"/>
                </a:solidFill>
                <a:latin typeface="Roboto"/>
                <a:ea typeface="Roboto"/>
                <a:cs typeface="Roboto"/>
                <a:sym typeface="Roboto"/>
              </a:rPr>
              <a:t>CLICK THROUGH Rate</a:t>
            </a:r>
            <a:r>
              <a:rPr lang="en" sz="1733">
                <a:solidFill>
                  <a:schemeClr val="accent2"/>
                </a:solidFill>
                <a:latin typeface="Roboto"/>
                <a:ea typeface="Roboto"/>
                <a:cs typeface="Roboto"/>
                <a:sym typeface="Roboto"/>
              </a:rPr>
              <a:t> </a:t>
            </a:r>
            <a:endParaRPr sz="2400">
              <a:solidFill>
                <a:schemeClr val="accent2"/>
              </a:solidFill>
            </a:endParaRPr>
          </a:p>
          <a:p>
            <a:pPr algn="ctr">
              <a:buClr>
                <a:schemeClr val="accent2"/>
              </a:buClr>
              <a:buSzPts val="800"/>
            </a:pPr>
            <a:r>
              <a:rPr lang="en" sz="1067">
                <a:solidFill>
                  <a:schemeClr val="accent2"/>
                </a:solidFill>
                <a:latin typeface="Roboto"/>
                <a:ea typeface="Roboto"/>
                <a:cs typeface="Roboto"/>
                <a:sym typeface="Roboto"/>
              </a:rPr>
              <a:t>%</a:t>
            </a:r>
            <a:endParaRPr sz="1467">
              <a:solidFill>
                <a:schemeClr val="accent2"/>
              </a:solidFill>
              <a:latin typeface="Roboto"/>
              <a:ea typeface="Roboto"/>
              <a:cs typeface="Roboto"/>
              <a:sym typeface="Roboto"/>
            </a:endParaRPr>
          </a:p>
        </p:txBody>
      </p:sp>
      <p:sp>
        <p:nvSpPr>
          <p:cNvPr id="271" name="Google Shape;271;p46"/>
          <p:cNvSpPr txBox="1"/>
          <p:nvPr/>
        </p:nvSpPr>
        <p:spPr>
          <a:xfrm>
            <a:off x="2509100" y="3166033"/>
            <a:ext cx="2456800" cy="395200"/>
          </a:xfrm>
          <a:prstGeom prst="rect">
            <a:avLst/>
          </a:prstGeom>
          <a:noFill/>
          <a:ln>
            <a:noFill/>
          </a:ln>
        </p:spPr>
        <p:txBody>
          <a:bodyPr spcFirstLastPara="1" wrap="square" lIns="120000" tIns="74100" rIns="120000" bIns="60000" anchor="t" anchorCtr="0">
            <a:noAutofit/>
          </a:bodyPr>
          <a:lstStyle/>
          <a:p>
            <a:pPr algn="ctr">
              <a:lnSpc>
                <a:spcPct val="150000"/>
              </a:lnSpc>
              <a:buClr>
                <a:srgbClr val="000000"/>
              </a:buClr>
              <a:buSzPts val="1200"/>
            </a:pPr>
            <a:r>
              <a:rPr lang="en" sz="1600" b="1">
                <a:latin typeface="Roboto"/>
                <a:ea typeface="Roboto"/>
                <a:cs typeface="Roboto"/>
                <a:sym typeface="Roboto"/>
              </a:rPr>
              <a:t>Campaign</a:t>
            </a:r>
            <a:endParaRPr sz="1867">
              <a:solidFill>
                <a:srgbClr val="000000"/>
              </a:solidFill>
              <a:latin typeface="Arial"/>
              <a:ea typeface="Arial"/>
              <a:cs typeface="Arial"/>
              <a:sym typeface="Arial"/>
            </a:endParaRPr>
          </a:p>
          <a:p>
            <a:pPr algn="ctr">
              <a:lnSpc>
                <a:spcPct val="150000"/>
              </a:lnSpc>
              <a:buClr>
                <a:srgbClr val="000000"/>
              </a:buClr>
              <a:buSzPts val="1400"/>
            </a:pPr>
            <a:endParaRPr sz="1867">
              <a:solidFill>
                <a:srgbClr val="000000"/>
              </a:solidFill>
              <a:latin typeface="Arial"/>
              <a:ea typeface="Arial"/>
              <a:cs typeface="Arial"/>
              <a:sym typeface="Arial"/>
            </a:endParaRPr>
          </a:p>
          <a:p>
            <a:pPr>
              <a:buClr>
                <a:srgbClr val="000000"/>
              </a:buClr>
              <a:buSzPts val="1400"/>
            </a:pPr>
            <a:r>
              <a:rPr lang="en" sz="1867">
                <a:solidFill>
                  <a:schemeClr val="accent2"/>
                </a:solidFill>
                <a:latin typeface="Roboto"/>
                <a:ea typeface="Roboto"/>
                <a:cs typeface="Roboto"/>
                <a:sym typeface="Roboto"/>
              </a:rPr>
              <a:t/>
            </a:r>
            <a:br>
              <a:rPr lang="en" sz="1867">
                <a:solidFill>
                  <a:schemeClr val="accent2"/>
                </a:solidFill>
                <a:latin typeface="Roboto"/>
                <a:ea typeface="Roboto"/>
                <a:cs typeface="Roboto"/>
                <a:sym typeface="Roboto"/>
              </a:rPr>
            </a:br>
            <a:endParaRPr sz="1867">
              <a:solidFill>
                <a:srgbClr val="000000"/>
              </a:solidFill>
              <a:latin typeface="Arial"/>
              <a:ea typeface="Arial"/>
              <a:cs typeface="Arial"/>
              <a:sym typeface="Arial"/>
            </a:endParaRPr>
          </a:p>
          <a:p>
            <a:pPr algn="ctr">
              <a:buClr>
                <a:schemeClr val="accent2"/>
              </a:buClr>
              <a:buSzPts val="1400"/>
            </a:pPr>
            <a:endParaRPr sz="1867">
              <a:solidFill>
                <a:schemeClr val="accent2"/>
              </a:solidFill>
              <a:latin typeface="Roboto"/>
              <a:ea typeface="Roboto"/>
              <a:cs typeface="Roboto"/>
              <a:sym typeface="Roboto"/>
            </a:endParaRPr>
          </a:p>
          <a:p>
            <a:pPr algn="ctr">
              <a:lnSpc>
                <a:spcPct val="150000"/>
              </a:lnSpc>
              <a:buClr>
                <a:srgbClr val="000000"/>
              </a:buClr>
              <a:buSzPts val="1300"/>
            </a:pPr>
            <a:endParaRPr sz="1733" b="1">
              <a:solidFill>
                <a:srgbClr val="000000"/>
              </a:solidFill>
              <a:latin typeface="Roboto"/>
              <a:ea typeface="Roboto"/>
              <a:cs typeface="Roboto"/>
              <a:sym typeface="Roboto"/>
            </a:endParaRPr>
          </a:p>
        </p:txBody>
      </p:sp>
      <p:sp>
        <p:nvSpPr>
          <p:cNvPr id="272" name="Google Shape;272;p46"/>
          <p:cNvSpPr/>
          <p:nvPr/>
        </p:nvSpPr>
        <p:spPr>
          <a:xfrm>
            <a:off x="4844100" y="3916333"/>
            <a:ext cx="69600" cy="2601600"/>
          </a:xfrm>
          <a:prstGeom prst="rect">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73" name="Google Shape;273;p46"/>
          <p:cNvSpPr/>
          <p:nvPr/>
        </p:nvSpPr>
        <p:spPr>
          <a:xfrm>
            <a:off x="7275000" y="3905567"/>
            <a:ext cx="69600" cy="2601600"/>
          </a:xfrm>
          <a:prstGeom prst="rect">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74" name="Google Shape;274;p46"/>
          <p:cNvSpPr txBox="1"/>
          <p:nvPr/>
        </p:nvSpPr>
        <p:spPr>
          <a:xfrm>
            <a:off x="2587933" y="4551667"/>
            <a:ext cx="2286400" cy="481600"/>
          </a:xfrm>
          <a:prstGeom prst="rect">
            <a:avLst/>
          </a:prstGeom>
          <a:noFill/>
          <a:ln>
            <a:noFill/>
          </a:ln>
        </p:spPr>
        <p:txBody>
          <a:bodyPr spcFirstLastPara="1" wrap="square" lIns="121900" tIns="121900" rIns="121900" bIns="121900" anchor="ctr" anchorCtr="0">
            <a:noAutofit/>
          </a:bodyPr>
          <a:lstStyle/>
          <a:p>
            <a:pPr algn="ctr">
              <a:buClr>
                <a:schemeClr val="accent2"/>
              </a:buClr>
              <a:buSzPts val="1400"/>
            </a:pPr>
            <a:r>
              <a:rPr lang="en" sz="2400"/>
              <a:t>12</a:t>
            </a:r>
            <a:endParaRPr sz="1867">
              <a:solidFill>
                <a:srgbClr val="000000"/>
              </a:solidFill>
              <a:latin typeface="Arial"/>
              <a:ea typeface="Arial"/>
              <a:cs typeface="Arial"/>
              <a:sym typeface="Arial"/>
            </a:endParaRPr>
          </a:p>
        </p:txBody>
      </p:sp>
      <p:sp>
        <p:nvSpPr>
          <p:cNvPr id="275" name="Google Shape;275;p46"/>
          <p:cNvSpPr txBox="1"/>
          <p:nvPr/>
        </p:nvSpPr>
        <p:spPr>
          <a:xfrm>
            <a:off x="2594600" y="5229200"/>
            <a:ext cx="2286400" cy="481600"/>
          </a:xfrm>
          <a:prstGeom prst="rect">
            <a:avLst/>
          </a:prstGeom>
          <a:noFill/>
          <a:ln>
            <a:noFill/>
          </a:ln>
        </p:spPr>
        <p:txBody>
          <a:bodyPr spcFirstLastPara="1" wrap="square" lIns="121900" tIns="121900" rIns="121900" bIns="121900" anchor="ctr" anchorCtr="0">
            <a:noAutofit/>
          </a:bodyPr>
          <a:lstStyle/>
          <a:p>
            <a:pPr algn="ctr">
              <a:buClr>
                <a:schemeClr val="accent2"/>
              </a:buClr>
              <a:buSzPts val="1400"/>
            </a:pPr>
            <a:r>
              <a:rPr lang="en" sz="2400"/>
              <a:t>5,38%</a:t>
            </a:r>
            <a:endParaRPr sz="1867">
              <a:solidFill>
                <a:srgbClr val="000000"/>
              </a:solidFill>
              <a:latin typeface="Arial"/>
              <a:ea typeface="Arial"/>
              <a:cs typeface="Arial"/>
              <a:sym typeface="Arial"/>
            </a:endParaRPr>
          </a:p>
        </p:txBody>
      </p:sp>
      <p:sp>
        <p:nvSpPr>
          <p:cNvPr id="276" name="Google Shape;276;p46"/>
          <p:cNvSpPr txBox="1"/>
          <p:nvPr/>
        </p:nvSpPr>
        <p:spPr>
          <a:xfrm>
            <a:off x="7081100" y="3166033"/>
            <a:ext cx="2752000" cy="395200"/>
          </a:xfrm>
          <a:prstGeom prst="rect">
            <a:avLst/>
          </a:prstGeom>
          <a:noFill/>
          <a:ln>
            <a:noFill/>
          </a:ln>
        </p:spPr>
        <p:txBody>
          <a:bodyPr spcFirstLastPara="1" wrap="square" lIns="120000" tIns="74100" rIns="120000" bIns="60000" anchor="t" anchorCtr="0">
            <a:noAutofit/>
          </a:bodyPr>
          <a:lstStyle/>
          <a:p>
            <a:pPr algn="ctr">
              <a:lnSpc>
                <a:spcPct val="150000"/>
              </a:lnSpc>
              <a:buClr>
                <a:srgbClr val="000000"/>
              </a:buClr>
              <a:buSzPts val="1200"/>
            </a:pPr>
            <a:r>
              <a:rPr lang="en" sz="1600" b="1">
                <a:latin typeface="Roboto"/>
                <a:ea typeface="Roboto"/>
                <a:cs typeface="Roboto"/>
                <a:sym typeface="Roboto"/>
              </a:rPr>
              <a:t>Ad group 2</a:t>
            </a:r>
            <a:endParaRPr sz="1867">
              <a:solidFill>
                <a:srgbClr val="000000"/>
              </a:solidFill>
              <a:latin typeface="Arial"/>
              <a:ea typeface="Arial"/>
              <a:cs typeface="Arial"/>
              <a:sym typeface="Arial"/>
            </a:endParaRPr>
          </a:p>
          <a:p>
            <a:pPr>
              <a:buClr>
                <a:srgbClr val="000000"/>
              </a:buClr>
              <a:buSzPts val="1400"/>
            </a:pPr>
            <a:r>
              <a:rPr lang="en" sz="1867">
                <a:solidFill>
                  <a:schemeClr val="accent2"/>
                </a:solidFill>
                <a:latin typeface="Roboto"/>
                <a:ea typeface="Roboto"/>
                <a:cs typeface="Roboto"/>
                <a:sym typeface="Roboto"/>
              </a:rPr>
              <a:t/>
            </a:r>
            <a:br>
              <a:rPr lang="en" sz="1867">
                <a:solidFill>
                  <a:schemeClr val="accent2"/>
                </a:solidFill>
                <a:latin typeface="Roboto"/>
                <a:ea typeface="Roboto"/>
                <a:cs typeface="Roboto"/>
                <a:sym typeface="Roboto"/>
              </a:rPr>
            </a:br>
            <a:endParaRPr sz="1867">
              <a:solidFill>
                <a:srgbClr val="000000"/>
              </a:solidFill>
              <a:latin typeface="Arial"/>
              <a:ea typeface="Arial"/>
              <a:cs typeface="Arial"/>
              <a:sym typeface="Arial"/>
            </a:endParaRPr>
          </a:p>
          <a:p>
            <a:pPr algn="ctr">
              <a:buClr>
                <a:schemeClr val="accent2"/>
              </a:buClr>
              <a:buSzPts val="1400"/>
            </a:pPr>
            <a:endParaRPr sz="1867">
              <a:solidFill>
                <a:schemeClr val="accent2"/>
              </a:solidFill>
              <a:latin typeface="Roboto"/>
              <a:ea typeface="Roboto"/>
              <a:cs typeface="Roboto"/>
              <a:sym typeface="Roboto"/>
            </a:endParaRPr>
          </a:p>
          <a:p>
            <a:pPr algn="ctr">
              <a:lnSpc>
                <a:spcPct val="150000"/>
              </a:lnSpc>
              <a:buClr>
                <a:srgbClr val="000000"/>
              </a:buClr>
              <a:buSzPts val="1300"/>
            </a:pPr>
            <a:endParaRPr sz="1733" b="1">
              <a:solidFill>
                <a:srgbClr val="000000"/>
              </a:solidFill>
              <a:latin typeface="Roboto"/>
              <a:ea typeface="Roboto"/>
              <a:cs typeface="Roboto"/>
              <a:sym typeface="Roboto"/>
            </a:endParaRPr>
          </a:p>
        </p:txBody>
      </p:sp>
      <p:sp>
        <p:nvSpPr>
          <p:cNvPr id="277" name="Google Shape;277;p46"/>
          <p:cNvSpPr/>
          <p:nvPr/>
        </p:nvSpPr>
        <p:spPr>
          <a:xfrm>
            <a:off x="9619300" y="3916333"/>
            <a:ext cx="69600" cy="2601600"/>
          </a:xfrm>
          <a:prstGeom prst="rect">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78" name="Google Shape;278;p46"/>
          <p:cNvSpPr txBox="1"/>
          <p:nvPr/>
        </p:nvSpPr>
        <p:spPr>
          <a:xfrm>
            <a:off x="9641600" y="3180441"/>
            <a:ext cx="2286400" cy="404800"/>
          </a:xfrm>
          <a:prstGeom prst="rect">
            <a:avLst/>
          </a:prstGeom>
          <a:noFill/>
          <a:ln>
            <a:noFill/>
          </a:ln>
        </p:spPr>
        <p:txBody>
          <a:bodyPr spcFirstLastPara="1" wrap="square" lIns="120000" tIns="74100" rIns="120000" bIns="60000" anchor="t" anchorCtr="0">
            <a:noAutofit/>
          </a:bodyPr>
          <a:lstStyle/>
          <a:p>
            <a:pPr algn="ctr">
              <a:lnSpc>
                <a:spcPct val="150000"/>
              </a:lnSpc>
              <a:buClr>
                <a:srgbClr val="999999"/>
              </a:buClr>
              <a:buSzPts val="1200"/>
            </a:pPr>
            <a:r>
              <a:rPr lang="en" sz="1600" b="1">
                <a:solidFill>
                  <a:srgbClr val="999999"/>
                </a:solidFill>
                <a:latin typeface="Roboto"/>
                <a:ea typeface="Roboto"/>
                <a:cs typeface="Roboto"/>
                <a:sym typeface="Roboto"/>
              </a:rPr>
              <a:t>Ad group 3</a:t>
            </a:r>
            <a:endParaRPr sz="1867">
              <a:solidFill>
                <a:srgbClr val="000000"/>
              </a:solidFill>
              <a:latin typeface="Arial"/>
              <a:ea typeface="Arial"/>
              <a:cs typeface="Arial"/>
              <a:sym typeface="Arial"/>
            </a:endParaRPr>
          </a:p>
          <a:p>
            <a:pPr>
              <a:lnSpc>
                <a:spcPct val="150000"/>
              </a:lnSpc>
              <a:buClr>
                <a:srgbClr val="000000"/>
              </a:buClr>
              <a:buSzPts val="1300"/>
            </a:pPr>
            <a:endParaRPr sz="1733" b="1">
              <a:solidFill>
                <a:srgbClr val="999999"/>
              </a:solidFill>
              <a:latin typeface="Open Sans"/>
              <a:ea typeface="Open Sans"/>
              <a:cs typeface="Open Sans"/>
              <a:sym typeface="Open Sans"/>
            </a:endParaRPr>
          </a:p>
          <a:p>
            <a:pPr algn="ctr">
              <a:buClr>
                <a:schemeClr val="accent2"/>
              </a:buClr>
              <a:buSzPts val="1300"/>
            </a:pPr>
            <a:endParaRPr sz="1733" b="1">
              <a:solidFill>
                <a:srgbClr val="B7B7B7"/>
              </a:solidFill>
              <a:latin typeface="Open Sans"/>
              <a:ea typeface="Open Sans"/>
              <a:cs typeface="Open Sans"/>
              <a:sym typeface="Open Sans"/>
            </a:endParaRPr>
          </a:p>
        </p:txBody>
      </p:sp>
      <p:sp>
        <p:nvSpPr>
          <p:cNvPr id="279" name="Google Shape;279;p46"/>
          <p:cNvSpPr txBox="1"/>
          <p:nvPr/>
        </p:nvSpPr>
        <p:spPr>
          <a:xfrm>
            <a:off x="7282733" y="4551668"/>
            <a:ext cx="2456800" cy="481600"/>
          </a:xfrm>
          <a:prstGeom prst="rect">
            <a:avLst/>
          </a:prstGeom>
          <a:noFill/>
          <a:ln>
            <a:noFill/>
          </a:ln>
        </p:spPr>
        <p:txBody>
          <a:bodyPr spcFirstLastPara="1" wrap="square" lIns="121900" tIns="121900" rIns="121900" bIns="121900" anchor="ctr" anchorCtr="0">
            <a:noAutofit/>
          </a:bodyPr>
          <a:lstStyle/>
          <a:p>
            <a:pPr algn="ctr">
              <a:buClr>
                <a:schemeClr val="accent2"/>
              </a:buClr>
              <a:buSzPts val="1400"/>
            </a:pPr>
            <a:r>
              <a:rPr lang="en" sz="2400"/>
              <a:t>6</a:t>
            </a:r>
            <a:endParaRPr sz="1867">
              <a:solidFill>
                <a:srgbClr val="000000"/>
              </a:solidFill>
              <a:latin typeface="Arial"/>
              <a:ea typeface="Arial"/>
              <a:cs typeface="Arial"/>
              <a:sym typeface="Arial"/>
            </a:endParaRPr>
          </a:p>
        </p:txBody>
      </p:sp>
      <p:sp>
        <p:nvSpPr>
          <p:cNvPr id="280" name="Google Shape;280;p46"/>
          <p:cNvSpPr txBox="1"/>
          <p:nvPr/>
        </p:nvSpPr>
        <p:spPr>
          <a:xfrm>
            <a:off x="9557533" y="4532500"/>
            <a:ext cx="2657200" cy="481600"/>
          </a:xfrm>
          <a:prstGeom prst="rect">
            <a:avLst/>
          </a:prstGeom>
          <a:noFill/>
          <a:ln>
            <a:noFill/>
          </a:ln>
        </p:spPr>
        <p:txBody>
          <a:bodyPr spcFirstLastPara="1" wrap="square" lIns="121900" tIns="121900" rIns="121900" bIns="121900" anchor="ctr" anchorCtr="0">
            <a:noAutofit/>
          </a:bodyPr>
          <a:lstStyle/>
          <a:p>
            <a:pPr algn="ctr">
              <a:buClr>
                <a:srgbClr val="666666"/>
              </a:buClr>
              <a:buSzPts val="1400"/>
            </a:pPr>
            <a:r>
              <a:rPr lang="en" sz="2400"/>
              <a:t>0</a:t>
            </a:r>
            <a:endParaRPr sz="1867">
              <a:solidFill>
                <a:srgbClr val="000000"/>
              </a:solidFill>
              <a:latin typeface="Arial"/>
              <a:ea typeface="Arial"/>
              <a:cs typeface="Arial"/>
              <a:sym typeface="Arial"/>
            </a:endParaRPr>
          </a:p>
        </p:txBody>
      </p:sp>
      <p:sp>
        <p:nvSpPr>
          <p:cNvPr id="281" name="Google Shape;281;p46"/>
          <p:cNvSpPr txBox="1"/>
          <p:nvPr/>
        </p:nvSpPr>
        <p:spPr>
          <a:xfrm>
            <a:off x="7157900" y="5176133"/>
            <a:ext cx="2711600" cy="481600"/>
          </a:xfrm>
          <a:prstGeom prst="rect">
            <a:avLst/>
          </a:prstGeom>
          <a:noFill/>
          <a:ln>
            <a:noFill/>
          </a:ln>
        </p:spPr>
        <p:txBody>
          <a:bodyPr spcFirstLastPara="1" wrap="square" lIns="121900" tIns="121900" rIns="121900" bIns="121900" anchor="ctr" anchorCtr="0">
            <a:noAutofit/>
          </a:bodyPr>
          <a:lstStyle/>
          <a:p>
            <a:pPr algn="ctr">
              <a:buClr>
                <a:schemeClr val="accent2"/>
              </a:buClr>
              <a:buSzPts val="1400"/>
            </a:pPr>
            <a:r>
              <a:rPr lang="en" sz="2400"/>
              <a:t>6,52%</a:t>
            </a:r>
            <a:endParaRPr sz="1867">
              <a:solidFill>
                <a:srgbClr val="000000"/>
              </a:solidFill>
              <a:latin typeface="Arial"/>
              <a:ea typeface="Arial"/>
              <a:cs typeface="Arial"/>
              <a:sym typeface="Arial"/>
            </a:endParaRPr>
          </a:p>
        </p:txBody>
      </p:sp>
      <p:sp>
        <p:nvSpPr>
          <p:cNvPr id="282" name="Google Shape;282;p46"/>
          <p:cNvSpPr txBox="1"/>
          <p:nvPr/>
        </p:nvSpPr>
        <p:spPr>
          <a:xfrm>
            <a:off x="9510133" y="5176133"/>
            <a:ext cx="2752000" cy="481600"/>
          </a:xfrm>
          <a:prstGeom prst="rect">
            <a:avLst/>
          </a:prstGeom>
          <a:noFill/>
          <a:ln>
            <a:noFill/>
          </a:ln>
        </p:spPr>
        <p:txBody>
          <a:bodyPr spcFirstLastPara="1" wrap="square" lIns="121900" tIns="121900" rIns="121900" bIns="121900" anchor="ctr" anchorCtr="0">
            <a:noAutofit/>
          </a:bodyPr>
          <a:lstStyle/>
          <a:p>
            <a:pPr algn="ctr">
              <a:buClr>
                <a:srgbClr val="666666"/>
              </a:buClr>
              <a:buSzPts val="1400"/>
            </a:pPr>
            <a:r>
              <a:rPr lang="en" sz="2400"/>
              <a:t>0%</a:t>
            </a:r>
            <a:endParaRPr sz="1867">
              <a:solidFill>
                <a:srgbClr val="000000"/>
              </a:solidFill>
              <a:latin typeface="Arial"/>
              <a:ea typeface="Arial"/>
              <a:cs typeface="Arial"/>
              <a:sym typeface="Arial"/>
            </a:endParaRPr>
          </a:p>
        </p:txBody>
      </p:sp>
      <p:sp>
        <p:nvSpPr>
          <p:cNvPr id="283" name="Google Shape;283;p46"/>
          <p:cNvSpPr txBox="1"/>
          <p:nvPr/>
        </p:nvSpPr>
        <p:spPr>
          <a:xfrm>
            <a:off x="9588700" y="3956084"/>
            <a:ext cx="2523600" cy="481600"/>
          </a:xfrm>
          <a:prstGeom prst="rect">
            <a:avLst/>
          </a:prstGeom>
          <a:noFill/>
          <a:ln>
            <a:noFill/>
          </a:ln>
        </p:spPr>
        <p:txBody>
          <a:bodyPr spcFirstLastPara="1" wrap="square" lIns="121900" tIns="121900" rIns="121900" bIns="121900" anchor="t" anchorCtr="0">
            <a:noAutofit/>
          </a:bodyPr>
          <a:lstStyle/>
          <a:p>
            <a:pPr algn="ctr">
              <a:buClr>
                <a:schemeClr val="accent2"/>
              </a:buClr>
              <a:buSzPts val="1400"/>
            </a:pPr>
            <a:r>
              <a:rPr lang="en" sz="2400"/>
              <a:t>0</a:t>
            </a:r>
            <a:endParaRPr sz="1867">
              <a:solidFill>
                <a:srgbClr val="000000"/>
              </a:solidFill>
              <a:latin typeface="Arial"/>
              <a:ea typeface="Arial"/>
              <a:cs typeface="Arial"/>
              <a:sym typeface="Arial"/>
            </a:endParaRPr>
          </a:p>
        </p:txBody>
      </p:sp>
      <p:sp>
        <p:nvSpPr>
          <p:cNvPr id="284" name="Google Shape;284;p46"/>
          <p:cNvSpPr txBox="1"/>
          <p:nvPr/>
        </p:nvSpPr>
        <p:spPr>
          <a:xfrm>
            <a:off x="7284283" y="3886667"/>
            <a:ext cx="2420000" cy="481600"/>
          </a:xfrm>
          <a:prstGeom prst="rect">
            <a:avLst/>
          </a:prstGeom>
          <a:noFill/>
          <a:ln>
            <a:noFill/>
          </a:ln>
        </p:spPr>
        <p:txBody>
          <a:bodyPr spcFirstLastPara="1" wrap="square" lIns="121900" tIns="121900" rIns="121900" bIns="121900" anchor="t" anchorCtr="0">
            <a:noAutofit/>
          </a:bodyPr>
          <a:lstStyle/>
          <a:p>
            <a:pPr algn="ctr">
              <a:buClr>
                <a:schemeClr val="accent2"/>
              </a:buClr>
              <a:buSzPts val="1400"/>
            </a:pPr>
            <a:r>
              <a:rPr lang="en" sz="2400"/>
              <a:t>92</a:t>
            </a:r>
            <a:endParaRPr sz="1867">
              <a:solidFill>
                <a:srgbClr val="000000"/>
              </a:solidFill>
              <a:latin typeface="Arial"/>
              <a:ea typeface="Arial"/>
              <a:cs typeface="Arial"/>
              <a:sym typeface="Arial"/>
            </a:endParaRPr>
          </a:p>
        </p:txBody>
      </p:sp>
      <p:sp>
        <p:nvSpPr>
          <p:cNvPr id="285" name="Google Shape;285;p46"/>
          <p:cNvSpPr txBox="1"/>
          <p:nvPr/>
        </p:nvSpPr>
        <p:spPr>
          <a:xfrm>
            <a:off x="7304500" y="5838800"/>
            <a:ext cx="2711600" cy="481600"/>
          </a:xfrm>
          <a:prstGeom prst="rect">
            <a:avLst/>
          </a:prstGeom>
          <a:noFill/>
          <a:ln>
            <a:noFill/>
          </a:ln>
        </p:spPr>
        <p:txBody>
          <a:bodyPr spcFirstLastPara="1" wrap="square" lIns="121900" tIns="121900" rIns="121900" bIns="121900" anchor="ctr" anchorCtr="0">
            <a:noAutofit/>
          </a:bodyPr>
          <a:lstStyle/>
          <a:p>
            <a:pPr>
              <a:buClr>
                <a:schemeClr val="accent2"/>
              </a:buClr>
              <a:buSzPts val="1400"/>
            </a:pPr>
            <a:endParaRPr sz="1867">
              <a:solidFill>
                <a:srgbClr val="000000"/>
              </a:solidFill>
              <a:latin typeface="Arial"/>
              <a:ea typeface="Arial"/>
              <a:cs typeface="Arial"/>
              <a:sym typeface="Arial"/>
            </a:endParaRPr>
          </a:p>
        </p:txBody>
      </p:sp>
      <p:cxnSp>
        <p:nvCxnSpPr>
          <p:cNvPr id="286" name="Google Shape;286;p46"/>
          <p:cNvCxnSpPr/>
          <p:nvPr/>
        </p:nvCxnSpPr>
        <p:spPr>
          <a:xfrm rot="10800000" flipH="1">
            <a:off x="5133900" y="5093747"/>
            <a:ext cx="2052000" cy="21600"/>
          </a:xfrm>
          <a:prstGeom prst="straightConnector1">
            <a:avLst/>
          </a:prstGeom>
          <a:noFill/>
          <a:ln w="9525" cap="flat" cmpd="sng">
            <a:solidFill>
              <a:schemeClr val="dk2"/>
            </a:solidFill>
            <a:prstDash val="dash"/>
            <a:round/>
            <a:headEnd type="none" w="sm" len="sm"/>
            <a:tailEnd type="none" w="sm" len="sm"/>
          </a:ln>
        </p:spPr>
      </p:cxnSp>
      <p:sp>
        <p:nvSpPr>
          <p:cNvPr id="287" name="Google Shape;287;p46"/>
          <p:cNvSpPr txBox="1"/>
          <p:nvPr/>
        </p:nvSpPr>
        <p:spPr>
          <a:xfrm>
            <a:off x="4866400" y="3180441"/>
            <a:ext cx="2286400" cy="404800"/>
          </a:xfrm>
          <a:prstGeom prst="rect">
            <a:avLst/>
          </a:prstGeom>
          <a:noFill/>
          <a:ln>
            <a:noFill/>
          </a:ln>
        </p:spPr>
        <p:txBody>
          <a:bodyPr spcFirstLastPara="1" wrap="square" lIns="120000" tIns="74100" rIns="120000" bIns="60000" anchor="t" anchorCtr="0">
            <a:noAutofit/>
          </a:bodyPr>
          <a:lstStyle/>
          <a:p>
            <a:pPr algn="ctr">
              <a:lnSpc>
                <a:spcPct val="150000"/>
              </a:lnSpc>
              <a:buClr>
                <a:srgbClr val="999999"/>
              </a:buClr>
              <a:buSzPts val="1200"/>
            </a:pPr>
            <a:r>
              <a:rPr lang="en" sz="1600" b="1">
                <a:solidFill>
                  <a:srgbClr val="999999"/>
                </a:solidFill>
                <a:latin typeface="Roboto"/>
                <a:ea typeface="Roboto"/>
                <a:cs typeface="Roboto"/>
                <a:sym typeface="Roboto"/>
              </a:rPr>
              <a:t>Ad group 1</a:t>
            </a:r>
            <a:endParaRPr sz="1867">
              <a:solidFill>
                <a:srgbClr val="000000"/>
              </a:solidFill>
              <a:latin typeface="Arial"/>
              <a:ea typeface="Arial"/>
              <a:cs typeface="Arial"/>
              <a:sym typeface="Arial"/>
            </a:endParaRPr>
          </a:p>
          <a:p>
            <a:pPr>
              <a:lnSpc>
                <a:spcPct val="150000"/>
              </a:lnSpc>
              <a:buClr>
                <a:srgbClr val="000000"/>
              </a:buClr>
              <a:buSzPts val="1300"/>
            </a:pPr>
            <a:endParaRPr sz="1733" b="1">
              <a:solidFill>
                <a:srgbClr val="999999"/>
              </a:solidFill>
              <a:latin typeface="Open Sans"/>
              <a:ea typeface="Open Sans"/>
              <a:cs typeface="Open Sans"/>
              <a:sym typeface="Open Sans"/>
            </a:endParaRPr>
          </a:p>
          <a:p>
            <a:pPr algn="ctr">
              <a:buClr>
                <a:schemeClr val="accent2"/>
              </a:buClr>
              <a:buSzPts val="1300"/>
            </a:pPr>
            <a:endParaRPr sz="1733" b="1">
              <a:solidFill>
                <a:srgbClr val="B7B7B7"/>
              </a:solidFill>
              <a:latin typeface="Open Sans"/>
              <a:ea typeface="Open Sans"/>
              <a:cs typeface="Open Sans"/>
              <a:sym typeface="Open Sans"/>
            </a:endParaRPr>
          </a:p>
        </p:txBody>
      </p:sp>
      <p:sp>
        <p:nvSpPr>
          <p:cNvPr id="288" name="Google Shape;288;p46"/>
          <p:cNvSpPr txBox="1"/>
          <p:nvPr/>
        </p:nvSpPr>
        <p:spPr>
          <a:xfrm>
            <a:off x="4812067" y="4555800"/>
            <a:ext cx="2597600" cy="481600"/>
          </a:xfrm>
          <a:prstGeom prst="rect">
            <a:avLst/>
          </a:prstGeom>
          <a:noFill/>
          <a:ln>
            <a:noFill/>
          </a:ln>
        </p:spPr>
        <p:txBody>
          <a:bodyPr spcFirstLastPara="1" wrap="square" lIns="121900" tIns="121900" rIns="121900" bIns="121900" anchor="ctr" anchorCtr="0">
            <a:noAutofit/>
          </a:bodyPr>
          <a:lstStyle/>
          <a:p>
            <a:pPr algn="ctr">
              <a:buClr>
                <a:srgbClr val="666666"/>
              </a:buClr>
              <a:buSzPts val="1400"/>
            </a:pPr>
            <a:r>
              <a:rPr lang="en" sz="2400"/>
              <a:t>6</a:t>
            </a:r>
            <a:endParaRPr sz="1867">
              <a:solidFill>
                <a:srgbClr val="000000"/>
              </a:solidFill>
              <a:latin typeface="Arial"/>
              <a:ea typeface="Arial"/>
              <a:cs typeface="Arial"/>
              <a:sym typeface="Arial"/>
            </a:endParaRPr>
          </a:p>
        </p:txBody>
      </p:sp>
      <p:sp>
        <p:nvSpPr>
          <p:cNvPr id="289" name="Google Shape;289;p46"/>
          <p:cNvSpPr txBox="1"/>
          <p:nvPr/>
        </p:nvSpPr>
        <p:spPr>
          <a:xfrm>
            <a:off x="4864300" y="5236267"/>
            <a:ext cx="2597600" cy="481600"/>
          </a:xfrm>
          <a:prstGeom prst="rect">
            <a:avLst/>
          </a:prstGeom>
          <a:noFill/>
          <a:ln>
            <a:noFill/>
          </a:ln>
        </p:spPr>
        <p:txBody>
          <a:bodyPr spcFirstLastPara="1" wrap="square" lIns="121900" tIns="121900" rIns="121900" bIns="121900" anchor="ctr" anchorCtr="0">
            <a:noAutofit/>
          </a:bodyPr>
          <a:lstStyle/>
          <a:p>
            <a:pPr algn="ctr">
              <a:buClr>
                <a:srgbClr val="666666"/>
              </a:buClr>
              <a:buSzPts val="1400"/>
            </a:pPr>
            <a:r>
              <a:rPr lang="en" sz="2400"/>
              <a:t>4,58%</a:t>
            </a:r>
            <a:endParaRPr sz="1867">
              <a:solidFill>
                <a:srgbClr val="000000"/>
              </a:solidFill>
              <a:latin typeface="Arial"/>
              <a:ea typeface="Arial"/>
              <a:cs typeface="Arial"/>
              <a:sym typeface="Arial"/>
            </a:endParaRPr>
          </a:p>
        </p:txBody>
      </p:sp>
      <p:sp>
        <p:nvSpPr>
          <p:cNvPr id="290" name="Google Shape;290;p46"/>
          <p:cNvSpPr txBox="1"/>
          <p:nvPr/>
        </p:nvSpPr>
        <p:spPr>
          <a:xfrm>
            <a:off x="4885033" y="3980900"/>
            <a:ext cx="2420000" cy="481600"/>
          </a:xfrm>
          <a:prstGeom prst="rect">
            <a:avLst/>
          </a:prstGeom>
          <a:noFill/>
          <a:ln>
            <a:noFill/>
          </a:ln>
        </p:spPr>
        <p:txBody>
          <a:bodyPr spcFirstLastPara="1" wrap="square" lIns="121900" tIns="121900" rIns="121900" bIns="121900" anchor="t" anchorCtr="0">
            <a:noAutofit/>
          </a:bodyPr>
          <a:lstStyle/>
          <a:p>
            <a:pPr algn="ctr">
              <a:buClr>
                <a:schemeClr val="accent2"/>
              </a:buClr>
              <a:buSzPts val="1400"/>
            </a:pPr>
            <a:r>
              <a:rPr lang="en" sz="2400"/>
              <a:t>131</a:t>
            </a:r>
            <a:endParaRPr sz="1867">
              <a:solidFill>
                <a:srgbClr val="000000"/>
              </a:solidFill>
              <a:latin typeface="Arial"/>
              <a:ea typeface="Arial"/>
              <a:cs typeface="Arial"/>
              <a:sym typeface="Arial"/>
            </a:endParaRPr>
          </a:p>
        </p:txBody>
      </p:sp>
      <p:cxnSp>
        <p:nvCxnSpPr>
          <p:cNvPr id="291" name="Google Shape;291;p46"/>
          <p:cNvCxnSpPr/>
          <p:nvPr/>
        </p:nvCxnSpPr>
        <p:spPr>
          <a:xfrm rot="10800000" flipH="1">
            <a:off x="5115867" y="5723064"/>
            <a:ext cx="1946000" cy="16000"/>
          </a:xfrm>
          <a:prstGeom prst="straightConnector1">
            <a:avLst/>
          </a:prstGeom>
          <a:noFill/>
          <a:ln w="9525" cap="flat" cmpd="sng">
            <a:solidFill>
              <a:schemeClr val="dk2"/>
            </a:solidFill>
            <a:prstDash val="dash"/>
            <a:round/>
            <a:headEnd type="none" w="sm" len="sm"/>
            <a:tailEnd type="none" w="sm" len="sm"/>
          </a:ln>
        </p:spPr>
      </p:cxnSp>
      <p:cxnSp>
        <p:nvCxnSpPr>
          <p:cNvPr id="292" name="Google Shape;292;p46"/>
          <p:cNvCxnSpPr/>
          <p:nvPr/>
        </p:nvCxnSpPr>
        <p:spPr>
          <a:xfrm rot="10800000" flipH="1">
            <a:off x="5032300" y="4397743"/>
            <a:ext cx="2086000" cy="6400"/>
          </a:xfrm>
          <a:prstGeom prst="straightConnector1">
            <a:avLst/>
          </a:prstGeom>
          <a:noFill/>
          <a:ln w="9525" cap="flat" cmpd="sng">
            <a:solidFill>
              <a:schemeClr val="dk2"/>
            </a:solidFill>
            <a:prstDash val="dash"/>
            <a:round/>
            <a:headEnd type="none" w="sm" len="sm"/>
            <a:tailEnd type="none" w="sm" len="sm"/>
          </a:ln>
        </p:spPr>
      </p:cxnSp>
      <p:cxnSp>
        <p:nvCxnSpPr>
          <p:cNvPr id="293" name="Google Shape;293;p46"/>
          <p:cNvCxnSpPr/>
          <p:nvPr/>
        </p:nvCxnSpPr>
        <p:spPr>
          <a:xfrm rot="10800000" flipH="1">
            <a:off x="7470700" y="4397743"/>
            <a:ext cx="2086000" cy="6400"/>
          </a:xfrm>
          <a:prstGeom prst="straightConnector1">
            <a:avLst/>
          </a:prstGeom>
          <a:noFill/>
          <a:ln w="9525" cap="flat" cmpd="sng">
            <a:solidFill>
              <a:schemeClr val="dk2"/>
            </a:solidFill>
            <a:prstDash val="dash"/>
            <a:round/>
            <a:headEnd type="none" w="sm" len="sm"/>
            <a:tailEnd type="none" w="sm" len="sm"/>
          </a:ln>
        </p:spPr>
      </p:cxnSp>
      <p:cxnSp>
        <p:nvCxnSpPr>
          <p:cNvPr id="294" name="Google Shape;294;p46"/>
          <p:cNvCxnSpPr/>
          <p:nvPr/>
        </p:nvCxnSpPr>
        <p:spPr>
          <a:xfrm rot="10800000" flipH="1">
            <a:off x="7470700" y="5108943"/>
            <a:ext cx="2086000" cy="6400"/>
          </a:xfrm>
          <a:prstGeom prst="straightConnector1">
            <a:avLst/>
          </a:prstGeom>
          <a:noFill/>
          <a:ln w="9525" cap="flat" cmpd="sng">
            <a:solidFill>
              <a:schemeClr val="dk2"/>
            </a:solidFill>
            <a:prstDash val="dash"/>
            <a:round/>
            <a:headEnd type="none" w="sm" len="sm"/>
            <a:tailEnd type="none" w="sm" len="sm"/>
          </a:ln>
        </p:spPr>
      </p:cxnSp>
      <p:cxnSp>
        <p:nvCxnSpPr>
          <p:cNvPr id="295" name="Google Shape;295;p46"/>
          <p:cNvCxnSpPr/>
          <p:nvPr/>
        </p:nvCxnSpPr>
        <p:spPr>
          <a:xfrm rot="10800000" flipH="1">
            <a:off x="7470700" y="5718543"/>
            <a:ext cx="2086000" cy="6400"/>
          </a:xfrm>
          <a:prstGeom prst="straightConnector1">
            <a:avLst/>
          </a:prstGeom>
          <a:noFill/>
          <a:ln w="9525" cap="flat" cmpd="sng">
            <a:solidFill>
              <a:schemeClr val="dk2"/>
            </a:solidFill>
            <a:prstDash val="dash"/>
            <a:round/>
            <a:headEnd type="none" w="sm" len="sm"/>
            <a:tailEnd type="none" w="sm" len="sm"/>
          </a:ln>
        </p:spPr>
      </p:cxnSp>
      <p:cxnSp>
        <p:nvCxnSpPr>
          <p:cNvPr id="296" name="Google Shape;296;p46"/>
          <p:cNvCxnSpPr/>
          <p:nvPr/>
        </p:nvCxnSpPr>
        <p:spPr>
          <a:xfrm rot="10800000" flipH="1">
            <a:off x="9807500" y="4397743"/>
            <a:ext cx="2086000" cy="6400"/>
          </a:xfrm>
          <a:prstGeom prst="straightConnector1">
            <a:avLst/>
          </a:prstGeom>
          <a:noFill/>
          <a:ln w="9525" cap="flat" cmpd="sng">
            <a:solidFill>
              <a:schemeClr val="dk2"/>
            </a:solidFill>
            <a:prstDash val="dash"/>
            <a:round/>
            <a:headEnd type="none" w="sm" len="sm"/>
            <a:tailEnd type="none" w="sm" len="sm"/>
          </a:ln>
        </p:spPr>
      </p:cxnSp>
      <p:cxnSp>
        <p:nvCxnSpPr>
          <p:cNvPr id="297" name="Google Shape;297;p46"/>
          <p:cNvCxnSpPr/>
          <p:nvPr/>
        </p:nvCxnSpPr>
        <p:spPr>
          <a:xfrm rot="10800000" flipH="1">
            <a:off x="9807500" y="5108943"/>
            <a:ext cx="2086000" cy="6400"/>
          </a:xfrm>
          <a:prstGeom prst="straightConnector1">
            <a:avLst/>
          </a:prstGeom>
          <a:noFill/>
          <a:ln w="9525" cap="flat" cmpd="sng">
            <a:solidFill>
              <a:schemeClr val="dk2"/>
            </a:solidFill>
            <a:prstDash val="dash"/>
            <a:round/>
            <a:headEnd type="none" w="sm" len="sm"/>
            <a:tailEnd type="none" w="sm" len="sm"/>
          </a:ln>
        </p:spPr>
      </p:cxnSp>
      <p:cxnSp>
        <p:nvCxnSpPr>
          <p:cNvPr id="298" name="Google Shape;298;p46"/>
          <p:cNvCxnSpPr/>
          <p:nvPr/>
        </p:nvCxnSpPr>
        <p:spPr>
          <a:xfrm rot="10800000" flipH="1">
            <a:off x="9807500" y="5718543"/>
            <a:ext cx="2086000" cy="6400"/>
          </a:xfrm>
          <a:prstGeom prst="straightConnector1">
            <a:avLst/>
          </a:prstGeom>
          <a:noFill/>
          <a:ln w="9525" cap="flat" cmpd="sng">
            <a:solidFill>
              <a:schemeClr val="dk2"/>
            </a:solidFill>
            <a:prstDash val="dash"/>
            <a:round/>
            <a:headEnd type="none" w="sm" len="sm"/>
            <a:tailEnd type="none" w="sm" len="sm"/>
          </a:ln>
        </p:spPr>
      </p:cxnSp>
      <p:sp>
        <p:nvSpPr>
          <p:cNvPr id="299" name="Google Shape;299;p46"/>
          <p:cNvSpPr txBox="1"/>
          <p:nvPr/>
        </p:nvSpPr>
        <p:spPr>
          <a:xfrm>
            <a:off x="2593100" y="3934533"/>
            <a:ext cx="2286400" cy="481600"/>
          </a:xfrm>
          <a:prstGeom prst="rect">
            <a:avLst/>
          </a:prstGeom>
          <a:noFill/>
          <a:ln>
            <a:noFill/>
          </a:ln>
        </p:spPr>
        <p:txBody>
          <a:bodyPr spcFirstLastPara="1" wrap="square" lIns="121900" tIns="121900" rIns="121900" bIns="121900" anchor="t" anchorCtr="0">
            <a:noAutofit/>
          </a:bodyPr>
          <a:lstStyle/>
          <a:p>
            <a:pPr algn="ctr">
              <a:buClr>
                <a:schemeClr val="accent2"/>
              </a:buClr>
              <a:buSzPts val="1400"/>
            </a:pPr>
            <a:r>
              <a:rPr lang="en" sz="2400"/>
              <a:t>223</a:t>
            </a:r>
            <a:endParaRPr sz="1867">
              <a:solidFill>
                <a:srgbClr val="000000"/>
              </a:solidFill>
              <a:latin typeface="Arial"/>
              <a:ea typeface="Arial"/>
              <a:cs typeface="Arial"/>
              <a:sym typeface="Arial"/>
            </a:endParaRPr>
          </a:p>
        </p:txBody>
      </p:sp>
      <p:cxnSp>
        <p:nvCxnSpPr>
          <p:cNvPr id="300" name="Google Shape;300;p46"/>
          <p:cNvCxnSpPr/>
          <p:nvPr/>
        </p:nvCxnSpPr>
        <p:spPr>
          <a:xfrm rot="10800000" flipH="1">
            <a:off x="2695500" y="5718543"/>
            <a:ext cx="2086000" cy="6400"/>
          </a:xfrm>
          <a:prstGeom prst="straightConnector1">
            <a:avLst/>
          </a:prstGeom>
          <a:noFill/>
          <a:ln w="9525" cap="flat" cmpd="sng">
            <a:solidFill>
              <a:schemeClr val="dk2"/>
            </a:solidFill>
            <a:prstDash val="dash"/>
            <a:round/>
            <a:headEnd type="none" w="sm" len="sm"/>
            <a:tailEnd type="none" w="sm" len="sm"/>
          </a:ln>
        </p:spPr>
      </p:cxnSp>
      <p:cxnSp>
        <p:nvCxnSpPr>
          <p:cNvPr id="301" name="Google Shape;301;p46"/>
          <p:cNvCxnSpPr/>
          <p:nvPr/>
        </p:nvCxnSpPr>
        <p:spPr>
          <a:xfrm rot="10800000" flipH="1">
            <a:off x="2695500" y="5108943"/>
            <a:ext cx="2086000" cy="6400"/>
          </a:xfrm>
          <a:prstGeom prst="straightConnector1">
            <a:avLst/>
          </a:prstGeom>
          <a:noFill/>
          <a:ln w="9525" cap="flat" cmpd="sng">
            <a:solidFill>
              <a:schemeClr val="dk2"/>
            </a:solidFill>
            <a:prstDash val="dash"/>
            <a:round/>
            <a:headEnd type="none" w="sm" len="sm"/>
            <a:tailEnd type="none" w="sm" len="sm"/>
          </a:ln>
        </p:spPr>
      </p:cxnSp>
      <p:cxnSp>
        <p:nvCxnSpPr>
          <p:cNvPr id="302" name="Google Shape;302;p46"/>
          <p:cNvCxnSpPr/>
          <p:nvPr/>
        </p:nvCxnSpPr>
        <p:spPr>
          <a:xfrm rot="10800000" flipH="1">
            <a:off x="2695500" y="4397743"/>
            <a:ext cx="2086000" cy="6400"/>
          </a:xfrm>
          <a:prstGeom prst="straightConnector1">
            <a:avLst/>
          </a:prstGeom>
          <a:noFill/>
          <a:ln w="9525" cap="flat" cmpd="sng">
            <a:solidFill>
              <a:schemeClr val="dk2"/>
            </a:solidFill>
            <a:prstDash val="dash"/>
            <a:round/>
            <a:headEnd type="none" w="sm" len="sm"/>
            <a:tailEnd type="none" w="sm" len="sm"/>
          </a:ln>
        </p:spPr>
      </p:cxnSp>
      <p:pic>
        <p:nvPicPr>
          <p:cNvPr id="303" name="Google Shape;303;p46"/>
          <p:cNvPicPr preferRelativeResize="0"/>
          <p:nvPr/>
        </p:nvPicPr>
        <p:blipFill>
          <a:blip r:embed="rId3">
            <a:alphaModFix/>
          </a:blip>
          <a:stretch>
            <a:fillRect/>
          </a:stretch>
        </p:blipFill>
        <p:spPr>
          <a:xfrm>
            <a:off x="9494700" y="-36333"/>
            <a:ext cx="2711600" cy="2711600"/>
          </a:xfrm>
          <a:prstGeom prst="rect">
            <a:avLst/>
          </a:prstGeom>
          <a:noFill/>
          <a:ln>
            <a:noFill/>
          </a:ln>
        </p:spPr>
      </p:pic>
    </p:spTree>
    <p:extLst>
      <p:ext uri="{BB962C8B-B14F-4D97-AF65-F5344CB8AC3E}">
        <p14:creationId xmlns:p14="http://schemas.microsoft.com/office/powerpoint/2010/main" val="2781218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p:nvPr/>
        </p:nvSpPr>
        <p:spPr>
          <a:xfrm>
            <a:off x="2428467" y="97967"/>
            <a:ext cx="5692400" cy="683600"/>
          </a:xfrm>
          <a:prstGeom prst="rect">
            <a:avLst/>
          </a:prstGeom>
          <a:noFill/>
          <a:ln>
            <a:noFill/>
          </a:ln>
        </p:spPr>
        <p:txBody>
          <a:bodyPr spcFirstLastPara="1" wrap="square" lIns="121900" tIns="121900" rIns="121900" bIns="121900" anchor="ctr" anchorCtr="0">
            <a:noAutofit/>
          </a:bodyPr>
          <a:lstStyle/>
          <a:p>
            <a:pPr>
              <a:buClr>
                <a:schemeClr val="accent2"/>
              </a:buClr>
              <a:buSzPts val="1400"/>
            </a:pPr>
            <a:r>
              <a:rPr lang="en" sz="2133" b="1">
                <a:solidFill>
                  <a:schemeClr val="accent2"/>
                </a:solidFill>
              </a:rPr>
              <a:t>Online Marketing Strategy Analysis</a:t>
            </a:r>
            <a:endParaRPr sz="2133" b="1">
              <a:solidFill>
                <a:srgbClr val="000000"/>
              </a:solidFill>
            </a:endParaRPr>
          </a:p>
        </p:txBody>
      </p:sp>
      <p:sp>
        <p:nvSpPr>
          <p:cNvPr id="309" name="Google Shape;309;p47"/>
          <p:cNvSpPr/>
          <p:nvPr/>
        </p:nvSpPr>
        <p:spPr>
          <a:xfrm>
            <a:off x="4032300" y="2240833"/>
            <a:ext cx="7018000" cy="1099200"/>
          </a:xfrm>
          <a:prstGeom prst="rect">
            <a:avLst/>
          </a:prstGeom>
          <a:solidFill>
            <a:srgbClr val="6AA84F">
              <a:alpha val="67058"/>
            </a:srgbClr>
          </a:solidFill>
          <a:ln>
            <a:noFill/>
          </a:ln>
        </p:spPr>
        <p:txBody>
          <a:bodyPr spcFirstLastPara="1" wrap="square" lIns="121900" tIns="121900" rIns="121900" bIns="121900" anchor="ctr" anchorCtr="0">
            <a:noAutofit/>
          </a:bodyPr>
          <a:lstStyle/>
          <a:p>
            <a:pPr marL="609585" indent="-406390">
              <a:lnSpc>
                <a:spcPct val="115000"/>
              </a:lnSpc>
              <a:buClr>
                <a:schemeClr val="accent1"/>
              </a:buClr>
              <a:buSzPts val="1000"/>
            </a:pPr>
            <a:endParaRPr sz="1333">
              <a:solidFill>
                <a:srgbClr val="000000"/>
              </a:solidFill>
              <a:latin typeface="Arial"/>
              <a:ea typeface="Arial"/>
              <a:cs typeface="Arial"/>
              <a:sym typeface="Arial"/>
            </a:endParaRPr>
          </a:p>
        </p:txBody>
      </p:sp>
      <p:sp>
        <p:nvSpPr>
          <p:cNvPr id="310" name="Google Shape;310;p47"/>
          <p:cNvSpPr/>
          <p:nvPr/>
        </p:nvSpPr>
        <p:spPr>
          <a:xfrm>
            <a:off x="4032300" y="3513800"/>
            <a:ext cx="7018000" cy="1250800"/>
          </a:xfrm>
          <a:prstGeom prst="rect">
            <a:avLst/>
          </a:prstGeom>
          <a:solidFill>
            <a:srgbClr val="3369E8">
              <a:alpha val="72549"/>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1" name="Google Shape;311;p47"/>
          <p:cNvSpPr/>
          <p:nvPr/>
        </p:nvSpPr>
        <p:spPr>
          <a:xfrm>
            <a:off x="122333" y="778067"/>
            <a:ext cx="2815600" cy="1324000"/>
          </a:xfrm>
          <a:prstGeom prst="rect">
            <a:avLst/>
          </a:prstGeom>
          <a:solidFill>
            <a:srgbClr val="FFFFFF"/>
          </a:solidFill>
          <a:ln w="9525" cap="flat" cmpd="sng">
            <a:solidFill>
              <a:srgbClr val="FFCC5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2" name="Google Shape;312;p47"/>
          <p:cNvSpPr txBox="1"/>
          <p:nvPr/>
        </p:nvSpPr>
        <p:spPr>
          <a:xfrm>
            <a:off x="448600" y="841067"/>
            <a:ext cx="2188400" cy="1250800"/>
          </a:xfrm>
          <a:prstGeom prst="rect">
            <a:avLst/>
          </a:prstGeom>
          <a:noFill/>
          <a:ln>
            <a:noFill/>
          </a:ln>
        </p:spPr>
        <p:txBody>
          <a:bodyPr spcFirstLastPara="1" wrap="square" lIns="121900" tIns="121900" rIns="121900" bIns="121900" anchor="t" anchorCtr="0">
            <a:noAutofit/>
          </a:bodyPr>
          <a:lstStyle/>
          <a:p>
            <a:pPr>
              <a:buClr>
                <a:srgbClr val="F4B400"/>
              </a:buClr>
              <a:buSzPts val="1400"/>
            </a:pPr>
            <a:r>
              <a:rPr lang="en" sz="1733" b="1">
                <a:solidFill>
                  <a:schemeClr val="dk1"/>
                </a:solidFill>
              </a:rPr>
              <a:t>Strategy:</a:t>
            </a:r>
            <a:endParaRPr sz="1733" b="1">
              <a:solidFill>
                <a:schemeClr val="dk1"/>
              </a:solidFill>
            </a:endParaRPr>
          </a:p>
          <a:p>
            <a:pPr>
              <a:buClr>
                <a:srgbClr val="F4B400"/>
              </a:buClr>
              <a:buSzPts val="1400"/>
            </a:pPr>
            <a:r>
              <a:rPr lang="en" sz="1733" b="1">
                <a:solidFill>
                  <a:schemeClr val="dk1"/>
                </a:solidFill>
              </a:rPr>
              <a:t>Increase website traffic and donations</a:t>
            </a:r>
            <a:endParaRPr sz="2400">
              <a:solidFill>
                <a:srgbClr val="F4B400"/>
              </a:solidFill>
              <a:latin typeface="Roboto"/>
              <a:ea typeface="Roboto"/>
              <a:cs typeface="Roboto"/>
              <a:sym typeface="Roboto"/>
            </a:endParaRPr>
          </a:p>
          <a:p>
            <a:pPr>
              <a:buClr>
                <a:srgbClr val="F4B400"/>
              </a:buClr>
              <a:buSzPts val="1400"/>
            </a:pPr>
            <a:endParaRPr sz="2133">
              <a:solidFill>
                <a:srgbClr val="F4B400"/>
              </a:solidFill>
              <a:latin typeface="Roboto"/>
              <a:ea typeface="Roboto"/>
              <a:cs typeface="Roboto"/>
              <a:sym typeface="Roboto"/>
            </a:endParaRPr>
          </a:p>
        </p:txBody>
      </p:sp>
      <p:sp>
        <p:nvSpPr>
          <p:cNvPr id="313" name="Google Shape;313;p47"/>
          <p:cNvSpPr/>
          <p:nvPr/>
        </p:nvSpPr>
        <p:spPr>
          <a:xfrm>
            <a:off x="1216700" y="2249433"/>
            <a:ext cx="2815600" cy="1099200"/>
          </a:xfrm>
          <a:prstGeom prst="rect">
            <a:avLst/>
          </a:prstGeom>
          <a:solidFill>
            <a:srgbClr val="FFFFFF"/>
          </a:solidFill>
          <a:ln w="9525" cap="flat" cmpd="sng">
            <a:solidFill>
              <a:srgbClr val="93C47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4" name="Google Shape;314;p47"/>
          <p:cNvSpPr txBox="1"/>
          <p:nvPr/>
        </p:nvSpPr>
        <p:spPr>
          <a:xfrm>
            <a:off x="1216700" y="2292033"/>
            <a:ext cx="2713600" cy="1124000"/>
          </a:xfrm>
          <a:prstGeom prst="rect">
            <a:avLst/>
          </a:prstGeom>
          <a:noFill/>
          <a:ln>
            <a:noFill/>
          </a:ln>
        </p:spPr>
        <p:txBody>
          <a:bodyPr spcFirstLastPara="1" wrap="square" lIns="121900" tIns="121900" rIns="121900" bIns="121900" anchor="t" anchorCtr="0">
            <a:noAutofit/>
          </a:bodyPr>
          <a:lstStyle/>
          <a:p>
            <a:pPr>
              <a:buClr>
                <a:srgbClr val="6AA84F"/>
              </a:buClr>
              <a:buSzPts val="1400"/>
            </a:pPr>
            <a:r>
              <a:rPr lang="en" sz="1600" b="1">
                <a:solidFill>
                  <a:schemeClr val="dk1"/>
                </a:solidFill>
              </a:rPr>
              <a:t>Goal 1:</a:t>
            </a:r>
            <a:endParaRPr sz="1600" b="1">
              <a:solidFill>
                <a:schemeClr val="dk1"/>
              </a:solidFill>
            </a:endParaRPr>
          </a:p>
          <a:p>
            <a:pPr>
              <a:buClr>
                <a:srgbClr val="6AA84F"/>
              </a:buClr>
              <a:buSzPts val="1400"/>
            </a:pPr>
            <a:r>
              <a:rPr lang="en" sz="1600" b="1">
                <a:solidFill>
                  <a:schemeClr val="dk1"/>
                </a:solidFill>
              </a:rPr>
              <a:t>Drive more web traffic of child care providers in North Carolina</a:t>
            </a:r>
            <a:endParaRPr sz="2267">
              <a:solidFill>
                <a:srgbClr val="000000"/>
              </a:solidFill>
              <a:latin typeface="Arial"/>
              <a:ea typeface="Arial"/>
              <a:cs typeface="Arial"/>
              <a:sym typeface="Arial"/>
            </a:endParaRPr>
          </a:p>
        </p:txBody>
      </p:sp>
      <p:sp>
        <p:nvSpPr>
          <p:cNvPr id="315" name="Google Shape;315;p47"/>
          <p:cNvSpPr txBox="1"/>
          <p:nvPr/>
        </p:nvSpPr>
        <p:spPr>
          <a:xfrm>
            <a:off x="4032299" y="3453727"/>
            <a:ext cx="6529600" cy="753600"/>
          </a:xfrm>
          <a:prstGeom prst="rect">
            <a:avLst/>
          </a:prstGeom>
          <a:noFill/>
          <a:ln>
            <a:noFill/>
          </a:ln>
        </p:spPr>
        <p:txBody>
          <a:bodyPr spcFirstLastPara="1" wrap="square" lIns="121900" tIns="121900" rIns="121900" bIns="121900" anchor="t" anchorCtr="0">
            <a:noAutofit/>
          </a:bodyPr>
          <a:lstStyle/>
          <a:p>
            <a:pPr>
              <a:buClr>
                <a:srgbClr val="000000"/>
              </a:buClr>
              <a:buSzPts val="1000"/>
            </a:pPr>
            <a:endParaRPr sz="1333">
              <a:solidFill>
                <a:schemeClr val="accent1"/>
              </a:solidFill>
              <a:latin typeface="Arial"/>
              <a:ea typeface="Arial"/>
              <a:cs typeface="Arial"/>
              <a:sym typeface="Arial"/>
            </a:endParaRPr>
          </a:p>
        </p:txBody>
      </p:sp>
      <p:sp>
        <p:nvSpPr>
          <p:cNvPr id="316" name="Google Shape;316;p47"/>
          <p:cNvSpPr/>
          <p:nvPr/>
        </p:nvSpPr>
        <p:spPr>
          <a:xfrm>
            <a:off x="1216700" y="4926500"/>
            <a:ext cx="2815600" cy="1064800"/>
          </a:xfrm>
          <a:prstGeom prst="rect">
            <a:avLst/>
          </a:prstGeom>
          <a:solidFill>
            <a:srgbClr val="FFFFFF"/>
          </a:solidFill>
          <a:ln w="9525" cap="flat" cmpd="sng">
            <a:solidFill>
              <a:srgbClr val="8E7CC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7" name="Google Shape;317;p47"/>
          <p:cNvSpPr txBox="1"/>
          <p:nvPr/>
        </p:nvSpPr>
        <p:spPr>
          <a:xfrm>
            <a:off x="1216700" y="5050467"/>
            <a:ext cx="2628800" cy="753600"/>
          </a:xfrm>
          <a:prstGeom prst="rect">
            <a:avLst/>
          </a:prstGeom>
          <a:noFill/>
          <a:ln>
            <a:noFill/>
          </a:ln>
        </p:spPr>
        <p:txBody>
          <a:bodyPr spcFirstLastPara="1" wrap="square" lIns="121900" tIns="121900" rIns="121900" bIns="121900" anchor="t" anchorCtr="0">
            <a:noAutofit/>
          </a:bodyPr>
          <a:lstStyle/>
          <a:p>
            <a:pPr>
              <a:buClr>
                <a:srgbClr val="8E7CC3"/>
              </a:buClr>
              <a:buSzPts val="1400"/>
            </a:pPr>
            <a:r>
              <a:rPr lang="en" sz="1733" b="1">
                <a:solidFill>
                  <a:schemeClr val="dk1"/>
                </a:solidFill>
              </a:rPr>
              <a:t>Goal 3:</a:t>
            </a:r>
            <a:endParaRPr sz="1733" b="1">
              <a:solidFill>
                <a:schemeClr val="dk1"/>
              </a:solidFill>
            </a:endParaRPr>
          </a:p>
          <a:p>
            <a:pPr>
              <a:buClr>
                <a:srgbClr val="8E7CC3"/>
              </a:buClr>
              <a:buSzPts val="1400"/>
            </a:pPr>
            <a:r>
              <a:rPr lang="en" sz="1733" b="1">
                <a:solidFill>
                  <a:schemeClr val="dk1"/>
                </a:solidFill>
              </a:rPr>
              <a:t>Increase donations</a:t>
            </a:r>
            <a:endParaRPr sz="2400">
              <a:solidFill>
                <a:srgbClr val="000000"/>
              </a:solidFill>
              <a:latin typeface="Arial"/>
              <a:ea typeface="Arial"/>
              <a:cs typeface="Arial"/>
              <a:sym typeface="Arial"/>
            </a:endParaRPr>
          </a:p>
        </p:txBody>
      </p:sp>
      <p:sp>
        <p:nvSpPr>
          <p:cNvPr id="318" name="Google Shape;318;p47"/>
          <p:cNvSpPr/>
          <p:nvPr/>
        </p:nvSpPr>
        <p:spPr>
          <a:xfrm>
            <a:off x="1216700" y="3535500"/>
            <a:ext cx="2815600" cy="1229200"/>
          </a:xfrm>
          <a:prstGeom prst="rect">
            <a:avLst/>
          </a:prstGeom>
          <a:solidFill>
            <a:srgbClr val="FFFFFF"/>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9" name="Google Shape;319;p47"/>
          <p:cNvSpPr txBox="1"/>
          <p:nvPr/>
        </p:nvSpPr>
        <p:spPr>
          <a:xfrm>
            <a:off x="1216567" y="3553767"/>
            <a:ext cx="2815600" cy="1124000"/>
          </a:xfrm>
          <a:prstGeom prst="rect">
            <a:avLst/>
          </a:prstGeom>
          <a:noFill/>
          <a:ln>
            <a:noFill/>
          </a:ln>
        </p:spPr>
        <p:txBody>
          <a:bodyPr spcFirstLastPara="1" wrap="square" lIns="121900" tIns="121900" rIns="121900" bIns="121900" anchor="t" anchorCtr="0">
            <a:noAutofit/>
          </a:bodyPr>
          <a:lstStyle/>
          <a:p>
            <a:pPr>
              <a:buClr>
                <a:srgbClr val="4285F4"/>
              </a:buClr>
              <a:buSzPts val="1400"/>
            </a:pPr>
            <a:r>
              <a:rPr lang="en" sz="1600" b="1">
                <a:solidFill>
                  <a:schemeClr val="dk1"/>
                </a:solidFill>
              </a:rPr>
              <a:t>Goal 2:</a:t>
            </a:r>
            <a:endParaRPr sz="1600" b="1">
              <a:solidFill>
                <a:schemeClr val="dk1"/>
              </a:solidFill>
            </a:endParaRPr>
          </a:p>
          <a:p>
            <a:pPr>
              <a:buClr>
                <a:srgbClr val="4285F4"/>
              </a:buClr>
              <a:buSzPts val="1400"/>
            </a:pPr>
            <a:r>
              <a:rPr lang="en" sz="1600" b="1">
                <a:solidFill>
                  <a:schemeClr val="dk1"/>
                </a:solidFill>
              </a:rPr>
              <a:t>Drive more web traffic of families looking for child care in North Carolina</a:t>
            </a:r>
            <a:endParaRPr sz="2400">
              <a:solidFill>
                <a:srgbClr val="000000"/>
              </a:solidFill>
              <a:latin typeface="Arial"/>
              <a:ea typeface="Arial"/>
              <a:cs typeface="Arial"/>
              <a:sym typeface="Arial"/>
            </a:endParaRPr>
          </a:p>
        </p:txBody>
      </p:sp>
      <p:sp>
        <p:nvSpPr>
          <p:cNvPr id="320" name="Google Shape;320;p47"/>
          <p:cNvSpPr/>
          <p:nvPr/>
        </p:nvSpPr>
        <p:spPr>
          <a:xfrm>
            <a:off x="2937933" y="778267"/>
            <a:ext cx="8100400" cy="1324000"/>
          </a:xfrm>
          <a:prstGeom prst="rect">
            <a:avLst/>
          </a:prstGeom>
          <a:solidFill>
            <a:srgbClr val="FFCC50">
              <a:alpha val="87450"/>
            </a:srgbClr>
          </a:solidFill>
          <a:ln w="9525" cap="flat" cmpd="sng">
            <a:solidFill>
              <a:srgbClr val="F1C232">
                <a:alpha val="0"/>
              </a:srgbClr>
            </a:solidFill>
            <a:prstDash val="solid"/>
            <a:round/>
            <a:headEnd type="none" w="sm" len="sm"/>
            <a:tailEnd type="none" w="sm" len="sm"/>
          </a:ln>
        </p:spPr>
        <p:txBody>
          <a:bodyPr spcFirstLastPara="1" wrap="square" lIns="121900" tIns="121900" rIns="121900" bIns="121900" anchor="ctr" anchorCtr="0">
            <a:noAutofit/>
          </a:bodyPr>
          <a:lstStyle/>
          <a:p>
            <a:pPr>
              <a:lnSpc>
                <a:spcPct val="115000"/>
              </a:lnSpc>
              <a:buClr>
                <a:srgbClr val="595959"/>
              </a:buClr>
              <a:buSzPts val="1100"/>
            </a:pPr>
            <a:r>
              <a:rPr lang="en" sz="1467">
                <a:solidFill>
                  <a:srgbClr val="595959"/>
                </a:solidFill>
              </a:rPr>
              <a:t>Achieved overall quite good impressions total rate (223). Total clicks rate is very low  (12) </a:t>
            </a:r>
            <a:endParaRPr sz="1467">
              <a:solidFill>
                <a:srgbClr val="595959"/>
              </a:solidFill>
              <a:latin typeface="Arial"/>
              <a:ea typeface="Arial"/>
              <a:cs typeface="Arial"/>
              <a:sym typeface="Arial"/>
            </a:endParaRPr>
          </a:p>
        </p:txBody>
      </p:sp>
      <p:sp>
        <p:nvSpPr>
          <p:cNvPr id="321" name="Google Shape;321;p47"/>
          <p:cNvSpPr/>
          <p:nvPr/>
        </p:nvSpPr>
        <p:spPr>
          <a:xfrm>
            <a:off x="4032300" y="2240833"/>
            <a:ext cx="7018000" cy="1099200"/>
          </a:xfrm>
          <a:prstGeom prst="rect">
            <a:avLst/>
          </a:prstGeom>
          <a:solidFill>
            <a:srgbClr val="6AA84F">
              <a:alpha val="67058"/>
            </a:srgbClr>
          </a:solidFill>
          <a:ln w="9525" cap="flat" cmpd="sng">
            <a:solidFill>
              <a:srgbClr val="6AA84F">
                <a:alpha val="0"/>
              </a:srgbClr>
            </a:solidFill>
            <a:prstDash val="solid"/>
            <a:round/>
            <a:headEnd type="none" w="sm" len="sm"/>
            <a:tailEnd type="none" w="sm" len="sm"/>
          </a:ln>
        </p:spPr>
        <p:txBody>
          <a:bodyPr spcFirstLastPara="1" wrap="square" lIns="121900" tIns="121900" rIns="121900" bIns="121900" anchor="ctr" anchorCtr="0">
            <a:noAutofit/>
          </a:bodyPr>
          <a:lstStyle/>
          <a:p>
            <a:pPr>
              <a:lnSpc>
                <a:spcPct val="115000"/>
              </a:lnSpc>
              <a:buClr>
                <a:srgbClr val="595959"/>
              </a:buClr>
              <a:buSzPts val="1100"/>
            </a:pPr>
            <a:r>
              <a:rPr lang="en" sz="1467">
                <a:solidFill>
                  <a:srgbClr val="595959"/>
                </a:solidFill>
              </a:rPr>
              <a:t>O</a:t>
            </a:r>
            <a:r>
              <a:rPr lang="en" sz="1600">
                <a:solidFill>
                  <a:schemeClr val="accent1"/>
                </a:solidFill>
                <a:latin typeface="Roboto"/>
                <a:ea typeface="Roboto"/>
                <a:cs typeface="Roboto"/>
                <a:sym typeface="Roboto"/>
              </a:rPr>
              <a:t>verall this goal is not achieved, because clicks rate is very low (6), but impressions rate is quite good (131).</a:t>
            </a:r>
            <a:endParaRPr sz="1467">
              <a:solidFill>
                <a:srgbClr val="595959"/>
              </a:solidFill>
              <a:latin typeface="Arial"/>
              <a:ea typeface="Arial"/>
              <a:cs typeface="Arial"/>
              <a:sym typeface="Arial"/>
            </a:endParaRPr>
          </a:p>
        </p:txBody>
      </p:sp>
      <p:sp>
        <p:nvSpPr>
          <p:cNvPr id="322" name="Google Shape;322;p47"/>
          <p:cNvSpPr txBox="1"/>
          <p:nvPr/>
        </p:nvSpPr>
        <p:spPr>
          <a:xfrm>
            <a:off x="4032300" y="3553767"/>
            <a:ext cx="7006000" cy="1099200"/>
          </a:xfrm>
          <a:prstGeom prst="rect">
            <a:avLst/>
          </a:prstGeom>
          <a:noFill/>
          <a:ln>
            <a:noFill/>
          </a:ln>
        </p:spPr>
        <p:txBody>
          <a:bodyPr spcFirstLastPara="1" wrap="square" lIns="121900" tIns="121900" rIns="121900" bIns="121900" anchor="t" anchorCtr="0">
            <a:noAutofit/>
          </a:bodyPr>
          <a:lstStyle/>
          <a:p>
            <a:pPr>
              <a:lnSpc>
                <a:spcPct val="115000"/>
              </a:lnSpc>
              <a:spcBef>
                <a:spcPts val="1867"/>
              </a:spcBef>
              <a:buClr>
                <a:srgbClr val="000000"/>
              </a:buClr>
              <a:buSzPts val="1200"/>
            </a:pPr>
            <a:r>
              <a:rPr lang="en" sz="1600">
                <a:solidFill>
                  <a:srgbClr val="595959"/>
                </a:solidFill>
                <a:latin typeface="Roboto"/>
                <a:ea typeface="Roboto"/>
                <a:cs typeface="Roboto"/>
                <a:sym typeface="Roboto"/>
              </a:rPr>
              <a:t>Overall this goal is not achieved, because clicks rate is very low (6), but impressions rate is quite good (91).</a:t>
            </a:r>
            <a:endParaRPr sz="1600">
              <a:solidFill>
                <a:srgbClr val="595959"/>
              </a:solidFill>
              <a:latin typeface="Roboto"/>
              <a:ea typeface="Roboto"/>
              <a:cs typeface="Roboto"/>
              <a:sym typeface="Roboto"/>
            </a:endParaRPr>
          </a:p>
        </p:txBody>
      </p:sp>
      <p:sp>
        <p:nvSpPr>
          <p:cNvPr id="323" name="Google Shape;323;p47"/>
          <p:cNvSpPr/>
          <p:nvPr/>
        </p:nvSpPr>
        <p:spPr>
          <a:xfrm>
            <a:off x="4032333" y="4919799"/>
            <a:ext cx="7018000" cy="1064800"/>
          </a:xfrm>
          <a:prstGeom prst="rect">
            <a:avLst/>
          </a:prstGeom>
          <a:solidFill>
            <a:srgbClr val="8E7CC3">
              <a:alpha val="71372"/>
            </a:srgbClr>
          </a:solidFill>
          <a:ln>
            <a:noFill/>
          </a:ln>
        </p:spPr>
        <p:txBody>
          <a:bodyPr spcFirstLastPara="1" wrap="square" lIns="121900" tIns="121900" rIns="121900" bIns="121900" anchor="ctr" anchorCtr="0">
            <a:noAutofit/>
          </a:bodyPr>
          <a:lstStyle/>
          <a:p>
            <a:pPr>
              <a:lnSpc>
                <a:spcPct val="115000"/>
              </a:lnSpc>
              <a:buClr>
                <a:srgbClr val="595959"/>
              </a:buClr>
              <a:buSzPts val="1100"/>
            </a:pPr>
            <a:r>
              <a:rPr lang="en" sz="2400">
                <a:solidFill>
                  <a:srgbClr val="595959"/>
                </a:solidFill>
              </a:rPr>
              <a:t>This goal is not achieved. Campaign and ad groups have no impressions and clicks.</a:t>
            </a:r>
            <a:endParaRPr sz="2400">
              <a:solidFill>
                <a:srgbClr val="595959"/>
              </a:solidFill>
              <a:latin typeface="Arial"/>
              <a:ea typeface="Arial"/>
              <a:cs typeface="Arial"/>
              <a:sym typeface="Arial"/>
            </a:endParaRPr>
          </a:p>
        </p:txBody>
      </p:sp>
    </p:spTree>
    <p:extLst>
      <p:ext uri="{BB962C8B-B14F-4D97-AF65-F5344CB8AC3E}">
        <p14:creationId xmlns:p14="http://schemas.microsoft.com/office/powerpoint/2010/main" val="2829367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222800" y="696500"/>
            <a:ext cx="10194000" cy="1007600"/>
          </a:xfrm>
          <a:prstGeom prst="rect">
            <a:avLst/>
          </a:prstGeom>
          <a:noFill/>
          <a:ln>
            <a:noFill/>
          </a:ln>
        </p:spPr>
        <p:txBody>
          <a:bodyPr spcFirstLastPara="1" vert="horz" wrap="square" lIns="121900" tIns="121900" rIns="121900" bIns="121900" rtlCol="0" anchor="t" anchorCtr="0">
            <a:noAutofit/>
          </a:bodyPr>
          <a:lstStyle/>
          <a:p>
            <a:r>
              <a:rPr lang="en"/>
              <a:t>Marketing Goal Achievement and Social Impact</a:t>
            </a:r>
            <a:endParaRPr/>
          </a:p>
        </p:txBody>
      </p:sp>
      <p:sp>
        <p:nvSpPr>
          <p:cNvPr id="329" name="Google Shape;329;p48"/>
          <p:cNvSpPr txBox="1"/>
          <p:nvPr/>
        </p:nvSpPr>
        <p:spPr>
          <a:xfrm>
            <a:off x="840267" y="1853500"/>
            <a:ext cx="9576400" cy="2199600"/>
          </a:xfrm>
          <a:prstGeom prst="rect">
            <a:avLst/>
          </a:prstGeom>
          <a:noFill/>
          <a:ln>
            <a:noFill/>
          </a:ln>
        </p:spPr>
        <p:txBody>
          <a:bodyPr spcFirstLastPara="1" wrap="square" lIns="121900" tIns="121900" rIns="121900" bIns="121900" anchor="t" anchorCtr="0">
            <a:noAutofit/>
          </a:bodyPr>
          <a:lstStyle/>
          <a:p>
            <a:pPr marL="609585" marR="135463" indent="-457189" algn="just">
              <a:lnSpc>
                <a:spcPct val="115000"/>
              </a:lnSpc>
              <a:spcBef>
                <a:spcPts val="1067"/>
              </a:spcBef>
              <a:buClr>
                <a:srgbClr val="444444"/>
              </a:buClr>
              <a:buSzPts val="1800"/>
              <a:buFont typeface="Roboto"/>
              <a:buChar char="●"/>
            </a:pPr>
            <a:r>
              <a:rPr lang="en" sz="2400">
                <a:solidFill>
                  <a:srgbClr val="444444"/>
                </a:solidFill>
                <a:latin typeface="Roboto"/>
                <a:ea typeface="Roboto"/>
                <a:cs typeface="Roboto"/>
                <a:sym typeface="Roboto"/>
              </a:rPr>
              <a:t>The organization is doing a great job in a child care area. They are helping the children in need to get a proper child care and education and moreover they are helping the educators and child care providers to get some additional money for their work.</a:t>
            </a:r>
            <a:endParaRPr sz="2400">
              <a:solidFill>
                <a:srgbClr val="444444"/>
              </a:solidFill>
              <a:latin typeface="Roboto"/>
              <a:ea typeface="Roboto"/>
              <a:cs typeface="Roboto"/>
              <a:sym typeface="Roboto"/>
            </a:endParaRPr>
          </a:p>
          <a:p>
            <a:pPr marL="609585" marR="135463" indent="-457189" algn="just">
              <a:lnSpc>
                <a:spcPct val="115000"/>
              </a:lnSpc>
              <a:buClr>
                <a:srgbClr val="444444"/>
              </a:buClr>
              <a:buSzPts val="1800"/>
              <a:buFont typeface="Roboto"/>
              <a:buChar char="●"/>
            </a:pPr>
            <a:r>
              <a:rPr lang="en" sz="2400">
                <a:solidFill>
                  <a:srgbClr val="444444"/>
                </a:solidFill>
                <a:latin typeface="Roboto"/>
                <a:ea typeface="Roboto"/>
                <a:cs typeface="Roboto"/>
                <a:sym typeface="Roboto"/>
              </a:rPr>
              <a:t>Our campaign was focused on the goal the non-profit organization had to us, to increase the web traffic of their target audience, so we did our best to show the ads to the target audience and not to the people who are not interested in the activity of this organization.</a:t>
            </a:r>
            <a:endParaRPr sz="2400">
              <a:solidFill>
                <a:srgbClr val="444444"/>
              </a:solidFill>
              <a:latin typeface="Roboto"/>
              <a:ea typeface="Roboto"/>
              <a:cs typeface="Roboto"/>
              <a:sym typeface="Roboto"/>
            </a:endParaRPr>
          </a:p>
          <a:p>
            <a:pPr marR="135463">
              <a:lnSpc>
                <a:spcPct val="115000"/>
              </a:lnSpc>
            </a:pPr>
            <a:endParaRPr sz="2400">
              <a:solidFill>
                <a:srgbClr val="444444"/>
              </a:solidFill>
              <a:latin typeface="Roboto"/>
              <a:ea typeface="Roboto"/>
              <a:cs typeface="Roboto"/>
              <a:sym typeface="Roboto"/>
            </a:endParaRPr>
          </a:p>
          <a:p>
            <a:pPr marR="135463">
              <a:lnSpc>
                <a:spcPct val="115000"/>
              </a:lnSpc>
              <a:spcBef>
                <a:spcPts val="1067"/>
              </a:spcBef>
              <a:spcAft>
                <a:spcPts val="1067"/>
              </a:spcAft>
              <a:buClr>
                <a:srgbClr val="000000"/>
              </a:buClr>
              <a:buSzPts val="1400"/>
            </a:pP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3227601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p:nvPr/>
        </p:nvSpPr>
        <p:spPr>
          <a:xfrm>
            <a:off x="6264033" y="6387267"/>
            <a:ext cx="5794400" cy="500800"/>
          </a:xfrm>
          <a:prstGeom prst="rect">
            <a:avLst/>
          </a:prstGeom>
          <a:noFill/>
          <a:ln>
            <a:noFill/>
          </a:ln>
        </p:spPr>
        <p:txBody>
          <a:bodyPr spcFirstLastPara="1" wrap="square" lIns="121900" tIns="121900" rIns="121900" bIns="121900" anchor="t" anchorCtr="0">
            <a:noAutofit/>
          </a:bodyPr>
          <a:lstStyle/>
          <a:p>
            <a:pPr algn="r">
              <a:buClr>
                <a:srgbClr val="FFFFFF"/>
              </a:buClr>
              <a:buSzPts val="600"/>
            </a:pPr>
            <a:r>
              <a:rPr lang="en" sz="800">
                <a:solidFill>
                  <a:srgbClr val="FFFFFF"/>
                </a:solidFill>
                <a:latin typeface="Roboto"/>
                <a:ea typeface="Roboto"/>
                <a:cs typeface="Roboto"/>
                <a:sym typeface="Roboto"/>
              </a:rPr>
              <a:t>Source:  Lorem ipsum dolor sit amet, consectetur adipiscing elit. Duis non erat sem</a:t>
            </a:r>
            <a:endParaRPr sz="1867">
              <a:solidFill>
                <a:srgbClr val="000000"/>
              </a:solidFill>
              <a:latin typeface="Arial"/>
              <a:ea typeface="Arial"/>
              <a:cs typeface="Arial"/>
              <a:sym typeface="Arial"/>
            </a:endParaRPr>
          </a:p>
        </p:txBody>
      </p:sp>
      <p:sp>
        <p:nvSpPr>
          <p:cNvPr id="335" name="Google Shape;335;p49"/>
          <p:cNvSpPr txBox="1"/>
          <p:nvPr/>
        </p:nvSpPr>
        <p:spPr>
          <a:xfrm>
            <a:off x="136967" y="2565133"/>
            <a:ext cx="1659600" cy="602000"/>
          </a:xfrm>
          <a:prstGeom prst="rect">
            <a:avLst/>
          </a:prstGeom>
          <a:noFill/>
          <a:ln w="9525" cap="flat" cmpd="sng">
            <a:solidFill>
              <a:srgbClr val="93C47D"/>
            </a:solidFill>
            <a:prstDash val="solid"/>
            <a:round/>
            <a:headEnd type="none" w="sm" len="sm"/>
            <a:tailEnd type="none" w="sm" len="sm"/>
          </a:ln>
        </p:spPr>
        <p:txBody>
          <a:bodyPr spcFirstLastPara="1" wrap="square" lIns="121900" tIns="121900" rIns="121900" bIns="121900" anchor="ctr" anchorCtr="0">
            <a:noAutofit/>
          </a:bodyPr>
          <a:lstStyle/>
          <a:p>
            <a:pPr algn="ctr">
              <a:buClr>
                <a:srgbClr val="93C47D"/>
              </a:buClr>
              <a:buSzPts val="1400"/>
            </a:pPr>
            <a:r>
              <a:rPr lang="en" sz="2400" b="1">
                <a:solidFill>
                  <a:srgbClr val="93C47D"/>
                </a:solidFill>
              </a:rPr>
              <a:t>A</a:t>
            </a:r>
            <a:endParaRPr sz="1867">
              <a:solidFill>
                <a:srgbClr val="000000"/>
              </a:solidFill>
              <a:latin typeface="Arial"/>
              <a:ea typeface="Arial"/>
              <a:cs typeface="Arial"/>
              <a:sym typeface="Arial"/>
            </a:endParaRPr>
          </a:p>
        </p:txBody>
      </p:sp>
      <p:sp>
        <p:nvSpPr>
          <p:cNvPr id="336" name="Google Shape;336;p49"/>
          <p:cNvSpPr txBox="1"/>
          <p:nvPr/>
        </p:nvSpPr>
        <p:spPr>
          <a:xfrm>
            <a:off x="136967" y="4190733"/>
            <a:ext cx="1659600" cy="602000"/>
          </a:xfrm>
          <a:prstGeom prst="rect">
            <a:avLst/>
          </a:prstGeom>
          <a:noFill/>
          <a:ln w="9525" cap="flat" cmpd="sng">
            <a:solidFill>
              <a:srgbClr val="E06666"/>
            </a:solidFill>
            <a:prstDash val="solid"/>
            <a:round/>
            <a:headEnd type="none" w="sm" len="sm"/>
            <a:tailEnd type="none" w="sm" len="sm"/>
          </a:ln>
        </p:spPr>
        <p:txBody>
          <a:bodyPr spcFirstLastPara="1" wrap="square" lIns="121900" tIns="121900" rIns="121900" bIns="121900" anchor="ctr" anchorCtr="0">
            <a:noAutofit/>
          </a:bodyPr>
          <a:lstStyle/>
          <a:p>
            <a:pPr algn="ctr">
              <a:buClr>
                <a:srgbClr val="E06666"/>
              </a:buClr>
              <a:buSzPts val="1400"/>
            </a:pPr>
            <a:r>
              <a:rPr lang="en" sz="1867" b="1">
                <a:solidFill>
                  <a:srgbClr val="E06666"/>
                </a:solidFill>
                <a:latin typeface="Arial"/>
                <a:ea typeface="Arial"/>
                <a:cs typeface="Arial"/>
                <a:sym typeface="Arial"/>
              </a:rPr>
              <a:t>B</a:t>
            </a:r>
            <a:endParaRPr sz="1867">
              <a:solidFill>
                <a:srgbClr val="000000"/>
              </a:solidFill>
              <a:latin typeface="Arial"/>
              <a:ea typeface="Arial"/>
              <a:cs typeface="Arial"/>
              <a:sym typeface="Arial"/>
            </a:endParaRPr>
          </a:p>
        </p:txBody>
      </p:sp>
      <p:sp>
        <p:nvSpPr>
          <p:cNvPr id="337" name="Google Shape;337;p49"/>
          <p:cNvSpPr txBox="1"/>
          <p:nvPr/>
        </p:nvSpPr>
        <p:spPr>
          <a:xfrm>
            <a:off x="6072167" y="2565133"/>
            <a:ext cx="2024000" cy="602000"/>
          </a:xfrm>
          <a:prstGeom prst="rect">
            <a:avLst/>
          </a:prstGeom>
          <a:noFill/>
          <a:ln w="9525" cap="flat" cmpd="sng">
            <a:solidFill>
              <a:srgbClr val="3D85C6"/>
            </a:solidFill>
            <a:prstDash val="solid"/>
            <a:round/>
            <a:headEnd type="none" w="sm" len="sm"/>
            <a:tailEnd type="none" w="sm" len="sm"/>
          </a:ln>
        </p:spPr>
        <p:txBody>
          <a:bodyPr spcFirstLastPara="1" wrap="square" lIns="121900" tIns="121900" rIns="121900" bIns="121900" anchor="ctr" anchorCtr="0">
            <a:noAutofit/>
          </a:bodyPr>
          <a:lstStyle/>
          <a:p>
            <a:pPr algn="ctr">
              <a:buClr>
                <a:srgbClr val="3C78D8"/>
              </a:buClr>
              <a:buSzPts val="1400"/>
            </a:pPr>
            <a:r>
              <a:rPr lang="en" sz="1867" b="1">
                <a:solidFill>
                  <a:srgbClr val="3C78D8"/>
                </a:solidFill>
                <a:latin typeface="Arial"/>
                <a:ea typeface="Arial"/>
                <a:cs typeface="Arial"/>
                <a:sym typeface="Arial"/>
              </a:rPr>
              <a:t>C</a:t>
            </a:r>
            <a:endParaRPr sz="1867">
              <a:solidFill>
                <a:srgbClr val="000000"/>
              </a:solidFill>
              <a:latin typeface="Arial"/>
              <a:ea typeface="Arial"/>
              <a:cs typeface="Arial"/>
              <a:sym typeface="Arial"/>
            </a:endParaRPr>
          </a:p>
        </p:txBody>
      </p:sp>
      <p:sp>
        <p:nvSpPr>
          <p:cNvPr id="338" name="Google Shape;338;p49"/>
          <p:cNvSpPr txBox="1"/>
          <p:nvPr/>
        </p:nvSpPr>
        <p:spPr>
          <a:xfrm>
            <a:off x="6072433" y="4190733"/>
            <a:ext cx="2024000" cy="602000"/>
          </a:xfrm>
          <a:prstGeom prst="rect">
            <a:avLst/>
          </a:prstGeom>
          <a:noFill/>
          <a:ln w="9525" cap="flat" cmpd="sng">
            <a:solidFill>
              <a:srgbClr val="E69138"/>
            </a:solidFill>
            <a:prstDash val="solid"/>
            <a:round/>
            <a:headEnd type="none" w="sm" len="sm"/>
            <a:tailEnd type="none" w="sm" len="sm"/>
          </a:ln>
        </p:spPr>
        <p:txBody>
          <a:bodyPr spcFirstLastPara="1" wrap="square" lIns="121900" tIns="121900" rIns="121900" bIns="121900" anchor="ctr" anchorCtr="0">
            <a:noAutofit/>
          </a:bodyPr>
          <a:lstStyle/>
          <a:p>
            <a:pPr algn="ctr">
              <a:buClr>
                <a:srgbClr val="F6B26B"/>
              </a:buClr>
              <a:buSzPts val="1400"/>
            </a:pPr>
            <a:r>
              <a:rPr lang="en" sz="1867" b="1">
                <a:solidFill>
                  <a:srgbClr val="F6B26B"/>
                </a:solidFill>
                <a:latin typeface="Arial"/>
                <a:ea typeface="Arial"/>
                <a:cs typeface="Arial"/>
                <a:sym typeface="Arial"/>
              </a:rPr>
              <a:t>D</a:t>
            </a:r>
            <a:endParaRPr sz="1867">
              <a:solidFill>
                <a:srgbClr val="000000"/>
              </a:solidFill>
              <a:latin typeface="Arial"/>
              <a:ea typeface="Arial"/>
              <a:cs typeface="Arial"/>
              <a:sym typeface="Arial"/>
            </a:endParaRPr>
          </a:p>
        </p:txBody>
      </p:sp>
      <p:sp>
        <p:nvSpPr>
          <p:cNvPr id="339" name="Google Shape;339;p49"/>
          <p:cNvSpPr/>
          <p:nvPr/>
        </p:nvSpPr>
        <p:spPr>
          <a:xfrm>
            <a:off x="2026567" y="2324067"/>
            <a:ext cx="38400" cy="1121600"/>
          </a:xfrm>
          <a:prstGeom prst="rect">
            <a:avLst/>
          </a:prstGeom>
          <a:solidFill>
            <a:srgbClr val="93C47D"/>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40" name="Google Shape;340;p49"/>
          <p:cNvSpPr/>
          <p:nvPr/>
        </p:nvSpPr>
        <p:spPr>
          <a:xfrm>
            <a:off x="2026567" y="3897033"/>
            <a:ext cx="38400" cy="1121600"/>
          </a:xfrm>
          <a:prstGeom prst="rect">
            <a:avLst/>
          </a:prstGeom>
          <a:solidFill>
            <a:srgbClr val="E0666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41" name="Google Shape;341;p49"/>
          <p:cNvSpPr/>
          <p:nvPr/>
        </p:nvSpPr>
        <p:spPr>
          <a:xfrm>
            <a:off x="8325767" y="2271433"/>
            <a:ext cx="38400" cy="1121600"/>
          </a:xfrm>
          <a:prstGeom prst="rect">
            <a:avLst/>
          </a:prstGeom>
          <a:solidFill>
            <a:srgbClr val="6D9EEB"/>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42" name="Google Shape;342;p49"/>
          <p:cNvSpPr/>
          <p:nvPr/>
        </p:nvSpPr>
        <p:spPr>
          <a:xfrm>
            <a:off x="8325767" y="3998633"/>
            <a:ext cx="38400" cy="1121600"/>
          </a:xfrm>
          <a:prstGeom prst="rect">
            <a:avLst/>
          </a:prstGeom>
          <a:solidFill>
            <a:srgbClr val="E6913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43" name="Google Shape;343;p49"/>
          <p:cNvSpPr txBox="1">
            <a:spLocks noGrp="1"/>
          </p:cNvSpPr>
          <p:nvPr>
            <p:ph type="title"/>
          </p:nvPr>
        </p:nvSpPr>
        <p:spPr>
          <a:xfrm>
            <a:off x="222800" y="696500"/>
            <a:ext cx="8818800" cy="1007600"/>
          </a:xfrm>
          <a:prstGeom prst="rect">
            <a:avLst/>
          </a:prstGeom>
          <a:noFill/>
          <a:ln>
            <a:noFill/>
          </a:ln>
        </p:spPr>
        <p:txBody>
          <a:bodyPr spcFirstLastPara="1" vert="horz" wrap="square" lIns="121900" tIns="121900" rIns="121900" bIns="121900" rtlCol="0" anchor="t" anchorCtr="0">
            <a:noAutofit/>
          </a:bodyPr>
          <a:lstStyle/>
          <a:p>
            <a:r>
              <a:rPr lang="en"/>
              <a:t>Recommended Next Steps</a:t>
            </a:r>
            <a:endParaRPr/>
          </a:p>
        </p:txBody>
      </p:sp>
      <p:sp>
        <p:nvSpPr>
          <p:cNvPr id="344" name="Google Shape;344;p49"/>
          <p:cNvSpPr txBox="1"/>
          <p:nvPr/>
        </p:nvSpPr>
        <p:spPr>
          <a:xfrm>
            <a:off x="2195100" y="2380284"/>
            <a:ext cx="3312800" cy="1231066"/>
          </a:xfrm>
          <a:prstGeom prst="rect">
            <a:avLst/>
          </a:prstGeom>
          <a:noFill/>
          <a:ln>
            <a:noFill/>
          </a:ln>
        </p:spPr>
        <p:txBody>
          <a:bodyPr spcFirstLastPara="1" wrap="square" lIns="121900" tIns="121900" rIns="121900" bIns="121900" anchor="t" anchorCtr="0">
            <a:spAutoFit/>
          </a:bodyPr>
          <a:lstStyle/>
          <a:p>
            <a:pPr>
              <a:buClr>
                <a:schemeClr val="accent2"/>
              </a:buClr>
              <a:buSzPts val="1100"/>
            </a:pPr>
            <a:r>
              <a:rPr lang="en" sz="1600" b="1">
                <a:solidFill>
                  <a:schemeClr val="dk1"/>
                </a:solidFill>
              </a:rPr>
              <a:t>The company could optimise their website to include more text and searched keywords and negative keywords.</a:t>
            </a:r>
            <a:endParaRPr sz="1600" b="1"/>
          </a:p>
        </p:txBody>
      </p:sp>
      <p:sp>
        <p:nvSpPr>
          <p:cNvPr id="345" name="Google Shape;345;p49"/>
          <p:cNvSpPr txBox="1"/>
          <p:nvPr/>
        </p:nvSpPr>
        <p:spPr>
          <a:xfrm>
            <a:off x="8593500" y="3997433"/>
            <a:ext cx="3312800" cy="1124000"/>
          </a:xfrm>
          <a:prstGeom prst="rect">
            <a:avLst/>
          </a:prstGeom>
          <a:noFill/>
          <a:ln>
            <a:noFill/>
          </a:ln>
        </p:spPr>
        <p:txBody>
          <a:bodyPr spcFirstLastPara="1" wrap="square" lIns="121900" tIns="121900" rIns="121900" bIns="121900" anchor="t" anchorCtr="0">
            <a:noAutofit/>
          </a:bodyPr>
          <a:lstStyle/>
          <a:p>
            <a:r>
              <a:rPr lang="en" sz="1600" b="1">
                <a:solidFill>
                  <a:schemeClr val="dk1"/>
                </a:solidFill>
              </a:rPr>
              <a:t>To make an online donation's form for better website quality and google search optimisation.</a:t>
            </a:r>
            <a:endParaRPr sz="1600" b="1">
              <a:solidFill>
                <a:schemeClr val="dk1"/>
              </a:solidFill>
            </a:endParaRPr>
          </a:p>
        </p:txBody>
      </p:sp>
      <p:sp>
        <p:nvSpPr>
          <p:cNvPr id="346" name="Google Shape;346;p49"/>
          <p:cNvSpPr txBox="1"/>
          <p:nvPr/>
        </p:nvSpPr>
        <p:spPr>
          <a:xfrm>
            <a:off x="2195100" y="4005885"/>
            <a:ext cx="3312800" cy="738623"/>
          </a:xfrm>
          <a:prstGeom prst="rect">
            <a:avLst/>
          </a:prstGeom>
          <a:noFill/>
          <a:ln>
            <a:noFill/>
          </a:ln>
        </p:spPr>
        <p:txBody>
          <a:bodyPr spcFirstLastPara="1" wrap="square" lIns="121900" tIns="121900" rIns="121900" bIns="121900" anchor="t" anchorCtr="0">
            <a:spAutoFit/>
          </a:bodyPr>
          <a:lstStyle/>
          <a:p>
            <a:pPr>
              <a:buClr>
                <a:schemeClr val="accent2"/>
              </a:buClr>
              <a:buSzPts val="1100"/>
            </a:pPr>
            <a:r>
              <a:rPr lang="en" sz="1600" b="1">
                <a:solidFill>
                  <a:schemeClr val="dk1"/>
                </a:solidFill>
              </a:rPr>
              <a:t>Create at least 100 different ads for each group.</a:t>
            </a:r>
            <a:endParaRPr sz="1600" b="1">
              <a:solidFill>
                <a:schemeClr val="dk1"/>
              </a:solidFill>
            </a:endParaRPr>
          </a:p>
        </p:txBody>
      </p:sp>
      <p:sp>
        <p:nvSpPr>
          <p:cNvPr id="347" name="Google Shape;347;p49"/>
          <p:cNvSpPr txBox="1"/>
          <p:nvPr/>
        </p:nvSpPr>
        <p:spPr>
          <a:xfrm>
            <a:off x="8660433" y="2361933"/>
            <a:ext cx="3312800" cy="1124000"/>
          </a:xfrm>
          <a:prstGeom prst="rect">
            <a:avLst/>
          </a:prstGeom>
          <a:noFill/>
          <a:ln>
            <a:noFill/>
          </a:ln>
        </p:spPr>
        <p:txBody>
          <a:bodyPr spcFirstLastPara="1" wrap="square" lIns="121900" tIns="121900" rIns="121900" bIns="121900" anchor="t" anchorCtr="0">
            <a:noAutofit/>
          </a:bodyPr>
          <a:lstStyle/>
          <a:p>
            <a:r>
              <a:rPr lang="en" sz="1600" b="1"/>
              <a:t>Invest in more expensive keywords in the first week of your ads for better ads competition.</a:t>
            </a:r>
            <a:endParaRPr sz="1600" b="1"/>
          </a:p>
          <a:p>
            <a:endParaRPr sz="2400"/>
          </a:p>
        </p:txBody>
      </p:sp>
    </p:spTree>
    <p:extLst>
      <p:ext uri="{BB962C8B-B14F-4D97-AF65-F5344CB8AC3E}">
        <p14:creationId xmlns:p14="http://schemas.microsoft.com/office/powerpoint/2010/main" val="4208052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0"/>
          <p:cNvSpPr txBox="1"/>
          <p:nvPr/>
        </p:nvSpPr>
        <p:spPr>
          <a:xfrm>
            <a:off x="6264033" y="6387267"/>
            <a:ext cx="5794400" cy="500800"/>
          </a:xfrm>
          <a:prstGeom prst="rect">
            <a:avLst/>
          </a:prstGeom>
          <a:noFill/>
          <a:ln>
            <a:noFill/>
          </a:ln>
        </p:spPr>
        <p:txBody>
          <a:bodyPr spcFirstLastPara="1" wrap="square" lIns="121900" tIns="121900" rIns="121900" bIns="121900" anchor="t" anchorCtr="0">
            <a:noAutofit/>
          </a:bodyPr>
          <a:lstStyle/>
          <a:p>
            <a:pPr algn="r">
              <a:buClr>
                <a:srgbClr val="FFFFFF"/>
              </a:buClr>
              <a:buSzPts val="600"/>
            </a:pPr>
            <a:r>
              <a:rPr lang="en" sz="800">
                <a:solidFill>
                  <a:srgbClr val="FFFFFF"/>
                </a:solidFill>
                <a:latin typeface="Roboto"/>
                <a:ea typeface="Roboto"/>
                <a:cs typeface="Roboto"/>
                <a:sym typeface="Roboto"/>
              </a:rPr>
              <a:t>Source:  Lorem ipsum dolor sit amet, consectetur adipiscing elit. Duis non erat sem</a:t>
            </a:r>
            <a:endParaRPr sz="1867">
              <a:solidFill>
                <a:srgbClr val="000000"/>
              </a:solidFill>
              <a:latin typeface="Arial"/>
              <a:ea typeface="Arial"/>
              <a:cs typeface="Arial"/>
              <a:sym typeface="Arial"/>
            </a:endParaRPr>
          </a:p>
        </p:txBody>
      </p:sp>
      <p:sp>
        <p:nvSpPr>
          <p:cNvPr id="353" name="Google Shape;353;p50"/>
          <p:cNvSpPr txBox="1"/>
          <p:nvPr/>
        </p:nvSpPr>
        <p:spPr>
          <a:xfrm>
            <a:off x="136967" y="2565133"/>
            <a:ext cx="1659600" cy="602000"/>
          </a:xfrm>
          <a:prstGeom prst="rect">
            <a:avLst/>
          </a:prstGeom>
          <a:noFill/>
          <a:ln w="9525" cap="flat" cmpd="sng">
            <a:solidFill>
              <a:srgbClr val="93C47D"/>
            </a:solidFill>
            <a:prstDash val="solid"/>
            <a:round/>
            <a:headEnd type="none" w="sm" len="sm"/>
            <a:tailEnd type="none" w="sm" len="sm"/>
          </a:ln>
        </p:spPr>
        <p:txBody>
          <a:bodyPr spcFirstLastPara="1" wrap="square" lIns="121900" tIns="121900" rIns="121900" bIns="121900" anchor="ctr" anchorCtr="0">
            <a:noAutofit/>
          </a:bodyPr>
          <a:lstStyle/>
          <a:p>
            <a:pPr algn="ctr">
              <a:buClr>
                <a:srgbClr val="93C47D"/>
              </a:buClr>
              <a:buSzPts val="1400"/>
            </a:pPr>
            <a:r>
              <a:rPr lang="en" sz="1867" b="1">
                <a:solidFill>
                  <a:srgbClr val="93C47D"/>
                </a:solidFill>
                <a:latin typeface="Arial"/>
                <a:ea typeface="Arial"/>
                <a:cs typeface="Arial"/>
                <a:sym typeface="Arial"/>
              </a:rPr>
              <a:t>Learning Objectives</a:t>
            </a:r>
            <a:endParaRPr sz="1867">
              <a:solidFill>
                <a:srgbClr val="000000"/>
              </a:solidFill>
              <a:latin typeface="Arial"/>
              <a:ea typeface="Arial"/>
              <a:cs typeface="Arial"/>
              <a:sym typeface="Arial"/>
            </a:endParaRPr>
          </a:p>
        </p:txBody>
      </p:sp>
      <p:cxnSp>
        <p:nvCxnSpPr>
          <p:cNvPr id="354" name="Google Shape;354;p50"/>
          <p:cNvCxnSpPr/>
          <p:nvPr/>
        </p:nvCxnSpPr>
        <p:spPr>
          <a:xfrm>
            <a:off x="2289100" y="2884867"/>
            <a:ext cx="3218800" cy="0"/>
          </a:xfrm>
          <a:prstGeom prst="straightConnector1">
            <a:avLst/>
          </a:prstGeom>
          <a:noFill/>
          <a:ln w="9525" cap="flat" cmpd="sng">
            <a:solidFill>
              <a:srgbClr val="5F6165"/>
            </a:solidFill>
            <a:prstDash val="dash"/>
            <a:round/>
            <a:headEnd type="none" w="sm" len="sm"/>
            <a:tailEnd type="none" w="sm" len="sm"/>
          </a:ln>
        </p:spPr>
      </p:cxnSp>
      <p:cxnSp>
        <p:nvCxnSpPr>
          <p:cNvPr id="355" name="Google Shape;355;p50"/>
          <p:cNvCxnSpPr/>
          <p:nvPr/>
        </p:nvCxnSpPr>
        <p:spPr>
          <a:xfrm>
            <a:off x="2184567" y="2376867"/>
            <a:ext cx="3218800" cy="0"/>
          </a:xfrm>
          <a:prstGeom prst="straightConnector1">
            <a:avLst/>
          </a:prstGeom>
          <a:noFill/>
          <a:ln w="9525" cap="flat" cmpd="sng">
            <a:solidFill>
              <a:srgbClr val="5F6165"/>
            </a:solidFill>
            <a:prstDash val="dash"/>
            <a:round/>
            <a:headEnd type="none" w="sm" len="sm"/>
            <a:tailEnd type="none" w="sm" len="sm"/>
          </a:ln>
        </p:spPr>
      </p:cxnSp>
      <p:sp>
        <p:nvSpPr>
          <p:cNvPr id="356" name="Google Shape;356;p50"/>
          <p:cNvSpPr txBox="1"/>
          <p:nvPr/>
        </p:nvSpPr>
        <p:spPr>
          <a:xfrm>
            <a:off x="136967" y="4190733"/>
            <a:ext cx="1659600" cy="602000"/>
          </a:xfrm>
          <a:prstGeom prst="rect">
            <a:avLst/>
          </a:prstGeom>
          <a:noFill/>
          <a:ln w="9525" cap="flat" cmpd="sng">
            <a:solidFill>
              <a:srgbClr val="E06666"/>
            </a:solidFill>
            <a:prstDash val="solid"/>
            <a:round/>
            <a:headEnd type="none" w="sm" len="sm"/>
            <a:tailEnd type="none" w="sm" len="sm"/>
          </a:ln>
        </p:spPr>
        <p:txBody>
          <a:bodyPr spcFirstLastPara="1" wrap="square" lIns="121900" tIns="121900" rIns="121900" bIns="121900" anchor="ctr" anchorCtr="0">
            <a:noAutofit/>
          </a:bodyPr>
          <a:lstStyle/>
          <a:p>
            <a:pPr algn="ctr">
              <a:buClr>
                <a:srgbClr val="E06666"/>
              </a:buClr>
              <a:buSzPts val="1400"/>
            </a:pPr>
            <a:r>
              <a:rPr lang="en" sz="1867" b="1">
                <a:solidFill>
                  <a:srgbClr val="E06666"/>
                </a:solidFill>
                <a:latin typeface="Arial"/>
                <a:ea typeface="Arial"/>
                <a:cs typeface="Arial"/>
                <a:sym typeface="Arial"/>
              </a:rPr>
              <a:t>Outcome</a:t>
            </a:r>
            <a:endParaRPr sz="1867">
              <a:solidFill>
                <a:srgbClr val="000000"/>
              </a:solidFill>
              <a:latin typeface="Arial"/>
              <a:ea typeface="Arial"/>
              <a:cs typeface="Arial"/>
              <a:sym typeface="Arial"/>
            </a:endParaRPr>
          </a:p>
        </p:txBody>
      </p:sp>
      <p:cxnSp>
        <p:nvCxnSpPr>
          <p:cNvPr id="357" name="Google Shape;357;p50"/>
          <p:cNvCxnSpPr/>
          <p:nvPr/>
        </p:nvCxnSpPr>
        <p:spPr>
          <a:xfrm>
            <a:off x="2289100" y="4002467"/>
            <a:ext cx="3218800" cy="0"/>
          </a:xfrm>
          <a:prstGeom prst="straightConnector1">
            <a:avLst/>
          </a:prstGeom>
          <a:noFill/>
          <a:ln w="9525" cap="flat" cmpd="sng">
            <a:solidFill>
              <a:srgbClr val="5F6165"/>
            </a:solidFill>
            <a:prstDash val="dash"/>
            <a:round/>
            <a:headEnd type="none" w="sm" len="sm"/>
            <a:tailEnd type="none" w="sm" len="sm"/>
          </a:ln>
        </p:spPr>
      </p:cxnSp>
      <p:cxnSp>
        <p:nvCxnSpPr>
          <p:cNvPr id="358" name="Google Shape;358;p50"/>
          <p:cNvCxnSpPr/>
          <p:nvPr/>
        </p:nvCxnSpPr>
        <p:spPr>
          <a:xfrm>
            <a:off x="2289100" y="4510467"/>
            <a:ext cx="3218800" cy="0"/>
          </a:xfrm>
          <a:prstGeom prst="straightConnector1">
            <a:avLst/>
          </a:prstGeom>
          <a:noFill/>
          <a:ln w="9525" cap="flat" cmpd="sng">
            <a:solidFill>
              <a:srgbClr val="5F6165"/>
            </a:solidFill>
            <a:prstDash val="dash"/>
            <a:round/>
            <a:headEnd type="none" w="sm" len="sm"/>
            <a:tailEnd type="none" w="sm" len="sm"/>
          </a:ln>
        </p:spPr>
      </p:cxnSp>
      <p:cxnSp>
        <p:nvCxnSpPr>
          <p:cNvPr id="359" name="Google Shape;359;p50"/>
          <p:cNvCxnSpPr/>
          <p:nvPr/>
        </p:nvCxnSpPr>
        <p:spPr>
          <a:xfrm>
            <a:off x="2289100" y="5018467"/>
            <a:ext cx="3218800" cy="0"/>
          </a:xfrm>
          <a:prstGeom prst="straightConnector1">
            <a:avLst/>
          </a:prstGeom>
          <a:noFill/>
          <a:ln w="9525" cap="flat" cmpd="sng">
            <a:solidFill>
              <a:srgbClr val="5F6165"/>
            </a:solidFill>
            <a:prstDash val="dash"/>
            <a:round/>
            <a:headEnd type="none" w="sm" len="sm"/>
            <a:tailEnd type="none" w="sm" len="sm"/>
          </a:ln>
        </p:spPr>
      </p:cxnSp>
      <p:sp>
        <p:nvSpPr>
          <p:cNvPr id="360" name="Google Shape;360;p50"/>
          <p:cNvSpPr txBox="1"/>
          <p:nvPr/>
        </p:nvSpPr>
        <p:spPr>
          <a:xfrm>
            <a:off x="6072167" y="2565133"/>
            <a:ext cx="2024000" cy="602000"/>
          </a:xfrm>
          <a:prstGeom prst="rect">
            <a:avLst/>
          </a:prstGeom>
          <a:noFill/>
          <a:ln w="9525" cap="flat" cmpd="sng">
            <a:solidFill>
              <a:srgbClr val="3D85C6"/>
            </a:solidFill>
            <a:prstDash val="solid"/>
            <a:round/>
            <a:headEnd type="none" w="sm" len="sm"/>
            <a:tailEnd type="none" w="sm" len="sm"/>
          </a:ln>
        </p:spPr>
        <p:txBody>
          <a:bodyPr spcFirstLastPara="1" wrap="square" lIns="121900" tIns="121900" rIns="121900" bIns="121900" anchor="ctr" anchorCtr="0">
            <a:noAutofit/>
          </a:bodyPr>
          <a:lstStyle/>
          <a:p>
            <a:pPr algn="ctr">
              <a:buClr>
                <a:srgbClr val="3C78D8"/>
              </a:buClr>
              <a:buSzPts val="1400"/>
            </a:pPr>
            <a:r>
              <a:rPr lang="en" sz="1867" b="1">
                <a:solidFill>
                  <a:srgbClr val="3C78D8"/>
                </a:solidFill>
                <a:latin typeface="Arial"/>
                <a:ea typeface="Arial"/>
                <a:cs typeface="Arial"/>
                <a:sym typeface="Arial"/>
              </a:rPr>
              <a:t>Group Dynamics</a:t>
            </a:r>
            <a:endParaRPr sz="1867">
              <a:solidFill>
                <a:srgbClr val="000000"/>
              </a:solidFill>
              <a:latin typeface="Arial"/>
              <a:ea typeface="Arial"/>
              <a:cs typeface="Arial"/>
              <a:sym typeface="Arial"/>
            </a:endParaRPr>
          </a:p>
        </p:txBody>
      </p:sp>
      <p:cxnSp>
        <p:nvCxnSpPr>
          <p:cNvPr id="361" name="Google Shape;361;p50"/>
          <p:cNvCxnSpPr/>
          <p:nvPr/>
        </p:nvCxnSpPr>
        <p:spPr>
          <a:xfrm>
            <a:off x="8588300" y="2376867"/>
            <a:ext cx="3218800" cy="0"/>
          </a:xfrm>
          <a:prstGeom prst="straightConnector1">
            <a:avLst/>
          </a:prstGeom>
          <a:noFill/>
          <a:ln w="9525" cap="flat" cmpd="sng">
            <a:solidFill>
              <a:srgbClr val="5F6165"/>
            </a:solidFill>
            <a:prstDash val="dash"/>
            <a:round/>
            <a:headEnd type="none" w="sm" len="sm"/>
            <a:tailEnd type="none" w="sm" len="sm"/>
          </a:ln>
        </p:spPr>
      </p:cxnSp>
      <p:cxnSp>
        <p:nvCxnSpPr>
          <p:cNvPr id="362" name="Google Shape;362;p50"/>
          <p:cNvCxnSpPr/>
          <p:nvPr/>
        </p:nvCxnSpPr>
        <p:spPr>
          <a:xfrm>
            <a:off x="8588300" y="2884867"/>
            <a:ext cx="3218800" cy="0"/>
          </a:xfrm>
          <a:prstGeom prst="straightConnector1">
            <a:avLst/>
          </a:prstGeom>
          <a:noFill/>
          <a:ln w="9525" cap="flat" cmpd="sng">
            <a:solidFill>
              <a:srgbClr val="5F6165"/>
            </a:solidFill>
            <a:prstDash val="dash"/>
            <a:round/>
            <a:headEnd type="none" w="sm" len="sm"/>
            <a:tailEnd type="none" w="sm" len="sm"/>
          </a:ln>
        </p:spPr>
      </p:cxnSp>
      <p:cxnSp>
        <p:nvCxnSpPr>
          <p:cNvPr id="363" name="Google Shape;363;p50"/>
          <p:cNvCxnSpPr/>
          <p:nvPr/>
        </p:nvCxnSpPr>
        <p:spPr>
          <a:xfrm>
            <a:off x="8588300" y="3392867"/>
            <a:ext cx="3218800" cy="0"/>
          </a:xfrm>
          <a:prstGeom prst="straightConnector1">
            <a:avLst/>
          </a:prstGeom>
          <a:noFill/>
          <a:ln w="9525" cap="flat" cmpd="sng">
            <a:solidFill>
              <a:srgbClr val="5F6165"/>
            </a:solidFill>
            <a:prstDash val="dash"/>
            <a:round/>
            <a:headEnd type="none" w="sm" len="sm"/>
            <a:tailEnd type="none" w="sm" len="sm"/>
          </a:ln>
        </p:spPr>
      </p:cxnSp>
      <p:sp>
        <p:nvSpPr>
          <p:cNvPr id="364" name="Google Shape;364;p50"/>
          <p:cNvSpPr txBox="1"/>
          <p:nvPr/>
        </p:nvSpPr>
        <p:spPr>
          <a:xfrm>
            <a:off x="5940433" y="4393933"/>
            <a:ext cx="2152000" cy="602000"/>
          </a:xfrm>
          <a:prstGeom prst="rect">
            <a:avLst/>
          </a:prstGeom>
          <a:noFill/>
          <a:ln w="9525" cap="flat" cmpd="sng">
            <a:solidFill>
              <a:srgbClr val="E69138"/>
            </a:solidFill>
            <a:prstDash val="solid"/>
            <a:round/>
            <a:headEnd type="none" w="sm" len="sm"/>
            <a:tailEnd type="none" w="sm" len="sm"/>
          </a:ln>
        </p:spPr>
        <p:txBody>
          <a:bodyPr spcFirstLastPara="1" wrap="square" lIns="121900" tIns="121900" rIns="121900" bIns="121900" anchor="ctr" anchorCtr="0">
            <a:noAutofit/>
          </a:bodyPr>
          <a:lstStyle/>
          <a:p>
            <a:pPr algn="ctr">
              <a:buClr>
                <a:srgbClr val="F6B26B"/>
              </a:buClr>
              <a:buSzPts val="1400"/>
            </a:pPr>
            <a:r>
              <a:rPr lang="en" sz="1867" b="1">
                <a:solidFill>
                  <a:srgbClr val="F6B26B"/>
                </a:solidFill>
                <a:latin typeface="Arial"/>
                <a:ea typeface="Arial"/>
                <a:cs typeface="Arial"/>
                <a:sym typeface="Arial"/>
              </a:rPr>
              <a:t>Client Dynamics</a:t>
            </a:r>
            <a:endParaRPr sz="1867">
              <a:solidFill>
                <a:srgbClr val="000000"/>
              </a:solidFill>
              <a:latin typeface="Arial"/>
              <a:ea typeface="Arial"/>
              <a:cs typeface="Arial"/>
              <a:sym typeface="Arial"/>
            </a:endParaRPr>
          </a:p>
        </p:txBody>
      </p:sp>
      <p:cxnSp>
        <p:nvCxnSpPr>
          <p:cNvPr id="365" name="Google Shape;365;p50"/>
          <p:cNvCxnSpPr/>
          <p:nvPr/>
        </p:nvCxnSpPr>
        <p:spPr>
          <a:xfrm>
            <a:off x="8588300" y="4030885"/>
            <a:ext cx="3218800" cy="0"/>
          </a:xfrm>
          <a:prstGeom prst="straightConnector1">
            <a:avLst/>
          </a:prstGeom>
          <a:noFill/>
          <a:ln w="9525" cap="flat" cmpd="sng">
            <a:solidFill>
              <a:srgbClr val="5F6165"/>
            </a:solidFill>
            <a:prstDash val="dash"/>
            <a:round/>
            <a:headEnd type="none" w="sm" len="sm"/>
            <a:tailEnd type="none" w="sm" len="sm"/>
          </a:ln>
        </p:spPr>
      </p:cxnSp>
      <p:cxnSp>
        <p:nvCxnSpPr>
          <p:cNvPr id="366" name="Google Shape;366;p50"/>
          <p:cNvCxnSpPr/>
          <p:nvPr/>
        </p:nvCxnSpPr>
        <p:spPr>
          <a:xfrm>
            <a:off x="8588300" y="4589256"/>
            <a:ext cx="3218800" cy="0"/>
          </a:xfrm>
          <a:prstGeom prst="straightConnector1">
            <a:avLst/>
          </a:prstGeom>
          <a:noFill/>
          <a:ln w="9525" cap="flat" cmpd="sng">
            <a:solidFill>
              <a:srgbClr val="5F6165"/>
            </a:solidFill>
            <a:prstDash val="dash"/>
            <a:round/>
            <a:headEnd type="none" w="sm" len="sm"/>
            <a:tailEnd type="none" w="sm" len="sm"/>
          </a:ln>
        </p:spPr>
      </p:cxnSp>
      <p:cxnSp>
        <p:nvCxnSpPr>
          <p:cNvPr id="367" name="Google Shape;367;p50"/>
          <p:cNvCxnSpPr/>
          <p:nvPr/>
        </p:nvCxnSpPr>
        <p:spPr>
          <a:xfrm>
            <a:off x="8588300" y="5134701"/>
            <a:ext cx="3218800" cy="0"/>
          </a:xfrm>
          <a:prstGeom prst="straightConnector1">
            <a:avLst/>
          </a:prstGeom>
          <a:noFill/>
          <a:ln w="9525" cap="flat" cmpd="sng">
            <a:solidFill>
              <a:srgbClr val="5F6165"/>
            </a:solidFill>
            <a:prstDash val="dash"/>
            <a:round/>
            <a:headEnd type="none" w="sm" len="sm"/>
            <a:tailEnd type="none" w="sm" len="sm"/>
          </a:ln>
        </p:spPr>
      </p:cxnSp>
      <p:sp>
        <p:nvSpPr>
          <p:cNvPr id="368" name="Google Shape;368;p50"/>
          <p:cNvSpPr/>
          <p:nvPr/>
        </p:nvSpPr>
        <p:spPr>
          <a:xfrm>
            <a:off x="2026567" y="2271433"/>
            <a:ext cx="38400" cy="1121600"/>
          </a:xfrm>
          <a:prstGeom prst="rect">
            <a:avLst/>
          </a:prstGeom>
          <a:solidFill>
            <a:srgbClr val="93C47D"/>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69" name="Google Shape;369;p50"/>
          <p:cNvSpPr/>
          <p:nvPr/>
        </p:nvSpPr>
        <p:spPr>
          <a:xfrm>
            <a:off x="2026567" y="3897033"/>
            <a:ext cx="38400" cy="1121600"/>
          </a:xfrm>
          <a:prstGeom prst="rect">
            <a:avLst/>
          </a:prstGeom>
          <a:solidFill>
            <a:srgbClr val="E0666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p50"/>
          <p:cNvSpPr/>
          <p:nvPr/>
        </p:nvSpPr>
        <p:spPr>
          <a:xfrm>
            <a:off x="8325767" y="2271433"/>
            <a:ext cx="38400" cy="1121600"/>
          </a:xfrm>
          <a:prstGeom prst="rect">
            <a:avLst/>
          </a:prstGeom>
          <a:solidFill>
            <a:srgbClr val="6D9EEB"/>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1" name="Google Shape;371;p50"/>
          <p:cNvSpPr/>
          <p:nvPr/>
        </p:nvSpPr>
        <p:spPr>
          <a:xfrm>
            <a:off x="8325767" y="3998633"/>
            <a:ext cx="38400" cy="1121600"/>
          </a:xfrm>
          <a:prstGeom prst="rect">
            <a:avLst/>
          </a:prstGeom>
          <a:solidFill>
            <a:srgbClr val="E6913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cxnSp>
        <p:nvCxnSpPr>
          <p:cNvPr id="372" name="Google Shape;372;p50"/>
          <p:cNvCxnSpPr/>
          <p:nvPr/>
        </p:nvCxnSpPr>
        <p:spPr>
          <a:xfrm>
            <a:off x="2289100" y="3392867"/>
            <a:ext cx="3218800" cy="0"/>
          </a:xfrm>
          <a:prstGeom prst="straightConnector1">
            <a:avLst/>
          </a:prstGeom>
          <a:noFill/>
          <a:ln w="9525" cap="flat" cmpd="sng">
            <a:solidFill>
              <a:srgbClr val="5F6165"/>
            </a:solidFill>
            <a:prstDash val="dash"/>
            <a:round/>
            <a:headEnd type="none" w="sm" len="sm"/>
            <a:tailEnd type="none" w="sm" len="sm"/>
          </a:ln>
        </p:spPr>
      </p:cxnSp>
      <p:sp>
        <p:nvSpPr>
          <p:cNvPr id="373" name="Google Shape;373;p50"/>
          <p:cNvSpPr txBox="1">
            <a:spLocks noGrp="1"/>
          </p:cNvSpPr>
          <p:nvPr>
            <p:ph type="title"/>
          </p:nvPr>
        </p:nvSpPr>
        <p:spPr>
          <a:xfrm>
            <a:off x="222800" y="696500"/>
            <a:ext cx="8818800" cy="1007600"/>
          </a:xfrm>
          <a:prstGeom prst="rect">
            <a:avLst/>
          </a:prstGeom>
          <a:noFill/>
          <a:ln>
            <a:noFill/>
          </a:ln>
        </p:spPr>
        <p:txBody>
          <a:bodyPr spcFirstLastPara="1" vert="horz" wrap="square" lIns="121900" tIns="121900" rIns="121900" bIns="121900" rtlCol="0" anchor="t" anchorCtr="0">
            <a:noAutofit/>
          </a:bodyPr>
          <a:lstStyle/>
          <a:p>
            <a:r>
              <a:rPr lang="en"/>
              <a:t>Learning Component</a:t>
            </a:r>
            <a:endParaRPr/>
          </a:p>
        </p:txBody>
      </p:sp>
      <p:sp>
        <p:nvSpPr>
          <p:cNvPr id="374" name="Google Shape;374;p50"/>
          <p:cNvSpPr txBox="1"/>
          <p:nvPr/>
        </p:nvSpPr>
        <p:spPr>
          <a:xfrm>
            <a:off x="2315700" y="1843252"/>
            <a:ext cx="3165600" cy="615513"/>
          </a:xfrm>
          <a:prstGeom prst="rect">
            <a:avLst/>
          </a:prstGeom>
          <a:noFill/>
          <a:ln>
            <a:noFill/>
          </a:ln>
        </p:spPr>
        <p:txBody>
          <a:bodyPr spcFirstLastPara="1" wrap="square" lIns="121900" tIns="121900" rIns="121900" bIns="121900" anchor="t" anchorCtr="0">
            <a:spAutoFit/>
          </a:bodyPr>
          <a:lstStyle/>
          <a:p>
            <a:r>
              <a:rPr lang="en" sz="2400"/>
              <a:t>Create a campaign</a:t>
            </a:r>
            <a:endParaRPr sz="2400"/>
          </a:p>
        </p:txBody>
      </p:sp>
      <p:sp>
        <p:nvSpPr>
          <p:cNvPr id="375" name="Google Shape;375;p50"/>
          <p:cNvSpPr txBox="1"/>
          <p:nvPr/>
        </p:nvSpPr>
        <p:spPr>
          <a:xfrm>
            <a:off x="2294967" y="2376867"/>
            <a:ext cx="2948000" cy="615513"/>
          </a:xfrm>
          <a:prstGeom prst="rect">
            <a:avLst/>
          </a:prstGeom>
          <a:noFill/>
          <a:ln>
            <a:noFill/>
          </a:ln>
        </p:spPr>
        <p:txBody>
          <a:bodyPr spcFirstLastPara="1" wrap="square" lIns="121900" tIns="121900" rIns="121900" bIns="121900" anchor="t" anchorCtr="0">
            <a:spAutoFit/>
          </a:bodyPr>
          <a:lstStyle/>
          <a:p>
            <a:r>
              <a:rPr lang="en" sz="2400"/>
              <a:t>Team work</a:t>
            </a:r>
            <a:endParaRPr sz="2400"/>
          </a:p>
        </p:txBody>
      </p:sp>
      <p:sp>
        <p:nvSpPr>
          <p:cNvPr id="376" name="Google Shape;376;p50"/>
          <p:cNvSpPr txBox="1"/>
          <p:nvPr/>
        </p:nvSpPr>
        <p:spPr>
          <a:xfrm>
            <a:off x="2294967" y="2922868"/>
            <a:ext cx="2811200" cy="615513"/>
          </a:xfrm>
          <a:prstGeom prst="rect">
            <a:avLst/>
          </a:prstGeom>
          <a:noFill/>
          <a:ln>
            <a:noFill/>
          </a:ln>
        </p:spPr>
        <p:txBody>
          <a:bodyPr spcFirstLastPara="1" wrap="square" lIns="121900" tIns="121900" rIns="121900" bIns="121900" anchor="t" anchorCtr="0">
            <a:spAutoFit/>
          </a:bodyPr>
          <a:lstStyle/>
          <a:p>
            <a:r>
              <a:rPr lang="en" sz="2400"/>
              <a:t>Increase site traffic</a:t>
            </a:r>
            <a:endParaRPr sz="2400"/>
          </a:p>
        </p:txBody>
      </p:sp>
      <p:sp>
        <p:nvSpPr>
          <p:cNvPr id="377" name="Google Shape;377;p50"/>
          <p:cNvSpPr txBox="1"/>
          <p:nvPr/>
        </p:nvSpPr>
        <p:spPr>
          <a:xfrm>
            <a:off x="8614900" y="1760718"/>
            <a:ext cx="3165600" cy="615513"/>
          </a:xfrm>
          <a:prstGeom prst="rect">
            <a:avLst/>
          </a:prstGeom>
          <a:noFill/>
          <a:ln>
            <a:noFill/>
          </a:ln>
        </p:spPr>
        <p:txBody>
          <a:bodyPr spcFirstLastPara="1" wrap="square" lIns="121900" tIns="121900" rIns="121900" bIns="121900" anchor="t" anchorCtr="0">
            <a:spAutoFit/>
          </a:bodyPr>
          <a:lstStyle/>
          <a:p>
            <a:r>
              <a:rPr lang="en" sz="2400"/>
              <a:t>Time management</a:t>
            </a:r>
            <a:endParaRPr sz="2400"/>
          </a:p>
        </p:txBody>
      </p:sp>
      <p:sp>
        <p:nvSpPr>
          <p:cNvPr id="378" name="Google Shape;378;p50"/>
          <p:cNvSpPr txBox="1"/>
          <p:nvPr/>
        </p:nvSpPr>
        <p:spPr>
          <a:xfrm>
            <a:off x="8593767" y="2350918"/>
            <a:ext cx="3076400" cy="615513"/>
          </a:xfrm>
          <a:prstGeom prst="rect">
            <a:avLst/>
          </a:prstGeom>
          <a:noFill/>
          <a:ln>
            <a:noFill/>
          </a:ln>
        </p:spPr>
        <p:txBody>
          <a:bodyPr spcFirstLastPara="1" wrap="square" lIns="121900" tIns="121900" rIns="121900" bIns="121900" anchor="t" anchorCtr="0">
            <a:spAutoFit/>
          </a:bodyPr>
          <a:lstStyle/>
          <a:p>
            <a:r>
              <a:rPr lang="en" sz="2400"/>
              <a:t>Division of activities</a:t>
            </a:r>
            <a:endParaRPr sz="2400"/>
          </a:p>
        </p:txBody>
      </p:sp>
      <p:sp>
        <p:nvSpPr>
          <p:cNvPr id="379" name="Google Shape;379;p50"/>
          <p:cNvSpPr txBox="1"/>
          <p:nvPr/>
        </p:nvSpPr>
        <p:spPr>
          <a:xfrm>
            <a:off x="8593767" y="2937068"/>
            <a:ext cx="2811200" cy="984845"/>
          </a:xfrm>
          <a:prstGeom prst="rect">
            <a:avLst/>
          </a:prstGeom>
          <a:noFill/>
          <a:ln>
            <a:noFill/>
          </a:ln>
        </p:spPr>
        <p:txBody>
          <a:bodyPr spcFirstLastPara="1" wrap="square" lIns="121900" tIns="121900" rIns="121900" bIns="121900" anchor="t" anchorCtr="0">
            <a:spAutoFit/>
          </a:bodyPr>
          <a:lstStyle/>
          <a:p>
            <a:r>
              <a:rPr lang="en" sz="2400"/>
              <a:t>Repairing each other</a:t>
            </a:r>
            <a:endParaRPr sz="2400"/>
          </a:p>
        </p:txBody>
      </p:sp>
      <p:sp>
        <p:nvSpPr>
          <p:cNvPr id="380" name="Google Shape;380;p50"/>
          <p:cNvSpPr txBox="1"/>
          <p:nvPr/>
        </p:nvSpPr>
        <p:spPr>
          <a:xfrm>
            <a:off x="2294967" y="4580334"/>
            <a:ext cx="2811200" cy="615513"/>
          </a:xfrm>
          <a:prstGeom prst="rect">
            <a:avLst/>
          </a:prstGeom>
          <a:noFill/>
          <a:ln>
            <a:noFill/>
          </a:ln>
        </p:spPr>
        <p:txBody>
          <a:bodyPr spcFirstLastPara="1" wrap="square" lIns="121900" tIns="121900" rIns="121900" bIns="121900" anchor="t" anchorCtr="0">
            <a:spAutoFit/>
          </a:bodyPr>
          <a:lstStyle/>
          <a:p>
            <a:r>
              <a:rPr lang="en" sz="2400"/>
              <a:t>223 Impressions</a:t>
            </a:r>
            <a:endParaRPr sz="2400"/>
          </a:p>
        </p:txBody>
      </p:sp>
      <p:sp>
        <p:nvSpPr>
          <p:cNvPr id="381" name="Google Shape;381;p50"/>
          <p:cNvSpPr txBox="1"/>
          <p:nvPr/>
        </p:nvSpPr>
        <p:spPr>
          <a:xfrm>
            <a:off x="2294967" y="3583234"/>
            <a:ext cx="2811200" cy="615513"/>
          </a:xfrm>
          <a:prstGeom prst="rect">
            <a:avLst/>
          </a:prstGeom>
          <a:noFill/>
          <a:ln>
            <a:noFill/>
          </a:ln>
        </p:spPr>
        <p:txBody>
          <a:bodyPr spcFirstLastPara="1" wrap="square" lIns="121900" tIns="121900" rIns="121900" bIns="121900" anchor="t" anchorCtr="0">
            <a:spAutoFit/>
          </a:bodyPr>
          <a:lstStyle/>
          <a:p>
            <a:r>
              <a:rPr lang="en" sz="2400"/>
              <a:t>3 Ads Campaign</a:t>
            </a:r>
            <a:endParaRPr sz="2400"/>
          </a:p>
        </p:txBody>
      </p:sp>
      <p:sp>
        <p:nvSpPr>
          <p:cNvPr id="382" name="Google Shape;382;p50"/>
          <p:cNvSpPr txBox="1"/>
          <p:nvPr/>
        </p:nvSpPr>
        <p:spPr>
          <a:xfrm>
            <a:off x="2294967" y="4065634"/>
            <a:ext cx="2554800" cy="615513"/>
          </a:xfrm>
          <a:prstGeom prst="rect">
            <a:avLst/>
          </a:prstGeom>
          <a:noFill/>
          <a:ln>
            <a:noFill/>
          </a:ln>
        </p:spPr>
        <p:txBody>
          <a:bodyPr spcFirstLastPara="1" wrap="square" lIns="121900" tIns="121900" rIns="121900" bIns="121900" anchor="t" anchorCtr="0">
            <a:spAutoFit/>
          </a:bodyPr>
          <a:lstStyle/>
          <a:p>
            <a:r>
              <a:rPr lang="en" sz="2400"/>
              <a:t>13 running ads</a:t>
            </a:r>
            <a:endParaRPr sz="2400"/>
          </a:p>
        </p:txBody>
      </p:sp>
      <p:sp>
        <p:nvSpPr>
          <p:cNvPr id="383" name="Google Shape;383;p50"/>
          <p:cNvSpPr txBox="1"/>
          <p:nvPr/>
        </p:nvSpPr>
        <p:spPr>
          <a:xfrm>
            <a:off x="8593767" y="3488984"/>
            <a:ext cx="2811200" cy="615513"/>
          </a:xfrm>
          <a:prstGeom prst="rect">
            <a:avLst/>
          </a:prstGeom>
          <a:noFill/>
          <a:ln>
            <a:noFill/>
          </a:ln>
        </p:spPr>
        <p:txBody>
          <a:bodyPr spcFirstLastPara="1" wrap="square" lIns="121900" tIns="121900" rIns="121900" bIns="121900" anchor="t" anchorCtr="0">
            <a:spAutoFit/>
          </a:bodyPr>
          <a:lstStyle/>
          <a:p>
            <a:r>
              <a:rPr lang="en" sz="2400"/>
              <a:t>Compromises</a:t>
            </a:r>
            <a:endParaRPr sz="2400"/>
          </a:p>
        </p:txBody>
      </p:sp>
      <p:sp>
        <p:nvSpPr>
          <p:cNvPr id="384" name="Google Shape;384;p50"/>
          <p:cNvSpPr txBox="1"/>
          <p:nvPr/>
        </p:nvSpPr>
        <p:spPr>
          <a:xfrm>
            <a:off x="8589567" y="4039133"/>
            <a:ext cx="2948000" cy="615513"/>
          </a:xfrm>
          <a:prstGeom prst="rect">
            <a:avLst/>
          </a:prstGeom>
          <a:noFill/>
          <a:ln>
            <a:noFill/>
          </a:ln>
        </p:spPr>
        <p:txBody>
          <a:bodyPr spcFirstLastPara="1" wrap="square" lIns="121900" tIns="121900" rIns="121900" bIns="121900" anchor="t" anchorCtr="0">
            <a:spAutoFit/>
          </a:bodyPr>
          <a:lstStyle/>
          <a:p>
            <a:r>
              <a:rPr lang="en" sz="2400"/>
              <a:t>Knowledge</a:t>
            </a:r>
            <a:endParaRPr sz="2400"/>
          </a:p>
        </p:txBody>
      </p:sp>
      <p:sp>
        <p:nvSpPr>
          <p:cNvPr id="385" name="Google Shape;385;p50"/>
          <p:cNvSpPr txBox="1"/>
          <p:nvPr/>
        </p:nvSpPr>
        <p:spPr>
          <a:xfrm>
            <a:off x="8597500" y="4662168"/>
            <a:ext cx="2811200" cy="615513"/>
          </a:xfrm>
          <a:prstGeom prst="rect">
            <a:avLst/>
          </a:prstGeom>
          <a:noFill/>
          <a:ln>
            <a:noFill/>
          </a:ln>
        </p:spPr>
        <p:txBody>
          <a:bodyPr spcFirstLastPara="1" wrap="square" lIns="121900" tIns="121900" rIns="121900" bIns="121900" anchor="t" anchorCtr="0">
            <a:spAutoFit/>
          </a:bodyPr>
          <a:lstStyle/>
          <a:p>
            <a:r>
              <a:rPr lang="en" sz="2400"/>
              <a:t>Quick responses</a:t>
            </a:r>
            <a:endParaRPr sz="2400"/>
          </a:p>
        </p:txBody>
      </p:sp>
    </p:spTree>
    <p:extLst>
      <p:ext uri="{BB962C8B-B14F-4D97-AF65-F5344CB8AC3E}">
        <p14:creationId xmlns:p14="http://schemas.microsoft.com/office/powerpoint/2010/main" val="1681799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experience of participation in GOMC</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541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Ads experience for students: GOMAC competition by university alliance initiative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66544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student participation in GOMAC</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1">
                    <a:lumMod val="75000"/>
                  </a:schemeClr>
                </a:solidFill>
              </a:rPr>
              <a:t>https://www.gomachallenge.com/</a:t>
            </a:r>
          </a:p>
          <a:p>
            <a:r>
              <a:rPr lang="en-US" dirty="0" smtClean="0"/>
              <a:t>Winners by Regions and Years : </a:t>
            </a:r>
            <a:r>
              <a:rPr lang="en-US" sz="1800" dirty="0" smtClean="0"/>
              <a:t>https://www.gomachallenge.com/2022-gomac-winners/</a:t>
            </a:r>
          </a:p>
          <a:p>
            <a:endParaRPr lang="en-US" dirty="0"/>
          </a:p>
        </p:txBody>
      </p:sp>
      <p:pic>
        <p:nvPicPr>
          <p:cNvPr id="4" name="Picture 3"/>
          <p:cNvPicPr>
            <a:picLocks noChangeAspect="1"/>
          </p:cNvPicPr>
          <p:nvPr/>
        </p:nvPicPr>
        <p:blipFill>
          <a:blip r:embed="rId2"/>
          <a:stretch>
            <a:fillRect/>
          </a:stretch>
        </p:blipFill>
        <p:spPr>
          <a:xfrm>
            <a:off x="540639" y="2862072"/>
            <a:ext cx="6043041" cy="3710865"/>
          </a:xfrm>
          <a:prstGeom prst="rect">
            <a:avLst/>
          </a:prstGeom>
        </p:spPr>
      </p:pic>
    </p:spTree>
    <p:extLst>
      <p:ext uri="{BB962C8B-B14F-4D97-AF65-F5344CB8AC3E}">
        <p14:creationId xmlns:p14="http://schemas.microsoft.com/office/powerpoint/2010/main" val="4245154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Price levels for advertising in the internet</a:t>
            </a:r>
            <a:endParaRPr lang="en-GB" dirty="0"/>
          </a:p>
        </p:txBody>
      </p:sp>
      <p:sp>
        <p:nvSpPr>
          <p:cNvPr id="3" name="Content Placeholder 2"/>
          <p:cNvSpPr>
            <a:spLocks noGrp="1"/>
          </p:cNvSpPr>
          <p:nvPr>
            <p:ph idx="1"/>
          </p:nvPr>
        </p:nvSpPr>
        <p:spPr/>
        <p:txBody>
          <a:bodyPr>
            <a:normAutofit/>
          </a:bodyPr>
          <a:lstStyle/>
          <a:p>
            <a:r>
              <a:rPr lang="en-GB" dirty="0" smtClean="0"/>
              <a:t>The most common price range is 0.02 – 4 EUR per click</a:t>
            </a:r>
          </a:p>
          <a:p>
            <a:r>
              <a:rPr lang="en-GB" dirty="0" smtClean="0"/>
              <a:t>Depending on the type of ad, and the competition the prices differ</a:t>
            </a:r>
          </a:p>
          <a:p>
            <a:r>
              <a:rPr lang="en-GB" dirty="0" smtClean="0"/>
              <a:t>In Lithuania the horoscope webpage is cheap to advertise – 0.01- 0.02 EUR per click</a:t>
            </a:r>
          </a:p>
          <a:p>
            <a:r>
              <a:rPr lang="en-GB" dirty="0" smtClean="0"/>
              <a:t>However if there are 50 enterprises willing to advertise in this webpage and only 11 places for putting advertisement, the price goes up and can reach 0.5-0.6 EUR</a:t>
            </a:r>
          </a:p>
        </p:txBody>
      </p:sp>
    </p:spTree>
    <p:extLst>
      <p:ext uri="{BB962C8B-B14F-4D97-AF65-F5344CB8AC3E}">
        <p14:creationId xmlns:p14="http://schemas.microsoft.com/office/powerpoint/2010/main" val="109244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of ads for the browsing user: search vs Image, Video ads  </a:t>
            </a:r>
            <a:endParaRPr lang="en-US" dirty="0"/>
          </a:p>
        </p:txBody>
      </p:sp>
      <p:pic>
        <p:nvPicPr>
          <p:cNvPr id="4" name="Content Placeholder 3"/>
          <p:cNvPicPr>
            <a:picLocks noGrp="1" noChangeAspect="1"/>
          </p:cNvPicPr>
          <p:nvPr>
            <p:ph idx="1"/>
          </p:nvPr>
        </p:nvPicPr>
        <p:blipFill>
          <a:blip r:embed="rId2"/>
          <a:stretch>
            <a:fillRect/>
          </a:stretch>
        </p:blipFill>
        <p:spPr>
          <a:xfrm>
            <a:off x="1068513" y="1624457"/>
            <a:ext cx="6543678" cy="4351338"/>
          </a:xfrm>
          <a:prstGeom prst="rect">
            <a:avLst/>
          </a:prstGeom>
        </p:spPr>
      </p:pic>
      <p:pic>
        <p:nvPicPr>
          <p:cNvPr id="5" name="Picture 4"/>
          <p:cNvPicPr>
            <a:picLocks noChangeAspect="1"/>
          </p:cNvPicPr>
          <p:nvPr/>
        </p:nvPicPr>
        <p:blipFill>
          <a:blip r:embed="rId3"/>
          <a:stretch>
            <a:fillRect/>
          </a:stretch>
        </p:blipFill>
        <p:spPr>
          <a:xfrm>
            <a:off x="4728793" y="4797192"/>
            <a:ext cx="7322999" cy="1864036"/>
          </a:xfrm>
          <a:prstGeom prst="rect">
            <a:avLst/>
          </a:prstGeom>
        </p:spPr>
      </p:pic>
    </p:spTree>
    <p:extLst>
      <p:ext uri="{BB962C8B-B14F-4D97-AF65-F5344CB8AC3E}">
        <p14:creationId xmlns:p14="http://schemas.microsoft.com/office/powerpoint/2010/main" val="367202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to decide worth of advertising?</a:t>
            </a:r>
            <a:endParaRPr lang="en-GB" dirty="0"/>
          </a:p>
        </p:txBody>
      </p:sp>
      <p:sp>
        <p:nvSpPr>
          <p:cNvPr id="3" name="Content Placeholder 2"/>
          <p:cNvSpPr>
            <a:spLocks noGrp="1"/>
          </p:cNvSpPr>
          <p:nvPr>
            <p:ph idx="1"/>
          </p:nvPr>
        </p:nvSpPr>
        <p:spPr/>
        <p:txBody>
          <a:bodyPr/>
          <a:lstStyle/>
          <a:p>
            <a:r>
              <a:rPr lang="en-GB" dirty="0" smtClean="0"/>
              <a:t>Main thing is conversion:</a:t>
            </a:r>
          </a:p>
          <a:p>
            <a:r>
              <a:rPr lang="en-GB" dirty="0" smtClean="0"/>
              <a:t>If we have only 5% response form the customers viewing the ad, it means that after 20 shows, one customer asks for the purchase (e.g. yielding 10EUR profit). This profit has to be similar to the sum of advertising expenses for 20 customers (20*CPC)</a:t>
            </a:r>
            <a:endParaRPr lang="en-GB" dirty="0"/>
          </a:p>
        </p:txBody>
      </p:sp>
    </p:spTree>
    <p:extLst>
      <p:ext uri="{BB962C8B-B14F-4D97-AF65-F5344CB8AC3E}">
        <p14:creationId xmlns:p14="http://schemas.microsoft.com/office/powerpoint/2010/main" val="3067269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conversions</a:t>
            </a:r>
            <a:endParaRPr lang="en-GB" dirty="0"/>
          </a:p>
        </p:txBody>
      </p:sp>
      <p:sp>
        <p:nvSpPr>
          <p:cNvPr id="3" name="Content Placeholder 2"/>
          <p:cNvSpPr>
            <a:spLocks noGrp="1"/>
          </p:cNvSpPr>
          <p:nvPr>
            <p:ph idx="1"/>
          </p:nvPr>
        </p:nvSpPr>
        <p:spPr/>
        <p:txBody>
          <a:bodyPr>
            <a:normAutofit/>
          </a:bodyPr>
          <a:lstStyle/>
          <a:p>
            <a:r>
              <a:rPr lang="en-GB" dirty="0" smtClean="0"/>
              <a:t>The advertising by </a:t>
            </a:r>
            <a:r>
              <a:rPr lang="en-GB" dirty="0" err="1" smtClean="0"/>
              <a:t>Adwords</a:t>
            </a:r>
            <a:r>
              <a:rPr lang="en-GB" dirty="0" smtClean="0"/>
              <a:t> of legal (law) or insurance services in United States can cost 50-60 USD</a:t>
            </a:r>
          </a:p>
          <a:p>
            <a:r>
              <a:rPr lang="en-GB" dirty="0" smtClean="0"/>
              <a:t>However conversion yields about 4000 USD</a:t>
            </a:r>
          </a:p>
          <a:p>
            <a:r>
              <a:rPr lang="en-GB" dirty="0" smtClean="0"/>
              <a:t>In Lithuania the fast credits are rather expensive 1-2 EUR per click. But the conversions do not sufficiently cover expense. However the second credit has much larger level of conversion, than the first -about 20% . Thus it is reasonable to advertise 0% for the first credit as it attracts 2-time customers.</a:t>
            </a:r>
            <a:endParaRPr lang="en-GB" dirty="0"/>
          </a:p>
        </p:txBody>
      </p:sp>
    </p:spTree>
    <p:extLst>
      <p:ext uri="{BB962C8B-B14F-4D97-AF65-F5344CB8AC3E}">
        <p14:creationId xmlns:p14="http://schemas.microsoft.com/office/powerpoint/2010/main" val="2554236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abuse</a:t>
            </a:r>
            <a:endParaRPr lang="en-GB" dirty="0"/>
          </a:p>
        </p:txBody>
      </p:sp>
      <p:sp>
        <p:nvSpPr>
          <p:cNvPr id="3" name="Content Placeholder 2"/>
          <p:cNvSpPr>
            <a:spLocks noGrp="1"/>
          </p:cNvSpPr>
          <p:nvPr>
            <p:ph idx="1"/>
          </p:nvPr>
        </p:nvSpPr>
        <p:spPr/>
        <p:txBody>
          <a:bodyPr>
            <a:normAutofit/>
          </a:bodyPr>
          <a:lstStyle/>
          <a:p>
            <a:r>
              <a:rPr lang="en-GB" dirty="0" smtClean="0"/>
              <a:t>Automatically generated clicks can click on your ads. It means, that you will pay the cost per click sum as much as you have set in your budget, but no real customers will see your ad.</a:t>
            </a:r>
          </a:p>
          <a:p>
            <a:r>
              <a:rPr lang="en-GB" dirty="0" smtClean="0"/>
              <a:t>The competitors using same keywords for their product search can manually click your ads till they reach sum of your budget (usually similar firms use similar advertising budgets, therefore it is easy to guess). Then your ads will never be shown to customers using the competitive keyword set</a:t>
            </a:r>
            <a:endParaRPr lang="en-GB" dirty="0"/>
          </a:p>
        </p:txBody>
      </p:sp>
    </p:spTree>
    <p:extLst>
      <p:ext uri="{BB962C8B-B14F-4D97-AF65-F5344CB8AC3E}">
        <p14:creationId xmlns:p14="http://schemas.microsoft.com/office/powerpoint/2010/main" val="2997431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solution</a:t>
            </a:r>
            <a:endParaRPr lang="en-GB" dirty="0"/>
          </a:p>
        </p:txBody>
      </p:sp>
      <p:sp>
        <p:nvSpPr>
          <p:cNvPr id="3" name="Content Placeholder 2"/>
          <p:cNvSpPr>
            <a:spLocks noGrp="1"/>
          </p:cNvSpPr>
          <p:nvPr>
            <p:ph idx="1"/>
          </p:nvPr>
        </p:nvSpPr>
        <p:spPr/>
        <p:txBody>
          <a:bodyPr/>
          <a:lstStyle/>
          <a:p>
            <a:r>
              <a:rPr lang="en-GB" dirty="0" smtClean="0"/>
              <a:t>You can apply to Google for detecting automated click or manual clicking (defined by IP, location and reasonable interval of clicks or usual patterns of customer behaviour</a:t>
            </a:r>
          </a:p>
          <a:p>
            <a:r>
              <a:rPr lang="en-GB" dirty="0" smtClean="0"/>
              <a:t>If the abuse is confirmed, Google returns advertising expenses</a:t>
            </a:r>
            <a:endParaRPr lang="en-GB" dirty="0"/>
          </a:p>
        </p:txBody>
      </p:sp>
    </p:spTree>
    <p:extLst>
      <p:ext uri="{BB962C8B-B14F-4D97-AF65-F5344CB8AC3E}">
        <p14:creationId xmlns:p14="http://schemas.microsoft.com/office/powerpoint/2010/main" val="1740000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You can even make market forecast and define budget by </a:t>
            </a:r>
            <a:r>
              <a:rPr lang="en-GB" dirty="0" smtClean="0"/>
              <a:t>Ads </a:t>
            </a:r>
            <a:r>
              <a:rPr lang="en-GB" dirty="0" smtClean="0"/>
              <a:t>keyword prices</a:t>
            </a:r>
            <a:endParaRPr lang="en-GB" dirty="0"/>
          </a:p>
        </p:txBody>
      </p:sp>
      <p:sp>
        <p:nvSpPr>
          <p:cNvPr id="3" name="Content Placeholder 2"/>
          <p:cNvSpPr>
            <a:spLocks noGrp="1"/>
          </p:cNvSpPr>
          <p:nvPr>
            <p:ph idx="1"/>
          </p:nvPr>
        </p:nvSpPr>
        <p:spPr/>
        <p:txBody>
          <a:bodyPr>
            <a:normAutofit/>
          </a:bodyPr>
          <a:lstStyle/>
          <a:p>
            <a:r>
              <a:rPr lang="en-GB" dirty="0" smtClean="0"/>
              <a:t>The real estate ad prices grew for 3 times till 2008, then fell down for 2 times, now recovering up</a:t>
            </a:r>
          </a:p>
          <a:p>
            <a:r>
              <a:rPr lang="en-GB" dirty="0" smtClean="0"/>
              <a:t>The most common advertising budget is 200-300 EUR per month</a:t>
            </a:r>
          </a:p>
          <a:p>
            <a:r>
              <a:rPr lang="en-GB" dirty="0" smtClean="0"/>
              <a:t>Largest enterprises have it 10,000/month</a:t>
            </a:r>
          </a:p>
          <a:p>
            <a:r>
              <a:rPr lang="en-GB" dirty="0" smtClean="0"/>
              <a:t>The top high- hosting centres (</a:t>
            </a:r>
            <a:r>
              <a:rPr lang="en-GB" dirty="0" err="1" smtClean="0"/>
              <a:t>Mediashop</a:t>
            </a:r>
            <a:r>
              <a:rPr lang="en-GB" dirty="0" smtClean="0"/>
              <a:t>)</a:t>
            </a:r>
          </a:p>
          <a:p>
            <a:r>
              <a:rPr lang="en-GB" dirty="0" smtClean="0"/>
              <a:t>Large enterprises are now moving to </a:t>
            </a:r>
            <a:r>
              <a:rPr lang="en-GB" dirty="0" err="1" smtClean="0"/>
              <a:t>Youtube</a:t>
            </a:r>
            <a:r>
              <a:rPr lang="en-GB" dirty="0" smtClean="0"/>
              <a:t> (acquired by Google due to its potential)</a:t>
            </a:r>
          </a:p>
          <a:p>
            <a:endParaRPr lang="en-GB" dirty="0"/>
          </a:p>
        </p:txBody>
      </p:sp>
    </p:spTree>
    <p:extLst>
      <p:ext uri="{BB962C8B-B14F-4D97-AF65-F5344CB8AC3E}">
        <p14:creationId xmlns:p14="http://schemas.microsoft.com/office/powerpoint/2010/main" val="145787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pic>
        <p:nvPicPr>
          <p:cNvPr id="4" name="Content Placeholder 3"/>
          <p:cNvPicPr>
            <a:picLocks noGrp="1" noChangeAspect="1"/>
          </p:cNvPicPr>
          <p:nvPr>
            <p:ph idx="1"/>
          </p:nvPr>
        </p:nvPicPr>
        <p:blipFill>
          <a:blip r:embed="rId2"/>
          <a:stretch>
            <a:fillRect/>
          </a:stretch>
        </p:blipFill>
        <p:spPr>
          <a:xfrm>
            <a:off x="2250120" y="1825625"/>
            <a:ext cx="7691759" cy="4351338"/>
          </a:xfrm>
          <a:prstGeom prst="rect">
            <a:avLst/>
          </a:prstGeom>
        </p:spPr>
      </p:pic>
    </p:spTree>
    <p:extLst>
      <p:ext uri="{BB962C8B-B14F-4D97-AF65-F5344CB8AC3E}">
        <p14:creationId xmlns:p14="http://schemas.microsoft.com/office/powerpoint/2010/main" val="39233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1524000" y="751612"/>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en-GB" sz="2400" kern="0" dirty="0">
                <a:solidFill>
                  <a:srgbClr val="348FD5"/>
                </a:solidFill>
                <a:latin typeface="Open Sans" pitchFamily="34" charset="0"/>
                <a:ea typeface="Open Sans" pitchFamily="34" charset="0"/>
                <a:cs typeface="Open Sans" pitchFamily="34" charset="0"/>
              </a:rPr>
              <a:t>Advertising in search network</a:t>
            </a:r>
            <a:endParaRPr lang="lt-LT" sz="2400" kern="0" dirty="0">
              <a:solidFill>
                <a:srgbClr val="348FD5"/>
              </a:solidFill>
              <a:latin typeface="Open Sans" pitchFamily="34" charset="0"/>
              <a:ea typeface="Open Sans" pitchFamily="34" charset="0"/>
              <a:cs typeface="Open Sans"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017" y="1199201"/>
            <a:ext cx="6223781" cy="4867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924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 rules for writing an Ad:</a:t>
            </a:r>
            <a:endParaRPr lang="en-US" dirty="0"/>
          </a:p>
        </p:txBody>
      </p:sp>
      <p:sp>
        <p:nvSpPr>
          <p:cNvPr id="3" name="Content Placeholder 2"/>
          <p:cNvSpPr>
            <a:spLocks noGrp="1"/>
          </p:cNvSpPr>
          <p:nvPr>
            <p:ph idx="1"/>
          </p:nvPr>
        </p:nvSpPr>
        <p:spPr/>
        <p:txBody>
          <a:bodyPr/>
          <a:lstStyle/>
          <a:p>
            <a:r>
              <a:rPr lang="en-US" dirty="0" smtClean="0"/>
              <a:t>structure, </a:t>
            </a:r>
          </a:p>
          <a:p>
            <a:r>
              <a:rPr lang="en-US" dirty="0" smtClean="0"/>
              <a:t>content,</a:t>
            </a:r>
          </a:p>
          <a:p>
            <a:r>
              <a:rPr lang="en-US" dirty="0" smtClean="0"/>
              <a:t>syntax, </a:t>
            </a:r>
          </a:p>
          <a:p>
            <a:r>
              <a:rPr lang="en-US" dirty="0" smtClean="0"/>
              <a:t>keywords, </a:t>
            </a:r>
          </a:p>
          <a:p>
            <a:r>
              <a:rPr lang="en-US" dirty="0" smtClean="0"/>
              <a:t>landing page, </a:t>
            </a:r>
          </a:p>
          <a:p>
            <a:r>
              <a:rPr lang="en-US" dirty="0" smtClean="0"/>
              <a:t>extension</a:t>
            </a:r>
            <a:endParaRPr lang="en-US" dirty="0"/>
          </a:p>
        </p:txBody>
      </p:sp>
    </p:spTree>
    <p:extLst>
      <p:ext uri="{BB962C8B-B14F-4D97-AF65-F5344CB8AC3E}">
        <p14:creationId xmlns:p14="http://schemas.microsoft.com/office/powerpoint/2010/main" val="410241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524000" y="6380774"/>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2085992" y="711841"/>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en-US" sz="2400" kern="0" dirty="0" smtClean="0">
                <a:solidFill>
                  <a:srgbClr val="348FD5"/>
                </a:solidFill>
                <a:latin typeface="Open Sans" pitchFamily="34" charset="0"/>
                <a:ea typeface="Open Sans" pitchFamily="34" charset="0"/>
                <a:cs typeface="Open Sans" pitchFamily="34" charset="0"/>
              </a:rPr>
              <a:t>Information adjustment</a:t>
            </a:r>
            <a:endParaRPr lang="lt-LT" sz="2400" kern="0" dirty="0">
              <a:solidFill>
                <a:srgbClr val="348FD5"/>
              </a:solidFill>
              <a:latin typeface="Open Sans" pitchFamily="34" charset="0"/>
              <a:ea typeface="Open Sans" pitchFamily="34" charset="0"/>
              <a:cs typeface="Open Sans"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509" y="1496176"/>
            <a:ext cx="7451808" cy="3058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1993140" y="4780335"/>
            <a:ext cx="8217660" cy="1600438"/>
          </a:xfrm>
          <a:prstGeom prst="rect">
            <a:avLst/>
          </a:prstGeom>
          <a:ln>
            <a:noFill/>
          </a:ln>
        </p:spPr>
        <p:txBody>
          <a:bodyPr wrap="square">
            <a:spAutoFit/>
          </a:bodyPr>
          <a:lstStyle/>
          <a:p>
            <a:r>
              <a:rPr lang="lt-LT" sz="1400" b="1" dirty="0">
                <a:solidFill>
                  <a:schemeClr val="bg1">
                    <a:lumMod val="50000"/>
                  </a:schemeClr>
                </a:solidFill>
                <a:latin typeface="Open Sans" pitchFamily="34" charset="0"/>
                <a:ea typeface="Open Sans" pitchFamily="34" charset="0"/>
                <a:cs typeface="Open Sans" pitchFamily="34" charset="0"/>
              </a:rPr>
              <a:t>Impression share</a:t>
            </a:r>
            <a:r>
              <a:rPr lang="lt-LT" sz="1400" dirty="0">
                <a:solidFill>
                  <a:schemeClr val="bg1">
                    <a:lumMod val="50000"/>
                  </a:schemeClr>
                </a:solidFill>
                <a:latin typeface="Open Sans" pitchFamily="34" charset="0"/>
                <a:ea typeface="Open Sans" pitchFamily="34" charset="0"/>
                <a:cs typeface="Open Sans" pitchFamily="34" charset="0"/>
              </a:rPr>
              <a:t>: parodymų </a:t>
            </a:r>
            <a:r>
              <a:rPr lang="lt-LT" sz="1400" dirty="0">
                <a:solidFill>
                  <a:schemeClr val="bg1">
                    <a:lumMod val="50000"/>
                  </a:schemeClr>
                </a:solidFill>
                <a:latin typeface="Open Sans" pitchFamily="34" charset="0"/>
                <a:ea typeface="Open Sans" pitchFamily="34" charset="0"/>
                <a:cs typeface="Open Sans" pitchFamily="34" charset="0"/>
              </a:rPr>
              <a:t>dalis - procentais išreikštas jūsų reklamos parodymų ir paieškų srauto santykis. Šį kriterijų įtakoja reklaminės kampanijos nustatymai, ar skelbimai yra patvirtinti Google, nustatyta raktažodžių kaina ir skelbimų „kokybės balas“.</a:t>
            </a:r>
          </a:p>
          <a:p>
            <a:r>
              <a:rPr lang="lt-LT" sz="1400" b="1" dirty="0">
                <a:solidFill>
                  <a:schemeClr val="bg1">
                    <a:lumMod val="50000"/>
                  </a:schemeClr>
                </a:solidFill>
                <a:latin typeface="Open Sans" pitchFamily="34" charset="0"/>
                <a:ea typeface="Open Sans" pitchFamily="34" charset="0"/>
                <a:cs typeface="Open Sans" pitchFamily="34" charset="0"/>
              </a:rPr>
              <a:t>Lost IS(budget): </a:t>
            </a:r>
            <a:r>
              <a:rPr lang="lt-LT" sz="1400" dirty="0">
                <a:solidFill>
                  <a:schemeClr val="bg1">
                    <a:lumMod val="50000"/>
                  </a:schemeClr>
                </a:solidFill>
                <a:latin typeface="Open Sans" pitchFamily="34" charset="0"/>
                <a:ea typeface="Open Sans" pitchFamily="34" charset="0"/>
                <a:cs typeface="Open Sans" pitchFamily="34" charset="0"/>
              </a:rPr>
              <a:t>parodymų </a:t>
            </a:r>
            <a:r>
              <a:rPr lang="lt-LT" sz="1400" dirty="0">
                <a:solidFill>
                  <a:schemeClr val="bg1">
                    <a:lumMod val="50000"/>
                  </a:schemeClr>
                </a:solidFill>
                <a:latin typeface="Open Sans" pitchFamily="34" charset="0"/>
                <a:ea typeface="Open Sans" pitchFamily="34" charset="0"/>
                <a:cs typeface="Open Sans" pitchFamily="34" charset="0"/>
              </a:rPr>
              <a:t>dalis kurią praradote dėl biudžeto ribojimų. Šituos parodymus būtų galima gauti nuėmus biudžeto ribojimus.</a:t>
            </a:r>
          </a:p>
          <a:p>
            <a:r>
              <a:rPr lang="lt-LT" sz="1400" b="1" dirty="0">
                <a:solidFill>
                  <a:schemeClr val="bg1">
                    <a:lumMod val="50000"/>
                  </a:schemeClr>
                </a:solidFill>
                <a:latin typeface="Open Sans" pitchFamily="34" charset="0"/>
                <a:ea typeface="Open Sans" pitchFamily="34" charset="0"/>
                <a:cs typeface="Open Sans" pitchFamily="34" charset="0"/>
              </a:rPr>
              <a:t>Lost IS(rank): </a:t>
            </a:r>
            <a:r>
              <a:rPr lang="lt-LT" sz="1400" dirty="0">
                <a:solidFill>
                  <a:schemeClr val="bg1">
                    <a:lumMod val="50000"/>
                  </a:schemeClr>
                </a:solidFill>
                <a:latin typeface="Open Sans" pitchFamily="34" charset="0"/>
                <a:ea typeface="Open Sans" pitchFamily="34" charset="0"/>
                <a:cs typeface="Open Sans" pitchFamily="34" charset="0"/>
              </a:rPr>
              <a:t>parodymų </a:t>
            </a:r>
            <a:r>
              <a:rPr lang="lt-LT" sz="1400" dirty="0">
                <a:solidFill>
                  <a:schemeClr val="bg1">
                    <a:lumMod val="50000"/>
                  </a:schemeClr>
                </a:solidFill>
                <a:latin typeface="Open Sans" pitchFamily="34" charset="0"/>
                <a:ea typeface="Open Sans" pitchFamily="34" charset="0"/>
                <a:cs typeface="Open Sans" pitchFamily="34" charset="0"/>
              </a:rPr>
              <a:t>dalis kurią praradote dėl skelbimo reitingo. Šituos parodymus būtų galima gauti pagerinus reklamines </a:t>
            </a:r>
            <a:r>
              <a:rPr lang="lt-LT" sz="1400" dirty="0">
                <a:solidFill>
                  <a:schemeClr val="bg1">
                    <a:lumMod val="50000"/>
                  </a:schemeClr>
                </a:solidFill>
                <a:latin typeface="Open Sans" pitchFamily="34" charset="0"/>
                <a:ea typeface="Open Sans" pitchFamily="34" charset="0"/>
                <a:cs typeface="Open Sans" pitchFamily="34" charset="0"/>
              </a:rPr>
              <a:t>pozicijas ir reklaminės kampanijos kokybę.</a:t>
            </a:r>
            <a:endParaRPr lang="lt-LT" sz="1400" dirty="0">
              <a:solidFill>
                <a:schemeClr val="bg1">
                  <a:lumMod val="50000"/>
                </a:schemeClr>
              </a:solidFill>
              <a:latin typeface="Open Sans" pitchFamily="34" charset="0"/>
              <a:ea typeface="Open Sans" pitchFamily="34" charset="0"/>
              <a:cs typeface="Open Sans" pitchFamily="34" charset="0"/>
            </a:endParaRPr>
          </a:p>
        </p:txBody>
      </p:sp>
      <p:sp>
        <p:nvSpPr>
          <p:cNvPr id="3" name="Rectangle 2"/>
          <p:cNvSpPr/>
          <p:nvPr/>
        </p:nvSpPr>
        <p:spPr>
          <a:xfrm>
            <a:off x="1999393" y="1115154"/>
            <a:ext cx="8229600" cy="307777"/>
          </a:xfrm>
          <a:prstGeom prst="rect">
            <a:avLst/>
          </a:prstGeom>
        </p:spPr>
        <p:txBody>
          <a:bodyPr wrap="square">
            <a:spAutoFit/>
          </a:bodyPr>
          <a:lstStyle/>
          <a:p>
            <a:r>
              <a:rPr lang="en-US" sz="1400" dirty="0" smtClean="0">
                <a:solidFill>
                  <a:schemeClr val="bg1">
                    <a:lumMod val="50000"/>
                  </a:schemeClr>
                </a:solidFill>
                <a:latin typeface="Open Sans" pitchFamily="34" charset="0"/>
                <a:ea typeface="Open Sans" pitchFamily="34" charset="0"/>
                <a:cs typeface="Open Sans" pitchFamily="34" charset="0"/>
              </a:rPr>
              <a:t>In </a:t>
            </a:r>
            <a:r>
              <a:rPr lang="lt-LT" sz="1400" dirty="0" smtClean="0">
                <a:solidFill>
                  <a:schemeClr val="bg1">
                    <a:lumMod val="50000"/>
                  </a:schemeClr>
                </a:solidFill>
                <a:latin typeface="Open Sans" pitchFamily="34" charset="0"/>
                <a:ea typeface="Open Sans" pitchFamily="34" charset="0"/>
                <a:cs typeface="Open Sans" pitchFamily="34" charset="0"/>
              </a:rPr>
              <a:t>„</a:t>
            </a:r>
            <a:r>
              <a:rPr lang="lt-LT" sz="1400" dirty="0" err="1" smtClean="0">
                <a:solidFill>
                  <a:schemeClr val="bg1">
                    <a:lumMod val="50000"/>
                  </a:schemeClr>
                </a:solidFill>
                <a:latin typeface="Open Sans" pitchFamily="34" charset="0"/>
                <a:ea typeface="Open Sans" pitchFamily="34" charset="0"/>
                <a:cs typeface="Open Sans" pitchFamily="34" charset="0"/>
              </a:rPr>
              <a:t>campaigns</a:t>
            </a:r>
            <a:r>
              <a:rPr lang="lt-LT" sz="1400" dirty="0">
                <a:solidFill>
                  <a:schemeClr val="bg1">
                    <a:lumMod val="50000"/>
                  </a:schemeClr>
                </a:solidFill>
                <a:latin typeface="Open Sans" pitchFamily="34" charset="0"/>
                <a:ea typeface="Open Sans" pitchFamily="34" charset="0"/>
                <a:cs typeface="Open Sans" pitchFamily="34" charset="0"/>
              </a:rPr>
              <a:t>“ </a:t>
            </a:r>
            <a:r>
              <a:rPr lang="en-US" sz="1400" dirty="0" smtClean="0">
                <a:solidFill>
                  <a:schemeClr val="bg1">
                    <a:lumMod val="50000"/>
                  </a:schemeClr>
                </a:solidFill>
                <a:latin typeface="Open Sans" pitchFamily="34" charset="0"/>
                <a:ea typeface="Open Sans" pitchFamily="34" charset="0"/>
                <a:cs typeface="Open Sans" pitchFamily="34" charset="0"/>
              </a:rPr>
              <a:t>add columns with </a:t>
            </a:r>
            <a:r>
              <a:rPr lang="lt-LT" sz="1400" dirty="0" smtClean="0">
                <a:solidFill>
                  <a:schemeClr val="bg1">
                    <a:lumMod val="50000"/>
                  </a:schemeClr>
                </a:solidFill>
                <a:latin typeface="Open Sans" pitchFamily="34" charset="0"/>
                <a:ea typeface="Open Sans" pitchFamily="34" charset="0"/>
                <a:cs typeface="Open Sans" pitchFamily="34" charset="0"/>
              </a:rPr>
              <a:t>„</a:t>
            </a:r>
            <a:r>
              <a:rPr lang="lt-LT" sz="1400" dirty="0" err="1" smtClean="0">
                <a:solidFill>
                  <a:schemeClr val="bg1">
                    <a:lumMod val="50000"/>
                  </a:schemeClr>
                </a:solidFill>
                <a:latin typeface="Open Sans" pitchFamily="34" charset="0"/>
                <a:ea typeface="Open Sans" pitchFamily="34" charset="0"/>
                <a:cs typeface="Open Sans" pitchFamily="34" charset="0"/>
              </a:rPr>
              <a:t>impression</a:t>
            </a:r>
            <a:r>
              <a:rPr lang="lt-LT" sz="1400" dirty="0" smtClean="0">
                <a:solidFill>
                  <a:schemeClr val="bg1">
                    <a:lumMod val="50000"/>
                  </a:schemeClr>
                </a:solidFill>
                <a:latin typeface="Open Sans" pitchFamily="34" charset="0"/>
                <a:ea typeface="Open Sans" pitchFamily="34" charset="0"/>
                <a:cs typeface="Open Sans" pitchFamily="34" charset="0"/>
              </a:rPr>
              <a:t> </a:t>
            </a:r>
            <a:r>
              <a:rPr lang="lt-LT" sz="1400" dirty="0">
                <a:solidFill>
                  <a:schemeClr val="bg1">
                    <a:lumMod val="50000"/>
                  </a:schemeClr>
                </a:solidFill>
                <a:latin typeface="Open Sans" pitchFamily="34" charset="0"/>
                <a:ea typeface="Open Sans" pitchFamily="34" charset="0"/>
                <a:cs typeface="Open Sans" pitchFamily="34" charset="0"/>
              </a:rPr>
              <a:t>share“</a:t>
            </a:r>
            <a:endParaRPr lang="lt-LT" sz="1400"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298920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2597</Words>
  <Application>Microsoft Office PowerPoint</Application>
  <PresentationFormat>Widescreen</PresentationFormat>
  <Paragraphs>503</Paragraphs>
  <Slides>54</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Open Sans</vt:lpstr>
      <vt:lpstr>Roboto</vt:lpstr>
      <vt:lpstr>Verdana</vt:lpstr>
      <vt:lpstr>Office Theme</vt:lpstr>
      <vt:lpstr>Google ads: principles, functions of its information system, getting skills and learning, examples</vt:lpstr>
      <vt:lpstr>The purpose and tasks of Google Ads</vt:lpstr>
      <vt:lpstr>Types of ads: text, banner, video, mobile. Search opportunities</vt:lpstr>
      <vt:lpstr>PowerPoint Presentation</vt:lpstr>
      <vt:lpstr>Placement of ads for the browsing user: search vs Image, Video ads  </vt:lpstr>
      <vt:lpstr>Structure</vt:lpstr>
      <vt:lpstr>PowerPoint Presentation</vt:lpstr>
      <vt:lpstr>Main rules for writing an 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Keyword planner: selecting keywords, making their list, adjusting by reach and cost</vt:lpstr>
      <vt:lpstr>PowerPoint Presentation</vt:lpstr>
      <vt:lpstr>PowerPoint Presentation</vt:lpstr>
      <vt:lpstr>PowerPoint Presentation</vt:lpstr>
      <vt:lpstr>Auction principle, Quality of the webpage (CRT(click through rate+Relevance+Landing page = psge rank and adjusted price</vt:lpstr>
      <vt:lpstr>Optimize quality score</vt:lpstr>
      <vt:lpstr>PowerPoint Presentation</vt:lpstr>
      <vt:lpstr>PowerPoint Presentation</vt:lpstr>
      <vt:lpstr>PowerPoint Presentation</vt:lpstr>
      <vt:lpstr>Budget allocation: per click, daily, monthly</vt:lpstr>
      <vt:lpstr>Google Ads pricing application: how much does it cost to advertise, risk due to auction principle</vt:lpstr>
      <vt:lpstr>Connection of Google Ads and Google Analytics</vt:lpstr>
      <vt:lpstr>Google Ads monitoring of the Google Merchandise Store (In Google Analytics Demo account</vt:lpstr>
      <vt:lpstr>Google Ads skills, certification</vt:lpstr>
      <vt:lpstr>Ads sample</vt:lpstr>
      <vt:lpstr>Ads strategy sample</vt:lpstr>
      <vt:lpstr>Google Ad grants experience for students: GOMC (Google online marketing challenge) by Google</vt:lpstr>
      <vt:lpstr>Ad Grants OMC  Post-campaign Report </vt:lpstr>
      <vt:lpstr>Executive Summary</vt:lpstr>
      <vt:lpstr>Campaign Overview</vt:lpstr>
      <vt:lpstr>Core Performance Metrics</vt:lpstr>
      <vt:lpstr>PowerPoint Presentation</vt:lpstr>
      <vt:lpstr>Marketing Goal Achievement and Social Impact</vt:lpstr>
      <vt:lpstr>Recommended Next Steps</vt:lpstr>
      <vt:lpstr>Learning Component</vt:lpstr>
      <vt:lpstr>Teams experience of participation in GOMC</vt:lpstr>
      <vt:lpstr>Google Ads experience for students: GOMAC competition by university alliance initiative</vt:lpstr>
      <vt:lpstr>Example of student participation in GOMAC</vt:lpstr>
      <vt:lpstr>Price levels for advertising in the internet</vt:lpstr>
      <vt:lpstr>How to decide worth of advertising?</vt:lpstr>
      <vt:lpstr>Examples of conversions</vt:lpstr>
      <vt:lpstr>Possible abuse</vt:lpstr>
      <vt:lpstr>Possible solution</vt:lpstr>
      <vt:lpstr>You can even make market forecast and define budget by Ads keyword prices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ads: principles, information system, learning, examples</dc:title>
  <dc:creator>Dalios</dc:creator>
  <cp:lastModifiedBy>Dalios</cp:lastModifiedBy>
  <cp:revision>37</cp:revision>
  <dcterms:created xsi:type="dcterms:W3CDTF">2022-12-09T08:51:16Z</dcterms:created>
  <dcterms:modified xsi:type="dcterms:W3CDTF">2022-12-09T11:09:42Z</dcterms:modified>
</cp:coreProperties>
</file>