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89" r:id="rId1"/>
  </p:sldMasterIdLst>
  <p:notesMasterIdLst>
    <p:notesMasterId r:id="rId43"/>
  </p:notesMasterIdLst>
  <p:handoutMasterIdLst>
    <p:handoutMasterId r:id="rId44"/>
  </p:handoutMasterIdLst>
  <p:sldIdLst>
    <p:sldId id="272" r:id="rId2"/>
    <p:sldId id="273" r:id="rId3"/>
    <p:sldId id="269" r:id="rId4"/>
    <p:sldId id="257" r:id="rId5"/>
    <p:sldId id="258" r:id="rId6"/>
    <p:sldId id="275" r:id="rId7"/>
    <p:sldId id="259" r:id="rId8"/>
    <p:sldId id="260" r:id="rId9"/>
    <p:sldId id="262" r:id="rId10"/>
    <p:sldId id="276" r:id="rId11"/>
    <p:sldId id="279" r:id="rId12"/>
    <p:sldId id="263" r:id="rId13"/>
    <p:sldId id="264" r:id="rId14"/>
    <p:sldId id="265" r:id="rId15"/>
    <p:sldId id="266" r:id="rId16"/>
    <p:sldId id="268" r:id="rId17"/>
    <p:sldId id="291" r:id="rId18"/>
    <p:sldId id="300" r:id="rId19"/>
    <p:sldId id="270" r:id="rId20"/>
    <p:sldId id="307" r:id="rId21"/>
    <p:sldId id="306" r:id="rId22"/>
    <p:sldId id="281" r:id="rId23"/>
    <p:sldId id="282" r:id="rId24"/>
    <p:sldId id="283" r:id="rId25"/>
    <p:sldId id="284" r:id="rId26"/>
    <p:sldId id="287" r:id="rId27"/>
    <p:sldId id="292" r:id="rId28"/>
    <p:sldId id="293" r:id="rId29"/>
    <p:sldId id="288" r:id="rId30"/>
    <p:sldId id="289" r:id="rId31"/>
    <p:sldId id="294" r:id="rId32"/>
    <p:sldId id="295" r:id="rId33"/>
    <p:sldId id="296" r:id="rId34"/>
    <p:sldId id="297" r:id="rId35"/>
    <p:sldId id="298" r:id="rId36"/>
    <p:sldId id="301" r:id="rId37"/>
    <p:sldId id="302" r:id="rId38"/>
    <p:sldId id="303" r:id="rId39"/>
    <p:sldId id="304" r:id="rId40"/>
    <p:sldId id="305" r:id="rId41"/>
    <p:sldId id="290" r:id="rId42"/>
  </p:sldIdLst>
  <p:sldSz cx="9144000" cy="6858000" type="screen4x3"/>
  <p:notesSz cx="6858000" cy="9947275"/>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0066FF"/>
    <a:srgbClr val="F2320C"/>
    <a:srgbClr val="7C6E34"/>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84" autoAdjust="0"/>
    <p:restoredTop sz="94660"/>
  </p:normalViewPr>
  <p:slideViewPr>
    <p:cSldViewPr>
      <p:cViewPr varScale="1">
        <p:scale>
          <a:sx n="105" d="100"/>
          <a:sy n="105"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Sheet1!$G$13</c:f>
              <c:strCache>
                <c:ptCount val="1"/>
                <c:pt idx="0">
                  <c:v>benefit</c:v>
                </c:pt>
              </c:strCache>
            </c:strRef>
          </c:tx>
          <c:spPr>
            <a:ln w="28575">
              <a:noFill/>
            </a:ln>
          </c:spPr>
          <c:xVal>
            <c:numRef>
              <c:f>Sheet1!$F$14:$F$17</c:f>
              <c:numCache>
                <c:formatCode>General</c:formatCode>
                <c:ptCount val="4"/>
                <c:pt idx="0">
                  <c:v>22</c:v>
                </c:pt>
                <c:pt idx="1">
                  <c:v>28</c:v>
                </c:pt>
                <c:pt idx="2">
                  <c:v>17</c:v>
                </c:pt>
                <c:pt idx="3">
                  <c:v>33</c:v>
                </c:pt>
              </c:numCache>
            </c:numRef>
          </c:xVal>
          <c:yVal>
            <c:numRef>
              <c:f>Sheet1!$G$14:$G$17</c:f>
              <c:numCache>
                <c:formatCode>General</c:formatCode>
                <c:ptCount val="4"/>
                <c:pt idx="0">
                  <c:v>30</c:v>
                </c:pt>
                <c:pt idx="1">
                  <c:v>27</c:v>
                </c:pt>
                <c:pt idx="2">
                  <c:v>8</c:v>
                </c:pt>
                <c:pt idx="3">
                  <c:v>35</c:v>
                </c:pt>
              </c:numCache>
            </c:numRef>
          </c:yVal>
          <c:smooth val="0"/>
          <c:extLst>
            <c:ext xmlns:c16="http://schemas.microsoft.com/office/drawing/2014/chart" uri="{C3380CC4-5D6E-409C-BE32-E72D297353CC}">
              <c16:uniqueId val="{00000000-4D69-46C2-9A10-B834BBE752E3}"/>
            </c:ext>
          </c:extLst>
        </c:ser>
        <c:dLbls>
          <c:showLegendKey val="0"/>
          <c:showVal val="0"/>
          <c:showCatName val="0"/>
          <c:showSerName val="0"/>
          <c:showPercent val="0"/>
          <c:showBubbleSize val="0"/>
        </c:dLbls>
        <c:axId val="62999360"/>
        <c:axId val="62999936"/>
      </c:scatterChart>
      <c:valAx>
        <c:axId val="62999360"/>
        <c:scaling>
          <c:orientation val="minMax"/>
        </c:scaling>
        <c:delete val="0"/>
        <c:axPos val="b"/>
        <c:title>
          <c:tx>
            <c:rich>
              <a:bodyPr/>
              <a:lstStyle/>
              <a:p>
                <a:pPr>
                  <a:defRPr/>
                </a:pPr>
                <a:r>
                  <a:rPr lang="en-US" sz="2000" b="0" dirty="0" smtClean="0">
                    <a:latin typeface="Arial" pitchFamily="34" charset="0"/>
                    <a:cs typeface="Arial" pitchFamily="34" charset="0"/>
                  </a:rPr>
                  <a:t>Cost</a:t>
                </a:r>
                <a:endParaRPr lang="tr-TR" sz="1100" b="0" dirty="0">
                  <a:latin typeface="Arial" pitchFamily="34" charset="0"/>
                  <a:cs typeface="Arial" pitchFamily="34" charset="0"/>
                </a:endParaRPr>
              </a:p>
            </c:rich>
          </c:tx>
          <c:layout/>
          <c:overlay val="0"/>
        </c:title>
        <c:numFmt formatCode="General" sourceLinked="1"/>
        <c:majorTickMark val="none"/>
        <c:minorTickMark val="none"/>
        <c:tickLblPos val="nextTo"/>
        <c:crossAx val="62999936"/>
        <c:crosses val="autoZero"/>
        <c:crossBetween val="midCat"/>
      </c:valAx>
      <c:valAx>
        <c:axId val="62999936"/>
        <c:scaling>
          <c:orientation val="minMax"/>
        </c:scaling>
        <c:delete val="0"/>
        <c:axPos val="l"/>
        <c:title>
          <c:tx>
            <c:rich>
              <a:bodyPr/>
              <a:lstStyle/>
              <a:p>
                <a:pPr>
                  <a:defRPr/>
                </a:pPr>
                <a:r>
                  <a:rPr lang="en-US" sz="1200" b="0" dirty="0" smtClean="0">
                    <a:latin typeface="Arial" pitchFamily="34" charset="0"/>
                    <a:cs typeface="Arial" pitchFamily="34" charset="0"/>
                  </a:rPr>
                  <a:t>Benefit</a:t>
                </a:r>
                <a:endParaRPr lang="tr-TR" sz="1200" b="0" dirty="0">
                  <a:latin typeface="Arial" pitchFamily="34" charset="0"/>
                  <a:cs typeface="Arial" pitchFamily="34" charset="0"/>
                </a:endParaRPr>
              </a:p>
            </c:rich>
          </c:tx>
          <c:layout/>
          <c:overlay val="0"/>
        </c:title>
        <c:numFmt formatCode="General" sourceLinked="1"/>
        <c:majorTickMark val="none"/>
        <c:minorTickMark val="none"/>
        <c:tickLblPos val="nextTo"/>
        <c:crossAx val="62999360"/>
        <c:crosses val="autoZero"/>
        <c:crossBetween val="midCat"/>
      </c:valAx>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25A4A7-22E6-4449-B2E4-9662E3B0DD9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3178BE4-41A3-44EB-9851-535D7A04C982}">
      <dgm:prSet phldrT="[Text]"/>
      <dgm:spPr/>
      <dgm:t>
        <a:bodyPr/>
        <a:lstStyle/>
        <a:p>
          <a:r>
            <a:rPr lang="en-US" dirty="0" smtClean="0"/>
            <a:t>Car selection</a:t>
          </a:r>
          <a:endParaRPr lang="en-US" dirty="0"/>
        </a:p>
      </dgm:t>
    </dgm:pt>
    <dgm:pt modelId="{51200C48-28A3-4CE5-9ADD-09E87082E31D}" type="parTrans" cxnId="{D52BA5DE-E36A-46F5-A9BB-0DBA916AF6F2}">
      <dgm:prSet/>
      <dgm:spPr/>
      <dgm:t>
        <a:bodyPr/>
        <a:lstStyle/>
        <a:p>
          <a:endParaRPr lang="en-US"/>
        </a:p>
      </dgm:t>
    </dgm:pt>
    <dgm:pt modelId="{861D5196-C930-4209-8508-0511E18A442D}" type="sibTrans" cxnId="{D52BA5DE-E36A-46F5-A9BB-0DBA916AF6F2}">
      <dgm:prSet/>
      <dgm:spPr/>
      <dgm:t>
        <a:bodyPr/>
        <a:lstStyle/>
        <a:p>
          <a:endParaRPr lang="en-US"/>
        </a:p>
      </dgm:t>
    </dgm:pt>
    <dgm:pt modelId="{87C5D20C-6DB8-45AF-A58A-95661E78B0D5}">
      <dgm:prSet phldrT="[Text]"/>
      <dgm:spPr/>
      <dgm:t>
        <a:bodyPr/>
        <a:lstStyle/>
        <a:p>
          <a:r>
            <a:rPr lang="en-US" dirty="0" smtClean="0"/>
            <a:t>Style</a:t>
          </a:r>
          <a:endParaRPr lang="en-US" dirty="0"/>
        </a:p>
      </dgm:t>
    </dgm:pt>
    <dgm:pt modelId="{02F534C9-B664-460A-BB7F-2D08E0BDEE77}" type="parTrans" cxnId="{C52AF71F-125D-47D8-909D-294D65F4E2BB}">
      <dgm:prSet/>
      <dgm:spPr/>
      <dgm:t>
        <a:bodyPr/>
        <a:lstStyle/>
        <a:p>
          <a:endParaRPr lang="en-US"/>
        </a:p>
      </dgm:t>
    </dgm:pt>
    <dgm:pt modelId="{0394B96C-97A0-44E9-965C-52C85686D33A}" type="sibTrans" cxnId="{C52AF71F-125D-47D8-909D-294D65F4E2BB}">
      <dgm:prSet/>
      <dgm:spPr/>
      <dgm:t>
        <a:bodyPr/>
        <a:lstStyle/>
        <a:p>
          <a:endParaRPr lang="en-US"/>
        </a:p>
      </dgm:t>
    </dgm:pt>
    <dgm:pt modelId="{D415726B-CD60-42F7-A27E-BCA9B51F6A25}">
      <dgm:prSet phldrT="[Text]"/>
      <dgm:spPr/>
      <dgm:t>
        <a:bodyPr/>
        <a:lstStyle/>
        <a:p>
          <a:r>
            <a:rPr lang="en-US" dirty="0" smtClean="0"/>
            <a:t>Reliability</a:t>
          </a:r>
          <a:endParaRPr lang="en-US" dirty="0"/>
        </a:p>
      </dgm:t>
    </dgm:pt>
    <dgm:pt modelId="{05E8E4D0-E73D-4981-9880-732F26E599F6}" type="parTrans" cxnId="{B9757849-5F1E-42E5-A711-4676C5135C5D}">
      <dgm:prSet/>
      <dgm:spPr/>
      <dgm:t>
        <a:bodyPr/>
        <a:lstStyle/>
        <a:p>
          <a:endParaRPr lang="en-US"/>
        </a:p>
      </dgm:t>
    </dgm:pt>
    <dgm:pt modelId="{6CB46588-1EA1-4A78-9CF3-D00B72805FE0}" type="sibTrans" cxnId="{B9757849-5F1E-42E5-A711-4676C5135C5D}">
      <dgm:prSet/>
      <dgm:spPr/>
      <dgm:t>
        <a:bodyPr/>
        <a:lstStyle/>
        <a:p>
          <a:endParaRPr lang="en-US"/>
        </a:p>
      </dgm:t>
    </dgm:pt>
    <dgm:pt modelId="{0EF24182-70E2-49DA-8979-CFF71F035B27}">
      <dgm:prSet phldrT="[Text]"/>
      <dgm:spPr/>
      <dgm:t>
        <a:bodyPr/>
        <a:lstStyle/>
        <a:p>
          <a:r>
            <a:rPr lang="en-US" dirty="0" smtClean="0"/>
            <a:t>Fuel efficiency</a:t>
          </a:r>
          <a:endParaRPr lang="en-US" dirty="0"/>
        </a:p>
      </dgm:t>
    </dgm:pt>
    <dgm:pt modelId="{BE59E8EE-A3F1-4EE3-BB5F-9CFF13C60E13}" type="parTrans" cxnId="{167B548F-3027-4A38-9053-3DCC9AB7CFCB}">
      <dgm:prSet/>
      <dgm:spPr/>
      <dgm:t>
        <a:bodyPr/>
        <a:lstStyle/>
        <a:p>
          <a:endParaRPr lang="en-US"/>
        </a:p>
      </dgm:t>
    </dgm:pt>
    <dgm:pt modelId="{4262DCB3-0718-4988-9527-B2D056AB4291}" type="sibTrans" cxnId="{167B548F-3027-4A38-9053-3DCC9AB7CFCB}">
      <dgm:prSet/>
      <dgm:spPr/>
      <dgm:t>
        <a:bodyPr/>
        <a:lstStyle/>
        <a:p>
          <a:endParaRPr lang="en-US"/>
        </a:p>
      </dgm:t>
    </dgm:pt>
    <dgm:pt modelId="{CB541E7F-6F44-4D45-B474-59F6F6245FFF}" type="pres">
      <dgm:prSet presAssocID="{3825A4A7-22E6-4449-B2E4-9662E3B0DD95}" presName="hierChild1" presStyleCnt="0">
        <dgm:presLayoutVars>
          <dgm:orgChart val="1"/>
          <dgm:chPref val="1"/>
          <dgm:dir/>
          <dgm:animOne val="branch"/>
          <dgm:animLvl val="lvl"/>
          <dgm:resizeHandles/>
        </dgm:presLayoutVars>
      </dgm:prSet>
      <dgm:spPr/>
    </dgm:pt>
    <dgm:pt modelId="{01BB9AF6-5E4B-4974-8623-CEE11625A481}" type="pres">
      <dgm:prSet presAssocID="{53178BE4-41A3-44EB-9851-535D7A04C982}" presName="hierRoot1" presStyleCnt="0">
        <dgm:presLayoutVars>
          <dgm:hierBranch val="init"/>
        </dgm:presLayoutVars>
      </dgm:prSet>
      <dgm:spPr/>
    </dgm:pt>
    <dgm:pt modelId="{F9D49DBD-CB27-4F9E-B39F-29A8C0F352F2}" type="pres">
      <dgm:prSet presAssocID="{53178BE4-41A3-44EB-9851-535D7A04C982}" presName="rootComposite1" presStyleCnt="0"/>
      <dgm:spPr/>
    </dgm:pt>
    <dgm:pt modelId="{5F1EF7C2-BCA3-4E15-9FD5-9E8CE33F02A7}" type="pres">
      <dgm:prSet presAssocID="{53178BE4-41A3-44EB-9851-535D7A04C982}" presName="rootText1" presStyleLbl="node0" presStyleIdx="0" presStyleCnt="1">
        <dgm:presLayoutVars>
          <dgm:chPref val="3"/>
        </dgm:presLayoutVars>
      </dgm:prSet>
      <dgm:spPr/>
      <dgm:t>
        <a:bodyPr/>
        <a:lstStyle/>
        <a:p>
          <a:endParaRPr lang="en-US"/>
        </a:p>
      </dgm:t>
    </dgm:pt>
    <dgm:pt modelId="{CBD7F4F2-A86A-45C1-9661-A8F6CF6C37C9}" type="pres">
      <dgm:prSet presAssocID="{53178BE4-41A3-44EB-9851-535D7A04C982}" presName="rootConnector1" presStyleLbl="node1" presStyleIdx="0" presStyleCnt="0"/>
      <dgm:spPr/>
    </dgm:pt>
    <dgm:pt modelId="{08EECD44-B7DC-42C3-9907-541AF0E8BD8C}" type="pres">
      <dgm:prSet presAssocID="{53178BE4-41A3-44EB-9851-535D7A04C982}" presName="hierChild2" presStyleCnt="0"/>
      <dgm:spPr/>
    </dgm:pt>
    <dgm:pt modelId="{A63606E2-1841-4E50-96A8-46A353F42784}" type="pres">
      <dgm:prSet presAssocID="{02F534C9-B664-460A-BB7F-2D08E0BDEE77}" presName="Name37" presStyleLbl="parChTrans1D2" presStyleIdx="0" presStyleCnt="3"/>
      <dgm:spPr/>
    </dgm:pt>
    <dgm:pt modelId="{8DF10E23-4D52-4F07-B51E-93C4DAF478D5}" type="pres">
      <dgm:prSet presAssocID="{87C5D20C-6DB8-45AF-A58A-95661E78B0D5}" presName="hierRoot2" presStyleCnt="0">
        <dgm:presLayoutVars>
          <dgm:hierBranch val="init"/>
        </dgm:presLayoutVars>
      </dgm:prSet>
      <dgm:spPr/>
    </dgm:pt>
    <dgm:pt modelId="{4C0C866A-74FE-4E7F-BFB9-89A1241AA063}" type="pres">
      <dgm:prSet presAssocID="{87C5D20C-6DB8-45AF-A58A-95661E78B0D5}" presName="rootComposite" presStyleCnt="0"/>
      <dgm:spPr/>
    </dgm:pt>
    <dgm:pt modelId="{F07736B1-32A1-42FB-8277-577275DDE7E7}" type="pres">
      <dgm:prSet presAssocID="{87C5D20C-6DB8-45AF-A58A-95661E78B0D5}" presName="rootText" presStyleLbl="node2" presStyleIdx="0" presStyleCnt="3">
        <dgm:presLayoutVars>
          <dgm:chPref val="3"/>
        </dgm:presLayoutVars>
      </dgm:prSet>
      <dgm:spPr/>
    </dgm:pt>
    <dgm:pt modelId="{796EA1A2-CEBD-413A-8E43-60032DC6550E}" type="pres">
      <dgm:prSet presAssocID="{87C5D20C-6DB8-45AF-A58A-95661E78B0D5}" presName="rootConnector" presStyleLbl="node2" presStyleIdx="0" presStyleCnt="3"/>
      <dgm:spPr/>
    </dgm:pt>
    <dgm:pt modelId="{BBB24A79-8613-47EF-945A-7A4C10FC9A4E}" type="pres">
      <dgm:prSet presAssocID="{87C5D20C-6DB8-45AF-A58A-95661E78B0D5}" presName="hierChild4" presStyleCnt="0"/>
      <dgm:spPr/>
    </dgm:pt>
    <dgm:pt modelId="{550F9624-4506-4DFA-9706-542317C03A3A}" type="pres">
      <dgm:prSet presAssocID="{87C5D20C-6DB8-45AF-A58A-95661E78B0D5}" presName="hierChild5" presStyleCnt="0"/>
      <dgm:spPr/>
    </dgm:pt>
    <dgm:pt modelId="{A7793280-A206-47A6-95B7-536959095843}" type="pres">
      <dgm:prSet presAssocID="{05E8E4D0-E73D-4981-9880-732F26E599F6}" presName="Name37" presStyleLbl="parChTrans1D2" presStyleIdx="1" presStyleCnt="3"/>
      <dgm:spPr/>
    </dgm:pt>
    <dgm:pt modelId="{1360E6FE-4C59-4291-85D3-01952D5BA199}" type="pres">
      <dgm:prSet presAssocID="{D415726B-CD60-42F7-A27E-BCA9B51F6A25}" presName="hierRoot2" presStyleCnt="0">
        <dgm:presLayoutVars>
          <dgm:hierBranch val="init"/>
        </dgm:presLayoutVars>
      </dgm:prSet>
      <dgm:spPr/>
    </dgm:pt>
    <dgm:pt modelId="{DB9844D4-A377-44F6-A7AB-FA7CD4A5842C}" type="pres">
      <dgm:prSet presAssocID="{D415726B-CD60-42F7-A27E-BCA9B51F6A25}" presName="rootComposite" presStyleCnt="0"/>
      <dgm:spPr/>
    </dgm:pt>
    <dgm:pt modelId="{DCDBCE3F-AABB-4736-A90E-693271133FEB}" type="pres">
      <dgm:prSet presAssocID="{D415726B-CD60-42F7-A27E-BCA9B51F6A25}" presName="rootText" presStyleLbl="node2" presStyleIdx="1" presStyleCnt="3">
        <dgm:presLayoutVars>
          <dgm:chPref val="3"/>
        </dgm:presLayoutVars>
      </dgm:prSet>
      <dgm:spPr/>
      <dgm:t>
        <a:bodyPr/>
        <a:lstStyle/>
        <a:p>
          <a:endParaRPr lang="en-US"/>
        </a:p>
      </dgm:t>
    </dgm:pt>
    <dgm:pt modelId="{1DF71A02-38C4-4D7A-B82A-4CBCF4F58AF0}" type="pres">
      <dgm:prSet presAssocID="{D415726B-CD60-42F7-A27E-BCA9B51F6A25}" presName="rootConnector" presStyleLbl="node2" presStyleIdx="1" presStyleCnt="3"/>
      <dgm:spPr/>
    </dgm:pt>
    <dgm:pt modelId="{006B60E8-C9EC-4213-9D45-336E90CCF95A}" type="pres">
      <dgm:prSet presAssocID="{D415726B-CD60-42F7-A27E-BCA9B51F6A25}" presName="hierChild4" presStyleCnt="0"/>
      <dgm:spPr/>
    </dgm:pt>
    <dgm:pt modelId="{FA9BAE7C-BE3A-456B-9F95-2BF6B93D200A}" type="pres">
      <dgm:prSet presAssocID="{D415726B-CD60-42F7-A27E-BCA9B51F6A25}" presName="hierChild5" presStyleCnt="0"/>
      <dgm:spPr/>
    </dgm:pt>
    <dgm:pt modelId="{6A45AE9C-210A-468B-A808-FDADFE5865E1}" type="pres">
      <dgm:prSet presAssocID="{BE59E8EE-A3F1-4EE3-BB5F-9CFF13C60E13}" presName="Name37" presStyleLbl="parChTrans1D2" presStyleIdx="2" presStyleCnt="3"/>
      <dgm:spPr/>
    </dgm:pt>
    <dgm:pt modelId="{65DC74A9-C195-45E7-998F-63EB2DF84482}" type="pres">
      <dgm:prSet presAssocID="{0EF24182-70E2-49DA-8979-CFF71F035B27}" presName="hierRoot2" presStyleCnt="0">
        <dgm:presLayoutVars>
          <dgm:hierBranch val="init"/>
        </dgm:presLayoutVars>
      </dgm:prSet>
      <dgm:spPr/>
    </dgm:pt>
    <dgm:pt modelId="{E9594E76-97C6-49FC-942A-C4B264C2CA18}" type="pres">
      <dgm:prSet presAssocID="{0EF24182-70E2-49DA-8979-CFF71F035B27}" presName="rootComposite" presStyleCnt="0"/>
      <dgm:spPr/>
    </dgm:pt>
    <dgm:pt modelId="{BC1CACA2-97EC-463C-B61E-28EB06AE4960}" type="pres">
      <dgm:prSet presAssocID="{0EF24182-70E2-49DA-8979-CFF71F035B27}" presName="rootText" presStyleLbl="node2" presStyleIdx="2" presStyleCnt="3">
        <dgm:presLayoutVars>
          <dgm:chPref val="3"/>
        </dgm:presLayoutVars>
      </dgm:prSet>
      <dgm:spPr/>
      <dgm:t>
        <a:bodyPr/>
        <a:lstStyle/>
        <a:p>
          <a:endParaRPr lang="en-US"/>
        </a:p>
      </dgm:t>
    </dgm:pt>
    <dgm:pt modelId="{730215DA-0E9F-40E1-B2FB-176C0C527F72}" type="pres">
      <dgm:prSet presAssocID="{0EF24182-70E2-49DA-8979-CFF71F035B27}" presName="rootConnector" presStyleLbl="node2" presStyleIdx="2" presStyleCnt="3"/>
      <dgm:spPr/>
    </dgm:pt>
    <dgm:pt modelId="{4C614D41-510A-442F-8B66-480CCF21F218}" type="pres">
      <dgm:prSet presAssocID="{0EF24182-70E2-49DA-8979-CFF71F035B27}" presName="hierChild4" presStyleCnt="0"/>
      <dgm:spPr/>
    </dgm:pt>
    <dgm:pt modelId="{E4668EE9-D1A0-486A-824C-5B7E465A10ED}" type="pres">
      <dgm:prSet presAssocID="{0EF24182-70E2-49DA-8979-CFF71F035B27}" presName="hierChild5" presStyleCnt="0"/>
      <dgm:spPr/>
    </dgm:pt>
    <dgm:pt modelId="{1282808B-6019-47E4-9A5A-7277A6FD6CCB}" type="pres">
      <dgm:prSet presAssocID="{53178BE4-41A3-44EB-9851-535D7A04C982}" presName="hierChild3" presStyleCnt="0"/>
      <dgm:spPr/>
    </dgm:pt>
  </dgm:ptLst>
  <dgm:cxnLst>
    <dgm:cxn modelId="{167B548F-3027-4A38-9053-3DCC9AB7CFCB}" srcId="{53178BE4-41A3-44EB-9851-535D7A04C982}" destId="{0EF24182-70E2-49DA-8979-CFF71F035B27}" srcOrd="2" destOrd="0" parTransId="{BE59E8EE-A3F1-4EE3-BB5F-9CFF13C60E13}" sibTransId="{4262DCB3-0718-4988-9527-B2D056AB4291}"/>
    <dgm:cxn modelId="{001FBCCE-EA3E-449E-BAD6-F76DD875BF7B}" type="presOf" srcId="{D415726B-CD60-42F7-A27E-BCA9B51F6A25}" destId="{1DF71A02-38C4-4D7A-B82A-4CBCF4F58AF0}" srcOrd="1" destOrd="0" presId="urn:microsoft.com/office/officeart/2005/8/layout/orgChart1"/>
    <dgm:cxn modelId="{052A2615-A058-4D19-BFC5-B3A64063C57A}" type="presOf" srcId="{02F534C9-B664-460A-BB7F-2D08E0BDEE77}" destId="{A63606E2-1841-4E50-96A8-46A353F42784}" srcOrd="0" destOrd="0" presId="urn:microsoft.com/office/officeart/2005/8/layout/orgChart1"/>
    <dgm:cxn modelId="{1186CB30-8292-490B-A7CD-0A9059DB3AAC}" type="presOf" srcId="{D415726B-CD60-42F7-A27E-BCA9B51F6A25}" destId="{DCDBCE3F-AABB-4736-A90E-693271133FEB}" srcOrd="0" destOrd="0" presId="urn:microsoft.com/office/officeart/2005/8/layout/orgChart1"/>
    <dgm:cxn modelId="{C65B881B-36E6-49EB-B9F3-24AC2BA49A87}" type="presOf" srcId="{BE59E8EE-A3F1-4EE3-BB5F-9CFF13C60E13}" destId="{6A45AE9C-210A-468B-A808-FDADFE5865E1}" srcOrd="0" destOrd="0" presId="urn:microsoft.com/office/officeart/2005/8/layout/orgChart1"/>
    <dgm:cxn modelId="{573F3887-EF86-431A-B9F7-90428F003733}" type="presOf" srcId="{87C5D20C-6DB8-45AF-A58A-95661E78B0D5}" destId="{796EA1A2-CEBD-413A-8E43-60032DC6550E}" srcOrd="1" destOrd="0" presId="urn:microsoft.com/office/officeart/2005/8/layout/orgChart1"/>
    <dgm:cxn modelId="{07955862-750F-45D0-A526-89708AEA1585}" type="presOf" srcId="{3825A4A7-22E6-4449-B2E4-9662E3B0DD95}" destId="{CB541E7F-6F44-4D45-B474-59F6F6245FFF}" srcOrd="0" destOrd="0" presId="urn:microsoft.com/office/officeart/2005/8/layout/orgChart1"/>
    <dgm:cxn modelId="{C52AF71F-125D-47D8-909D-294D65F4E2BB}" srcId="{53178BE4-41A3-44EB-9851-535D7A04C982}" destId="{87C5D20C-6DB8-45AF-A58A-95661E78B0D5}" srcOrd="0" destOrd="0" parTransId="{02F534C9-B664-460A-BB7F-2D08E0BDEE77}" sibTransId="{0394B96C-97A0-44E9-965C-52C85686D33A}"/>
    <dgm:cxn modelId="{B9757849-5F1E-42E5-A711-4676C5135C5D}" srcId="{53178BE4-41A3-44EB-9851-535D7A04C982}" destId="{D415726B-CD60-42F7-A27E-BCA9B51F6A25}" srcOrd="1" destOrd="0" parTransId="{05E8E4D0-E73D-4981-9880-732F26E599F6}" sibTransId="{6CB46588-1EA1-4A78-9CF3-D00B72805FE0}"/>
    <dgm:cxn modelId="{94CB7188-EAB4-4FC7-A427-B728D6054ACD}" type="presOf" srcId="{0EF24182-70E2-49DA-8979-CFF71F035B27}" destId="{BC1CACA2-97EC-463C-B61E-28EB06AE4960}" srcOrd="0" destOrd="0" presId="urn:microsoft.com/office/officeart/2005/8/layout/orgChart1"/>
    <dgm:cxn modelId="{D52BA5DE-E36A-46F5-A9BB-0DBA916AF6F2}" srcId="{3825A4A7-22E6-4449-B2E4-9662E3B0DD95}" destId="{53178BE4-41A3-44EB-9851-535D7A04C982}" srcOrd="0" destOrd="0" parTransId="{51200C48-28A3-4CE5-9ADD-09E87082E31D}" sibTransId="{861D5196-C930-4209-8508-0511E18A442D}"/>
    <dgm:cxn modelId="{AAB4693A-701A-4DA4-9C5B-F99B3FB1CA5E}" type="presOf" srcId="{0EF24182-70E2-49DA-8979-CFF71F035B27}" destId="{730215DA-0E9F-40E1-B2FB-176C0C527F72}" srcOrd="1" destOrd="0" presId="urn:microsoft.com/office/officeart/2005/8/layout/orgChart1"/>
    <dgm:cxn modelId="{2162F29F-640F-41C3-9A41-4E0DBB2889FD}" type="presOf" srcId="{87C5D20C-6DB8-45AF-A58A-95661E78B0D5}" destId="{F07736B1-32A1-42FB-8277-577275DDE7E7}" srcOrd="0" destOrd="0" presId="urn:microsoft.com/office/officeart/2005/8/layout/orgChart1"/>
    <dgm:cxn modelId="{84253564-5A4A-4E3B-8579-E9E49B5128D0}" type="presOf" srcId="{53178BE4-41A3-44EB-9851-535D7A04C982}" destId="{CBD7F4F2-A86A-45C1-9661-A8F6CF6C37C9}" srcOrd="1" destOrd="0" presId="urn:microsoft.com/office/officeart/2005/8/layout/orgChart1"/>
    <dgm:cxn modelId="{15CDC9F1-E15B-4017-839F-CDAD6D719C65}" type="presOf" srcId="{05E8E4D0-E73D-4981-9880-732F26E599F6}" destId="{A7793280-A206-47A6-95B7-536959095843}" srcOrd="0" destOrd="0" presId="urn:microsoft.com/office/officeart/2005/8/layout/orgChart1"/>
    <dgm:cxn modelId="{E952D6FE-046B-48D3-A5C0-46E39815DFE9}" type="presOf" srcId="{53178BE4-41A3-44EB-9851-535D7A04C982}" destId="{5F1EF7C2-BCA3-4E15-9FD5-9E8CE33F02A7}" srcOrd="0" destOrd="0" presId="urn:microsoft.com/office/officeart/2005/8/layout/orgChart1"/>
    <dgm:cxn modelId="{910C20A0-5BD9-47BF-9AE0-B6857CCC67C9}" type="presParOf" srcId="{CB541E7F-6F44-4D45-B474-59F6F6245FFF}" destId="{01BB9AF6-5E4B-4974-8623-CEE11625A481}" srcOrd="0" destOrd="0" presId="urn:microsoft.com/office/officeart/2005/8/layout/orgChart1"/>
    <dgm:cxn modelId="{466B4460-C857-43C2-ABB8-3DD2010EFB1F}" type="presParOf" srcId="{01BB9AF6-5E4B-4974-8623-CEE11625A481}" destId="{F9D49DBD-CB27-4F9E-B39F-29A8C0F352F2}" srcOrd="0" destOrd="0" presId="urn:microsoft.com/office/officeart/2005/8/layout/orgChart1"/>
    <dgm:cxn modelId="{44152CED-D821-438E-99A5-CCD518C688D4}" type="presParOf" srcId="{F9D49DBD-CB27-4F9E-B39F-29A8C0F352F2}" destId="{5F1EF7C2-BCA3-4E15-9FD5-9E8CE33F02A7}" srcOrd="0" destOrd="0" presId="urn:microsoft.com/office/officeart/2005/8/layout/orgChart1"/>
    <dgm:cxn modelId="{BB264B39-D72C-4D3B-A777-283087D8DE22}" type="presParOf" srcId="{F9D49DBD-CB27-4F9E-B39F-29A8C0F352F2}" destId="{CBD7F4F2-A86A-45C1-9661-A8F6CF6C37C9}" srcOrd="1" destOrd="0" presId="urn:microsoft.com/office/officeart/2005/8/layout/orgChart1"/>
    <dgm:cxn modelId="{A8DB5FD7-D7BB-464B-8A1F-95E6549E7CB1}" type="presParOf" srcId="{01BB9AF6-5E4B-4974-8623-CEE11625A481}" destId="{08EECD44-B7DC-42C3-9907-541AF0E8BD8C}" srcOrd="1" destOrd="0" presId="urn:microsoft.com/office/officeart/2005/8/layout/orgChart1"/>
    <dgm:cxn modelId="{5379D2CC-9535-4D1A-9041-183682B597E1}" type="presParOf" srcId="{08EECD44-B7DC-42C3-9907-541AF0E8BD8C}" destId="{A63606E2-1841-4E50-96A8-46A353F42784}" srcOrd="0" destOrd="0" presId="urn:microsoft.com/office/officeart/2005/8/layout/orgChart1"/>
    <dgm:cxn modelId="{4E8D834A-62B3-43F4-88B7-91CE48838FEB}" type="presParOf" srcId="{08EECD44-B7DC-42C3-9907-541AF0E8BD8C}" destId="{8DF10E23-4D52-4F07-B51E-93C4DAF478D5}" srcOrd="1" destOrd="0" presId="urn:microsoft.com/office/officeart/2005/8/layout/orgChart1"/>
    <dgm:cxn modelId="{0A0082F5-02C3-4981-B503-602F99AE8506}" type="presParOf" srcId="{8DF10E23-4D52-4F07-B51E-93C4DAF478D5}" destId="{4C0C866A-74FE-4E7F-BFB9-89A1241AA063}" srcOrd="0" destOrd="0" presId="urn:microsoft.com/office/officeart/2005/8/layout/orgChart1"/>
    <dgm:cxn modelId="{6884354E-C0EB-4C72-9CB2-7B66092133DC}" type="presParOf" srcId="{4C0C866A-74FE-4E7F-BFB9-89A1241AA063}" destId="{F07736B1-32A1-42FB-8277-577275DDE7E7}" srcOrd="0" destOrd="0" presId="urn:microsoft.com/office/officeart/2005/8/layout/orgChart1"/>
    <dgm:cxn modelId="{25F3299A-9BFD-44C1-B987-D8222B95A7F7}" type="presParOf" srcId="{4C0C866A-74FE-4E7F-BFB9-89A1241AA063}" destId="{796EA1A2-CEBD-413A-8E43-60032DC6550E}" srcOrd="1" destOrd="0" presId="urn:microsoft.com/office/officeart/2005/8/layout/orgChart1"/>
    <dgm:cxn modelId="{F1573079-610F-458A-A5FB-1A19D0EB0DCD}" type="presParOf" srcId="{8DF10E23-4D52-4F07-B51E-93C4DAF478D5}" destId="{BBB24A79-8613-47EF-945A-7A4C10FC9A4E}" srcOrd="1" destOrd="0" presId="urn:microsoft.com/office/officeart/2005/8/layout/orgChart1"/>
    <dgm:cxn modelId="{15FC400E-E293-4E9E-AD3E-0463B9D07F39}" type="presParOf" srcId="{8DF10E23-4D52-4F07-B51E-93C4DAF478D5}" destId="{550F9624-4506-4DFA-9706-542317C03A3A}" srcOrd="2" destOrd="0" presId="urn:microsoft.com/office/officeart/2005/8/layout/orgChart1"/>
    <dgm:cxn modelId="{A30BB1E7-91D3-47D9-B047-487A18D86D61}" type="presParOf" srcId="{08EECD44-B7DC-42C3-9907-541AF0E8BD8C}" destId="{A7793280-A206-47A6-95B7-536959095843}" srcOrd="2" destOrd="0" presId="urn:microsoft.com/office/officeart/2005/8/layout/orgChart1"/>
    <dgm:cxn modelId="{A092C0BC-E0EB-4886-BB67-25B76FDA0BE1}" type="presParOf" srcId="{08EECD44-B7DC-42C3-9907-541AF0E8BD8C}" destId="{1360E6FE-4C59-4291-85D3-01952D5BA199}" srcOrd="3" destOrd="0" presId="urn:microsoft.com/office/officeart/2005/8/layout/orgChart1"/>
    <dgm:cxn modelId="{E81F325D-FD4F-4668-8E2C-0F7B6DE8C63D}" type="presParOf" srcId="{1360E6FE-4C59-4291-85D3-01952D5BA199}" destId="{DB9844D4-A377-44F6-A7AB-FA7CD4A5842C}" srcOrd="0" destOrd="0" presId="urn:microsoft.com/office/officeart/2005/8/layout/orgChart1"/>
    <dgm:cxn modelId="{9EA636A2-3799-439C-AB2E-82A73CDEA592}" type="presParOf" srcId="{DB9844D4-A377-44F6-A7AB-FA7CD4A5842C}" destId="{DCDBCE3F-AABB-4736-A90E-693271133FEB}" srcOrd="0" destOrd="0" presId="urn:microsoft.com/office/officeart/2005/8/layout/orgChart1"/>
    <dgm:cxn modelId="{66A54E55-D2FE-43A6-826A-F410757EF76A}" type="presParOf" srcId="{DB9844D4-A377-44F6-A7AB-FA7CD4A5842C}" destId="{1DF71A02-38C4-4D7A-B82A-4CBCF4F58AF0}" srcOrd="1" destOrd="0" presId="urn:microsoft.com/office/officeart/2005/8/layout/orgChart1"/>
    <dgm:cxn modelId="{30E3F2A6-0FB2-4A7C-8A55-B81BFC21AE54}" type="presParOf" srcId="{1360E6FE-4C59-4291-85D3-01952D5BA199}" destId="{006B60E8-C9EC-4213-9D45-336E90CCF95A}" srcOrd="1" destOrd="0" presId="urn:microsoft.com/office/officeart/2005/8/layout/orgChart1"/>
    <dgm:cxn modelId="{28368B9A-4485-44D9-939D-0B5252CD628F}" type="presParOf" srcId="{1360E6FE-4C59-4291-85D3-01952D5BA199}" destId="{FA9BAE7C-BE3A-456B-9F95-2BF6B93D200A}" srcOrd="2" destOrd="0" presId="urn:microsoft.com/office/officeart/2005/8/layout/orgChart1"/>
    <dgm:cxn modelId="{A0A371B0-0B00-4E43-B225-5E57D2E7CCE6}" type="presParOf" srcId="{08EECD44-B7DC-42C3-9907-541AF0E8BD8C}" destId="{6A45AE9C-210A-468B-A808-FDADFE5865E1}" srcOrd="4" destOrd="0" presId="urn:microsoft.com/office/officeart/2005/8/layout/orgChart1"/>
    <dgm:cxn modelId="{93432725-2576-4365-88C3-6D61327B7759}" type="presParOf" srcId="{08EECD44-B7DC-42C3-9907-541AF0E8BD8C}" destId="{65DC74A9-C195-45E7-998F-63EB2DF84482}" srcOrd="5" destOrd="0" presId="urn:microsoft.com/office/officeart/2005/8/layout/orgChart1"/>
    <dgm:cxn modelId="{1C3CAD90-6B67-4734-8162-152CE9AA4346}" type="presParOf" srcId="{65DC74A9-C195-45E7-998F-63EB2DF84482}" destId="{E9594E76-97C6-49FC-942A-C4B264C2CA18}" srcOrd="0" destOrd="0" presId="urn:microsoft.com/office/officeart/2005/8/layout/orgChart1"/>
    <dgm:cxn modelId="{F31B33CF-8AD7-4EEE-B06B-32D5243DFAF8}" type="presParOf" srcId="{E9594E76-97C6-49FC-942A-C4B264C2CA18}" destId="{BC1CACA2-97EC-463C-B61E-28EB06AE4960}" srcOrd="0" destOrd="0" presId="urn:microsoft.com/office/officeart/2005/8/layout/orgChart1"/>
    <dgm:cxn modelId="{4CCA58A1-4F04-452E-A0A9-5582A2BE9FB5}" type="presParOf" srcId="{E9594E76-97C6-49FC-942A-C4B264C2CA18}" destId="{730215DA-0E9F-40E1-B2FB-176C0C527F72}" srcOrd="1" destOrd="0" presId="urn:microsoft.com/office/officeart/2005/8/layout/orgChart1"/>
    <dgm:cxn modelId="{E45CAED4-17F6-4AE9-843E-658CCA7F451E}" type="presParOf" srcId="{65DC74A9-C195-45E7-998F-63EB2DF84482}" destId="{4C614D41-510A-442F-8B66-480CCF21F218}" srcOrd="1" destOrd="0" presId="urn:microsoft.com/office/officeart/2005/8/layout/orgChart1"/>
    <dgm:cxn modelId="{5CF621F0-29CB-4A77-AFA7-61CE689DD6CA}" type="presParOf" srcId="{65DC74A9-C195-45E7-998F-63EB2DF84482}" destId="{E4668EE9-D1A0-486A-824C-5B7E465A10ED}" srcOrd="2" destOrd="0" presId="urn:microsoft.com/office/officeart/2005/8/layout/orgChart1"/>
    <dgm:cxn modelId="{3DBE0383-E4F2-4C89-86F3-9996B16987BB}" type="presParOf" srcId="{01BB9AF6-5E4B-4974-8623-CEE11625A481}" destId="{1282808B-6019-47E4-9A5A-7277A6FD6CC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45AE9C-210A-468B-A808-FDADFE5865E1}">
      <dsp:nvSpPr>
        <dsp:cNvPr id="0" name=""/>
        <dsp:cNvSpPr/>
      </dsp:nvSpPr>
      <dsp:spPr>
        <a:xfrm>
          <a:off x="4038600" y="629871"/>
          <a:ext cx="1522621" cy="264256"/>
        </a:xfrm>
        <a:custGeom>
          <a:avLst/>
          <a:gdLst/>
          <a:ahLst/>
          <a:cxnLst/>
          <a:rect l="0" t="0" r="0" b="0"/>
          <a:pathLst>
            <a:path>
              <a:moveTo>
                <a:pt x="0" y="0"/>
              </a:moveTo>
              <a:lnTo>
                <a:pt x="0" y="132128"/>
              </a:lnTo>
              <a:lnTo>
                <a:pt x="1522621" y="132128"/>
              </a:lnTo>
              <a:lnTo>
                <a:pt x="1522621" y="2642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793280-A206-47A6-95B7-536959095843}">
      <dsp:nvSpPr>
        <dsp:cNvPr id="0" name=""/>
        <dsp:cNvSpPr/>
      </dsp:nvSpPr>
      <dsp:spPr>
        <a:xfrm>
          <a:off x="3992880" y="629871"/>
          <a:ext cx="91440" cy="264256"/>
        </a:xfrm>
        <a:custGeom>
          <a:avLst/>
          <a:gdLst/>
          <a:ahLst/>
          <a:cxnLst/>
          <a:rect l="0" t="0" r="0" b="0"/>
          <a:pathLst>
            <a:path>
              <a:moveTo>
                <a:pt x="45720" y="0"/>
              </a:moveTo>
              <a:lnTo>
                <a:pt x="45720" y="2642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3606E2-1841-4E50-96A8-46A353F42784}">
      <dsp:nvSpPr>
        <dsp:cNvPr id="0" name=""/>
        <dsp:cNvSpPr/>
      </dsp:nvSpPr>
      <dsp:spPr>
        <a:xfrm>
          <a:off x="2515978" y="629871"/>
          <a:ext cx="1522621" cy="264256"/>
        </a:xfrm>
        <a:custGeom>
          <a:avLst/>
          <a:gdLst/>
          <a:ahLst/>
          <a:cxnLst/>
          <a:rect l="0" t="0" r="0" b="0"/>
          <a:pathLst>
            <a:path>
              <a:moveTo>
                <a:pt x="1522621" y="0"/>
              </a:moveTo>
              <a:lnTo>
                <a:pt x="1522621" y="132128"/>
              </a:lnTo>
              <a:lnTo>
                <a:pt x="0" y="132128"/>
              </a:lnTo>
              <a:lnTo>
                <a:pt x="0" y="2642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1EF7C2-BCA3-4E15-9FD5-9E8CE33F02A7}">
      <dsp:nvSpPr>
        <dsp:cNvPr id="0" name=""/>
        <dsp:cNvSpPr/>
      </dsp:nvSpPr>
      <dsp:spPr>
        <a:xfrm>
          <a:off x="3409417" y="688"/>
          <a:ext cx="1258365" cy="6291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Car selection</a:t>
          </a:r>
          <a:endParaRPr lang="en-US" sz="2200" kern="1200" dirty="0"/>
        </a:p>
      </dsp:txBody>
      <dsp:txXfrm>
        <a:off x="3409417" y="688"/>
        <a:ext cx="1258365" cy="629182"/>
      </dsp:txXfrm>
    </dsp:sp>
    <dsp:sp modelId="{F07736B1-32A1-42FB-8277-577275DDE7E7}">
      <dsp:nvSpPr>
        <dsp:cNvPr id="0" name=""/>
        <dsp:cNvSpPr/>
      </dsp:nvSpPr>
      <dsp:spPr>
        <a:xfrm>
          <a:off x="1886795" y="894127"/>
          <a:ext cx="1258365" cy="6291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Style</a:t>
          </a:r>
          <a:endParaRPr lang="en-US" sz="2200" kern="1200" dirty="0"/>
        </a:p>
      </dsp:txBody>
      <dsp:txXfrm>
        <a:off x="1886795" y="894127"/>
        <a:ext cx="1258365" cy="629182"/>
      </dsp:txXfrm>
    </dsp:sp>
    <dsp:sp modelId="{DCDBCE3F-AABB-4736-A90E-693271133FEB}">
      <dsp:nvSpPr>
        <dsp:cNvPr id="0" name=""/>
        <dsp:cNvSpPr/>
      </dsp:nvSpPr>
      <dsp:spPr>
        <a:xfrm>
          <a:off x="3409417" y="894127"/>
          <a:ext cx="1258365" cy="6291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Reliability</a:t>
          </a:r>
          <a:endParaRPr lang="en-US" sz="2200" kern="1200" dirty="0"/>
        </a:p>
      </dsp:txBody>
      <dsp:txXfrm>
        <a:off x="3409417" y="894127"/>
        <a:ext cx="1258365" cy="629182"/>
      </dsp:txXfrm>
    </dsp:sp>
    <dsp:sp modelId="{BC1CACA2-97EC-463C-B61E-28EB06AE4960}">
      <dsp:nvSpPr>
        <dsp:cNvPr id="0" name=""/>
        <dsp:cNvSpPr/>
      </dsp:nvSpPr>
      <dsp:spPr>
        <a:xfrm>
          <a:off x="4932039" y="894127"/>
          <a:ext cx="1258365" cy="62918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Fuel efficiency</a:t>
          </a:r>
          <a:endParaRPr lang="en-US" sz="2200" kern="1200" dirty="0"/>
        </a:p>
      </dsp:txBody>
      <dsp:txXfrm>
        <a:off x="4932039" y="894127"/>
        <a:ext cx="1258365" cy="62918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713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idx="2"/>
          </p:nvPr>
        </p:nvSpPr>
        <p:spPr bwMode="auto">
          <a:xfrm>
            <a:off x="952500" y="752475"/>
            <a:ext cx="4953000" cy="3716338"/>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724956"/>
            <a:ext cx="5029200" cy="4476274"/>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35493457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952500" y="752475"/>
            <a:ext cx="4953000" cy="3716338"/>
          </a:xfrm>
          <a:ln/>
        </p:spPr>
      </p:sp>
      <p:sp>
        <p:nvSpPr>
          <p:cNvPr id="430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2227"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11</a:t>
            </a:r>
          </a:p>
        </p:txBody>
      </p:sp>
      <p:sp>
        <p:nvSpPr>
          <p:cNvPr id="52228"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2229"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2230" name="Rectangle 6"/>
          <p:cNvSpPr>
            <a:spLocks noGrp="1" noRot="1" noChangeAspect="1" noChangeArrowheads="1" noTextEdit="1"/>
          </p:cNvSpPr>
          <p:nvPr>
            <p:ph type="sldImg"/>
          </p:nvPr>
        </p:nvSpPr>
        <p:spPr>
          <a:xfrm>
            <a:off x="952500" y="752475"/>
            <a:ext cx="4953000" cy="3716338"/>
          </a:xfrm>
          <a:ln cap="flat"/>
        </p:spPr>
      </p:sp>
      <p:sp>
        <p:nvSpPr>
          <p:cNvPr id="5223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3251"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13</a:t>
            </a:r>
          </a:p>
        </p:txBody>
      </p:sp>
      <p:sp>
        <p:nvSpPr>
          <p:cNvPr id="53252"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3253"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3254" name="Rectangle 6"/>
          <p:cNvSpPr>
            <a:spLocks noGrp="1" noRot="1" noChangeAspect="1" noChangeArrowheads="1" noTextEdit="1"/>
          </p:cNvSpPr>
          <p:nvPr>
            <p:ph type="sldImg"/>
          </p:nvPr>
        </p:nvSpPr>
        <p:spPr>
          <a:xfrm>
            <a:off x="952500" y="752475"/>
            <a:ext cx="4953000" cy="3716338"/>
          </a:xfrm>
          <a:ln cap="flat"/>
        </p:spPr>
      </p:sp>
      <p:sp>
        <p:nvSpPr>
          <p:cNvPr id="5325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4035"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2</a:t>
            </a:r>
          </a:p>
        </p:txBody>
      </p:sp>
      <p:sp>
        <p:nvSpPr>
          <p:cNvPr id="44036"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4037"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4038" name="Rectangle 6"/>
          <p:cNvSpPr>
            <a:spLocks noGrp="1" noRot="1" noChangeAspect="1" noChangeArrowheads="1" noTextEdit="1"/>
          </p:cNvSpPr>
          <p:nvPr>
            <p:ph type="sldImg"/>
          </p:nvPr>
        </p:nvSpPr>
        <p:spPr>
          <a:xfrm>
            <a:off x="952500" y="752475"/>
            <a:ext cx="4953000" cy="3716338"/>
          </a:xfrm>
          <a:ln cap="flat"/>
        </p:spPr>
      </p:sp>
      <p:sp>
        <p:nvSpPr>
          <p:cNvPr id="4403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5059"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3</a:t>
            </a:r>
          </a:p>
        </p:txBody>
      </p:sp>
      <p:sp>
        <p:nvSpPr>
          <p:cNvPr id="45060"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5061"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5062" name="Rectangle 6"/>
          <p:cNvSpPr>
            <a:spLocks noGrp="1" noRot="1" noChangeAspect="1" noChangeArrowheads="1" noTextEdit="1"/>
          </p:cNvSpPr>
          <p:nvPr>
            <p:ph type="sldImg"/>
          </p:nvPr>
        </p:nvSpPr>
        <p:spPr>
          <a:xfrm>
            <a:off x="952500" y="752475"/>
            <a:ext cx="4953000" cy="3716338"/>
          </a:xfrm>
          <a:ln cap="flat"/>
        </p:spPr>
      </p:sp>
      <p:sp>
        <p:nvSpPr>
          <p:cNvPr id="4506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6083"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4</a:t>
            </a:r>
          </a:p>
        </p:txBody>
      </p:sp>
      <p:sp>
        <p:nvSpPr>
          <p:cNvPr id="46084"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6085"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6086" name="Rectangle 6"/>
          <p:cNvSpPr>
            <a:spLocks noGrp="1" noRot="1" noChangeAspect="1" noChangeArrowheads="1" noTextEdit="1"/>
          </p:cNvSpPr>
          <p:nvPr>
            <p:ph type="sldImg"/>
          </p:nvPr>
        </p:nvSpPr>
        <p:spPr>
          <a:xfrm>
            <a:off x="952500" y="752475"/>
            <a:ext cx="4953000" cy="3716338"/>
          </a:xfrm>
          <a:ln cap="flat"/>
        </p:spPr>
      </p:sp>
      <p:sp>
        <p:nvSpPr>
          <p:cNvPr id="4608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7107"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5</a:t>
            </a:r>
          </a:p>
        </p:txBody>
      </p:sp>
      <p:sp>
        <p:nvSpPr>
          <p:cNvPr id="47108"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7109"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7110" name="Rectangle 6"/>
          <p:cNvSpPr>
            <a:spLocks noGrp="1" noRot="1" noChangeAspect="1" noChangeArrowheads="1" noTextEdit="1"/>
          </p:cNvSpPr>
          <p:nvPr>
            <p:ph type="sldImg"/>
          </p:nvPr>
        </p:nvSpPr>
        <p:spPr>
          <a:xfrm>
            <a:off x="952500" y="752475"/>
            <a:ext cx="4953000" cy="3716338"/>
          </a:xfrm>
          <a:ln cap="flat"/>
        </p:spPr>
      </p:sp>
      <p:sp>
        <p:nvSpPr>
          <p:cNvPr id="4711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8131"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7</a:t>
            </a:r>
          </a:p>
        </p:txBody>
      </p:sp>
      <p:sp>
        <p:nvSpPr>
          <p:cNvPr id="48132"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8133"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8134" name="Rectangle 6"/>
          <p:cNvSpPr>
            <a:spLocks noGrp="1" noRot="1" noChangeAspect="1" noChangeArrowheads="1" noTextEdit="1"/>
          </p:cNvSpPr>
          <p:nvPr>
            <p:ph type="sldImg"/>
          </p:nvPr>
        </p:nvSpPr>
        <p:spPr>
          <a:xfrm>
            <a:off x="952500" y="752475"/>
            <a:ext cx="4953000" cy="3716338"/>
          </a:xfrm>
          <a:ln cap="flat"/>
        </p:spPr>
      </p:sp>
      <p:sp>
        <p:nvSpPr>
          <p:cNvPr id="4813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9155"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8</a:t>
            </a:r>
          </a:p>
        </p:txBody>
      </p:sp>
      <p:sp>
        <p:nvSpPr>
          <p:cNvPr id="49156"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9157"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49158" name="Rectangle 6"/>
          <p:cNvSpPr>
            <a:spLocks noGrp="1" noRot="1" noChangeAspect="1" noChangeArrowheads="1" noTextEdit="1"/>
          </p:cNvSpPr>
          <p:nvPr>
            <p:ph type="sldImg"/>
          </p:nvPr>
        </p:nvSpPr>
        <p:spPr>
          <a:xfrm>
            <a:off x="952500" y="752475"/>
            <a:ext cx="4953000" cy="3716338"/>
          </a:xfrm>
          <a:ln cap="flat"/>
        </p:spPr>
      </p:sp>
      <p:sp>
        <p:nvSpPr>
          <p:cNvPr id="4915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0179"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9</a:t>
            </a:r>
          </a:p>
        </p:txBody>
      </p:sp>
      <p:sp>
        <p:nvSpPr>
          <p:cNvPr id="50180"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0181"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0182" name="Rectangle 6"/>
          <p:cNvSpPr>
            <a:spLocks noGrp="1" noRot="1" noChangeAspect="1" noChangeArrowheads="1" noTextEdit="1"/>
          </p:cNvSpPr>
          <p:nvPr>
            <p:ph type="sldImg"/>
          </p:nvPr>
        </p:nvSpPr>
        <p:spPr>
          <a:xfrm>
            <a:off x="952500" y="752475"/>
            <a:ext cx="4953000" cy="3716338"/>
          </a:xfrm>
          <a:ln cap="flat"/>
        </p:spPr>
      </p:sp>
      <p:sp>
        <p:nvSpPr>
          <p:cNvPr id="5018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88620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1203" name="Rectangle 3"/>
          <p:cNvSpPr>
            <a:spLocks noChangeArrowheads="1"/>
          </p:cNvSpPr>
          <p:nvPr/>
        </p:nvSpPr>
        <p:spPr bwMode="auto">
          <a:xfrm>
            <a:off x="388620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lt-LT"/>
              <a:t>10</a:t>
            </a:r>
          </a:p>
        </p:txBody>
      </p:sp>
      <p:sp>
        <p:nvSpPr>
          <p:cNvPr id="51204" name="Rectangle 4"/>
          <p:cNvSpPr>
            <a:spLocks noChangeArrowheads="1"/>
          </p:cNvSpPr>
          <p:nvPr/>
        </p:nvSpPr>
        <p:spPr bwMode="auto">
          <a:xfrm>
            <a:off x="0" y="9449911"/>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1205" name="Rectangle 5"/>
          <p:cNvSpPr>
            <a:spLocks noChangeArrowheads="1"/>
          </p:cNvSpPr>
          <p:nvPr/>
        </p:nvSpPr>
        <p:spPr bwMode="auto">
          <a:xfrm>
            <a:off x="0" y="0"/>
            <a:ext cx="2971800" cy="49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tr-TR" altLang="lt-LT" sz="1800">
              <a:latin typeface="Arial" charset="0"/>
            </a:endParaRPr>
          </a:p>
        </p:txBody>
      </p:sp>
      <p:sp>
        <p:nvSpPr>
          <p:cNvPr id="51206" name="Rectangle 6"/>
          <p:cNvSpPr>
            <a:spLocks noGrp="1" noRot="1" noChangeAspect="1" noChangeArrowheads="1" noTextEdit="1"/>
          </p:cNvSpPr>
          <p:nvPr>
            <p:ph type="sldImg"/>
          </p:nvPr>
        </p:nvSpPr>
        <p:spPr>
          <a:xfrm>
            <a:off x="952500" y="752475"/>
            <a:ext cx="4953000" cy="3716338"/>
          </a:xfrm>
          <a:ln cap="flat"/>
        </p:spPr>
      </p:sp>
      <p:sp>
        <p:nvSpPr>
          <p:cNvPr id="5120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lt-L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smtClean="0"/>
              <a:t>Click to edit Master title style</a:t>
            </a:r>
            <a:endParaRPr lang="en-US"/>
          </a:p>
        </p:txBody>
      </p:sp>
      <p:sp>
        <p:nvSpPr>
          <p:cNvPr id="3" name="2 Marcador de texto vertical"/>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tr-TR"/>
          </a:p>
        </p:txBody>
      </p:sp>
      <p:sp>
        <p:nvSpPr>
          <p:cNvPr id="3" name="SmartArt Placeholder 2"/>
          <p:cNvSpPr>
            <a:spLocks noGrp="1"/>
          </p:cNvSpPr>
          <p:nvPr>
            <p:ph type="dgm" idx="1"/>
          </p:nvPr>
        </p:nvSpPr>
        <p:spPr>
          <a:xfrm>
            <a:off x="457200" y="1600200"/>
            <a:ext cx="8229600" cy="4530725"/>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728CBE6-82E2-4578-ABC3-815E897A2D7C}" type="slidenum">
              <a:rPr lang="en-US" altLang="en-US"/>
              <a:pPr>
                <a:defRPr/>
              </a:pPr>
              <a:t>‹#›</a:t>
            </a:fld>
            <a:endParaRPr lang="en-US" altLang="en-US" dirty="0"/>
          </a:p>
        </p:txBody>
      </p:sp>
    </p:spTree>
    <p:extLst>
      <p:ext uri="{BB962C8B-B14F-4D97-AF65-F5344CB8AC3E}">
        <p14:creationId xmlns:p14="http://schemas.microsoft.com/office/powerpoint/2010/main" val="292994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smtClean="0"/>
              <a:t>Click to edit Master title style</a:t>
            </a:r>
            <a:endParaRPr lang="en-US"/>
          </a:p>
        </p:txBody>
      </p:sp>
      <p:sp>
        <p:nvSpPr>
          <p:cNvPr id="3" name="2 Marcador de contenido"/>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smtClean="0"/>
              <a:t>Click to edit Master title style</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n-US" smtClean="0"/>
              <a:t>Click to edit Master title style</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162ECE7-685A-46B8-81D7-1676C88A2AE7}" type="slidenum">
              <a:rPr lang="en-US" altLang="en-US" smtClean="0"/>
              <a:pPr>
                <a:defRPr/>
              </a:pPr>
              <a:t>‹#›</a:t>
            </a:fld>
            <a:endParaRPr lang="en-US" alt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dirty="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D162ECE7-685A-46B8-81D7-1676C88A2AE7}"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s://bpmsg.com/academic/ahp-session-admin.php" TargetMode="External"/><Relationship Id="rId2" Type="http://schemas.openxmlformats.org/officeDocument/2006/relationships/hyperlink" Target="https://bpmsg.com/ah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bpmsg.com/ahp/ahp-hiergini.ph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mindmeister.co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visualdecision.com/" TargetMode="External"/><Relationship Id="rId2" Type="http://schemas.openxmlformats.org/officeDocument/2006/relationships/hyperlink" Target="http://www.boku.ac.at/mi/"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457200" y="1752600"/>
            <a:ext cx="8229600" cy="4378325"/>
          </a:xfrm>
        </p:spPr>
        <p:txBody>
          <a:bodyPr/>
          <a:lstStyle/>
          <a:p>
            <a:pPr eaLnBrk="1" hangingPunct="1">
              <a:buFont typeface="Wingdings" pitchFamily="2" charset="2"/>
              <a:buNone/>
            </a:pPr>
            <a:r>
              <a:rPr lang="lt-LT" altLang="lt-LT" b="1" dirty="0" err="1" smtClean="0"/>
              <a:t>Decision</a:t>
            </a:r>
            <a:r>
              <a:rPr lang="lt-LT" altLang="lt-LT" b="1" dirty="0" smtClean="0"/>
              <a:t> </a:t>
            </a:r>
            <a:r>
              <a:rPr lang="lt-LT" altLang="lt-LT" b="1" dirty="0" err="1" smtClean="0"/>
              <a:t>making</a:t>
            </a:r>
            <a:r>
              <a:rPr lang="lt-LT" altLang="lt-LT" b="1" dirty="0" smtClean="0"/>
              <a:t> </a:t>
            </a:r>
            <a:r>
              <a:rPr lang="lt-LT" altLang="lt-LT" b="1" dirty="0" err="1" smtClean="0"/>
              <a:t>methodology</a:t>
            </a:r>
            <a:r>
              <a:rPr lang="lt-LT" altLang="lt-LT" b="1" dirty="0" smtClean="0"/>
              <a:t> </a:t>
            </a:r>
            <a:r>
              <a:rPr lang="lt-LT" altLang="lt-LT" b="1" dirty="0" err="1" smtClean="0"/>
              <a:t>and</a:t>
            </a:r>
            <a:r>
              <a:rPr lang="lt-LT" altLang="lt-LT" b="1" dirty="0" smtClean="0"/>
              <a:t> </a:t>
            </a:r>
            <a:r>
              <a:rPr lang="lt-LT" altLang="lt-LT" b="1" dirty="0" err="1" smtClean="0"/>
              <a:t>algorithm</a:t>
            </a:r>
            <a:r>
              <a:rPr lang="lt-LT" altLang="lt-LT" b="1" dirty="0" smtClean="0"/>
              <a:t> </a:t>
            </a:r>
            <a:r>
              <a:rPr lang="lt-LT" altLang="lt-LT" b="1" dirty="0" smtClean="0"/>
              <a:t>: </a:t>
            </a:r>
            <a:r>
              <a:rPr lang="en-US" altLang="lt-LT" b="1" dirty="0" smtClean="0"/>
              <a:t>AHP</a:t>
            </a:r>
            <a:r>
              <a:rPr lang="lt-LT" altLang="lt-LT" b="1" dirty="0" smtClean="0"/>
              <a:t> (</a:t>
            </a:r>
            <a:r>
              <a:rPr lang="lt-LT" altLang="lt-LT" b="1" dirty="0" err="1" smtClean="0"/>
              <a:t>Analytical</a:t>
            </a:r>
            <a:r>
              <a:rPr lang="lt-LT" altLang="lt-LT" b="1" dirty="0" smtClean="0"/>
              <a:t> </a:t>
            </a:r>
            <a:r>
              <a:rPr lang="lt-LT" altLang="lt-LT" b="1" dirty="0" err="1" smtClean="0"/>
              <a:t>Hierarchical</a:t>
            </a:r>
            <a:r>
              <a:rPr lang="lt-LT" altLang="lt-LT" b="1" dirty="0" smtClean="0"/>
              <a:t> </a:t>
            </a:r>
            <a:r>
              <a:rPr lang="lt-LT" altLang="lt-LT" b="1" dirty="0" err="1" smtClean="0"/>
              <a:t>Process</a:t>
            </a:r>
            <a:r>
              <a:rPr lang="lt-LT" altLang="lt-LT" b="1" dirty="0" smtClean="0"/>
              <a:t>) </a:t>
            </a:r>
            <a:endParaRPr lang="lt-LT" altLang="lt-LT" b="1" dirty="0" smtClean="0"/>
          </a:p>
          <a:p>
            <a:pPr eaLnBrk="1" hangingPunct="1">
              <a:buFont typeface="Wingdings" pitchFamily="2" charset="2"/>
              <a:buNone/>
            </a:pPr>
            <a:endParaRPr lang="lt-LT" altLang="lt-LT" b="1" dirty="0" smtClean="0"/>
          </a:p>
          <a:p>
            <a:pPr eaLnBrk="1" hangingPunct="1">
              <a:buFont typeface="Wingdings" pitchFamily="2" charset="2"/>
              <a:buNone/>
            </a:pPr>
            <a:endParaRPr lang="lt-LT" altLang="lt-LT" b="1" dirty="0" smtClean="0"/>
          </a:p>
          <a:p>
            <a:pPr eaLnBrk="1" hangingPunct="1">
              <a:buFont typeface="Wingdings" pitchFamily="2" charset="2"/>
              <a:buNone/>
            </a:pPr>
            <a:endParaRPr lang="lt-LT" altLang="lt-LT" b="1" dirty="0"/>
          </a:p>
          <a:p>
            <a:pPr eaLnBrk="1" hangingPunct="1">
              <a:buFont typeface="Wingdings" pitchFamily="2" charset="2"/>
              <a:buNone/>
            </a:pPr>
            <a:endParaRPr lang="lt-LT" altLang="lt-LT" b="1" dirty="0" smtClean="0"/>
          </a:p>
          <a:p>
            <a:pPr>
              <a:buNone/>
            </a:pPr>
            <a:r>
              <a:rPr lang="en-US" sz="2000" b="1" dirty="0"/>
              <a:t>Creation of Information Systems on the Basis of Team Work</a:t>
            </a:r>
          </a:p>
          <a:p>
            <a:pPr eaLnBrk="1" hangingPunct="1">
              <a:buFont typeface="Wingdings" pitchFamily="2" charset="2"/>
              <a:buNone/>
            </a:pPr>
            <a:r>
              <a:rPr lang="lt-LT" altLang="lt-LT" sz="2000" b="1" dirty="0" smtClean="0"/>
              <a:t>Dalia Krikščiūnienė, VU, 2022</a:t>
            </a:r>
            <a:endParaRPr lang="lt-LT" altLang="lt-LT" sz="2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0" y="381000"/>
            <a:ext cx="9144000" cy="788987"/>
          </a:xfrm>
        </p:spPr>
        <p:txBody>
          <a:bodyPr/>
          <a:lstStyle/>
          <a:p>
            <a:pPr eaLnBrk="1" hangingPunct="1"/>
            <a:r>
              <a:rPr lang="en-US" altLang="lt-LT" sz="4000" dirty="0" smtClean="0"/>
              <a:t>Consistency check, evaluation of CR (Consistency ratio)</a:t>
            </a:r>
            <a:endParaRPr lang="en-US" altLang="lt-LT" sz="4000" dirty="0" smtClean="0"/>
          </a:p>
        </p:txBody>
      </p:sp>
      <p:sp>
        <p:nvSpPr>
          <p:cNvPr id="13316" name="Rectangle 3"/>
          <p:cNvSpPr>
            <a:spLocks noGrp="1" noChangeArrowheads="1"/>
          </p:cNvSpPr>
          <p:nvPr>
            <p:ph idx="1"/>
          </p:nvPr>
        </p:nvSpPr>
        <p:spPr>
          <a:xfrm>
            <a:off x="457200" y="2133600"/>
            <a:ext cx="8229600" cy="3997325"/>
          </a:xfrm>
        </p:spPr>
        <p:txBody>
          <a:bodyPr/>
          <a:lstStyle/>
          <a:p>
            <a:pPr>
              <a:lnSpc>
                <a:spcPct val="80000"/>
              </a:lnSpc>
            </a:pPr>
            <a:r>
              <a:rPr lang="en-US" altLang="lt-LT" sz="2600" dirty="0"/>
              <a:t>Consistency Ratio (CR</a:t>
            </a:r>
            <a:r>
              <a:rPr lang="en-US" altLang="lt-LT" sz="2600" dirty="0" smtClean="0"/>
              <a:t>) shows if the expert evaluations were logical, without self-contradiction or random guess</a:t>
            </a:r>
            <a:r>
              <a:rPr lang="lt-LT" altLang="lt-LT" sz="2600" dirty="0" smtClean="0"/>
              <a:t>. </a:t>
            </a:r>
            <a:endParaRPr lang="tr-TR" altLang="lt-LT" sz="2600" dirty="0" smtClean="0"/>
          </a:p>
          <a:p>
            <a:pPr>
              <a:lnSpc>
                <a:spcPct val="80000"/>
              </a:lnSpc>
            </a:pPr>
            <a:r>
              <a:rPr lang="tr-TR" altLang="lt-LT" sz="2600" dirty="0" smtClean="0"/>
              <a:t>AHP </a:t>
            </a:r>
            <a:r>
              <a:rPr lang="en-US" altLang="lt-LT" sz="2600" dirty="0" smtClean="0"/>
              <a:t>relies on the common logics of expert evaluations – if </a:t>
            </a:r>
            <a:r>
              <a:rPr lang="lt-LT" altLang="lt-LT" sz="2600" dirty="0" smtClean="0"/>
              <a:t>A </a:t>
            </a:r>
            <a:r>
              <a:rPr lang="en-US" altLang="lt-LT" sz="2600" dirty="0" smtClean="0"/>
              <a:t>is more important than </a:t>
            </a:r>
            <a:r>
              <a:rPr lang="lt-LT" altLang="lt-LT" sz="2600" dirty="0" smtClean="0"/>
              <a:t>B</a:t>
            </a:r>
            <a:r>
              <a:rPr lang="lt-LT" altLang="lt-LT" sz="2600" dirty="0" smtClean="0"/>
              <a:t>, </a:t>
            </a:r>
            <a:r>
              <a:rPr lang="en-US" altLang="lt-LT" sz="2600" dirty="0" smtClean="0"/>
              <a:t>and</a:t>
            </a:r>
            <a:r>
              <a:rPr lang="lt-LT" altLang="lt-LT" sz="2600" dirty="0" smtClean="0"/>
              <a:t> </a:t>
            </a:r>
            <a:r>
              <a:rPr lang="en-US" altLang="lt-LT" sz="2600" dirty="0" smtClean="0"/>
              <a:t>criterion</a:t>
            </a:r>
            <a:r>
              <a:rPr lang="lt-LT" altLang="lt-LT" sz="2600" dirty="0" smtClean="0"/>
              <a:t> </a:t>
            </a:r>
            <a:r>
              <a:rPr lang="lt-LT" altLang="lt-LT" sz="2600" dirty="0" smtClean="0"/>
              <a:t>B </a:t>
            </a:r>
            <a:r>
              <a:rPr lang="en-US" altLang="lt-LT" sz="2600" dirty="0"/>
              <a:t>is more important than</a:t>
            </a:r>
            <a:r>
              <a:rPr lang="lt-LT" altLang="lt-LT" sz="2600" dirty="0" smtClean="0"/>
              <a:t> </a:t>
            </a:r>
            <a:r>
              <a:rPr lang="lt-LT" altLang="lt-LT" sz="2600" dirty="0" smtClean="0"/>
              <a:t>C, </a:t>
            </a:r>
            <a:r>
              <a:rPr lang="en-US" altLang="lt-LT" sz="2600" dirty="0" smtClean="0"/>
              <a:t>then </a:t>
            </a:r>
            <a:r>
              <a:rPr lang="lt-LT" altLang="lt-LT" sz="2600" dirty="0" smtClean="0"/>
              <a:t>A </a:t>
            </a:r>
            <a:r>
              <a:rPr lang="en-US" altLang="lt-LT" sz="2600" dirty="0" smtClean="0"/>
              <a:t>should be </a:t>
            </a:r>
            <a:r>
              <a:rPr lang="en-US" altLang="lt-LT" sz="2600" dirty="0"/>
              <a:t>more important than </a:t>
            </a:r>
            <a:r>
              <a:rPr lang="lt-LT" altLang="lt-LT" sz="2600" dirty="0" smtClean="0"/>
              <a:t>C</a:t>
            </a:r>
            <a:r>
              <a:rPr lang="lt-LT" altLang="lt-LT" sz="2600" dirty="0" smtClean="0"/>
              <a:t>.</a:t>
            </a:r>
          </a:p>
          <a:p>
            <a:pPr marL="0" indent="0" eaLnBrk="1" hangingPunct="1">
              <a:lnSpc>
                <a:spcPct val="80000"/>
              </a:lnSpc>
              <a:buNone/>
            </a:pPr>
            <a:r>
              <a:rPr lang="tr-TR" altLang="lt-LT" sz="2600" dirty="0" smtClean="0"/>
              <a:t> </a:t>
            </a:r>
          </a:p>
          <a:p>
            <a:pPr eaLnBrk="1" hangingPunct="1">
              <a:lnSpc>
                <a:spcPct val="80000"/>
              </a:lnSpc>
            </a:pPr>
            <a:r>
              <a:rPr lang="en-US" altLang="lt-LT" sz="2600" dirty="0" smtClean="0"/>
              <a:t>If</a:t>
            </a:r>
            <a:r>
              <a:rPr lang="lt-LT" altLang="lt-LT" sz="2600" dirty="0" smtClean="0"/>
              <a:t> </a:t>
            </a:r>
            <a:r>
              <a:rPr lang="en-US" altLang="lt-LT" sz="2600" dirty="0" smtClean="0"/>
              <a:t>CR </a:t>
            </a:r>
            <a:r>
              <a:rPr lang="en-US" altLang="lt-LT" sz="2600" dirty="0" smtClean="0"/>
              <a:t>is bigger that  0.1 (&gt;10%) the evaluation matrix is not reliable and has high extent of random guess</a:t>
            </a:r>
            <a:endParaRPr lang="tr-TR" altLang="lt-LT" sz="2600" dirty="0" smtClean="0"/>
          </a:p>
        </p:txBody>
      </p:sp>
      <p:sp>
        <p:nvSpPr>
          <p:cNvPr id="5" name="Slide Number Placeholder 5"/>
          <p:cNvSpPr>
            <a:spLocks noGrp="1"/>
          </p:cNvSpPr>
          <p:nvPr>
            <p:ph type="sldNum" sz="quarter" idx="12"/>
          </p:nvPr>
        </p:nvSpPr>
        <p:spPr/>
        <p:txBody>
          <a:bodyPr/>
          <a:lstStyle/>
          <a:p>
            <a:pPr>
              <a:defRPr/>
            </a:pPr>
            <a:fld id="{50130872-E46B-4383-B912-9E66DDE0F29C}" type="slidenum">
              <a:rPr lang="en-US" altLang="en-US"/>
              <a:pPr>
                <a:defRPr/>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381000" y="228600"/>
            <a:ext cx="8229600" cy="762000"/>
          </a:xfrm>
        </p:spPr>
        <p:txBody>
          <a:bodyPr/>
          <a:lstStyle/>
          <a:p>
            <a:pPr eaLnBrk="1" hangingPunct="1"/>
            <a:r>
              <a:rPr lang="lt-LT" altLang="lt-LT" dirty="0" smtClean="0"/>
              <a:t>CR </a:t>
            </a:r>
            <a:r>
              <a:rPr lang="en-US" altLang="lt-LT" dirty="0" smtClean="0"/>
              <a:t>calculation</a:t>
            </a:r>
            <a:endParaRPr lang="en-US" altLang="lt-LT" dirty="0" smtClean="0"/>
          </a:p>
        </p:txBody>
      </p:sp>
      <p:sp>
        <p:nvSpPr>
          <p:cNvPr id="14340" name="Rectangle 3"/>
          <p:cNvSpPr>
            <a:spLocks noGrp="1" noChangeArrowheads="1"/>
          </p:cNvSpPr>
          <p:nvPr>
            <p:ph idx="1"/>
          </p:nvPr>
        </p:nvSpPr>
        <p:spPr>
          <a:xfrm>
            <a:off x="457199" y="883968"/>
            <a:ext cx="8229600" cy="1295400"/>
          </a:xfrm>
        </p:spPr>
        <p:txBody>
          <a:bodyPr/>
          <a:lstStyle/>
          <a:p>
            <a:pPr eaLnBrk="1" hangingPunct="1">
              <a:lnSpc>
                <a:spcPct val="90000"/>
              </a:lnSpc>
            </a:pPr>
            <a:r>
              <a:rPr lang="en-US" altLang="lt-LT" sz="2000" dirty="0" smtClean="0"/>
              <a:t>In order to find eigenvalue </a:t>
            </a:r>
            <a:r>
              <a:rPr lang="en-US" altLang="lt-LT" sz="2000" dirty="0" smtClean="0">
                <a:latin typeface="Symbol" pitchFamily="18" charset="2"/>
              </a:rPr>
              <a:t></a:t>
            </a:r>
            <a:r>
              <a:rPr lang="tr-TR" altLang="lt-LT" sz="2000" baseline="-25000" dirty="0" err="1" smtClean="0"/>
              <a:t>max</a:t>
            </a:r>
            <a:r>
              <a:rPr lang="en-US" altLang="lt-LT" sz="2000" baseline="-25000" dirty="0" smtClean="0"/>
              <a:t> </a:t>
            </a:r>
            <a:endParaRPr lang="tr-TR" altLang="lt-LT" sz="2000" dirty="0" smtClean="0"/>
          </a:p>
          <a:p>
            <a:pPr marL="0" indent="0" eaLnBrk="1" hangingPunct="1">
              <a:lnSpc>
                <a:spcPct val="90000"/>
              </a:lnSpc>
              <a:buNone/>
            </a:pPr>
            <a:r>
              <a:rPr lang="en-US" altLang="lt-LT" sz="2000" dirty="0" smtClean="0"/>
              <a:t>we </a:t>
            </a:r>
            <a:r>
              <a:rPr lang="en-US" altLang="lt-LT" sz="2000" dirty="0" err="1" smtClean="0"/>
              <a:t>analyse</a:t>
            </a:r>
            <a:r>
              <a:rPr lang="en-US" altLang="lt-LT" sz="2000" dirty="0" smtClean="0"/>
              <a:t> the matric expression [</a:t>
            </a:r>
            <a:r>
              <a:rPr lang="en-US" altLang="lt-LT" sz="2000" dirty="0" smtClean="0"/>
              <a:t>Ax = </a:t>
            </a:r>
            <a:r>
              <a:rPr lang="en-US" altLang="lt-LT" sz="2000" dirty="0" smtClean="0">
                <a:latin typeface="Symbol" pitchFamily="18" charset="2"/>
              </a:rPr>
              <a:t></a:t>
            </a:r>
            <a:r>
              <a:rPr lang="tr-TR" altLang="lt-LT" sz="2000" baseline="-25000" dirty="0" smtClean="0"/>
              <a:t>max</a:t>
            </a:r>
            <a:r>
              <a:rPr lang="en-US" altLang="lt-LT" sz="2000" dirty="0" smtClean="0"/>
              <a:t> x]</a:t>
            </a:r>
            <a:r>
              <a:rPr lang="tr-TR" altLang="lt-LT" sz="2000" dirty="0" smtClean="0"/>
              <a:t> </a:t>
            </a:r>
            <a:r>
              <a:rPr lang="en-US" altLang="lt-LT" sz="2000" dirty="0" smtClean="0"/>
              <a:t>where</a:t>
            </a:r>
            <a:r>
              <a:rPr lang="tr-TR" altLang="lt-LT" sz="2000" dirty="0" smtClean="0"/>
              <a:t> </a:t>
            </a:r>
            <a:r>
              <a:rPr lang="tr-TR" altLang="lt-LT" sz="2000" dirty="0" smtClean="0"/>
              <a:t>x </a:t>
            </a:r>
            <a:r>
              <a:rPr lang="en-US" altLang="lt-LT" sz="2000" dirty="0" smtClean="0"/>
              <a:t>is the weight vector (eigenvector), and A is the primary (not normalized) </a:t>
            </a:r>
            <a:r>
              <a:rPr lang="en-US" altLang="lt-LT" sz="2000" dirty="0" smtClean="0"/>
              <a:t>expert evaluation matrix, n is matrix rank (number of rows, columns):</a:t>
            </a:r>
            <a:endParaRPr lang="en-US" altLang="lt-LT" sz="2000" dirty="0" smtClean="0"/>
          </a:p>
          <a:p>
            <a:pPr marL="0" indent="0" eaLnBrk="1" hangingPunct="1">
              <a:lnSpc>
                <a:spcPct val="90000"/>
              </a:lnSpc>
              <a:buNone/>
            </a:pPr>
            <a:endParaRPr lang="tr-TR" altLang="lt-LT" sz="2000" dirty="0" smtClean="0"/>
          </a:p>
          <a:p>
            <a:pPr eaLnBrk="1" hangingPunct="1">
              <a:lnSpc>
                <a:spcPct val="90000"/>
              </a:lnSpc>
            </a:pPr>
            <a:endParaRPr lang="en-US" altLang="lt-LT" sz="2000" dirty="0" smtClean="0"/>
          </a:p>
        </p:txBody>
      </p:sp>
      <p:sp>
        <p:nvSpPr>
          <p:cNvPr id="52" name="Slide Number Placeholder 5"/>
          <p:cNvSpPr>
            <a:spLocks noGrp="1"/>
          </p:cNvSpPr>
          <p:nvPr>
            <p:ph type="sldNum" sz="quarter" idx="12"/>
          </p:nvPr>
        </p:nvSpPr>
        <p:spPr/>
        <p:txBody>
          <a:bodyPr/>
          <a:lstStyle/>
          <a:p>
            <a:pPr>
              <a:defRPr/>
            </a:pPr>
            <a:fld id="{850902D5-2640-4D30-8E6C-9C050E62E892}" type="slidenum">
              <a:rPr lang="en-US" altLang="en-US"/>
              <a:pPr>
                <a:defRPr/>
              </a:pPr>
              <a:t>11</a:t>
            </a:fld>
            <a:endParaRPr lang="en-US" altLang="en-US"/>
          </a:p>
        </p:txBody>
      </p:sp>
      <p:grpSp>
        <p:nvGrpSpPr>
          <p:cNvPr id="14341" name="Group 4"/>
          <p:cNvGrpSpPr>
            <a:grpSpLocks/>
          </p:cNvGrpSpPr>
          <p:nvPr/>
        </p:nvGrpSpPr>
        <p:grpSpPr bwMode="auto">
          <a:xfrm>
            <a:off x="3657600" y="2590800"/>
            <a:ext cx="1001713" cy="1066800"/>
            <a:chOff x="3309" y="2640"/>
            <a:chExt cx="631" cy="672"/>
          </a:xfrm>
        </p:grpSpPr>
        <p:sp>
          <p:nvSpPr>
            <p:cNvPr id="14378" name="Rectangle 5"/>
            <p:cNvSpPr>
              <a:spLocks noChangeArrowheads="1"/>
            </p:cNvSpPr>
            <p:nvPr/>
          </p:nvSpPr>
          <p:spPr bwMode="auto">
            <a:xfrm>
              <a:off x="3309" y="2640"/>
              <a:ext cx="519" cy="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   0.3</a:t>
              </a:r>
              <a:r>
                <a:rPr lang="tr-TR" altLang="lt-LT" sz="2000">
                  <a:latin typeface="Times New Roman" pitchFamily="18" charset="0"/>
                </a:rPr>
                <a:t>0</a:t>
              </a:r>
              <a:endParaRPr lang="en-US" altLang="lt-LT" sz="2000">
                <a:latin typeface="Times New Roman" pitchFamily="18" charset="0"/>
              </a:endParaRPr>
            </a:p>
            <a:p>
              <a:pPr>
                <a:spcBef>
                  <a:spcPct val="0"/>
                </a:spcBef>
                <a:buClrTx/>
                <a:buSzTx/>
                <a:buFontTx/>
                <a:buNone/>
              </a:pPr>
              <a:r>
                <a:rPr lang="en-US" altLang="lt-LT" sz="2000">
                  <a:latin typeface="Times New Roman" pitchFamily="18" charset="0"/>
                </a:rPr>
                <a:t>   0.</a:t>
              </a:r>
              <a:r>
                <a:rPr lang="tr-TR" altLang="lt-LT" sz="2000">
                  <a:latin typeface="Times New Roman" pitchFamily="18" charset="0"/>
                </a:rPr>
                <a:t>60</a:t>
              </a:r>
              <a:endParaRPr lang="en-US" altLang="lt-LT" sz="2000">
                <a:latin typeface="Times New Roman" pitchFamily="18" charset="0"/>
              </a:endParaRPr>
            </a:p>
            <a:p>
              <a:pPr>
                <a:spcBef>
                  <a:spcPct val="0"/>
                </a:spcBef>
                <a:buClrTx/>
                <a:buSzTx/>
                <a:buFontTx/>
                <a:buNone/>
              </a:pPr>
              <a:r>
                <a:rPr lang="en-US" altLang="lt-LT" sz="2000">
                  <a:latin typeface="Times New Roman" pitchFamily="18" charset="0"/>
                </a:rPr>
                <a:t>   0.1</a:t>
              </a:r>
              <a:r>
                <a:rPr lang="tr-TR" altLang="lt-LT" sz="2000">
                  <a:latin typeface="Times New Roman" pitchFamily="18" charset="0"/>
                </a:rPr>
                <a:t>0</a:t>
              </a:r>
              <a:endParaRPr lang="en-US" altLang="lt-LT" sz="2000">
                <a:latin typeface="Times New Roman" pitchFamily="18" charset="0"/>
              </a:endParaRPr>
            </a:p>
          </p:txBody>
        </p:sp>
        <p:grpSp>
          <p:nvGrpSpPr>
            <p:cNvPr id="14379" name="Group 6"/>
            <p:cNvGrpSpPr>
              <a:grpSpLocks/>
            </p:cNvGrpSpPr>
            <p:nvPr/>
          </p:nvGrpSpPr>
          <p:grpSpPr bwMode="auto">
            <a:xfrm>
              <a:off x="3357" y="2640"/>
              <a:ext cx="583" cy="672"/>
              <a:chOff x="3357" y="2640"/>
              <a:chExt cx="583" cy="672"/>
            </a:xfrm>
          </p:grpSpPr>
          <p:grpSp>
            <p:nvGrpSpPr>
              <p:cNvPr id="14380" name="Group 7"/>
              <p:cNvGrpSpPr>
                <a:grpSpLocks/>
              </p:cNvGrpSpPr>
              <p:nvPr/>
            </p:nvGrpSpPr>
            <p:grpSpPr bwMode="auto">
              <a:xfrm>
                <a:off x="3885" y="2640"/>
                <a:ext cx="55" cy="672"/>
                <a:chOff x="3885" y="2640"/>
                <a:chExt cx="55" cy="672"/>
              </a:xfrm>
            </p:grpSpPr>
            <p:sp>
              <p:nvSpPr>
                <p:cNvPr id="14385" name="Line 8"/>
                <p:cNvSpPr>
                  <a:spLocks noChangeShapeType="1"/>
                </p:cNvSpPr>
                <p:nvPr/>
              </p:nvSpPr>
              <p:spPr bwMode="auto">
                <a:xfrm>
                  <a:off x="3936" y="2645"/>
                  <a:ext cx="0" cy="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86" name="Line 9"/>
                <p:cNvSpPr>
                  <a:spLocks noChangeShapeType="1"/>
                </p:cNvSpPr>
                <p:nvPr/>
              </p:nvSpPr>
              <p:spPr bwMode="auto">
                <a:xfrm>
                  <a:off x="3893" y="2640"/>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87" name="Line 10"/>
                <p:cNvSpPr>
                  <a:spLocks noChangeShapeType="1"/>
                </p:cNvSpPr>
                <p:nvPr/>
              </p:nvSpPr>
              <p:spPr bwMode="auto">
                <a:xfrm flipH="1">
                  <a:off x="3885" y="3312"/>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4381" name="Group 11"/>
              <p:cNvGrpSpPr>
                <a:grpSpLocks/>
              </p:cNvGrpSpPr>
              <p:nvPr/>
            </p:nvGrpSpPr>
            <p:grpSpPr bwMode="auto">
              <a:xfrm>
                <a:off x="3357" y="2640"/>
                <a:ext cx="55" cy="672"/>
                <a:chOff x="3357" y="2640"/>
                <a:chExt cx="55" cy="672"/>
              </a:xfrm>
            </p:grpSpPr>
            <p:sp>
              <p:nvSpPr>
                <p:cNvPr id="14382" name="Line 12"/>
                <p:cNvSpPr>
                  <a:spLocks noChangeShapeType="1"/>
                </p:cNvSpPr>
                <p:nvPr/>
              </p:nvSpPr>
              <p:spPr bwMode="auto">
                <a:xfrm flipH="1">
                  <a:off x="3357" y="2640"/>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83" name="Line 13"/>
                <p:cNvSpPr>
                  <a:spLocks noChangeShapeType="1"/>
                </p:cNvSpPr>
                <p:nvPr/>
              </p:nvSpPr>
              <p:spPr bwMode="auto">
                <a:xfrm>
                  <a:off x="3360" y="2645"/>
                  <a:ext cx="0" cy="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84" name="Line 14"/>
                <p:cNvSpPr>
                  <a:spLocks noChangeShapeType="1"/>
                </p:cNvSpPr>
                <p:nvPr/>
              </p:nvSpPr>
              <p:spPr bwMode="auto">
                <a:xfrm>
                  <a:off x="3365" y="3312"/>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grpSp>
        <p:nvGrpSpPr>
          <p:cNvPr id="14342" name="Group 16"/>
          <p:cNvGrpSpPr>
            <a:grpSpLocks/>
          </p:cNvGrpSpPr>
          <p:nvPr/>
        </p:nvGrpSpPr>
        <p:grpSpPr bwMode="auto">
          <a:xfrm>
            <a:off x="914400" y="2438400"/>
            <a:ext cx="2525713" cy="1447800"/>
            <a:chOff x="669" y="576"/>
            <a:chExt cx="1591" cy="912"/>
          </a:xfrm>
        </p:grpSpPr>
        <p:sp>
          <p:nvSpPr>
            <p:cNvPr id="14371" name="Rectangle 17"/>
            <p:cNvSpPr>
              <a:spLocks noChangeArrowheads="1"/>
            </p:cNvSpPr>
            <p:nvPr/>
          </p:nvSpPr>
          <p:spPr bwMode="auto">
            <a:xfrm>
              <a:off x="669" y="669"/>
              <a:ext cx="1506" cy="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a:latin typeface="Times New Roman" pitchFamily="18" charset="0"/>
                </a:rPr>
                <a:t>1  	0.5  	3</a:t>
              </a:r>
            </a:p>
            <a:p>
              <a:pPr>
                <a:spcBef>
                  <a:spcPct val="0"/>
                </a:spcBef>
                <a:buClrTx/>
                <a:buSzTx/>
                <a:buFontTx/>
                <a:buNone/>
              </a:pPr>
              <a:r>
                <a:rPr lang="en-US" altLang="lt-LT" sz="2400">
                  <a:latin typeface="Times New Roman" pitchFamily="18" charset="0"/>
                </a:rPr>
                <a:t>2    	1	4</a:t>
              </a:r>
            </a:p>
            <a:p>
              <a:pPr>
                <a:spcBef>
                  <a:spcPct val="0"/>
                </a:spcBef>
                <a:buClrTx/>
                <a:buSzTx/>
                <a:buFontTx/>
                <a:buNone/>
              </a:pPr>
              <a:r>
                <a:rPr lang="en-US" altLang="lt-LT" sz="2400">
                  <a:latin typeface="Times New Roman" pitchFamily="18" charset="0"/>
                </a:rPr>
                <a:t>0.333  0.25	1.0</a:t>
              </a:r>
            </a:p>
          </p:txBody>
        </p:sp>
        <p:sp>
          <p:nvSpPr>
            <p:cNvPr id="14372" name="Line 18"/>
            <p:cNvSpPr>
              <a:spLocks noChangeShapeType="1"/>
            </p:cNvSpPr>
            <p:nvPr/>
          </p:nvSpPr>
          <p:spPr bwMode="auto">
            <a:xfrm flipH="1">
              <a:off x="669" y="624"/>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73" name="Line 19"/>
            <p:cNvSpPr>
              <a:spLocks noChangeShapeType="1"/>
            </p:cNvSpPr>
            <p:nvPr/>
          </p:nvSpPr>
          <p:spPr bwMode="auto">
            <a:xfrm>
              <a:off x="672" y="629"/>
              <a:ext cx="0" cy="85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74" name="Line 20"/>
            <p:cNvSpPr>
              <a:spLocks noChangeShapeType="1"/>
            </p:cNvSpPr>
            <p:nvPr/>
          </p:nvSpPr>
          <p:spPr bwMode="auto">
            <a:xfrm>
              <a:off x="677" y="1488"/>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75" name="Line 21"/>
            <p:cNvSpPr>
              <a:spLocks noChangeShapeType="1"/>
            </p:cNvSpPr>
            <p:nvPr/>
          </p:nvSpPr>
          <p:spPr bwMode="auto">
            <a:xfrm>
              <a:off x="2256" y="581"/>
              <a:ext cx="0" cy="90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76" name="Line 22"/>
            <p:cNvSpPr>
              <a:spLocks noChangeShapeType="1"/>
            </p:cNvSpPr>
            <p:nvPr/>
          </p:nvSpPr>
          <p:spPr bwMode="auto">
            <a:xfrm>
              <a:off x="2213" y="576"/>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77" name="Line 23"/>
            <p:cNvSpPr>
              <a:spLocks noChangeShapeType="1"/>
            </p:cNvSpPr>
            <p:nvPr/>
          </p:nvSpPr>
          <p:spPr bwMode="auto">
            <a:xfrm flipH="1">
              <a:off x="2205" y="1488"/>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4343" name="Group 24"/>
          <p:cNvGrpSpPr>
            <a:grpSpLocks/>
          </p:cNvGrpSpPr>
          <p:nvPr/>
        </p:nvGrpSpPr>
        <p:grpSpPr bwMode="auto">
          <a:xfrm>
            <a:off x="5257800" y="2514600"/>
            <a:ext cx="685800" cy="1089025"/>
            <a:chOff x="3357" y="2640"/>
            <a:chExt cx="583" cy="686"/>
          </a:xfrm>
        </p:grpSpPr>
        <p:sp>
          <p:nvSpPr>
            <p:cNvPr id="14361" name="Rectangle 25"/>
            <p:cNvSpPr>
              <a:spLocks noChangeArrowheads="1"/>
            </p:cNvSpPr>
            <p:nvPr/>
          </p:nvSpPr>
          <p:spPr bwMode="auto">
            <a:xfrm>
              <a:off x="3357" y="2688"/>
              <a:ext cx="398" cy="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0.9</a:t>
              </a:r>
              <a:r>
                <a:rPr lang="tr-TR" altLang="lt-LT" sz="2000">
                  <a:latin typeface="Times New Roman" pitchFamily="18" charset="0"/>
                </a:rPr>
                <a:t>0</a:t>
              </a:r>
              <a:endParaRPr lang="en-US" altLang="lt-LT" sz="2000">
                <a:latin typeface="Times New Roman" pitchFamily="18" charset="0"/>
              </a:endParaRPr>
            </a:p>
            <a:p>
              <a:pPr>
                <a:spcBef>
                  <a:spcPct val="0"/>
                </a:spcBef>
                <a:buClrTx/>
                <a:buSzTx/>
                <a:buFontTx/>
                <a:buNone/>
              </a:pPr>
              <a:r>
                <a:rPr lang="tr-TR" altLang="lt-LT" sz="2000">
                  <a:latin typeface="Times New Roman" pitchFamily="18" charset="0"/>
                </a:rPr>
                <a:t>1.60</a:t>
              </a:r>
              <a:endParaRPr lang="en-US" altLang="lt-LT" sz="2000">
                <a:latin typeface="Times New Roman" pitchFamily="18" charset="0"/>
              </a:endParaRPr>
            </a:p>
            <a:p>
              <a:pPr>
                <a:spcBef>
                  <a:spcPct val="0"/>
                </a:spcBef>
                <a:buClrTx/>
                <a:buSzTx/>
                <a:buFontTx/>
                <a:buNone/>
              </a:pPr>
              <a:r>
                <a:rPr lang="en-US" altLang="lt-LT" sz="2000">
                  <a:latin typeface="Times New Roman" pitchFamily="18" charset="0"/>
                </a:rPr>
                <a:t>0.</a:t>
              </a:r>
              <a:r>
                <a:rPr lang="tr-TR" altLang="lt-LT" sz="2000">
                  <a:latin typeface="Times New Roman" pitchFamily="18" charset="0"/>
                </a:rPr>
                <a:t>35</a:t>
              </a:r>
              <a:endParaRPr lang="en-US" altLang="lt-LT" sz="2000">
                <a:latin typeface="Times New Roman" pitchFamily="18" charset="0"/>
              </a:endParaRPr>
            </a:p>
          </p:txBody>
        </p:sp>
        <p:grpSp>
          <p:nvGrpSpPr>
            <p:cNvPr id="14362" name="Group 26"/>
            <p:cNvGrpSpPr>
              <a:grpSpLocks/>
            </p:cNvGrpSpPr>
            <p:nvPr/>
          </p:nvGrpSpPr>
          <p:grpSpPr bwMode="auto">
            <a:xfrm>
              <a:off x="3357" y="2640"/>
              <a:ext cx="583" cy="672"/>
              <a:chOff x="3357" y="2640"/>
              <a:chExt cx="583" cy="672"/>
            </a:xfrm>
          </p:grpSpPr>
          <p:grpSp>
            <p:nvGrpSpPr>
              <p:cNvPr id="14363" name="Group 27"/>
              <p:cNvGrpSpPr>
                <a:grpSpLocks/>
              </p:cNvGrpSpPr>
              <p:nvPr/>
            </p:nvGrpSpPr>
            <p:grpSpPr bwMode="auto">
              <a:xfrm>
                <a:off x="3885" y="2640"/>
                <a:ext cx="55" cy="672"/>
                <a:chOff x="3885" y="2640"/>
                <a:chExt cx="55" cy="672"/>
              </a:xfrm>
            </p:grpSpPr>
            <p:sp>
              <p:nvSpPr>
                <p:cNvPr id="14368" name="Line 28"/>
                <p:cNvSpPr>
                  <a:spLocks noChangeShapeType="1"/>
                </p:cNvSpPr>
                <p:nvPr/>
              </p:nvSpPr>
              <p:spPr bwMode="auto">
                <a:xfrm>
                  <a:off x="3936" y="2645"/>
                  <a:ext cx="0" cy="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69" name="Line 29"/>
                <p:cNvSpPr>
                  <a:spLocks noChangeShapeType="1"/>
                </p:cNvSpPr>
                <p:nvPr/>
              </p:nvSpPr>
              <p:spPr bwMode="auto">
                <a:xfrm>
                  <a:off x="3893" y="2640"/>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70" name="Line 30"/>
                <p:cNvSpPr>
                  <a:spLocks noChangeShapeType="1"/>
                </p:cNvSpPr>
                <p:nvPr/>
              </p:nvSpPr>
              <p:spPr bwMode="auto">
                <a:xfrm flipH="1">
                  <a:off x="3885" y="3312"/>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4364" name="Group 31"/>
              <p:cNvGrpSpPr>
                <a:grpSpLocks/>
              </p:cNvGrpSpPr>
              <p:nvPr/>
            </p:nvGrpSpPr>
            <p:grpSpPr bwMode="auto">
              <a:xfrm>
                <a:off x="3357" y="2640"/>
                <a:ext cx="55" cy="672"/>
                <a:chOff x="3357" y="2640"/>
                <a:chExt cx="55" cy="672"/>
              </a:xfrm>
            </p:grpSpPr>
            <p:sp>
              <p:nvSpPr>
                <p:cNvPr id="14365" name="Line 32"/>
                <p:cNvSpPr>
                  <a:spLocks noChangeShapeType="1"/>
                </p:cNvSpPr>
                <p:nvPr/>
              </p:nvSpPr>
              <p:spPr bwMode="auto">
                <a:xfrm flipH="1">
                  <a:off x="3357" y="2640"/>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66" name="Line 33"/>
                <p:cNvSpPr>
                  <a:spLocks noChangeShapeType="1"/>
                </p:cNvSpPr>
                <p:nvPr/>
              </p:nvSpPr>
              <p:spPr bwMode="auto">
                <a:xfrm>
                  <a:off x="3360" y="2645"/>
                  <a:ext cx="0" cy="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67" name="Line 34"/>
                <p:cNvSpPr>
                  <a:spLocks noChangeShapeType="1"/>
                </p:cNvSpPr>
                <p:nvPr/>
              </p:nvSpPr>
              <p:spPr bwMode="auto">
                <a:xfrm>
                  <a:off x="3365" y="3312"/>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sp>
        <p:nvSpPr>
          <p:cNvPr id="14344" name="Text Box 35"/>
          <p:cNvSpPr txBox="1">
            <a:spLocks noChangeArrowheads="1"/>
          </p:cNvSpPr>
          <p:nvPr/>
        </p:nvSpPr>
        <p:spPr bwMode="auto">
          <a:xfrm>
            <a:off x="4800600" y="2971800"/>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a:t>
            </a:r>
            <a:endParaRPr lang="en-US" altLang="lt-LT" sz="1800"/>
          </a:p>
        </p:txBody>
      </p:sp>
      <p:sp>
        <p:nvSpPr>
          <p:cNvPr id="14345" name="Rectangle 36"/>
          <p:cNvSpPr>
            <a:spLocks noChangeArrowheads="1"/>
          </p:cNvSpPr>
          <p:nvPr/>
        </p:nvSpPr>
        <p:spPr bwMode="auto">
          <a:xfrm>
            <a:off x="6400800" y="28956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lt-LT" sz="1800"/>
              <a:t> </a:t>
            </a:r>
          </a:p>
        </p:txBody>
      </p:sp>
      <p:sp>
        <p:nvSpPr>
          <p:cNvPr id="14346" name="Rectangle 37"/>
          <p:cNvSpPr>
            <a:spLocks noChangeArrowheads="1"/>
          </p:cNvSpPr>
          <p:nvPr/>
        </p:nvSpPr>
        <p:spPr bwMode="auto">
          <a:xfrm>
            <a:off x="6400800" y="2963863"/>
            <a:ext cx="992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lt-LT" sz="1800"/>
              <a:t>=</a:t>
            </a:r>
            <a:r>
              <a:rPr lang="tr-TR" altLang="lt-LT" sz="1800"/>
              <a:t>  </a:t>
            </a:r>
            <a:r>
              <a:rPr lang="en-US" altLang="lt-LT" sz="1800"/>
              <a:t> </a:t>
            </a:r>
            <a:r>
              <a:rPr lang="en-US" altLang="lt-LT" sz="1800">
                <a:latin typeface="Symbol" pitchFamily="18" charset="2"/>
              </a:rPr>
              <a:t></a:t>
            </a:r>
            <a:r>
              <a:rPr lang="tr-TR" altLang="lt-LT" sz="1800" baseline="-25000"/>
              <a:t>max</a:t>
            </a:r>
            <a:r>
              <a:rPr lang="en-US" altLang="lt-LT" sz="1800"/>
              <a:t> </a:t>
            </a:r>
          </a:p>
        </p:txBody>
      </p:sp>
      <p:sp>
        <p:nvSpPr>
          <p:cNvPr id="14347" name="Text Box 38"/>
          <p:cNvSpPr txBox="1">
            <a:spLocks noChangeArrowheads="1"/>
          </p:cNvSpPr>
          <p:nvPr/>
        </p:nvSpPr>
        <p:spPr bwMode="auto">
          <a:xfrm>
            <a:off x="381000" y="3890473"/>
            <a:ext cx="81057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l-GR" altLang="lt-LT" sz="1800" dirty="0">
                <a:cs typeface="Arial" charset="0"/>
              </a:rPr>
              <a:t>λ</a:t>
            </a:r>
            <a:r>
              <a:rPr lang="tr-TR" altLang="lt-LT" sz="1800" dirty="0" err="1" smtClean="0"/>
              <a:t>max</a:t>
            </a:r>
            <a:r>
              <a:rPr lang="tr-TR" altLang="lt-LT" sz="1800" dirty="0" smtClean="0"/>
              <a:t>=</a:t>
            </a:r>
            <a:r>
              <a:rPr lang="en-US" altLang="lt-LT" sz="1800" dirty="0" smtClean="0"/>
              <a:t>average of divided values:  </a:t>
            </a:r>
            <a:r>
              <a:rPr lang="tr-TR" altLang="lt-LT" sz="1800" dirty="0" smtClean="0"/>
              <a:t>{0.90/0.30</a:t>
            </a:r>
            <a:r>
              <a:rPr lang="tr-TR" altLang="lt-LT" sz="1800" dirty="0"/>
              <a:t>, 1.60/0.6, 0.35/0.10}=3.06</a:t>
            </a:r>
            <a:endParaRPr lang="en-US" altLang="lt-LT" sz="1800" dirty="0"/>
          </a:p>
        </p:txBody>
      </p:sp>
      <p:grpSp>
        <p:nvGrpSpPr>
          <p:cNvPr id="14348" name="Group 39"/>
          <p:cNvGrpSpPr>
            <a:grpSpLocks/>
          </p:cNvGrpSpPr>
          <p:nvPr/>
        </p:nvGrpSpPr>
        <p:grpSpPr bwMode="auto">
          <a:xfrm>
            <a:off x="7335838" y="2506663"/>
            <a:ext cx="817562" cy="1066800"/>
            <a:chOff x="3357" y="2640"/>
            <a:chExt cx="583" cy="672"/>
          </a:xfrm>
        </p:grpSpPr>
        <p:sp>
          <p:nvSpPr>
            <p:cNvPr id="14351" name="Rectangle 40"/>
            <p:cNvSpPr>
              <a:spLocks noChangeArrowheads="1"/>
            </p:cNvSpPr>
            <p:nvPr/>
          </p:nvSpPr>
          <p:spPr bwMode="auto">
            <a:xfrm>
              <a:off x="3388" y="2645"/>
              <a:ext cx="502" cy="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0.3</a:t>
              </a:r>
              <a:r>
                <a:rPr lang="tr-TR" altLang="lt-LT" sz="2000">
                  <a:latin typeface="Times New Roman" pitchFamily="18" charset="0"/>
                </a:rPr>
                <a:t>0</a:t>
              </a:r>
              <a:endParaRPr lang="en-US" altLang="lt-LT" sz="2000">
                <a:latin typeface="Times New Roman" pitchFamily="18" charset="0"/>
              </a:endParaRPr>
            </a:p>
            <a:p>
              <a:pPr>
                <a:spcBef>
                  <a:spcPct val="0"/>
                </a:spcBef>
                <a:buClrTx/>
                <a:buSzTx/>
                <a:buFontTx/>
                <a:buNone/>
              </a:pPr>
              <a:r>
                <a:rPr lang="en-US" altLang="lt-LT" sz="2000">
                  <a:latin typeface="Times New Roman" pitchFamily="18" charset="0"/>
                </a:rPr>
                <a:t>0.</a:t>
              </a:r>
              <a:r>
                <a:rPr lang="tr-TR" altLang="lt-LT" sz="2000">
                  <a:latin typeface="Times New Roman" pitchFamily="18" charset="0"/>
                </a:rPr>
                <a:t>60</a:t>
              </a:r>
              <a:endParaRPr lang="en-US" altLang="lt-LT" sz="2000">
                <a:latin typeface="Times New Roman" pitchFamily="18" charset="0"/>
              </a:endParaRPr>
            </a:p>
            <a:p>
              <a:pPr>
                <a:spcBef>
                  <a:spcPct val="0"/>
                </a:spcBef>
                <a:buClrTx/>
                <a:buSzTx/>
                <a:buFontTx/>
                <a:buNone/>
              </a:pPr>
              <a:r>
                <a:rPr lang="en-US" altLang="lt-LT" sz="2000">
                  <a:latin typeface="Times New Roman" pitchFamily="18" charset="0"/>
                </a:rPr>
                <a:t>0.1</a:t>
              </a:r>
              <a:r>
                <a:rPr lang="tr-TR" altLang="lt-LT" sz="2000">
                  <a:latin typeface="Times New Roman" pitchFamily="18" charset="0"/>
                </a:rPr>
                <a:t>0</a:t>
              </a:r>
              <a:endParaRPr lang="en-US" altLang="lt-LT" sz="2000">
                <a:latin typeface="Times New Roman" pitchFamily="18" charset="0"/>
              </a:endParaRPr>
            </a:p>
          </p:txBody>
        </p:sp>
        <p:grpSp>
          <p:nvGrpSpPr>
            <p:cNvPr id="14352" name="Group 41"/>
            <p:cNvGrpSpPr>
              <a:grpSpLocks/>
            </p:cNvGrpSpPr>
            <p:nvPr/>
          </p:nvGrpSpPr>
          <p:grpSpPr bwMode="auto">
            <a:xfrm>
              <a:off x="3357" y="2640"/>
              <a:ext cx="583" cy="672"/>
              <a:chOff x="3357" y="2640"/>
              <a:chExt cx="583" cy="672"/>
            </a:xfrm>
          </p:grpSpPr>
          <p:grpSp>
            <p:nvGrpSpPr>
              <p:cNvPr id="14353" name="Group 42"/>
              <p:cNvGrpSpPr>
                <a:grpSpLocks/>
              </p:cNvGrpSpPr>
              <p:nvPr/>
            </p:nvGrpSpPr>
            <p:grpSpPr bwMode="auto">
              <a:xfrm>
                <a:off x="3885" y="2640"/>
                <a:ext cx="55" cy="672"/>
                <a:chOff x="3885" y="2640"/>
                <a:chExt cx="55" cy="672"/>
              </a:xfrm>
            </p:grpSpPr>
            <p:sp>
              <p:nvSpPr>
                <p:cNvPr id="14358" name="Line 43"/>
                <p:cNvSpPr>
                  <a:spLocks noChangeShapeType="1"/>
                </p:cNvSpPr>
                <p:nvPr/>
              </p:nvSpPr>
              <p:spPr bwMode="auto">
                <a:xfrm>
                  <a:off x="3936" y="2645"/>
                  <a:ext cx="0" cy="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9" name="Line 44"/>
                <p:cNvSpPr>
                  <a:spLocks noChangeShapeType="1"/>
                </p:cNvSpPr>
                <p:nvPr/>
              </p:nvSpPr>
              <p:spPr bwMode="auto">
                <a:xfrm>
                  <a:off x="3893" y="2640"/>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60" name="Line 45"/>
                <p:cNvSpPr>
                  <a:spLocks noChangeShapeType="1"/>
                </p:cNvSpPr>
                <p:nvPr/>
              </p:nvSpPr>
              <p:spPr bwMode="auto">
                <a:xfrm flipH="1">
                  <a:off x="3885" y="3312"/>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4354" name="Group 46"/>
              <p:cNvGrpSpPr>
                <a:grpSpLocks/>
              </p:cNvGrpSpPr>
              <p:nvPr/>
            </p:nvGrpSpPr>
            <p:grpSpPr bwMode="auto">
              <a:xfrm>
                <a:off x="3357" y="2640"/>
                <a:ext cx="55" cy="672"/>
                <a:chOff x="3357" y="2640"/>
                <a:chExt cx="55" cy="672"/>
              </a:xfrm>
            </p:grpSpPr>
            <p:sp>
              <p:nvSpPr>
                <p:cNvPr id="14355" name="Line 47"/>
                <p:cNvSpPr>
                  <a:spLocks noChangeShapeType="1"/>
                </p:cNvSpPr>
                <p:nvPr/>
              </p:nvSpPr>
              <p:spPr bwMode="auto">
                <a:xfrm flipH="1">
                  <a:off x="3357" y="2640"/>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6" name="Line 48"/>
                <p:cNvSpPr>
                  <a:spLocks noChangeShapeType="1"/>
                </p:cNvSpPr>
                <p:nvPr/>
              </p:nvSpPr>
              <p:spPr bwMode="auto">
                <a:xfrm>
                  <a:off x="3360" y="2645"/>
                  <a:ext cx="0" cy="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7" name="Line 49"/>
                <p:cNvSpPr>
                  <a:spLocks noChangeShapeType="1"/>
                </p:cNvSpPr>
                <p:nvPr/>
              </p:nvSpPr>
              <p:spPr bwMode="auto">
                <a:xfrm>
                  <a:off x="3365" y="3312"/>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sp>
        <p:nvSpPr>
          <p:cNvPr id="14349" name="Text Box 50"/>
          <p:cNvSpPr txBox="1">
            <a:spLocks noChangeArrowheads="1"/>
          </p:cNvSpPr>
          <p:nvPr/>
        </p:nvSpPr>
        <p:spPr bwMode="auto">
          <a:xfrm>
            <a:off x="2057400" y="2133600"/>
            <a:ext cx="609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dirty="0"/>
              <a:t>A                            x                    Ax                               x     </a:t>
            </a:r>
            <a:endParaRPr lang="en-US" altLang="lt-LT" sz="1800" dirty="0"/>
          </a:p>
        </p:txBody>
      </p:sp>
      <p:sp>
        <p:nvSpPr>
          <p:cNvPr id="14350" name="Text Box 52"/>
          <p:cNvSpPr txBox="1">
            <a:spLocks noChangeArrowheads="1"/>
          </p:cNvSpPr>
          <p:nvPr/>
        </p:nvSpPr>
        <p:spPr bwMode="auto">
          <a:xfrm>
            <a:off x="182562" y="4259805"/>
            <a:ext cx="8778875" cy="8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lnSpc>
                <a:spcPct val="90000"/>
              </a:lnSpc>
            </a:pPr>
            <a:r>
              <a:rPr lang="tr-TR" altLang="lt-LT" sz="1800" dirty="0"/>
              <a:t>Consistency </a:t>
            </a:r>
            <a:r>
              <a:rPr lang="tr-TR" altLang="lt-LT" sz="1800" b="1" dirty="0" err="1"/>
              <a:t>index</a:t>
            </a:r>
            <a:r>
              <a:rPr lang="tr-TR" altLang="lt-LT" sz="1800" dirty="0"/>
              <a:t> </a:t>
            </a:r>
            <a:r>
              <a:rPr lang="en-US" altLang="lt-LT" sz="1800" dirty="0" smtClean="0"/>
              <a:t>is calculated : </a:t>
            </a:r>
            <a:r>
              <a:rPr lang="tr-TR" altLang="lt-LT" sz="1800" dirty="0" smtClean="0"/>
              <a:t>CI</a:t>
            </a:r>
            <a:r>
              <a:rPr lang="tr-TR" altLang="lt-LT" sz="1800" dirty="0"/>
              <a:t>=</a:t>
            </a:r>
            <a:r>
              <a:rPr lang="en-US" altLang="lt-LT" sz="1800" dirty="0"/>
              <a:t>(</a:t>
            </a:r>
            <a:r>
              <a:rPr lang="en-US" altLang="lt-LT" sz="1800" dirty="0" err="1"/>
              <a:t>λmax</a:t>
            </a:r>
            <a:r>
              <a:rPr lang="en-US" altLang="lt-LT" sz="1800" dirty="0"/>
              <a:t>-n)/(n-1)</a:t>
            </a:r>
            <a:r>
              <a:rPr lang="tr-TR" altLang="lt-LT" sz="1800" dirty="0"/>
              <a:t>=(3.06-3)/(3-1)= </a:t>
            </a:r>
            <a:r>
              <a:rPr lang="tr-TR" altLang="lt-LT" sz="1800" dirty="0" smtClean="0"/>
              <a:t>0.03</a:t>
            </a:r>
            <a:endParaRPr lang="lt-LT" altLang="lt-LT" sz="1800" dirty="0" smtClean="0"/>
          </a:p>
          <a:p>
            <a:pPr eaLnBrk="1" hangingPunct="1">
              <a:lnSpc>
                <a:spcPct val="90000"/>
              </a:lnSpc>
            </a:pPr>
            <a:r>
              <a:rPr lang="lt-LT" altLang="lt-LT" sz="1800" dirty="0" err="1" smtClean="0"/>
              <a:t>Consistancy</a:t>
            </a:r>
            <a:r>
              <a:rPr lang="lt-LT" altLang="lt-LT" sz="1800" dirty="0" smtClean="0"/>
              <a:t> </a:t>
            </a:r>
            <a:r>
              <a:rPr lang="lt-LT" altLang="lt-LT" sz="1800" b="1" dirty="0" smtClean="0"/>
              <a:t>ratio </a:t>
            </a:r>
            <a:r>
              <a:rPr lang="lt-LT" altLang="lt-LT" sz="1800" dirty="0" smtClean="0"/>
              <a:t>CR</a:t>
            </a:r>
            <a:r>
              <a:rPr lang="en-US" altLang="lt-LT" sz="1800" dirty="0" smtClean="0"/>
              <a:t>=CI/RI=</a:t>
            </a:r>
            <a:r>
              <a:rPr lang="tr-TR" altLang="lt-LT" sz="1600" dirty="0" smtClean="0"/>
              <a:t>0.03/0.58=0.05</a:t>
            </a:r>
            <a:r>
              <a:rPr lang="lt-LT" altLang="lt-LT" sz="1600" dirty="0" smtClean="0"/>
              <a:t>. </a:t>
            </a:r>
            <a:r>
              <a:rPr lang="en-US" altLang="lt-LT" sz="1600" dirty="0" smtClean="0"/>
              <a:t>If  </a:t>
            </a:r>
            <a:r>
              <a:rPr lang="lt-LT" altLang="lt-LT" sz="1600" dirty="0" smtClean="0"/>
              <a:t>CR&lt;0</a:t>
            </a:r>
            <a:r>
              <a:rPr lang="en-US" altLang="lt-LT" sz="1600" dirty="0" smtClean="0"/>
              <a:t>.</a:t>
            </a:r>
            <a:r>
              <a:rPr lang="lt-LT" altLang="lt-LT" sz="1600" dirty="0" smtClean="0"/>
              <a:t>1 </a:t>
            </a:r>
            <a:r>
              <a:rPr lang="en-US" altLang="lt-LT" sz="1600" dirty="0" smtClean="0"/>
              <a:t>evaluations a logical and not random. </a:t>
            </a:r>
            <a:r>
              <a:rPr lang="en-US" altLang="lt-LT" sz="1600" dirty="0" smtClean="0"/>
              <a:t>If CR &gt; 10% (0,1) , the experts should revise evaluation or be excluded</a:t>
            </a:r>
            <a:endParaRPr lang="en-US" altLang="lt-LT" sz="1600" dirty="0"/>
          </a:p>
        </p:txBody>
      </p:sp>
      <p:pic>
        <p:nvPicPr>
          <p:cNvPr id="14388" name="Picture 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5775" y="5282624"/>
            <a:ext cx="73882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200" y="5282625"/>
            <a:ext cx="1701107" cy="584775"/>
          </a:xfrm>
          <a:prstGeom prst="rect">
            <a:avLst/>
          </a:prstGeom>
          <a:solidFill>
            <a:schemeClr val="bg1"/>
          </a:solidFill>
        </p:spPr>
        <p:txBody>
          <a:bodyPr wrap="none" rtlCol="0">
            <a:spAutoFit/>
          </a:bodyPr>
          <a:lstStyle/>
          <a:p>
            <a:r>
              <a:rPr lang="en-US" sz="1600" dirty="0" smtClean="0"/>
              <a:t>Matrix rank</a:t>
            </a:r>
            <a:endParaRPr lang="lt-LT" sz="1600" dirty="0" smtClean="0"/>
          </a:p>
          <a:p>
            <a:r>
              <a:rPr lang="lt-LT" sz="1600" dirty="0" smtClean="0"/>
              <a:t>RI-random index</a:t>
            </a:r>
            <a:endParaRPr 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a:xfrm>
            <a:off x="381000" y="228600"/>
            <a:ext cx="8305800" cy="762000"/>
          </a:xfrm>
          <a:noFill/>
        </p:spPr>
        <p:txBody>
          <a:bodyPr lIns="90488" tIns="44450" rIns="90488" bIns="44450" anchor="ctr"/>
          <a:lstStyle/>
          <a:p>
            <a:r>
              <a:rPr lang="en-US" altLang="lt-LT" sz="3600" dirty="0" smtClean="0"/>
              <a:t>STAGE 2</a:t>
            </a:r>
            <a:r>
              <a:rPr lang="en-US" altLang="lt-LT" sz="3600" dirty="0"/>
              <a:t>: Assessment of </a:t>
            </a:r>
            <a:r>
              <a:rPr lang="lt-LT" altLang="lt-LT" sz="3600" dirty="0" err="1"/>
              <a:t>decision</a:t>
            </a:r>
            <a:r>
              <a:rPr lang="lt-LT" altLang="lt-LT" sz="3600" dirty="0"/>
              <a:t> </a:t>
            </a:r>
            <a:r>
              <a:rPr lang="lt-LT" altLang="lt-LT" sz="3600" b="1" dirty="0" err="1"/>
              <a:t>alternatives</a:t>
            </a:r>
            <a:r>
              <a:rPr lang="en-US" altLang="lt-LT" sz="3600" dirty="0"/>
              <a:t> </a:t>
            </a:r>
            <a:r>
              <a:rPr lang="en-US" altLang="lt-LT" sz="3600" dirty="0" smtClean="0"/>
              <a:t>by EACH criterion</a:t>
            </a:r>
            <a:endParaRPr lang="en-US" altLang="lt-LT" sz="3600" dirty="0" smtClean="0"/>
          </a:p>
        </p:txBody>
      </p:sp>
      <p:sp>
        <p:nvSpPr>
          <p:cNvPr id="60" name="Slide Number Placeholder 5"/>
          <p:cNvSpPr>
            <a:spLocks noGrp="1"/>
          </p:cNvSpPr>
          <p:nvPr>
            <p:ph type="sldNum" sz="quarter" idx="12"/>
          </p:nvPr>
        </p:nvSpPr>
        <p:spPr/>
        <p:txBody>
          <a:bodyPr/>
          <a:lstStyle/>
          <a:p>
            <a:pPr>
              <a:defRPr/>
            </a:pPr>
            <a:fld id="{A4E17116-E2E1-4E15-AD27-5CDC26D9AE50}" type="slidenum">
              <a:rPr lang="en-US" altLang="en-US"/>
              <a:pPr>
                <a:defRPr/>
              </a:pPr>
              <a:t>12</a:t>
            </a:fld>
            <a:endParaRPr lang="en-US" altLang="en-US" dirty="0"/>
          </a:p>
        </p:txBody>
      </p:sp>
      <p:sp>
        <p:nvSpPr>
          <p:cNvPr id="16387" name="Rectangle 2"/>
          <p:cNvSpPr>
            <a:spLocks noChangeArrowheads="1"/>
          </p:cNvSpPr>
          <p:nvPr/>
        </p:nvSpPr>
        <p:spPr bwMode="auto">
          <a:xfrm>
            <a:off x="690563" y="5795963"/>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6388" name="Rectangle 3"/>
          <p:cNvSpPr>
            <a:spLocks noChangeArrowheads="1"/>
          </p:cNvSpPr>
          <p:nvPr/>
        </p:nvSpPr>
        <p:spPr bwMode="auto">
          <a:xfrm>
            <a:off x="3128963" y="5795963"/>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6390" name="Rectangle 5"/>
          <p:cNvSpPr>
            <a:spLocks noChangeArrowheads="1"/>
          </p:cNvSpPr>
          <p:nvPr/>
        </p:nvSpPr>
        <p:spPr bwMode="auto">
          <a:xfrm>
            <a:off x="457200" y="990600"/>
            <a:ext cx="831960"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u="sng" dirty="0" smtClean="0">
                <a:solidFill>
                  <a:srgbClr val="006600"/>
                </a:solidFill>
                <a:latin typeface="Times New Roman" pitchFamily="18" charset="0"/>
              </a:rPr>
              <a:t>Style</a:t>
            </a:r>
            <a:endParaRPr lang="en-US" altLang="lt-LT" sz="2400" b="1" u="sng" dirty="0">
              <a:solidFill>
                <a:srgbClr val="006600"/>
              </a:solidFill>
              <a:latin typeface="Times New Roman" pitchFamily="18" charset="0"/>
            </a:endParaRPr>
          </a:p>
        </p:txBody>
      </p:sp>
      <p:sp>
        <p:nvSpPr>
          <p:cNvPr id="16391" name="Rectangle 6"/>
          <p:cNvSpPr>
            <a:spLocks noChangeArrowheads="1"/>
          </p:cNvSpPr>
          <p:nvPr/>
        </p:nvSpPr>
        <p:spPr bwMode="auto">
          <a:xfrm>
            <a:off x="381000" y="1447800"/>
            <a:ext cx="8572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Civic</a:t>
            </a:r>
          </a:p>
        </p:txBody>
      </p:sp>
      <p:sp>
        <p:nvSpPr>
          <p:cNvPr id="16392" name="Rectangle 7"/>
          <p:cNvSpPr>
            <a:spLocks noChangeArrowheads="1"/>
          </p:cNvSpPr>
          <p:nvPr/>
        </p:nvSpPr>
        <p:spPr bwMode="auto">
          <a:xfrm>
            <a:off x="304800" y="1981200"/>
            <a:ext cx="1079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Saturn</a:t>
            </a:r>
          </a:p>
        </p:txBody>
      </p:sp>
      <p:sp>
        <p:nvSpPr>
          <p:cNvPr id="16393" name="Rectangle 8"/>
          <p:cNvSpPr>
            <a:spLocks noChangeArrowheads="1"/>
          </p:cNvSpPr>
          <p:nvPr/>
        </p:nvSpPr>
        <p:spPr bwMode="auto">
          <a:xfrm>
            <a:off x="381000" y="2438400"/>
            <a:ext cx="10271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Escort</a:t>
            </a:r>
          </a:p>
        </p:txBody>
      </p:sp>
      <p:sp>
        <p:nvSpPr>
          <p:cNvPr id="16394" name="Rectangle 9"/>
          <p:cNvSpPr>
            <a:spLocks noChangeArrowheads="1"/>
          </p:cNvSpPr>
          <p:nvPr/>
        </p:nvSpPr>
        <p:spPr bwMode="auto">
          <a:xfrm>
            <a:off x="1371600" y="1447800"/>
            <a:ext cx="4962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solidFill>
                  <a:schemeClr val="accent1"/>
                </a:solidFill>
                <a:latin typeface="Times New Roman" pitchFamily="18" charset="0"/>
              </a:rPr>
              <a:t>   </a:t>
            </a:r>
            <a:r>
              <a:rPr lang="en-US" altLang="lt-LT" sz="2400" b="1" dirty="0">
                <a:latin typeface="Times New Roman" pitchFamily="18" charset="0"/>
              </a:rPr>
              <a:t>1	      1/4		4         </a:t>
            </a:r>
            <a:r>
              <a:rPr lang="tr-TR" altLang="lt-LT" sz="2400" b="1" dirty="0">
                <a:latin typeface="Times New Roman" pitchFamily="18" charset="0"/>
              </a:rPr>
              <a:t>   </a:t>
            </a:r>
            <a:r>
              <a:rPr lang="en-US" altLang="lt-LT" sz="2400" b="1" dirty="0">
                <a:latin typeface="Times New Roman" pitchFamily="18" charset="0"/>
              </a:rPr>
              <a:t>1/6</a:t>
            </a:r>
          </a:p>
        </p:txBody>
      </p:sp>
      <p:sp>
        <p:nvSpPr>
          <p:cNvPr id="16395" name="Rectangle 10"/>
          <p:cNvSpPr>
            <a:spLocks noChangeArrowheads="1"/>
          </p:cNvSpPr>
          <p:nvPr/>
        </p:nvSpPr>
        <p:spPr bwMode="auto">
          <a:xfrm>
            <a:off x="1447800" y="1981200"/>
            <a:ext cx="4962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solidFill>
                  <a:schemeClr val="accent1"/>
                </a:solidFill>
                <a:latin typeface="Times New Roman" pitchFamily="18" charset="0"/>
              </a:rPr>
              <a:t>  </a:t>
            </a:r>
            <a:r>
              <a:rPr lang="en-US" altLang="lt-LT" sz="2400" b="1" dirty="0">
                <a:latin typeface="Times New Roman" pitchFamily="18" charset="0"/>
              </a:rPr>
              <a:t>4	     1	</a:t>
            </a:r>
            <a:r>
              <a:rPr lang="tr-TR" altLang="lt-LT" sz="2400" b="1" dirty="0">
                <a:latin typeface="Times New Roman" pitchFamily="18" charset="0"/>
              </a:rPr>
              <a:t>           </a:t>
            </a:r>
            <a:r>
              <a:rPr lang="en-US" altLang="lt-LT" sz="2400" b="1" dirty="0">
                <a:latin typeface="Times New Roman" pitchFamily="18" charset="0"/>
              </a:rPr>
              <a:t>4	 1/4</a:t>
            </a:r>
          </a:p>
        </p:txBody>
      </p:sp>
      <p:sp>
        <p:nvSpPr>
          <p:cNvPr id="16396" name="Rectangle 11"/>
          <p:cNvSpPr>
            <a:spLocks noChangeArrowheads="1"/>
          </p:cNvSpPr>
          <p:nvPr/>
        </p:nvSpPr>
        <p:spPr bwMode="auto">
          <a:xfrm>
            <a:off x="1524000" y="2438400"/>
            <a:ext cx="4962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solidFill>
                  <a:schemeClr val="accent1"/>
                </a:solidFill>
                <a:latin typeface="Times New Roman" pitchFamily="18" charset="0"/>
              </a:rPr>
              <a:t> </a:t>
            </a:r>
            <a:r>
              <a:rPr lang="en-US" altLang="lt-LT" sz="2400" b="1" dirty="0">
                <a:latin typeface="Times New Roman" pitchFamily="18" charset="0"/>
              </a:rPr>
              <a:t>1/4	    1/4	          1	1/5</a:t>
            </a:r>
          </a:p>
        </p:txBody>
      </p:sp>
      <p:sp>
        <p:nvSpPr>
          <p:cNvPr id="16397" name="Rectangle 12"/>
          <p:cNvSpPr>
            <a:spLocks noChangeArrowheads="1"/>
          </p:cNvSpPr>
          <p:nvPr/>
        </p:nvSpPr>
        <p:spPr bwMode="auto">
          <a:xfrm>
            <a:off x="381000" y="2895600"/>
            <a:ext cx="9588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sp>
        <p:nvSpPr>
          <p:cNvPr id="16398" name="Rectangle 13"/>
          <p:cNvSpPr>
            <a:spLocks noChangeArrowheads="1"/>
          </p:cNvSpPr>
          <p:nvPr/>
        </p:nvSpPr>
        <p:spPr bwMode="auto">
          <a:xfrm>
            <a:off x="1600200" y="2895600"/>
            <a:ext cx="4962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latin typeface="Times New Roman" pitchFamily="18" charset="0"/>
              </a:rPr>
              <a:t>6          </a:t>
            </a:r>
            <a:r>
              <a:rPr lang="tr-TR" altLang="lt-LT" sz="2400" b="1" dirty="0">
                <a:latin typeface="Times New Roman" pitchFamily="18" charset="0"/>
              </a:rPr>
              <a:t>   </a:t>
            </a:r>
            <a:r>
              <a:rPr lang="en-US" altLang="lt-LT" sz="2400" b="1" dirty="0">
                <a:latin typeface="Times New Roman" pitchFamily="18" charset="0"/>
              </a:rPr>
              <a:t>4	         5         </a:t>
            </a:r>
            <a:r>
              <a:rPr lang="tr-TR" altLang="lt-LT" sz="2400" b="1" dirty="0">
                <a:latin typeface="Times New Roman" pitchFamily="18" charset="0"/>
              </a:rPr>
              <a:t>	</a:t>
            </a:r>
            <a:r>
              <a:rPr lang="en-US" altLang="lt-LT" sz="2400" b="1" dirty="0">
                <a:latin typeface="Times New Roman" pitchFamily="18" charset="0"/>
              </a:rPr>
              <a:t>1</a:t>
            </a:r>
          </a:p>
        </p:txBody>
      </p:sp>
      <p:sp>
        <p:nvSpPr>
          <p:cNvPr id="16399" name="Rectangle 14"/>
          <p:cNvSpPr>
            <a:spLocks noChangeArrowheads="1"/>
          </p:cNvSpPr>
          <p:nvPr/>
        </p:nvSpPr>
        <p:spPr bwMode="auto">
          <a:xfrm>
            <a:off x="1524000" y="1066800"/>
            <a:ext cx="8572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Civic</a:t>
            </a:r>
          </a:p>
        </p:txBody>
      </p:sp>
      <p:sp>
        <p:nvSpPr>
          <p:cNvPr id="16400" name="Rectangle 15"/>
          <p:cNvSpPr>
            <a:spLocks noChangeArrowheads="1"/>
          </p:cNvSpPr>
          <p:nvPr/>
        </p:nvSpPr>
        <p:spPr bwMode="auto">
          <a:xfrm>
            <a:off x="2590800" y="1066800"/>
            <a:ext cx="1079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solidFill>
                  <a:schemeClr val="accent2"/>
                </a:solidFill>
                <a:latin typeface="Times New Roman" pitchFamily="18" charset="0"/>
              </a:rPr>
              <a:t>Saturn</a:t>
            </a:r>
          </a:p>
        </p:txBody>
      </p:sp>
      <p:sp>
        <p:nvSpPr>
          <p:cNvPr id="16401" name="Rectangle 16"/>
          <p:cNvSpPr>
            <a:spLocks noChangeArrowheads="1"/>
          </p:cNvSpPr>
          <p:nvPr/>
        </p:nvSpPr>
        <p:spPr bwMode="auto">
          <a:xfrm>
            <a:off x="3810000" y="1066800"/>
            <a:ext cx="10271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Escort</a:t>
            </a:r>
          </a:p>
        </p:txBody>
      </p:sp>
      <p:sp>
        <p:nvSpPr>
          <p:cNvPr id="16402" name="Rectangle 17"/>
          <p:cNvSpPr>
            <a:spLocks noChangeArrowheads="1"/>
          </p:cNvSpPr>
          <p:nvPr/>
        </p:nvSpPr>
        <p:spPr bwMode="auto">
          <a:xfrm>
            <a:off x="4953000" y="1066800"/>
            <a:ext cx="9588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sp>
        <p:nvSpPr>
          <p:cNvPr id="16403" name="Rectangle 18"/>
          <p:cNvSpPr>
            <a:spLocks noChangeArrowheads="1"/>
          </p:cNvSpPr>
          <p:nvPr/>
        </p:nvSpPr>
        <p:spPr bwMode="auto">
          <a:xfrm>
            <a:off x="381000" y="2895600"/>
            <a:ext cx="9588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sp>
        <p:nvSpPr>
          <p:cNvPr id="16404" name="Rectangle 19"/>
          <p:cNvSpPr>
            <a:spLocks noChangeArrowheads="1"/>
          </p:cNvSpPr>
          <p:nvPr/>
        </p:nvSpPr>
        <p:spPr bwMode="auto">
          <a:xfrm>
            <a:off x="378309" y="3657600"/>
            <a:ext cx="1548502"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r">
              <a:spcBef>
                <a:spcPct val="0"/>
              </a:spcBef>
              <a:buClrTx/>
              <a:buSzTx/>
              <a:buFontTx/>
              <a:buNone/>
            </a:pPr>
            <a:r>
              <a:rPr lang="en-US" altLang="lt-LT" sz="2400" b="1" u="sng" dirty="0" smtClean="0">
                <a:solidFill>
                  <a:srgbClr val="006600"/>
                </a:solidFill>
                <a:latin typeface="Times New Roman" pitchFamily="18" charset="0"/>
              </a:rPr>
              <a:t>Reliability</a:t>
            </a:r>
            <a:endParaRPr lang="en-US" altLang="lt-LT" sz="2400" b="1" u="sng" dirty="0">
              <a:solidFill>
                <a:srgbClr val="006600"/>
              </a:solidFill>
              <a:latin typeface="Times New Roman" pitchFamily="18" charset="0"/>
            </a:endParaRPr>
          </a:p>
        </p:txBody>
      </p:sp>
      <p:sp>
        <p:nvSpPr>
          <p:cNvPr id="16405" name="Rectangle 20"/>
          <p:cNvSpPr>
            <a:spLocks noChangeArrowheads="1"/>
          </p:cNvSpPr>
          <p:nvPr/>
        </p:nvSpPr>
        <p:spPr bwMode="auto">
          <a:xfrm>
            <a:off x="304800" y="4114800"/>
            <a:ext cx="8572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Civic</a:t>
            </a:r>
          </a:p>
        </p:txBody>
      </p:sp>
      <p:sp>
        <p:nvSpPr>
          <p:cNvPr id="16406" name="Rectangle 21"/>
          <p:cNvSpPr>
            <a:spLocks noChangeArrowheads="1"/>
          </p:cNvSpPr>
          <p:nvPr/>
        </p:nvSpPr>
        <p:spPr bwMode="auto">
          <a:xfrm>
            <a:off x="228600" y="4648200"/>
            <a:ext cx="1079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Saturn</a:t>
            </a:r>
          </a:p>
        </p:txBody>
      </p:sp>
      <p:sp>
        <p:nvSpPr>
          <p:cNvPr id="16407" name="Rectangle 22"/>
          <p:cNvSpPr>
            <a:spLocks noChangeArrowheads="1"/>
          </p:cNvSpPr>
          <p:nvPr/>
        </p:nvSpPr>
        <p:spPr bwMode="auto">
          <a:xfrm>
            <a:off x="304800" y="5105400"/>
            <a:ext cx="10271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Escort</a:t>
            </a:r>
          </a:p>
        </p:txBody>
      </p:sp>
      <p:sp>
        <p:nvSpPr>
          <p:cNvPr id="16408" name="Rectangle 23"/>
          <p:cNvSpPr>
            <a:spLocks noChangeArrowheads="1"/>
          </p:cNvSpPr>
          <p:nvPr/>
        </p:nvSpPr>
        <p:spPr bwMode="auto">
          <a:xfrm>
            <a:off x="1743075" y="4114800"/>
            <a:ext cx="4962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latin typeface="Times New Roman" pitchFamily="18" charset="0"/>
              </a:rPr>
              <a:t>   1	      2		5         </a:t>
            </a:r>
            <a:r>
              <a:rPr lang="tr-TR" altLang="lt-LT" sz="2400" b="1" dirty="0">
                <a:latin typeface="Times New Roman" pitchFamily="18" charset="0"/>
              </a:rPr>
              <a:t>   </a:t>
            </a:r>
            <a:r>
              <a:rPr lang="en-US" altLang="lt-LT" sz="2400" b="1" dirty="0">
                <a:latin typeface="Times New Roman" pitchFamily="18" charset="0"/>
              </a:rPr>
              <a:t>1</a:t>
            </a:r>
          </a:p>
        </p:txBody>
      </p:sp>
      <p:sp>
        <p:nvSpPr>
          <p:cNvPr id="16409" name="Rectangle 24"/>
          <p:cNvSpPr>
            <a:spLocks noChangeArrowheads="1"/>
          </p:cNvSpPr>
          <p:nvPr/>
        </p:nvSpPr>
        <p:spPr bwMode="auto">
          <a:xfrm>
            <a:off x="1819275" y="4648200"/>
            <a:ext cx="4962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solidFill>
                  <a:schemeClr val="accent1"/>
                </a:solidFill>
                <a:latin typeface="Times New Roman" pitchFamily="18" charset="0"/>
              </a:rPr>
              <a:t>  </a:t>
            </a:r>
            <a:r>
              <a:rPr lang="en-US" altLang="lt-LT" sz="2400" b="1" dirty="0">
                <a:latin typeface="Times New Roman" pitchFamily="18" charset="0"/>
              </a:rPr>
              <a:t>1</a:t>
            </a:r>
            <a:r>
              <a:rPr lang="tr-TR" altLang="lt-LT" sz="2400" b="1" dirty="0">
                <a:latin typeface="Times New Roman" pitchFamily="18" charset="0"/>
              </a:rPr>
              <a:t>/2</a:t>
            </a:r>
            <a:r>
              <a:rPr lang="en-US" altLang="lt-LT" sz="2400" b="1" dirty="0">
                <a:latin typeface="Times New Roman" pitchFamily="18" charset="0"/>
              </a:rPr>
              <a:t>	     1	          </a:t>
            </a:r>
            <a:r>
              <a:rPr lang="tr-TR" altLang="lt-LT" sz="2400" b="1" dirty="0">
                <a:latin typeface="Times New Roman" pitchFamily="18" charset="0"/>
              </a:rPr>
              <a:t> </a:t>
            </a:r>
            <a:r>
              <a:rPr lang="en-US" altLang="lt-LT" sz="2400" b="1" dirty="0">
                <a:latin typeface="Times New Roman" pitchFamily="18" charset="0"/>
              </a:rPr>
              <a:t>3	 2</a:t>
            </a:r>
          </a:p>
        </p:txBody>
      </p:sp>
      <p:sp>
        <p:nvSpPr>
          <p:cNvPr id="16410" name="Rectangle 25"/>
          <p:cNvSpPr>
            <a:spLocks noChangeArrowheads="1"/>
          </p:cNvSpPr>
          <p:nvPr/>
        </p:nvSpPr>
        <p:spPr bwMode="auto">
          <a:xfrm>
            <a:off x="1895475" y="5105400"/>
            <a:ext cx="4962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solidFill>
                  <a:schemeClr val="accent1"/>
                </a:solidFill>
                <a:latin typeface="Times New Roman" pitchFamily="18" charset="0"/>
              </a:rPr>
              <a:t> </a:t>
            </a:r>
            <a:r>
              <a:rPr lang="en-US" altLang="lt-LT" sz="2400" b="1" dirty="0">
                <a:latin typeface="Times New Roman" pitchFamily="18" charset="0"/>
              </a:rPr>
              <a:t>1/5	    1/3	          1	1/4</a:t>
            </a:r>
          </a:p>
        </p:txBody>
      </p:sp>
      <p:sp>
        <p:nvSpPr>
          <p:cNvPr id="16411" name="Rectangle 26"/>
          <p:cNvSpPr>
            <a:spLocks noChangeArrowheads="1"/>
          </p:cNvSpPr>
          <p:nvPr/>
        </p:nvSpPr>
        <p:spPr bwMode="auto">
          <a:xfrm>
            <a:off x="304800" y="5562600"/>
            <a:ext cx="9588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sp>
        <p:nvSpPr>
          <p:cNvPr id="16412" name="Rectangle 27"/>
          <p:cNvSpPr>
            <a:spLocks noChangeArrowheads="1"/>
          </p:cNvSpPr>
          <p:nvPr/>
        </p:nvSpPr>
        <p:spPr bwMode="auto">
          <a:xfrm>
            <a:off x="1971675" y="5562600"/>
            <a:ext cx="4962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latin typeface="Times New Roman" pitchFamily="18" charset="0"/>
              </a:rPr>
              <a:t>1         </a:t>
            </a:r>
            <a:r>
              <a:rPr lang="tr-TR" altLang="lt-LT" sz="2400" b="1" dirty="0">
                <a:latin typeface="Times New Roman" pitchFamily="18" charset="0"/>
              </a:rPr>
              <a:t>	   </a:t>
            </a:r>
            <a:r>
              <a:rPr lang="en-US" altLang="lt-LT" sz="2400" b="1" dirty="0">
                <a:latin typeface="Times New Roman" pitchFamily="18" charset="0"/>
              </a:rPr>
              <a:t>1/2	         4         </a:t>
            </a:r>
            <a:r>
              <a:rPr lang="tr-TR" altLang="lt-LT" sz="2400" b="1" dirty="0">
                <a:latin typeface="Times New Roman" pitchFamily="18" charset="0"/>
              </a:rPr>
              <a:t>	</a:t>
            </a:r>
            <a:r>
              <a:rPr lang="en-US" altLang="lt-LT" sz="2400" b="1" dirty="0">
                <a:latin typeface="Times New Roman" pitchFamily="18" charset="0"/>
              </a:rPr>
              <a:t>1</a:t>
            </a:r>
          </a:p>
        </p:txBody>
      </p:sp>
      <p:sp>
        <p:nvSpPr>
          <p:cNvPr id="16413" name="Rectangle 28"/>
          <p:cNvSpPr>
            <a:spLocks noChangeArrowheads="1"/>
          </p:cNvSpPr>
          <p:nvPr/>
        </p:nvSpPr>
        <p:spPr bwMode="auto">
          <a:xfrm>
            <a:off x="1860550" y="3733800"/>
            <a:ext cx="8572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solidFill>
                  <a:schemeClr val="accent2"/>
                </a:solidFill>
                <a:latin typeface="Times New Roman" pitchFamily="18" charset="0"/>
              </a:rPr>
              <a:t>Civic</a:t>
            </a:r>
          </a:p>
        </p:txBody>
      </p:sp>
      <p:sp>
        <p:nvSpPr>
          <p:cNvPr id="16414" name="Rectangle 29"/>
          <p:cNvSpPr>
            <a:spLocks noChangeArrowheads="1"/>
          </p:cNvSpPr>
          <p:nvPr/>
        </p:nvSpPr>
        <p:spPr bwMode="auto">
          <a:xfrm>
            <a:off x="2927350" y="3733800"/>
            <a:ext cx="10795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solidFill>
                  <a:schemeClr val="accent2"/>
                </a:solidFill>
                <a:latin typeface="Times New Roman" pitchFamily="18" charset="0"/>
              </a:rPr>
              <a:t>Saturn</a:t>
            </a:r>
          </a:p>
        </p:txBody>
      </p:sp>
      <p:sp>
        <p:nvSpPr>
          <p:cNvPr id="16415" name="Rectangle 30"/>
          <p:cNvSpPr>
            <a:spLocks noChangeArrowheads="1"/>
          </p:cNvSpPr>
          <p:nvPr/>
        </p:nvSpPr>
        <p:spPr bwMode="auto">
          <a:xfrm>
            <a:off x="4146550" y="3733800"/>
            <a:ext cx="10271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Escort</a:t>
            </a:r>
          </a:p>
        </p:txBody>
      </p:sp>
      <p:sp>
        <p:nvSpPr>
          <p:cNvPr id="16416" name="Rectangle 31"/>
          <p:cNvSpPr>
            <a:spLocks noChangeArrowheads="1"/>
          </p:cNvSpPr>
          <p:nvPr/>
        </p:nvSpPr>
        <p:spPr bwMode="auto">
          <a:xfrm>
            <a:off x="5289550" y="3733800"/>
            <a:ext cx="9588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grpSp>
        <p:nvGrpSpPr>
          <p:cNvPr id="16417" name="Group 44"/>
          <p:cNvGrpSpPr>
            <a:grpSpLocks/>
          </p:cNvGrpSpPr>
          <p:nvPr/>
        </p:nvGrpSpPr>
        <p:grpSpPr bwMode="auto">
          <a:xfrm>
            <a:off x="6553200" y="1524000"/>
            <a:ext cx="1458913" cy="1757363"/>
            <a:chOff x="4125" y="1245"/>
            <a:chExt cx="919" cy="1107"/>
          </a:xfrm>
        </p:grpSpPr>
        <p:grpSp>
          <p:nvGrpSpPr>
            <p:cNvPr id="16431" name="Group 42"/>
            <p:cNvGrpSpPr>
              <a:grpSpLocks/>
            </p:cNvGrpSpPr>
            <p:nvPr/>
          </p:nvGrpSpPr>
          <p:grpSpPr bwMode="auto">
            <a:xfrm>
              <a:off x="4125" y="1248"/>
              <a:ext cx="919" cy="1104"/>
              <a:chOff x="4125" y="1248"/>
              <a:chExt cx="919" cy="1104"/>
            </a:xfrm>
          </p:grpSpPr>
          <p:sp>
            <p:nvSpPr>
              <p:cNvPr id="16433" name="Rectangle 32"/>
              <p:cNvSpPr>
                <a:spLocks noChangeArrowheads="1"/>
              </p:cNvSpPr>
              <p:nvPr/>
            </p:nvSpPr>
            <p:spPr bwMode="auto">
              <a:xfrm>
                <a:off x="4125" y="1324"/>
                <a:ext cx="234"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   </a:t>
                </a:r>
              </a:p>
            </p:txBody>
          </p:sp>
          <p:grpSp>
            <p:nvGrpSpPr>
              <p:cNvPr id="16434" name="Group 41"/>
              <p:cNvGrpSpPr>
                <a:grpSpLocks/>
              </p:cNvGrpSpPr>
              <p:nvPr/>
            </p:nvGrpSpPr>
            <p:grpSpPr bwMode="auto">
              <a:xfrm>
                <a:off x="4255" y="1248"/>
                <a:ext cx="789" cy="1104"/>
                <a:chOff x="4255" y="1248"/>
                <a:chExt cx="789" cy="1104"/>
              </a:xfrm>
            </p:grpSpPr>
            <p:grpSp>
              <p:nvGrpSpPr>
                <p:cNvPr id="16435" name="Group 36"/>
                <p:cNvGrpSpPr>
                  <a:grpSpLocks/>
                </p:cNvGrpSpPr>
                <p:nvPr/>
              </p:nvGrpSpPr>
              <p:grpSpPr bwMode="auto">
                <a:xfrm>
                  <a:off x="4972" y="1248"/>
                  <a:ext cx="72" cy="1104"/>
                  <a:chOff x="4972" y="1248"/>
                  <a:chExt cx="72" cy="1104"/>
                </a:xfrm>
              </p:grpSpPr>
              <p:sp>
                <p:nvSpPr>
                  <p:cNvPr id="16440" name="Line 33"/>
                  <p:cNvSpPr>
                    <a:spLocks noChangeShapeType="1"/>
                  </p:cNvSpPr>
                  <p:nvPr/>
                </p:nvSpPr>
                <p:spPr bwMode="auto">
                  <a:xfrm>
                    <a:off x="5040" y="1253"/>
                    <a:ext cx="0" cy="109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41" name="Line 34"/>
                  <p:cNvSpPr>
                    <a:spLocks noChangeShapeType="1"/>
                  </p:cNvSpPr>
                  <p:nvPr/>
                </p:nvSpPr>
                <p:spPr bwMode="auto">
                  <a:xfrm>
                    <a:off x="4980" y="1248"/>
                    <a:ext cx="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42" name="Line 35"/>
                  <p:cNvSpPr>
                    <a:spLocks noChangeShapeType="1"/>
                  </p:cNvSpPr>
                  <p:nvPr/>
                </p:nvSpPr>
                <p:spPr bwMode="auto">
                  <a:xfrm flipH="1">
                    <a:off x="4972" y="2352"/>
                    <a:ext cx="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436" name="Group 40"/>
                <p:cNvGrpSpPr>
                  <a:grpSpLocks/>
                </p:cNvGrpSpPr>
                <p:nvPr/>
              </p:nvGrpSpPr>
              <p:grpSpPr bwMode="auto">
                <a:xfrm>
                  <a:off x="4255" y="1248"/>
                  <a:ext cx="72" cy="1104"/>
                  <a:chOff x="4255" y="1248"/>
                  <a:chExt cx="72" cy="1104"/>
                </a:xfrm>
              </p:grpSpPr>
              <p:sp>
                <p:nvSpPr>
                  <p:cNvPr id="16437" name="Line 37"/>
                  <p:cNvSpPr>
                    <a:spLocks noChangeShapeType="1"/>
                  </p:cNvSpPr>
                  <p:nvPr/>
                </p:nvSpPr>
                <p:spPr bwMode="auto">
                  <a:xfrm flipH="1">
                    <a:off x="4255" y="1248"/>
                    <a:ext cx="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38" name="Line 38"/>
                  <p:cNvSpPr>
                    <a:spLocks noChangeShapeType="1"/>
                  </p:cNvSpPr>
                  <p:nvPr/>
                </p:nvSpPr>
                <p:spPr bwMode="auto">
                  <a:xfrm>
                    <a:off x="4258" y="1253"/>
                    <a:ext cx="0" cy="109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39" name="Line 39"/>
                  <p:cNvSpPr>
                    <a:spLocks noChangeShapeType="1"/>
                  </p:cNvSpPr>
                  <p:nvPr/>
                </p:nvSpPr>
                <p:spPr bwMode="auto">
                  <a:xfrm>
                    <a:off x="4263" y="2352"/>
                    <a:ext cx="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sp>
          <p:nvSpPr>
            <p:cNvPr id="16432" name="Rectangle 43"/>
            <p:cNvSpPr>
              <a:spLocks noChangeArrowheads="1"/>
            </p:cNvSpPr>
            <p:nvPr/>
          </p:nvSpPr>
          <p:spPr bwMode="auto">
            <a:xfrm>
              <a:off x="4413" y="1245"/>
              <a:ext cx="503" cy="1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400" dirty="0">
                  <a:latin typeface="Times New Roman" pitchFamily="18" charset="0"/>
                  <a:cs typeface="Times New Roman" pitchFamily="18" charset="0"/>
                </a:rPr>
                <a:t>0.13 </a:t>
              </a:r>
            </a:p>
            <a:p>
              <a:pPr>
                <a:spcBef>
                  <a:spcPct val="0"/>
                </a:spcBef>
                <a:buClrTx/>
                <a:buSzTx/>
                <a:buFontTx/>
                <a:buNone/>
              </a:pPr>
              <a:endParaRPr lang="tr-TR" altLang="lt-LT" sz="400" dirty="0">
                <a:latin typeface="Times New Roman" pitchFamily="18" charset="0"/>
                <a:cs typeface="Times New Roman" pitchFamily="18" charset="0"/>
              </a:endParaRPr>
            </a:p>
            <a:p>
              <a:pPr>
                <a:spcBef>
                  <a:spcPct val="0"/>
                </a:spcBef>
                <a:buClrTx/>
                <a:buSzTx/>
                <a:buFontTx/>
                <a:buNone/>
              </a:pPr>
              <a:r>
                <a:rPr lang="tr-TR" altLang="lt-LT" sz="2400" dirty="0">
                  <a:latin typeface="Times New Roman" pitchFamily="18" charset="0"/>
                  <a:cs typeface="Times New Roman" pitchFamily="18" charset="0"/>
                </a:rPr>
                <a:t>0.24 </a:t>
              </a:r>
            </a:p>
            <a:p>
              <a:pPr>
                <a:spcBef>
                  <a:spcPct val="0"/>
                </a:spcBef>
                <a:buClrTx/>
                <a:buSzTx/>
                <a:buFontTx/>
                <a:buNone/>
              </a:pPr>
              <a:endParaRPr lang="tr-TR" altLang="lt-LT" sz="400" dirty="0">
                <a:latin typeface="Times New Roman" pitchFamily="18" charset="0"/>
                <a:cs typeface="Times New Roman" pitchFamily="18" charset="0"/>
              </a:endParaRPr>
            </a:p>
            <a:p>
              <a:pPr>
                <a:spcBef>
                  <a:spcPct val="0"/>
                </a:spcBef>
                <a:buClrTx/>
                <a:buSzTx/>
                <a:buFontTx/>
                <a:buNone/>
              </a:pPr>
              <a:r>
                <a:rPr lang="tr-TR" altLang="lt-LT" sz="2400" dirty="0">
                  <a:latin typeface="Times New Roman" pitchFamily="18" charset="0"/>
                  <a:cs typeface="Times New Roman" pitchFamily="18" charset="0"/>
                </a:rPr>
                <a:t>0.07 </a:t>
              </a:r>
            </a:p>
            <a:p>
              <a:pPr>
                <a:spcBef>
                  <a:spcPct val="0"/>
                </a:spcBef>
                <a:buClrTx/>
                <a:buSzTx/>
                <a:buFontTx/>
                <a:buNone/>
              </a:pPr>
              <a:endParaRPr lang="tr-TR" altLang="lt-LT" sz="400" dirty="0">
                <a:latin typeface="Times New Roman" pitchFamily="18" charset="0"/>
                <a:cs typeface="Times New Roman" pitchFamily="18" charset="0"/>
              </a:endParaRPr>
            </a:p>
            <a:p>
              <a:pPr>
                <a:spcBef>
                  <a:spcPct val="0"/>
                </a:spcBef>
                <a:buClrTx/>
                <a:buSzTx/>
                <a:buFontTx/>
                <a:buNone/>
              </a:pPr>
              <a:r>
                <a:rPr lang="tr-TR" altLang="lt-LT" sz="2400" dirty="0">
                  <a:latin typeface="Times New Roman" pitchFamily="18" charset="0"/>
                  <a:cs typeface="Times New Roman" pitchFamily="18" charset="0"/>
                </a:rPr>
                <a:t>0.56 </a:t>
              </a:r>
              <a:endParaRPr lang="en-US" altLang="lt-LT" sz="2400" b="1" dirty="0">
                <a:solidFill>
                  <a:srgbClr val="FF6600"/>
                </a:solidFill>
                <a:latin typeface="Times New Roman" pitchFamily="18" charset="0"/>
                <a:cs typeface="Times New Roman" pitchFamily="18" charset="0"/>
              </a:endParaRPr>
            </a:p>
          </p:txBody>
        </p:sp>
      </p:grpSp>
      <p:sp>
        <p:nvSpPr>
          <p:cNvPr id="16418" name="Rectangle 45"/>
          <p:cNvSpPr>
            <a:spLocks noChangeArrowheads="1"/>
          </p:cNvSpPr>
          <p:nvPr/>
        </p:nvSpPr>
        <p:spPr bwMode="auto">
          <a:xfrm>
            <a:off x="6629400" y="914400"/>
            <a:ext cx="17970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u="sng">
                <a:solidFill>
                  <a:srgbClr val="FF6600"/>
                </a:solidFill>
                <a:latin typeface="Times New Roman" pitchFamily="18" charset="0"/>
              </a:rPr>
              <a:t>Priority </a:t>
            </a:r>
            <a:r>
              <a:rPr lang="en-US" altLang="lt-LT" sz="2000" b="1" u="sng">
                <a:solidFill>
                  <a:srgbClr val="FF6600"/>
                </a:solidFill>
                <a:latin typeface="Times New Roman" pitchFamily="18" charset="0"/>
              </a:rPr>
              <a:t>vector</a:t>
            </a:r>
          </a:p>
        </p:txBody>
      </p:sp>
      <p:grpSp>
        <p:nvGrpSpPr>
          <p:cNvPr id="16419" name="Group 56"/>
          <p:cNvGrpSpPr>
            <a:grpSpLocks/>
          </p:cNvGrpSpPr>
          <p:nvPr/>
        </p:nvGrpSpPr>
        <p:grpSpPr bwMode="auto">
          <a:xfrm>
            <a:off x="6553200" y="4119563"/>
            <a:ext cx="1458913" cy="1752600"/>
            <a:chOff x="4125" y="2880"/>
            <a:chExt cx="919" cy="1104"/>
          </a:xfrm>
        </p:grpSpPr>
        <p:sp>
          <p:nvSpPr>
            <p:cNvPr id="16421" name="Rectangle 46"/>
            <p:cNvSpPr>
              <a:spLocks noChangeArrowheads="1"/>
            </p:cNvSpPr>
            <p:nvPr/>
          </p:nvSpPr>
          <p:spPr bwMode="auto">
            <a:xfrm>
              <a:off x="4125" y="2956"/>
              <a:ext cx="234"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   </a:t>
              </a:r>
            </a:p>
          </p:txBody>
        </p:sp>
        <p:grpSp>
          <p:nvGrpSpPr>
            <p:cNvPr id="16422" name="Group 55"/>
            <p:cNvGrpSpPr>
              <a:grpSpLocks/>
            </p:cNvGrpSpPr>
            <p:nvPr/>
          </p:nvGrpSpPr>
          <p:grpSpPr bwMode="auto">
            <a:xfrm>
              <a:off x="4255" y="2880"/>
              <a:ext cx="789" cy="1104"/>
              <a:chOff x="4255" y="2880"/>
              <a:chExt cx="789" cy="1104"/>
            </a:xfrm>
          </p:grpSpPr>
          <p:grpSp>
            <p:nvGrpSpPr>
              <p:cNvPr id="16423" name="Group 50"/>
              <p:cNvGrpSpPr>
                <a:grpSpLocks/>
              </p:cNvGrpSpPr>
              <p:nvPr/>
            </p:nvGrpSpPr>
            <p:grpSpPr bwMode="auto">
              <a:xfrm>
                <a:off x="4972" y="2880"/>
                <a:ext cx="72" cy="1104"/>
                <a:chOff x="4972" y="2880"/>
                <a:chExt cx="72" cy="1104"/>
              </a:xfrm>
            </p:grpSpPr>
            <p:sp>
              <p:nvSpPr>
                <p:cNvPr id="16428" name="Line 47"/>
                <p:cNvSpPr>
                  <a:spLocks noChangeShapeType="1"/>
                </p:cNvSpPr>
                <p:nvPr/>
              </p:nvSpPr>
              <p:spPr bwMode="auto">
                <a:xfrm>
                  <a:off x="5040" y="2885"/>
                  <a:ext cx="0" cy="109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29" name="Line 48"/>
                <p:cNvSpPr>
                  <a:spLocks noChangeShapeType="1"/>
                </p:cNvSpPr>
                <p:nvPr/>
              </p:nvSpPr>
              <p:spPr bwMode="auto">
                <a:xfrm>
                  <a:off x="4980" y="2880"/>
                  <a:ext cx="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30" name="Line 49"/>
                <p:cNvSpPr>
                  <a:spLocks noChangeShapeType="1"/>
                </p:cNvSpPr>
                <p:nvPr/>
              </p:nvSpPr>
              <p:spPr bwMode="auto">
                <a:xfrm flipH="1">
                  <a:off x="4972" y="3984"/>
                  <a:ext cx="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6424" name="Group 54"/>
              <p:cNvGrpSpPr>
                <a:grpSpLocks/>
              </p:cNvGrpSpPr>
              <p:nvPr/>
            </p:nvGrpSpPr>
            <p:grpSpPr bwMode="auto">
              <a:xfrm>
                <a:off x="4255" y="2880"/>
                <a:ext cx="72" cy="1104"/>
                <a:chOff x="4255" y="2880"/>
                <a:chExt cx="72" cy="1104"/>
              </a:xfrm>
            </p:grpSpPr>
            <p:sp>
              <p:nvSpPr>
                <p:cNvPr id="16425" name="Line 51"/>
                <p:cNvSpPr>
                  <a:spLocks noChangeShapeType="1"/>
                </p:cNvSpPr>
                <p:nvPr/>
              </p:nvSpPr>
              <p:spPr bwMode="auto">
                <a:xfrm flipH="1">
                  <a:off x="4255" y="2880"/>
                  <a:ext cx="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26" name="Line 52"/>
                <p:cNvSpPr>
                  <a:spLocks noChangeShapeType="1"/>
                </p:cNvSpPr>
                <p:nvPr/>
              </p:nvSpPr>
              <p:spPr bwMode="auto">
                <a:xfrm>
                  <a:off x="4258" y="2885"/>
                  <a:ext cx="0" cy="109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27" name="Line 53"/>
                <p:cNvSpPr>
                  <a:spLocks noChangeShapeType="1"/>
                </p:cNvSpPr>
                <p:nvPr/>
              </p:nvSpPr>
              <p:spPr bwMode="auto">
                <a:xfrm>
                  <a:off x="4263" y="3984"/>
                  <a:ext cx="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sp>
        <p:nvSpPr>
          <p:cNvPr id="16420" name="Rectangle 43"/>
          <p:cNvSpPr>
            <a:spLocks noChangeArrowheads="1"/>
          </p:cNvSpPr>
          <p:nvPr/>
        </p:nvSpPr>
        <p:spPr bwMode="auto">
          <a:xfrm>
            <a:off x="7010400" y="4114800"/>
            <a:ext cx="798513" cy="175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400">
                <a:latin typeface="Times New Roman" pitchFamily="18" charset="0"/>
                <a:cs typeface="Times New Roman" pitchFamily="18" charset="0"/>
              </a:rPr>
              <a:t>0.38 </a:t>
            </a:r>
          </a:p>
          <a:p>
            <a:pPr>
              <a:spcBef>
                <a:spcPct val="0"/>
              </a:spcBef>
              <a:buClrTx/>
              <a:buSzTx/>
              <a:buFontTx/>
              <a:buNone/>
            </a:pPr>
            <a:endParaRPr lang="tr-TR" altLang="lt-LT" sz="400">
              <a:latin typeface="Times New Roman" pitchFamily="18" charset="0"/>
              <a:cs typeface="Times New Roman" pitchFamily="18" charset="0"/>
            </a:endParaRPr>
          </a:p>
          <a:p>
            <a:pPr>
              <a:spcBef>
                <a:spcPct val="0"/>
              </a:spcBef>
              <a:buClrTx/>
              <a:buSzTx/>
              <a:buFontTx/>
              <a:buNone/>
            </a:pPr>
            <a:r>
              <a:rPr lang="tr-TR" altLang="lt-LT" sz="2400">
                <a:latin typeface="Times New Roman" pitchFamily="18" charset="0"/>
                <a:cs typeface="Times New Roman" pitchFamily="18" charset="0"/>
              </a:rPr>
              <a:t>0.29 </a:t>
            </a:r>
          </a:p>
          <a:p>
            <a:pPr>
              <a:spcBef>
                <a:spcPct val="0"/>
              </a:spcBef>
              <a:buClrTx/>
              <a:buSzTx/>
              <a:buFontTx/>
              <a:buNone/>
            </a:pPr>
            <a:endParaRPr lang="tr-TR" altLang="lt-LT" sz="400">
              <a:latin typeface="Times New Roman" pitchFamily="18" charset="0"/>
              <a:cs typeface="Times New Roman" pitchFamily="18" charset="0"/>
            </a:endParaRPr>
          </a:p>
          <a:p>
            <a:pPr>
              <a:spcBef>
                <a:spcPct val="0"/>
              </a:spcBef>
              <a:buClrTx/>
              <a:buSzTx/>
              <a:buFontTx/>
              <a:buNone/>
            </a:pPr>
            <a:r>
              <a:rPr lang="tr-TR" altLang="lt-LT" sz="2400">
                <a:latin typeface="Times New Roman" pitchFamily="18" charset="0"/>
                <a:cs typeface="Times New Roman" pitchFamily="18" charset="0"/>
              </a:rPr>
              <a:t>0.07 </a:t>
            </a:r>
          </a:p>
          <a:p>
            <a:pPr>
              <a:spcBef>
                <a:spcPct val="0"/>
              </a:spcBef>
              <a:buClrTx/>
              <a:buSzTx/>
              <a:buFontTx/>
              <a:buNone/>
            </a:pPr>
            <a:endParaRPr lang="tr-TR" altLang="lt-LT" sz="400">
              <a:latin typeface="Times New Roman" pitchFamily="18" charset="0"/>
              <a:cs typeface="Times New Roman" pitchFamily="18" charset="0"/>
            </a:endParaRPr>
          </a:p>
          <a:p>
            <a:pPr>
              <a:spcBef>
                <a:spcPct val="0"/>
              </a:spcBef>
              <a:buClrTx/>
              <a:buSzTx/>
              <a:buFontTx/>
              <a:buNone/>
            </a:pPr>
            <a:r>
              <a:rPr lang="tr-TR" altLang="lt-LT" sz="2400">
                <a:latin typeface="Times New Roman" pitchFamily="18" charset="0"/>
                <a:cs typeface="Times New Roman" pitchFamily="18" charset="0"/>
              </a:rPr>
              <a:t>0.26 </a:t>
            </a:r>
            <a:endParaRPr lang="en-US" altLang="lt-LT" sz="2400" b="1">
              <a:solidFill>
                <a:srgbClr val="FF6600"/>
              </a:solidFill>
              <a:latin typeface="Times New Roman" pitchFamily="18" charset="0"/>
              <a:cs typeface="Times New Roman" pitchFamily="18"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3"/>
          <p:cNvSpPr>
            <a:spLocks noGrp="1"/>
          </p:cNvSpPr>
          <p:nvPr>
            <p:ph type="sldNum" sz="quarter" idx="12"/>
          </p:nvPr>
        </p:nvSpPr>
        <p:spPr/>
        <p:txBody>
          <a:bodyPr/>
          <a:lstStyle/>
          <a:p>
            <a:pPr>
              <a:defRPr/>
            </a:pPr>
            <a:fld id="{6B42F5B7-38B6-40F1-8237-29D85E7D4C50}" type="slidenum">
              <a:rPr lang="en-US" altLang="en-US"/>
              <a:pPr>
                <a:defRPr/>
              </a:pPr>
              <a:t>13</a:t>
            </a:fld>
            <a:endParaRPr lang="en-US" altLang="en-US"/>
          </a:p>
        </p:txBody>
      </p:sp>
      <p:sp>
        <p:nvSpPr>
          <p:cNvPr id="1741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741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7413" name="Rectangle 4"/>
          <p:cNvSpPr>
            <a:spLocks noChangeArrowheads="1"/>
          </p:cNvSpPr>
          <p:nvPr/>
        </p:nvSpPr>
        <p:spPr bwMode="auto">
          <a:xfrm>
            <a:off x="681038" y="2216150"/>
            <a:ext cx="2085508" cy="82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u="sng" dirty="0" smtClean="0">
                <a:solidFill>
                  <a:schemeClr val="tx2"/>
                </a:solidFill>
                <a:latin typeface="Times New Roman" pitchFamily="18" charset="0"/>
              </a:rPr>
              <a:t>Fuel efficiency</a:t>
            </a:r>
          </a:p>
          <a:p>
            <a:pPr>
              <a:spcBef>
                <a:spcPct val="0"/>
              </a:spcBef>
              <a:buClrTx/>
              <a:buSzTx/>
              <a:buFontTx/>
              <a:buNone/>
            </a:pPr>
            <a:endParaRPr lang="en-US" altLang="lt-LT" sz="2400" b="1" u="sng" dirty="0">
              <a:solidFill>
                <a:schemeClr val="tx2"/>
              </a:solidFill>
              <a:latin typeface="Times New Roman" pitchFamily="18" charset="0"/>
            </a:endParaRPr>
          </a:p>
        </p:txBody>
      </p:sp>
      <p:sp>
        <p:nvSpPr>
          <p:cNvPr id="17414" name="Rectangle 5"/>
          <p:cNvSpPr>
            <a:spLocks noChangeArrowheads="1"/>
          </p:cNvSpPr>
          <p:nvPr/>
        </p:nvSpPr>
        <p:spPr bwMode="auto">
          <a:xfrm>
            <a:off x="3271838" y="2139950"/>
            <a:ext cx="8699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Civic</a:t>
            </a:r>
          </a:p>
        </p:txBody>
      </p:sp>
      <p:sp>
        <p:nvSpPr>
          <p:cNvPr id="17415" name="Rectangle 6"/>
          <p:cNvSpPr>
            <a:spLocks noChangeArrowheads="1"/>
          </p:cNvSpPr>
          <p:nvPr/>
        </p:nvSpPr>
        <p:spPr bwMode="auto">
          <a:xfrm>
            <a:off x="3195638" y="2673350"/>
            <a:ext cx="10922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Saturn</a:t>
            </a:r>
          </a:p>
        </p:txBody>
      </p:sp>
      <p:sp>
        <p:nvSpPr>
          <p:cNvPr id="17416" name="Rectangle 7"/>
          <p:cNvSpPr>
            <a:spLocks noChangeArrowheads="1"/>
          </p:cNvSpPr>
          <p:nvPr/>
        </p:nvSpPr>
        <p:spPr bwMode="auto">
          <a:xfrm>
            <a:off x="3271838" y="3130550"/>
            <a:ext cx="10398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Escort</a:t>
            </a:r>
          </a:p>
        </p:txBody>
      </p:sp>
      <p:sp>
        <p:nvSpPr>
          <p:cNvPr id="17417" name="Rectangle 8"/>
          <p:cNvSpPr>
            <a:spLocks noChangeArrowheads="1"/>
          </p:cNvSpPr>
          <p:nvPr/>
        </p:nvSpPr>
        <p:spPr bwMode="auto">
          <a:xfrm>
            <a:off x="3271838" y="3587750"/>
            <a:ext cx="9715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sp>
        <p:nvSpPr>
          <p:cNvPr id="17418" name="Rectangle 9"/>
          <p:cNvSpPr>
            <a:spLocks noChangeArrowheads="1"/>
          </p:cNvSpPr>
          <p:nvPr/>
        </p:nvSpPr>
        <p:spPr bwMode="auto">
          <a:xfrm>
            <a:off x="3271838" y="3587750"/>
            <a:ext cx="9715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sp>
        <p:nvSpPr>
          <p:cNvPr id="17419" name="Rectangle 10"/>
          <p:cNvSpPr>
            <a:spLocks noChangeArrowheads="1"/>
          </p:cNvSpPr>
          <p:nvPr/>
        </p:nvSpPr>
        <p:spPr bwMode="auto">
          <a:xfrm>
            <a:off x="4719638" y="2139950"/>
            <a:ext cx="498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rgbClr val="006600"/>
                </a:solidFill>
                <a:latin typeface="Times New Roman" pitchFamily="18" charset="0"/>
              </a:rPr>
              <a:t>34</a:t>
            </a:r>
          </a:p>
        </p:txBody>
      </p:sp>
      <p:sp>
        <p:nvSpPr>
          <p:cNvPr id="17420" name="Rectangle 11"/>
          <p:cNvSpPr>
            <a:spLocks noChangeArrowheads="1"/>
          </p:cNvSpPr>
          <p:nvPr/>
        </p:nvSpPr>
        <p:spPr bwMode="auto">
          <a:xfrm>
            <a:off x="4643438" y="2673350"/>
            <a:ext cx="5746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rgbClr val="006600"/>
                </a:solidFill>
                <a:latin typeface="Times New Roman" pitchFamily="18" charset="0"/>
              </a:rPr>
              <a:t> 27</a:t>
            </a:r>
          </a:p>
        </p:txBody>
      </p:sp>
      <p:sp>
        <p:nvSpPr>
          <p:cNvPr id="17421" name="Rectangle 12"/>
          <p:cNvSpPr>
            <a:spLocks noChangeArrowheads="1"/>
          </p:cNvSpPr>
          <p:nvPr/>
        </p:nvSpPr>
        <p:spPr bwMode="auto">
          <a:xfrm>
            <a:off x="4719638" y="3130550"/>
            <a:ext cx="4984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rgbClr val="006600"/>
                </a:solidFill>
                <a:latin typeface="Times New Roman" pitchFamily="18" charset="0"/>
              </a:rPr>
              <a:t>24</a:t>
            </a:r>
          </a:p>
        </p:txBody>
      </p:sp>
      <p:sp>
        <p:nvSpPr>
          <p:cNvPr id="17422" name="Rectangle 13"/>
          <p:cNvSpPr>
            <a:spLocks noChangeArrowheads="1"/>
          </p:cNvSpPr>
          <p:nvPr/>
        </p:nvSpPr>
        <p:spPr bwMode="auto">
          <a:xfrm>
            <a:off x="4643438" y="3587750"/>
            <a:ext cx="7270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u="sng">
                <a:solidFill>
                  <a:srgbClr val="006600"/>
                </a:solidFill>
                <a:latin typeface="Times New Roman" pitchFamily="18" charset="0"/>
              </a:rPr>
              <a:t> 28    </a:t>
            </a:r>
          </a:p>
          <a:p>
            <a:pPr>
              <a:spcBef>
                <a:spcPct val="0"/>
              </a:spcBef>
              <a:buClrTx/>
              <a:buSzTx/>
              <a:buFontTx/>
              <a:buNone/>
            </a:pPr>
            <a:r>
              <a:rPr lang="en-US" altLang="lt-LT" sz="2400" b="1">
                <a:solidFill>
                  <a:srgbClr val="006600"/>
                </a:solidFill>
                <a:latin typeface="Times New Roman" pitchFamily="18" charset="0"/>
              </a:rPr>
              <a:t>113</a:t>
            </a:r>
          </a:p>
        </p:txBody>
      </p:sp>
      <p:sp>
        <p:nvSpPr>
          <p:cNvPr id="17423" name="Rectangle 14"/>
          <p:cNvSpPr>
            <a:spLocks noChangeArrowheads="1"/>
          </p:cNvSpPr>
          <p:nvPr/>
        </p:nvSpPr>
        <p:spPr bwMode="auto">
          <a:xfrm>
            <a:off x="4262438" y="1563687"/>
            <a:ext cx="865623"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lt-LT" altLang="lt-LT" sz="2000" b="1" u="sng" dirty="0" smtClean="0">
                <a:latin typeface="Times New Roman" pitchFamily="18" charset="0"/>
              </a:rPr>
              <a:t>KM</a:t>
            </a:r>
            <a:r>
              <a:rPr lang="en-US" altLang="lt-LT" sz="2000" b="1" u="sng" dirty="0" smtClean="0">
                <a:latin typeface="Times New Roman" pitchFamily="18" charset="0"/>
              </a:rPr>
              <a:t>/</a:t>
            </a:r>
            <a:r>
              <a:rPr lang="lt-LT" altLang="lt-LT" sz="2000" b="1" u="sng" dirty="0">
                <a:latin typeface="Times New Roman" pitchFamily="18" charset="0"/>
              </a:rPr>
              <a:t>L</a:t>
            </a:r>
            <a:endParaRPr lang="en-US" altLang="lt-LT" sz="2000" b="1" u="sng" dirty="0">
              <a:latin typeface="Times New Roman" pitchFamily="18" charset="0"/>
            </a:endParaRPr>
          </a:p>
        </p:txBody>
      </p:sp>
      <p:sp>
        <p:nvSpPr>
          <p:cNvPr id="17424" name="Rectangle 15"/>
          <p:cNvSpPr>
            <a:spLocks noChangeArrowheads="1"/>
          </p:cNvSpPr>
          <p:nvPr/>
        </p:nvSpPr>
        <p:spPr bwMode="auto">
          <a:xfrm>
            <a:off x="5938838" y="1514475"/>
            <a:ext cx="1463543" cy="42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nSpc>
                <a:spcPct val="120000"/>
              </a:lnSpc>
              <a:spcBef>
                <a:spcPct val="0"/>
              </a:spcBef>
              <a:buClrTx/>
              <a:buSzTx/>
              <a:buFontTx/>
              <a:buNone/>
            </a:pPr>
            <a:r>
              <a:rPr lang="lt-LT" altLang="lt-LT" sz="2000" b="1" u="sng" dirty="0" err="1" smtClean="0">
                <a:latin typeface="Times New Roman" pitchFamily="18" charset="0"/>
              </a:rPr>
              <a:t>Norm</a:t>
            </a:r>
            <a:r>
              <a:rPr lang="en-US" altLang="lt-LT" sz="2000" b="1" u="sng" dirty="0" err="1" smtClean="0">
                <a:latin typeface="Times New Roman" pitchFamily="18" charset="0"/>
              </a:rPr>
              <a:t>alized</a:t>
            </a:r>
            <a:endParaRPr lang="en-US" altLang="lt-LT" sz="2000" b="1" u="sng" dirty="0">
              <a:latin typeface="Times New Roman" pitchFamily="18" charset="0"/>
            </a:endParaRPr>
          </a:p>
        </p:txBody>
      </p:sp>
      <p:sp>
        <p:nvSpPr>
          <p:cNvPr id="17425" name="Rectangle 16"/>
          <p:cNvSpPr>
            <a:spLocks noChangeArrowheads="1"/>
          </p:cNvSpPr>
          <p:nvPr/>
        </p:nvSpPr>
        <p:spPr bwMode="auto">
          <a:xfrm>
            <a:off x="6396038" y="2139950"/>
            <a:ext cx="56673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rgbClr val="006600"/>
                </a:solidFill>
                <a:latin typeface="Times New Roman" pitchFamily="18" charset="0"/>
              </a:rPr>
              <a:t>.30</a:t>
            </a:r>
          </a:p>
        </p:txBody>
      </p:sp>
      <p:sp>
        <p:nvSpPr>
          <p:cNvPr id="17426" name="Rectangle 17"/>
          <p:cNvSpPr>
            <a:spLocks noChangeArrowheads="1"/>
          </p:cNvSpPr>
          <p:nvPr/>
        </p:nvSpPr>
        <p:spPr bwMode="auto">
          <a:xfrm>
            <a:off x="6319838" y="2673350"/>
            <a:ext cx="6445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rgbClr val="006600"/>
                </a:solidFill>
                <a:latin typeface="Times New Roman" pitchFamily="18" charset="0"/>
              </a:rPr>
              <a:t> .2</a:t>
            </a:r>
            <a:r>
              <a:rPr lang="tr-TR" altLang="lt-LT" sz="2400" b="1">
                <a:solidFill>
                  <a:srgbClr val="006600"/>
                </a:solidFill>
                <a:latin typeface="Times New Roman" pitchFamily="18" charset="0"/>
              </a:rPr>
              <a:t>4</a:t>
            </a:r>
            <a:endParaRPr lang="en-US" altLang="lt-LT" sz="2400" b="1">
              <a:solidFill>
                <a:srgbClr val="006600"/>
              </a:solidFill>
              <a:latin typeface="Times New Roman" pitchFamily="18" charset="0"/>
            </a:endParaRPr>
          </a:p>
        </p:txBody>
      </p:sp>
      <p:sp>
        <p:nvSpPr>
          <p:cNvPr id="17427" name="Rectangle 18"/>
          <p:cNvSpPr>
            <a:spLocks noChangeArrowheads="1"/>
          </p:cNvSpPr>
          <p:nvPr/>
        </p:nvSpPr>
        <p:spPr bwMode="auto">
          <a:xfrm>
            <a:off x="6396038" y="3130550"/>
            <a:ext cx="566737"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rgbClr val="006600"/>
                </a:solidFill>
                <a:latin typeface="Times New Roman" pitchFamily="18" charset="0"/>
              </a:rPr>
              <a:t>.21</a:t>
            </a:r>
          </a:p>
        </p:txBody>
      </p:sp>
      <p:sp>
        <p:nvSpPr>
          <p:cNvPr id="17428" name="Rectangle 19"/>
          <p:cNvSpPr>
            <a:spLocks noChangeArrowheads="1"/>
          </p:cNvSpPr>
          <p:nvPr/>
        </p:nvSpPr>
        <p:spPr bwMode="auto">
          <a:xfrm>
            <a:off x="6396038" y="3587750"/>
            <a:ext cx="1076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u="sng">
                <a:solidFill>
                  <a:srgbClr val="006600"/>
                </a:solidFill>
                <a:latin typeface="Times New Roman" pitchFamily="18" charset="0"/>
              </a:rPr>
              <a:t>.2</a:t>
            </a:r>
            <a:r>
              <a:rPr lang="tr-TR" altLang="lt-LT" sz="2400" b="1" u="sng">
                <a:solidFill>
                  <a:srgbClr val="006600"/>
                </a:solidFill>
                <a:latin typeface="Times New Roman" pitchFamily="18" charset="0"/>
              </a:rPr>
              <a:t>5</a:t>
            </a:r>
            <a:r>
              <a:rPr lang="en-US" altLang="lt-LT" sz="2400" b="1" u="sng">
                <a:solidFill>
                  <a:srgbClr val="006600"/>
                </a:solidFill>
                <a:latin typeface="Times New Roman" pitchFamily="18" charset="0"/>
              </a:rPr>
              <a:t>    </a:t>
            </a:r>
          </a:p>
          <a:p>
            <a:pPr>
              <a:spcBef>
                <a:spcPct val="0"/>
              </a:spcBef>
              <a:buClrTx/>
              <a:buSzTx/>
              <a:buFontTx/>
              <a:buNone/>
            </a:pPr>
            <a:r>
              <a:rPr lang="en-US" altLang="lt-LT" sz="2400" b="1">
                <a:solidFill>
                  <a:srgbClr val="006600"/>
                </a:solidFill>
                <a:latin typeface="Times New Roman" pitchFamily="18" charset="0"/>
              </a:rPr>
              <a:t> 1.0</a:t>
            </a:r>
          </a:p>
        </p:txBody>
      </p:sp>
      <p:sp>
        <p:nvSpPr>
          <p:cNvPr id="22" name="Rectangle 4"/>
          <p:cNvSpPr txBox="1">
            <a:spLocks noChangeArrowheads="1"/>
          </p:cNvSpPr>
          <p:nvPr/>
        </p:nvSpPr>
        <p:spPr>
          <a:xfrm>
            <a:off x="381000" y="228600"/>
            <a:ext cx="7772400" cy="762000"/>
          </a:xfrm>
          <a:prstGeom prst="rect">
            <a:avLst/>
          </a:prstGeom>
          <a:noFill/>
        </p:spPr>
        <p:txBody>
          <a:bodyPr lIns="90488" tIns="44450" rIns="90488" bIns="44450" anchor="ctr"/>
          <a:lstStyle/>
          <a:p>
            <a:pPr algn="ctr">
              <a:defRPr/>
            </a:pPr>
            <a:r>
              <a:rPr lang="en-US" sz="3600" kern="0" dirty="0" smtClean="0">
                <a:solidFill>
                  <a:schemeClr val="tx2"/>
                </a:solidFill>
                <a:latin typeface="+mj-lt"/>
                <a:ea typeface="+mj-ea"/>
                <a:cs typeface="+mj-cs"/>
              </a:rPr>
              <a:t>R</a:t>
            </a:r>
            <a:r>
              <a:rPr lang="lt-LT" sz="3600" kern="0" dirty="0" err="1" smtClean="0">
                <a:solidFill>
                  <a:schemeClr val="tx2"/>
                </a:solidFill>
                <a:latin typeface="+mj-lt"/>
                <a:ea typeface="+mj-ea"/>
                <a:cs typeface="+mj-cs"/>
              </a:rPr>
              <a:t>an</a:t>
            </a:r>
            <a:r>
              <a:rPr lang="en-US" sz="3600" kern="0" dirty="0" smtClean="0">
                <a:solidFill>
                  <a:schemeClr val="tx2"/>
                </a:solidFill>
                <a:latin typeface="+mj-lt"/>
                <a:ea typeface="+mj-ea"/>
                <a:cs typeface="+mj-cs"/>
              </a:rPr>
              <a:t>king values for including quantitative (not expert) evaluation</a:t>
            </a:r>
            <a:endParaRPr lang="lt-LT" sz="3600" kern="0" dirty="0" smtClean="0">
              <a:solidFill>
                <a:schemeClr val="tx2"/>
              </a:solidFill>
              <a:latin typeface="+mj-lt"/>
              <a:ea typeface="+mj-ea"/>
              <a:cs typeface="+mj-cs"/>
            </a:endParaRPr>
          </a:p>
        </p:txBody>
      </p:sp>
      <p:sp>
        <p:nvSpPr>
          <p:cNvPr id="17430" name="TextBox 22"/>
          <p:cNvSpPr txBox="1">
            <a:spLocks noChangeArrowheads="1"/>
          </p:cNvSpPr>
          <p:nvPr/>
        </p:nvSpPr>
        <p:spPr bwMode="auto">
          <a:xfrm>
            <a:off x="685800" y="4495800"/>
            <a:ext cx="7162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lt-LT" altLang="lt-LT" sz="1800" dirty="0" smtClean="0"/>
          </a:p>
          <a:p>
            <a:pPr eaLnBrk="1" hangingPunct="1">
              <a:spcBef>
                <a:spcPct val="0"/>
              </a:spcBef>
              <a:buClrTx/>
              <a:buSzTx/>
            </a:pPr>
            <a:r>
              <a:rPr lang="en-US" altLang="lt-LT" sz="1800" dirty="0" smtClean="0"/>
              <a:t>The indicators of fuel consumption for 100km is recalculated to the indicator “How many km we can drive with 1 liter” (the bigger value is the better should be used for all evaluations – both quantitative and expert)</a:t>
            </a:r>
          </a:p>
          <a:p>
            <a:pPr eaLnBrk="1" hangingPunct="1">
              <a:spcBef>
                <a:spcPct val="0"/>
              </a:spcBef>
              <a:buClrTx/>
              <a:buSzTx/>
            </a:pPr>
            <a:r>
              <a:rPr lang="en-US" altLang="lt-LT" sz="1800" dirty="0" smtClean="0"/>
              <a:t>If we’d like to reflect difference of fuel efficiency depending on seasons (winter/summer or surroundings (city/highway), the expert ranking can be used again</a:t>
            </a:r>
            <a:r>
              <a:rPr lang="lt-LT" altLang="lt-LT" sz="1800" dirty="0" smtClean="0"/>
              <a:t> </a:t>
            </a:r>
            <a:endParaRPr lang="tr-TR" altLang="lt-LT" sz="1800"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pPr>
              <a:defRPr/>
            </a:pPr>
            <a:fld id="{2F515437-787F-426D-9D68-7A98FC79716A}" type="slidenum">
              <a:rPr lang="en-US" altLang="en-US"/>
              <a:pPr>
                <a:defRPr/>
              </a:pPr>
              <a:t>14</a:t>
            </a:fld>
            <a:endParaRPr lang="en-US" altLang="en-US"/>
          </a:p>
        </p:txBody>
      </p:sp>
      <p:sp>
        <p:nvSpPr>
          <p:cNvPr id="1843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843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2054" name="Rectangle 5"/>
          <p:cNvSpPr>
            <a:spLocks noChangeArrowheads="1"/>
          </p:cNvSpPr>
          <p:nvPr/>
        </p:nvSpPr>
        <p:spPr bwMode="auto">
          <a:xfrm>
            <a:off x="1447800" y="3352800"/>
            <a:ext cx="1516063" cy="1196975"/>
          </a:xfrm>
          <a:prstGeom prst="rect">
            <a:avLst/>
          </a:prstGeom>
          <a:noFill/>
          <a:ln w="12700">
            <a:noFill/>
            <a:miter lim="800000"/>
            <a:headEnd/>
            <a:tailEnd/>
          </a:ln>
        </p:spPr>
        <p:txBody>
          <a:bodyPr wrap="none" lIns="90488" tIns="44450" rIns="90488" bIns="44450">
            <a:spAutoFit/>
          </a:bodyPr>
          <a:lstStyle/>
          <a:p>
            <a:pPr eaLnBrk="0" hangingPunct="0">
              <a:defRPr/>
            </a:pPr>
            <a:r>
              <a:rPr lang="en-US" dirty="0">
                <a:latin typeface="+mn-lt"/>
              </a:rPr>
              <a:t>Civic  </a:t>
            </a:r>
            <a:r>
              <a:rPr lang="tr-TR" dirty="0">
                <a:latin typeface="+mn-lt"/>
              </a:rPr>
              <a:t>    0</a:t>
            </a:r>
            <a:r>
              <a:rPr lang="en-US" dirty="0">
                <a:latin typeface="+mn-lt"/>
              </a:rPr>
              <a:t>.1</a:t>
            </a:r>
            <a:r>
              <a:rPr lang="tr-TR" dirty="0">
                <a:latin typeface="+mn-lt"/>
              </a:rPr>
              <a:t>3</a:t>
            </a:r>
            <a:endParaRPr lang="en-US" dirty="0">
              <a:latin typeface="+mn-lt"/>
            </a:endParaRPr>
          </a:p>
          <a:p>
            <a:pPr eaLnBrk="0" hangingPunct="0">
              <a:defRPr/>
            </a:pPr>
            <a:r>
              <a:rPr lang="en-US" dirty="0">
                <a:latin typeface="+mn-lt"/>
              </a:rPr>
              <a:t>Saturn </a:t>
            </a:r>
            <a:r>
              <a:rPr lang="tr-TR" dirty="0">
                <a:latin typeface="+mn-lt"/>
              </a:rPr>
              <a:t>  0</a:t>
            </a:r>
            <a:r>
              <a:rPr lang="en-US" dirty="0">
                <a:latin typeface="+mn-lt"/>
              </a:rPr>
              <a:t>.24</a:t>
            </a:r>
          </a:p>
          <a:p>
            <a:pPr eaLnBrk="0" hangingPunct="0">
              <a:defRPr/>
            </a:pPr>
            <a:r>
              <a:rPr lang="en-US" dirty="0">
                <a:latin typeface="+mn-lt"/>
              </a:rPr>
              <a:t>Escort</a:t>
            </a:r>
            <a:r>
              <a:rPr lang="tr-TR" dirty="0">
                <a:latin typeface="+mn-lt"/>
              </a:rPr>
              <a:t>   0</a:t>
            </a:r>
            <a:r>
              <a:rPr lang="en-US" dirty="0">
                <a:latin typeface="+mn-lt"/>
              </a:rPr>
              <a:t>.</a:t>
            </a:r>
            <a:r>
              <a:rPr lang="tr-TR" dirty="0">
                <a:latin typeface="+mn-lt"/>
              </a:rPr>
              <a:t>07</a:t>
            </a:r>
            <a:endParaRPr lang="en-US" dirty="0">
              <a:latin typeface="+mn-lt"/>
            </a:endParaRPr>
          </a:p>
          <a:p>
            <a:pPr eaLnBrk="0" hangingPunct="0">
              <a:defRPr/>
            </a:pPr>
            <a:r>
              <a:rPr lang="en-US" dirty="0">
                <a:latin typeface="+mn-lt"/>
              </a:rPr>
              <a:t>Miata   </a:t>
            </a:r>
            <a:r>
              <a:rPr lang="tr-TR" dirty="0">
                <a:latin typeface="+mn-lt"/>
              </a:rPr>
              <a:t>  0</a:t>
            </a:r>
            <a:r>
              <a:rPr lang="en-US" dirty="0">
                <a:latin typeface="+mn-lt"/>
              </a:rPr>
              <a:t>.5</a:t>
            </a:r>
            <a:r>
              <a:rPr lang="tr-TR" dirty="0">
                <a:latin typeface="+mn-lt"/>
              </a:rPr>
              <a:t>6</a:t>
            </a:r>
            <a:endParaRPr lang="en-US" dirty="0">
              <a:latin typeface="+mn-lt"/>
            </a:endParaRPr>
          </a:p>
        </p:txBody>
      </p:sp>
      <p:sp>
        <p:nvSpPr>
          <p:cNvPr id="2055" name="Rectangle 6"/>
          <p:cNvSpPr>
            <a:spLocks noChangeArrowheads="1"/>
          </p:cNvSpPr>
          <p:nvPr/>
        </p:nvSpPr>
        <p:spPr bwMode="auto">
          <a:xfrm>
            <a:off x="3429000" y="3352800"/>
            <a:ext cx="1528763" cy="1196975"/>
          </a:xfrm>
          <a:prstGeom prst="rect">
            <a:avLst/>
          </a:prstGeom>
          <a:noFill/>
          <a:ln w="12700">
            <a:noFill/>
            <a:miter lim="800000"/>
            <a:headEnd/>
            <a:tailEnd/>
          </a:ln>
        </p:spPr>
        <p:txBody>
          <a:bodyPr wrap="none" lIns="90488" tIns="44450" rIns="90488" bIns="44450">
            <a:spAutoFit/>
          </a:bodyPr>
          <a:lstStyle/>
          <a:p>
            <a:pPr eaLnBrk="0" hangingPunct="0">
              <a:defRPr/>
            </a:pPr>
            <a:r>
              <a:rPr lang="tr-TR" dirty="0">
                <a:latin typeface="+mn-lt"/>
              </a:rPr>
              <a:t>C</a:t>
            </a:r>
            <a:r>
              <a:rPr lang="en-US" dirty="0" err="1">
                <a:latin typeface="+mn-lt"/>
              </a:rPr>
              <a:t>ivic</a:t>
            </a:r>
            <a:r>
              <a:rPr lang="en-US" dirty="0">
                <a:latin typeface="+mn-lt"/>
              </a:rPr>
              <a:t>   </a:t>
            </a:r>
            <a:r>
              <a:rPr lang="tr-TR" dirty="0">
                <a:latin typeface="+mn-lt"/>
              </a:rPr>
              <a:t>  0</a:t>
            </a:r>
            <a:r>
              <a:rPr lang="en-US" dirty="0">
                <a:latin typeface="+mn-lt"/>
              </a:rPr>
              <a:t>.3</a:t>
            </a:r>
            <a:r>
              <a:rPr lang="tr-TR" dirty="0">
                <a:latin typeface="+mn-lt"/>
              </a:rPr>
              <a:t>8</a:t>
            </a:r>
            <a:r>
              <a:rPr lang="en-US" dirty="0">
                <a:latin typeface="+mn-lt"/>
              </a:rPr>
              <a:t> </a:t>
            </a:r>
            <a:endParaRPr lang="tr-TR" dirty="0">
              <a:latin typeface="+mn-lt"/>
            </a:endParaRPr>
          </a:p>
          <a:p>
            <a:pPr eaLnBrk="0" hangingPunct="0">
              <a:defRPr/>
            </a:pPr>
            <a:r>
              <a:rPr lang="en-US" dirty="0">
                <a:latin typeface="+mn-lt"/>
              </a:rPr>
              <a:t>Saturn  </a:t>
            </a:r>
            <a:r>
              <a:rPr lang="tr-TR" dirty="0">
                <a:latin typeface="+mn-lt"/>
              </a:rPr>
              <a:t>0</a:t>
            </a:r>
            <a:r>
              <a:rPr lang="en-US" dirty="0">
                <a:latin typeface="+mn-lt"/>
              </a:rPr>
              <a:t>.29</a:t>
            </a:r>
          </a:p>
          <a:p>
            <a:pPr eaLnBrk="0" hangingPunct="0">
              <a:defRPr/>
            </a:pPr>
            <a:r>
              <a:rPr lang="en-US" dirty="0">
                <a:latin typeface="+mn-lt"/>
              </a:rPr>
              <a:t>Escort  </a:t>
            </a:r>
            <a:r>
              <a:rPr lang="tr-TR" dirty="0">
                <a:latin typeface="+mn-lt"/>
              </a:rPr>
              <a:t> 0</a:t>
            </a:r>
            <a:r>
              <a:rPr lang="en-US" dirty="0">
                <a:latin typeface="+mn-lt"/>
              </a:rPr>
              <a:t>.07</a:t>
            </a:r>
          </a:p>
          <a:p>
            <a:pPr eaLnBrk="0" hangingPunct="0">
              <a:defRPr/>
            </a:pPr>
            <a:r>
              <a:rPr lang="en-US" dirty="0">
                <a:latin typeface="+mn-lt"/>
              </a:rPr>
              <a:t>Miata   </a:t>
            </a:r>
            <a:r>
              <a:rPr lang="tr-TR" dirty="0">
                <a:latin typeface="+mn-lt"/>
              </a:rPr>
              <a:t>  0</a:t>
            </a:r>
            <a:r>
              <a:rPr lang="en-US" dirty="0">
                <a:latin typeface="+mn-lt"/>
              </a:rPr>
              <a:t>.2</a:t>
            </a:r>
            <a:r>
              <a:rPr lang="tr-TR" dirty="0">
                <a:latin typeface="+mn-lt"/>
              </a:rPr>
              <a:t>6</a:t>
            </a:r>
            <a:endParaRPr lang="en-US" dirty="0">
              <a:latin typeface="+mn-lt"/>
            </a:endParaRPr>
          </a:p>
        </p:txBody>
      </p:sp>
      <p:sp>
        <p:nvSpPr>
          <p:cNvPr id="2056" name="Rectangle 7"/>
          <p:cNvSpPr>
            <a:spLocks noChangeArrowheads="1"/>
          </p:cNvSpPr>
          <p:nvPr/>
        </p:nvSpPr>
        <p:spPr bwMode="auto">
          <a:xfrm>
            <a:off x="5867400" y="3276600"/>
            <a:ext cx="1541463" cy="1196975"/>
          </a:xfrm>
          <a:prstGeom prst="rect">
            <a:avLst/>
          </a:prstGeom>
          <a:noFill/>
          <a:ln w="12700">
            <a:noFill/>
            <a:miter lim="800000"/>
            <a:headEnd/>
            <a:tailEnd/>
          </a:ln>
        </p:spPr>
        <p:txBody>
          <a:bodyPr wrap="none" lIns="90488" tIns="44450" rIns="90488" bIns="44450">
            <a:spAutoFit/>
          </a:bodyPr>
          <a:lstStyle/>
          <a:p>
            <a:pPr eaLnBrk="0" hangingPunct="0">
              <a:defRPr/>
            </a:pPr>
            <a:r>
              <a:rPr lang="en-US" dirty="0">
                <a:latin typeface="+mn-lt"/>
              </a:rPr>
              <a:t>Civic    </a:t>
            </a:r>
            <a:r>
              <a:rPr lang="tr-TR" dirty="0">
                <a:latin typeface="+mn-lt"/>
              </a:rPr>
              <a:t>  0</a:t>
            </a:r>
            <a:r>
              <a:rPr lang="en-US" dirty="0">
                <a:latin typeface="+mn-lt"/>
              </a:rPr>
              <a:t>.30</a:t>
            </a:r>
            <a:endParaRPr lang="tr-TR" dirty="0">
              <a:latin typeface="+mn-lt"/>
            </a:endParaRPr>
          </a:p>
          <a:p>
            <a:pPr eaLnBrk="0" hangingPunct="0">
              <a:defRPr/>
            </a:pPr>
            <a:r>
              <a:rPr lang="en-US" dirty="0">
                <a:latin typeface="+mn-lt"/>
              </a:rPr>
              <a:t>Saturn  </a:t>
            </a:r>
            <a:r>
              <a:rPr lang="tr-TR" dirty="0">
                <a:latin typeface="+mn-lt"/>
              </a:rPr>
              <a:t> 0</a:t>
            </a:r>
            <a:r>
              <a:rPr lang="en-US" dirty="0">
                <a:latin typeface="+mn-lt"/>
              </a:rPr>
              <a:t>.2</a:t>
            </a:r>
            <a:r>
              <a:rPr lang="tr-TR" dirty="0">
                <a:latin typeface="+mn-lt"/>
              </a:rPr>
              <a:t>4</a:t>
            </a:r>
            <a:endParaRPr lang="en-US" dirty="0">
              <a:latin typeface="+mn-lt"/>
            </a:endParaRPr>
          </a:p>
          <a:p>
            <a:pPr eaLnBrk="0" hangingPunct="0">
              <a:defRPr/>
            </a:pPr>
            <a:r>
              <a:rPr lang="en-US" dirty="0">
                <a:latin typeface="+mn-lt"/>
              </a:rPr>
              <a:t>Escort  </a:t>
            </a:r>
            <a:r>
              <a:rPr lang="tr-TR" dirty="0">
                <a:latin typeface="+mn-lt"/>
              </a:rPr>
              <a:t>  0</a:t>
            </a:r>
            <a:r>
              <a:rPr lang="en-US" dirty="0">
                <a:latin typeface="+mn-lt"/>
              </a:rPr>
              <a:t>.21</a:t>
            </a:r>
          </a:p>
          <a:p>
            <a:pPr eaLnBrk="0" hangingPunct="0">
              <a:defRPr/>
            </a:pPr>
            <a:r>
              <a:rPr lang="en-US" dirty="0">
                <a:latin typeface="+mn-lt"/>
              </a:rPr>
              <a:t>Miata   </a:t>
            </a:r>
            <a:r>
              <a:rPr lang="tr-TR" dirty="0">
                <a:latin typeface="+mn-lt"/>
              </a:rPr>
              <a:t>  0</a:t>
            </a:r>
            <a:r>
              <a:rPr lang="en-US" dirty="0">
                <a:latin typeface="+mn-lt"/>
              </a:rPr>
              <a:t>.2</a:t>
            </a:r>
            <a:r>
              <a:rPr lang="tr-TR" dirty="0">
                <a:latin typeface="+mn-lt"/>
              </a:rPr>
              <a:t>5</a:t>
            </a:r>
            <a:endParaRPr lang="en-US" dirty="0">
              <a:latin typeface="+mn-lt"/>
            </a:endParaRPr>
          </a:p>
        </p:txBody>
      </p:sp>
      <p:sp>
        <p:nvSpPr>
          <p:cNvPr id="17" name="Rectangle 8"/>
          <p:cNvSpPr>
            <a:spLocks noChangeArrowheads="1"/>
          </p:cNvSpPr>
          <p:nvPr/>
        </p:nvSpPr>
        <p:spPr bwMode="auto">
          <a:xfrm>
            <a:off x="1335881" y="2634241"/>
            <a:ext cx="10668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tr-TR" altLang="lt-LT" sz="1800" dirty="0" err="1" smtClean="0"/>
              <a:t>St</a:t>
            </a:r>
            <a:r>
              <a:rPr lang="en-US" altLang="lt-LT" sz="1800" dirty="0" err="1" smtClean="0"/>
              <a:t>yle</a:t>
            </a:r>
            <a:endParaRPr lang="tr-TR" altLang="lt-LT" sz="1800" dirty="0"/>
          </a:p>
          <a:p>
            <a:pPr algn="ctr" eaLnBrk="1" hangingPunct="1">
              <a:spcBef>
                <a:spcPct val="0"/>
              </a:spcBef>
              <a:buClrTx/>
              <a:buSzTx/>
              <a:buFontTx/>
              <a:buNone/>
            </a:pPr>
            <a:r>
              <a:rPr lang="tr-TR" altLang="lt-LT" sz="1800" dirty="0"/>
              <a:t>0.30</a:t>
            </a:r>
          </a:p>
        </p:txBody>
      </p:sp>
      <p:sp>
        <p:nvSpPr>
          <p:cNvPr id="18" name="Rectangle 9"/>
          <p:cNvSpPr>
            <a:spLocks noChangeArrowheads="1"/>
          </p:cNvSpPr>
          <p:nvPr/>
        </p:nvSpPr>
        <p:spPr bwMode="auto">
          <a:xfrm>
            <a:off x="3469481" y="2634241"/>
            <a:ext cx="15240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en-US" altLang="lt-LT" sz="1800" dirty="0" smtClean="0"/>
              <a:t>Reliability</a:t>
            </a:r>
            <a:endParaRPr lang="tr-TR" altLang="lt-LT" sz="1800" dirty="0"/>
          </a:p>
          <a:p>
            <a:pPr algn="ctr" eaLnBrk="1" hangingPunct="1">
              <a:spcBef>
                <a:spcPct val="0"/>
              </a:spcBef>
              <a:buClrTx/>
              <a:buSzTx/>
              <a:buFontTx/>
              <a:buNone/>
            </a:pPr>
            <a:r>
              <a:rPr lang="tr-TR" altLang="lt-LT" sz="1800" dirty="0"/>
              <a:t>0.60</a:t>
            </a:r>
          </a:p>
        </p:txBody>
      </p:sp>
      <p:sp>
        <p:nvSpPr>
          <p:cNvPr id="19" name="Rectangle 10"/>
          <p:cNvSpPr>
            <a:spLocks noChangeArrowheads="1"/>
          </p:cNvSpPr>
          <p:nvPr/>
        </p:nvSpPr>
        <p:spPr bwMode="auto">
          <a:xfrm>
            <a:off x="5603081" y="2634241"/>
            <a:ext cx="19812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en-US" altLang="lt-LT" sz="1800" dirty="0" smtClean="0"/>
              <a:t>Fuel efficiency</a:t>
            </a:r>
            <a:endParaRPr lang="tr-TR" altLang="lt-LT" sz="1800" dirty="0"/>
          </a:p>
          <a:p>
            <a:pPr algn="ctr" eaLnBrk="1" hangingPunct="1">
              <a:spcBef>
                <a:spcPct val="0"/>
              </a:spcBef>
              <a:buClrTx/>
              <a:buSzTx/>
              <a:buFontTx/>
              <a:buNone/>
            </a:pPr>
            <a:r>
              <a:rPr lang="tr-TR" altLang="lt-LT" sz="1800" dirty="0"/>
              <a:t>0.10</a:t>
            </a:r>
          </a:p>
        </p:txBody>
      </p:sp>
      <p:sp>
        <p:nvSpPr>
          <p:cNvPr id="20" name="Rectangle 11"/>
          <p:cNvSpPr>
            <a:spLocks noChangeArrowheads="1"/>
          </p:cNvSpPr>
          <p:nvPr/>
        </p:nvSpPr>
        <p:spPr bwMode="auto">
          <a:xfrm>
            <a:off x="3012281" y="1262641"/>
            <a:ext cx="23622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en-US" altLang="lt-LT" sz="1800" dirty="0" smtClean="0"/>
              <a:t>Car selection</a:t>
            </a:r>
            <a:endParaRPr lang="tr-TR" altLang="lt-LT" sz="1800" dirty="0"/>
          </a:p>
          <a:p>
            <a:pPr algn="ctr" eaLnBrk="1" hangingPunct="1">
              <a:spcBef>
                <a:spcPct val="0"/>
              </a:spcBef>
              <a:buClrTx/>
              <a:buSzTx/>
              <a:buFontTx/>
              <a:buNone/>
            </a:pPr>
            <a:r>
              <a:rPr lang="tr-TR" altLang="lt-LT" sz="1800" dirty="0"/>
              <a:t>1.00</a:t>
            </a:r>
          </a:p>
        </p:txBody>
      </p:sp>
      <p:cxnSp>
        <p:nvCxnSpPr>
          <p:cNvPr id="21" name="Straight Connector 13"/>
          <p:cNvCxnSpPr>
            <a:cxnSpLocks noChangeShapeType="1"/>
          </p:cNvCxnSpPr>
          <p:nvPr/>
        </p:nvCxnSpPr>
        <p:spPr bwMode="auto">
          <a:xfrm>
            <a:off x="1793081" y="2177041"/>
            <a:ext cx="4800600"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22" name="Straight Arrow Connector 23"/>
          <p:cNvCxnSpPr>
            <a:cxnSpLocks noChangeShapeType="1"/>
          </p:cNvCxnSpPr>
          <p:nvPr/>
        </p:nvCxnSpPr>
        <p:spPr bwMode="auto">
          <a:xfrm rot="5400000">
            <a:off x="3927475" y="2023847"/>
            <a:ext cx="3048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 name="Straight Arrow Connector 25"/>
          <p:cNvCxnSpPr>
            <a:cxnSpLocks noChangeShapeType="1"/>
          </p:cNvCxnSpPr>
          <p:nvPr/>
        </p:nvCxnSpPr>
        <p:spPr bwMode="auto">
          <a:xfrm rot="5400000">
            <a:off x="3851275" y="2404847"/>
            <a:ext cx="4572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18449"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4306" y="2177041"/>
            <a:ext cx="15875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50"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706" y="2200275"/>
            <a:ext cx="15875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381000" y="228600"/>
            <a:ext cx="7772400" cy="762000"/>
          </a:xfrm>
          <a:prstGeom prst="rect">
            <a:avLst/>
          </a:prstGeom>
          <a:noFill/>
        </p:spPr>
        <p:txBody>
          <a:bodyPr lIns="90488" tIns="44450" rIns="90488" bIns="44450" anchor="ctr"/>
          <a:lstStyle/>
          <a:p>
            <a:pPr algn="ctr">
              <a:defRPr/>
            </a:pPr>
            <a:r>
              <a:rPr lang="en-US" sz="2400" kern="0" dirty="0" smtClean="0">
                <a:solidFill>
                  <a:schemeClr val="tx2"/>
                </a:solidFill>
                <a:latin typeface="+mj-lt"/>
                <a:ea typeface="+mj-ea"/>
                <a:cs typeface="+mj-cs"/>
              </a:rPr>
              <a:t>The result of two-stage evaluation: criteria weights and evaluation of alternatives by all criteria </a:t>
            </a:r>
            <a:endParaRPr lang="lt-LT" sz="2400" kern="0" dirty="0" smtClean="0">
              <a:solidFill>
                <a:schemeClr val="tx2"/>
              </a:solidFill>
              <a:latin typeface="+mj-lt"/>
              <a:ea typeface="+mj-ea"/>
              <a:cs typeface="+mj-cs"/>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a:xfrm>
            <a:off x="304800" y="152400"/>
            <a:ext cx="7772400" cy="609600"/>
          </a:xfrm>
          <a:noFill/>
        </p:spPr>
        <p:txBody>
          <a:bodyPr lIns="90488" tIns="44450" rIns="90488" bIns="44450" anchor="ctr"/>
          <a:lstStyle/>
          <a:p>
            <a:pPr eaLnBrk="1" hangingPunct="1"/>
            <a:r>
              <a:rPr lang="en-US" altLang="lt-LT" sz="3200" dirty="0" smtClean="0"/>
              <a:t>Global evaluation- weights are calculated by matrix multiplication</a:t>
            </a:r>
            <a:endParaRPr lang="en-US" altLang="lt-LT" sz="3200" dirty="0" smtClean="0"/>
          </a:p>
        </p:txBody>
      </p:sp>
      <p:sp>
        <p:nvSpPr>
          <p:cNvPr id="48" name="Slide Number Placeholder 4"/>
          <p:cNvSpPr>
            <a:spLocks noGrp="1"/>
          </p:cNvSpPr>
          <p:nvPr>
            <p:ph type="sldNum" sz="quarter" idx="12"/>
          </p:nvPr>
        </p:nvSpPr>
        <p:spPr/>
        <p:txBody>
          <a:bodyPr/>
          <a:lstStyle/>
          <a:p>
            <a:pPr>
              <a:defRPr/>
            </a:pPr>
            <a:fld id="{94E0BC1B-A460-447C-9A15-19E566F4493F}" type="slidenum">
              <a:rPr lang="en-US" altLang="en-US"/>
              <a:pPr>
                <a:defRPr/>
              </a:pPr>
              <a:t>15</a:t>
            </a:fld>
            <a:endParaRPr lang="en-US" altLang="en-US"/>
          </a:p>
        </p:txBody>
      </p:sp>
      <p:sp>
        <p:nvSpPr>
          <p:cNvPr id="19459"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946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20486" name="Rectangle 5"/>
          <p:cNvSpPr>
            <a:spLocks noChangeArrowheads="1"/>
          </p:cNvSpPr>
          <p:nvPr/>
        </p:nvSpPr>
        <p:spPr bwMode="auto">
          <a:xfrm>
            <a:off x="2325110" y="783432"/>
            <a:ext cx="2029403" cy="1600200"/>
          </a:xfrm>
          <a:prstGeom prst="rect">
            <a:avLst/>
          </a:prstGeom>
          <a:noFill/>
          <a:ln w="12700">
            <a:noFill/>
            <a:miter lim="800000"/>
            <a:headEnd/>
            <a:tailEnd/>
          </a:ln>
        </p:spPr>
        <p:txBody>
          <a:bodyPr vert="vert270" wrap="square" lIns="90488" tIns="44450" rIns="90488" bIns="44450">
            <a:spAutoFit/>
          </a:bodyPr>
          <a:lstStyle/>
          <a:p>
            <a:pPr eaLnBrk="0" hangingPunct="0">
              <a:defRPr/>
            </a:pPr>
            <a:r>
              <a:rPr lang="en-US" sz="2000" dirty="0" smtClean="0">
                <a:solidFill>
                  <a:srgbClr val="FF6600"/>
                </a:solidFill>
                <a:latin typeface="+mn-lt"/>
              </a:rPr>
              <a:t>Style  </a:t>
            </a:r>
            <a:r>
              <a:rPr lang="tr-TR" sz="2000" dirty="0" smtClean="0">
                <a:solidFill>
                  <a:srgbClr val="FF6600"/>
                </a:solidFill>
                <a:latin typeface="+mn-lt"/>
              </a:rPr>
              <a:t>     </a:t>
            </a:r>
            <a:endParaRPr lang="tr-TR" sz="2000" dirty="0">
              <a:solidFill>
                <a:srgbClr val="FF6600"/>
              </a:solidFill>
              <a:latin typeface="+mn-lt"/>
            </a:endParaRPr>
          </a:p>
          <a:p>
            <a:pPr eaLnBrk="0" hangingPunct="0">
              <a:defRPr/>
            </a:pPr>
            <a:endParaRPr lang="tr-TR" sz="2000" dirty="0">
              <a:solidFill>
                <a:srgbClr val="FF6600"/>
              </a:solidFill>
              <a:latin typeface="+mn-lt"/>
            </a:endParaRPr>
          </a:p>
          <a:p>
            <a:pPr eaLnBrk="0" hangingPunct="0">
              <a:defRPr/>
            </a:pPr>
            <a:r>
              <a:rPr lang="en-US" sz="2000" dirty="0" smtClean="0">
                <a:solidFill>
                  <a:srgbClr val="FF6600"/>
                </a:solidFill>
                <a:latin typeface="+mn-lt"/>
              </a:rPr>
              <a:t>Reliability    </a:t>
            </a:r>
            <a:endParaRPr lang="tr-TR" sz="2000" dirty="0">
              <a:solidFill>
                <a:srgbClr val="FF6600"/>
              </a:solidFill>
              <a:latin typeface="+mn-lt"/>
            </a:endParaRPr>
          </a:p>
          <a:p>
            <a:pPr eaLnBrk="0" hangingPunct="0">
              <a:defRPr/>
            </a:pPr>
            <a:endParaRPr lang="tr-TR" sz="2000" dirty="0">
              <a:solidFill>
                <a:srgbClr val="FF6600"/>
              </a:solidFill>
              <a:latin typeface="+mn-lt"/>
            </a:endParaRPr>
          </a:p>
          <a:p>
            <a:pPr eaLnBrk="0" hangingPunct="0">
              <a:defRPr/>
            </a:pPr>
            <a:r>
              <a:rPr lang="en-US" sz="2000" dirty="0" smtClean="0">
                <a:solidFill>
                  <a:srgbClr val="FF6600"/>
                </a:solidFill>
                <a:latin typeface="+mn-lt"/>
              </a:rPr>
              <a:t>Fuel efficiency</a:t>
            </a:r>
            <a:endParaRPr lang="en-US" sz="2000" dirty="0">
              <a:solidFill>
                <a:srgbClr val="FF6600"/>
              </a:solidFill>
              <a:latin typeface="+mn-lt"/>
            </a:endParaRPr>
          </a:p>
        </p:txBody>
      </p:sp>
      <p:grpSp>
        <p:nvGrpSpPr>
          <p:cNvPr id="19463" name="Group 46"/>
          <p:cNvGrpSpPr>
            <a:grpSpLocks/>
          </p:cNvGrpSpPr>
          <p:nvPr/>
        </p:nvGrpSpPr>
        <p:grpSpPr bwMode="auto">
          <a:xfrm>
            <a:off x="836803" y="2447924"/>
            <a:ext cx="7242175" cy="1919288"/>
            <a:chOff x="93" y="1522"/>
            <a:chExt cx="4562" cy="1209"/>
          </a:xfrm>
        </p:grpSpPr>
        <p:sp>
          <p:nvSpPr>
            <p:cNvPr id="19468" name="Rectangle 6"/>
            <p:cNvSpPr>
              <a:spLocks noChangeArrowheads="1"/>
            </p:cNvSpPr>
            <p:nvPr/>
          </p:nvSpPr>
          <p:spPr bwMode="auto">
            <a:xfrm>
              <a:off x="141" y="1522"/>
              <a:ext cx="698"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Civic	</a:t>
              </a:r>
            </a:p>
          </p:txBody>
        </p:sp>
        <p:sp>
          <p:nvSpPr>
            <p:cNvPr id="19469" name="Rectangle 7"/>
            <p:cNvSpPr>
              <a:spLocks noChangeArrowheads="1"/>
            </p:cNvSpPr>
            <p:nvPr/>
          </p:nvSpPr>
          <p:spPr bwMode="auto">
            <a:xfrm>
              <a:off x="141" y="2146"/>
              <a:ext cx="655"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Escort</a:t>
              </a:r>
            </a:p>
          </p:txBody>
        </p:sp>
        <p:sp>
          <p:nvSpPr>
            <p:cNvPr id="19470" name="Rectangle 8"/>
            <p:cNvSpPr>
              <a:spLocks noChangeArrowheads="1"/>
            </p:cNvSpPr>
            <p:nvPr/>
          </p:nvSpPr>
          <p:spPr bwMode="auto">
            <a:xfrm>
              <a:off x="141" y="2434"/>
              <a:ext cx="612"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sp>
          <p:nvSpPr>
            <p:cNvPr id="19471" name="Rectangle 9"/>
            <p:cNvSpPr>
              <a:spLocks noChangeArrowheads="1"/>
            </p:cNvSpPr>
            <p:nvPr/>
          </p:nvSpPr>
          <p:spPr bwMode="auto">
            <a:xfrm>
              <a:off x="141" y="2434"/>
              <a:ext cx="612"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Miata</a:t>
              </a:r>
            </a:p>
          </p:txBody>
        </p:sp>
        <p:sp>
          <p:nvSpPr>
            <p:cNvPr id="19472" name="Rectangle 10"/>
            <p:cNvSpPr>
              <a:spLocks noChangeArrowheads="1"/>
            </p:cNvSpPr>
            <p:nvPr/>
          </p:nvSpPr>
          <p:spPr bwMode="auto">
            <a:xfrm>
              <a:off x="93" y="1858"/>
              <a:ext cx="688"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a:solidFill>
                    <a:schemeClr val="accent2"/>
                  </a:solidFill>
                  <a:latin typeface="Times New Roman" pitchFamily="18" charset="0"/>
                </a:rPr>
                <a:t>Saturn</a:t>
              </a:r>
            </a:p>
          </p:txBody>
        </p:sp>
        <p:sp>
          <p:nvSpPr>
            <p:cNvPr id="2" name="Rectangle 11"/>
            <p:cNvSpPr>
              <a:spLocks noChangeArrowheads="1"/>
            </p:cNvSpPr>
            <p:nvPr/>
          </p:nvSpPr>
          <p:spPr bwMode="auto">
            <a:xfrm>
              <a:off x="957" y="1522"/>
              <a:ext cx="1299" cy="1206"/>
            </a:xfrm>
            <a:prstGeom prst="rect">
              <a:avLst/>
            </a:prstGeom>
            <a:noFill/>
            <a:ln w="12700">
              <a:noFill/>
              <a:miter lim="800000"/>
              <a:headEnd/>
              <a:tailEnd/>
            </a:ln>
          </p:spPr>
          <p:txBody>
            <a:bodyPr wrap="none" lIns="90488" tIns="44450" rIns="90488" bIns="44450">
              <a:spAutoFit/>
            </a:bodyPr>
            <a:lstStyle/>
            <a:p>
              <a:pPr eaLnBrk="0" hangingPunct="0">
                <a:defRPr/>
              </a:pPr>
              <a:r>
                <a:rPr lang="en-US" sz="2400" dirty="0">
                  <a:latin typeface="+mn-lt"/>
                </a:rPr>
                <a:t>.1</a:t>
              </a:r>
              <a:r>
                <a:rPr lang="tr-TR" sz="2400" dirty="0">
                  <a:latin typeface="+mn-lt"/>
                </a:rPr>
                <a:t>3   </a:t>
              </a:r>
              <a:r>
                <a:rPr lang="en-US" sz="2400" dirty="0">
                  <a:latin typeface="+mn-lt"/>
                </a:rPr>
                <a:t> .3</a:t>
              </a:r>
              <a:r>
                <a:rPr lang="tr-TR" sz="2400" dirty="0">
                  <a:latin typeface="+mn-lt"/>
                </a:rPr>
                <a:t>8</a:t>
              </a:r>
              <a:r>
                <a:rPr lang="en-US" sz="2400" dirty="0">
                  <a:latin typeface="+mn-lt"/>
                </a:rPr>
                <a:t>   .30</a:t>
              </a:r>
            </a:p>
            <a:p>
              <a:pPr eaLnBrk="0" hangingPunct="0">
                <a:lnSpc>
                  <a:spcPct val="150000"/>
                </a:lnSpc>
                <a:defRPr/>
              </a:pPr>
              <a:r>
                <a:rPr lang="en-US" sz="2400" dirty="0">
                  <a:latin typeface="+mn-lt"/>
                </a:rPr>
                <a:t>.24    .29   .2</a:t>
              </a:r>
              <a:r>
                <a:rPr lang="tr-TR" sz="2400" dirty="0">
                  <a:latin typeface="+mn-lt"/>
                </a:rPr>
                <a:t>4</a:t>
              </a:r>
              <a:endParaRPr lang="en-US" sz="2400" dirty="0">
                <a:latin typeface="+mn-lt"/>
              </a:endParaRPr>
            </a:p>
            <a:p>
              <a:pPr eaLnBrk="0" hangingPunct="0">
                <a:lnSpc>
                  <a:spcPct val="120000"/>
                </a:lnSpc>
                <a:defRPr/>
              </a:pPr>
              <a:r>
                <a:rPr lang="en-US" sz="2400" dirty="0">
                  <a:latin typeface="+mn-lt"/>
                </a:rPr>
                <a:t>.0</a:t>
              </a:r>
              <a:r>
                <a:rPr lang="tr-TR" sz="2400" dirty="0">
                  <a:latin typeface="+mn-lt"/>
                </a:rPr>
                <a:t>7</a:t>
              </a:r>
              <a:r>
                <a:rPr lang="en-US" sz="2400" dirty="0">
                  <a:latin typeface="+mn-lt"/>
                </a:rPr>
                <a:t>    .07   .21</a:t>
              </a:r>
            </a:p>
            <a:p>
              <a:pPr eaLnBrk="0" hangingPunct="0">
                <a:lnSpc>
                  <a:spcPct val="140000"/>
                </a:lnSpc>
                <a:defRPr/>
              </a:pPr>
              <a:r>
                <a:rPr lang="en-US" sz="2400" dirty="0">
                  <a:latin typeface="+mn-lt"/>
                </a:rPr>
                <a:t>.5</a:t>
              </a:r>
              <a:r>
                <a:rPr lang="tr-TR" sz="2400" dirty="0">
                  <a:latin typeface="+mn-lt"/>
                </a:rPr>
                <a:t>6</a:t>
              </a:r>
              <a:r>
                <a:rPr lang="en-US" sz="2400" dirty="0">
                  <a:latin typeface="+mn-lt"/>
                </a:rPr>
                <a:t>    .2</a:t>
              </a:r>
              <a:r>
                <a:rPr lang="tr-TR" sz="2400" dirty="0">
                  <a:latin typeface="+mn-lt"/>
                </a:rPr>
                <a:t>6</a:t>
              </a:r>
              <a:r>
                <a:rPr lang="en-US" sz="2400" dirty="0">
                  <a:latin typeface="+mn-lt"/>
                </a:rPr>
                <a:t>   .2</a:t>
              </a:r>
              <a:r>
                <a:rPr lang="tr-TR" sz="2400" dirty="0">
                  <a:latin typeface="+mn-lt"/>
                </a:rPr>
                <a:t>5</a:t>
              </a:r>
              <a:endParaRPr lang="en-US" sz="2400" dirty="0">
                <a:latin typeface="+mn-lt"/>
              </a:endParaRPr>
            </a:p>
          </p:txBody>
        </p:sp>
        <p:sp>
          <p:nvSpPr>
            <p:cNvPr id="19474" name="Line 12"/>
            <p:cNvSpPr>
              <a:spLocks noChangeShapeType="1"/>
            </p:cNvSpPr>
            <p:nvPr/>
          </p:nvSpPr>
          <p:spPr bwMode="auto">
            <a:xfrm>
              <a:off x="960" y="1530"/>
              <a:ext cx="0" cy="119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75" name="Line 13"/>
            <p:cNvSpPr>
              <a:spLocks noChangeShapeType="1"/>
            </p:cNvSpPr>
            <p:nvPr/>
          </p:nvSpPr>
          <p:spPr bwMode="auto">
            <a:xfrm>
              <a:off x="965" y="1525"/>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76" name="Line 14"/>
            <p:cNvSpPr>
              <a:spLocks noChangeShapeType="1"/>
            </p:cNvSpPr>
            <p:nvPr/>
          </p:nvSpPr>
          <p:spPr bwMode="auto">
            <a:xfrm>
              <a:off x="965" y="2725"/>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77" name="Line 15"/>
            <p:cNvSpPr>
              <a:spLocks noChangeShapeType="1"/>
            </p:cNvSpPr>
            <p:nvPr/>
          </p:nvSpPr>
          <p:spPr bwMode="auto">
            <a:xfrm>
              <a:off x="2304" y="1584"/>
              <a:ext cx="0" cy="114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78" name="Line 16"/>
            <p:cNvSpPr>
              <a:spLocks noChangeShapeType="1"/>
            </p:cNvSpPr>
            <p:nvPr/>
          </p:nvSpPr>
          <p:spPr bwMode="auto">
            <a:xfrm flipH="1">
              <a:off x="2253" y="1579"/>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79" name="Line 17"/>
            <p:cNvSpPr>
              <a:spLocks noChangeShapeType="1"/>
            </p:cNvSpPr>
            <p:nvPr/>
          </p:nvSpPr>
          <p:spPr bwMode="auto">
            <a:xfrm flipH="1">
              <a:off x="2253" y="2731"/>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04" name="Rectangle 18"/>
            <p:cNvSpPr>
              <a:spLocks noChangeArrowheads="1"/>
            </p:cNvSpPr>
            <p:nvPr/>
          </p:nvSpPr>
          <p:spPr bwMode="auto">
            <a:xfrm>
              <a:off x="2397" y="2002"/>
              <a:ext cx="172" cy="192"/>
            </a:xfrm>
            <a:prstGeom prst="rect">
              <a:avLst/>
            </a:prstGeom>
            <a:noFill/>
            <a:ln w="12700">
              <a:noFill/>
              <a:miter lim="800000"/>
              <a:headEnd/>
              <a:tailEnd/>
            </a:ln>
          </p:spPr>
          <p:txBody>
            <a:bodyPr wrap="none" lIns="90488" tIns="44450" rIns="90488" bIns="44450">
              <a:spAutoFit/>
            </a:bodyPr>
            <a:lstStyle/>
            <a:p>
              <a:pPr eaLnBrk="0" hangingPunct="0">
                <a:defRPr/>
              </a:pPr>
              <a:r>
                <a:rPr lang="tr-TR" sz="1400" dirty="0">
                  <a:latin typeface="+mn-lt"/>
                </a:rPr>
                <a:t>x</a:t>
              </a:r>
              <a:endParaRPr lang="en-US" sz="1200" dirty="0">
                <a:latin typeface="+mn-lt"/>
              </a:endParaRPr>
            </a:p>
          </p:txBody>
        </p:sp>
        <p:grpSp>
          <p:nvGrpSpPr>
            <p:cNvPr id="19481" name="Group 31"/>
            <p:cNvGrpSpPr>
              <a:grpSpLocks/>
            </p:cNvGrpSpPr>
            <p:nvPr/>
          </p:nvGrpSpPr>
          <p:grpSpPr bwMode="auto">
            <a:xfrm>
              <a:off x="2637" y="1579"/>
              <a:ext cx="818" cy="1104"/>
              <a:chOff x="2637" y="1579"/>
              <a:chExt cx="818" cy="1104"/>
            </a:xfrm>
          </p:grpSpPr>
          <p:grpSp>
            <p:nvGrpSpPr>
              <p:cNvPr id="19496" name="Group 29"/>
              <p:cNvGrpSpPr>
                <a:grpSpLocks/>
              </p:cNvGrpSpPr>
              <p:nvPr/>
            </p:nvGrpSpPr>
            <p:grpSpPr bwMode="auto">
              <a:xfrm>
                <a:off x="2637" y="1579"/>
                <a:ext cx="818" cy="1104"/>
                <a:chOff x="2637" y="1579"/>
                <a:chExt cx="818" cy="1104"/>
              </a:xfrm>
            </p:grpSpPr>
            <p:sp>
              <p:nvSpPr>
                <p:cNvPr id="19498" name="Rectangle 19"/>
                <p:cNvSpPr>
                  <a:spLocks noChangeArrowheads="1"/>
                </p:cNvSpPr>
                <p:nvPr/>
              </p:nvSpPr>
              <p:spPr bwMode="auto">
                <a:xfrm>
                  <a:off x="3213" y="1632"/>
                  <a:ext cx="242"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   </a:t>
                  </a:r>
                </a:p>
              </p:txBody>
            </p:sp>
            <p:grpSp>
              <p:nvGrpSpPr>
                <p:cNvPr id="19499" name="Group 28"/>
                <p:cNvGrpSpPr>
                  <a:grpSpLocks/>
                </p:cNvGrpSpPr>
                <p:nvPr/>
              </p:nvGrpSpPr>
              <p:grpSpPr bwMode="auto">
                <a:xfrm>
                  <a:off x="2637" y="1579"/>
                  <a:ext cx="580" cy="1104"/>
                  <a:chOff x="2637" y="1579"/>
                  <a:chExt cx="580" cy="1104"/>
                </a:xfrm>
              </p:grpSpPr>
              <p:grpSp>
                <p:nvGrpSpPr>
                  <p:cNvPr id="19500" name="Group 23"/>
                  <p:cNvGrpSpPr>
                    <a:grpSpLocks/>
                  </p:cNvGrpSpPr>
                  <p:nvPr/>
                </p:nvGrpSpPr>
                <p:grpSpPr bwMode="auto">
                  <a:xfrm>
                    <a:off x="3145" y="1579"/>
                    <a:ext cx="72" cy="1104"/>
                    <a:chOff x="3145" y="1579"/>
                    <a:chExt cx="72" cy="1104"/>
                  </a:xfrm>
                </p:grpSpPr>
                <p:sp>
                  <p:nvSpPr>
                    <p:cNvPr id="19505" name="Line 20"/>
                    <p:cNvSpPr>
                      <a:spLocks noChangeShapeType="1"/>
                    </p:cNvSpPr>
                    <p:nvPr/>
                  </p:nvSpPr>
                  <p:spPr bwMode="auto">
                    <a:xfrm>
                      <a:off x="3213" y="1584"/>
                      <a:ext cx="0" cy="109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506" name="Line 21"/>
                    <p:cNvSpPr>
                      <a:spLocks noChangeShapeType="1"/>
                    </p:cNvSpPr>
                    <p:nvPr/>
                  </p:nvSpPr>
                  <p:spPr bwMode="auto">
                    <a:xfrm>
                      <a:off x="3153" y="1579"/>
                      <a:ext cx="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507" name="Line 22"/>
                    <p:cNvSpPr>
                      <a:spLocks noChangeShapeType="1"/>
                    </p:cNvSpPr>
                    <p:nvPr/>
                  </p:nvSpPr>
                  <p:spPr bwMode="auto">
                    <a:xfrm flipH="1">
                      <a:off x="3145" y="2683"/>
                      <a:ext cx="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9501" name="Group 27"/>
                  <p:cNvGrpSpPr>
                    <a:grpSpLocks/>
                  </p:cNvGrpSpPr>
                  <p:nvPr/>
                </p:nvGrpSpPr>
                <p:grpSpPr bwMode="auto">
                  <a:xfrm>
                    <a:off x="2637" y="1579"/>
                    <a:ext cx="72" cy="1104"/>
                    <a:chOff x="2637" y="1579"/>
                    <a:chExt cx="72" cy="1104"/>
                  </a:xfrm>
                </p:grpSpPr>
                <p:sp>
                  <p:nvSpPr>
                    <p:cNvPr id="19502" name="Line 24"/>
                    <p:cNvSpPr>
                      <a:spLocks noChangeShapeType="1"/>
                    </p:cNvSpPr>
                    <p:nvPr/>
                  </p:nvSpPr>
                  <p:spPr bwMode="auto">
                    <a:xfrm flipH="1">
                      <a:off x="2637" y="1579"/>
                      <a:ext cx="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503" name="Line 25"/>
                    <p:cNvSpPr>
                      <a:spLocks noChangeShapeType="1"/>
                    </p:cNvSpPr>
                    <p:nvPr/>
                  </p:nvSpPr>
                  <p:spPr bwMode="auto">
                    <a:xfrm>
                      <a:off x="2640" y="1584"/>
                      <a:ext cx="0" cy="109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504" name="Line 26"/>
                    <p:cNvSpPr>
                      <a:spLocks noChangeShapeType="1"/>
                    </p:cNvSpPr>
                    <p:nvPr/>
                  </p:nvSpPr>
                  <p:spPr bwMode="auto">
                    <a:xfrm>
                      <a:off x="2645" y="2683"/>
                      <a:ext cx="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sp>
            <p:nvSpPr>
              <p:cNvPr id="3" name="Rectangle 30"/>
              <p:cNvSpPr>
                <a:spLocks noChangeArrowheads="1"/>
              </p:cNvSpPr>
              <p:nvPr/>
            </p:nvSpPr>
            <p:spPr bwMode="auto">
              <a:xfrm>
                <a:off x="2733" y="1584"/>
                <a:ext cx="385" cy="1078"/>
              </a:xfrm>
              <a:prstGeom prst="rect">
                <a:avLst/>
              </a:prstGeom>
              <a:noFill/>
              <a:ln w="12700">
                <a:noFill/>
                <a:miter lim="800000"/>
                <a:headEnd/>
                <a:tailEnd/>
              </a:ln>
            </p:spPr>
            <p:txBody>
              <a:bodyPr wrap="none" lIns="90488" tIns="44450" rIns="90488" bIns="44450">
                <a:spAutoFit/>
              </a:bodyPr>
              <a:lstStyle/>
              <a:p>
                <a:pPr eaLnBrk="0" hangingPunct="0">
                  <a:lnSpc>
                    <a:spcPct val="120000"/>
                  </a:lnSpc>
                  <a:defRPr/>
                </a:pPr>
                <a:r>
                  <a:rPr lang="en-US" sz="2400" dirty="0">
                    <a:latin typeface="+mn-lt"/>
                  </a:rPr>
                  <a:t>.3</a:t>
                </a:r>
                <a:r>
                  <a:rPr lang="tr-TR" sz="2400" dirty="0">
                    <a:latin typeface="+mn-lt"/>
                  </a:rPr>
                  <a:t>0</a:t>
                </a:r>
                <a:endParaRPr lang="en-US" sz="2400" dirty="0">
                  <a:latin typeface="+mn-lt"/>
                </a:endParaRPr>
              </a:p>
              <a:p>
                <a:pPr eaLnBrk="0" hangingPunct="0">
                  <a:lnSpc>
                    <a:spcPct val="180000"/>
                  </a:lnSpc>
                  <a:defRPr/>
                </a:pPr>
                <a:r>
                  <a:rPr lang="en-US" sz="2400" dirty="0">
                    <a:latin typeface="+mn-lt"/>
                  </a:rPr>
                  <a:t>.</a:t>
                </a:r>
                <a:r>
                  <a:rPr lang="tr-TR" sz="2400" dirty="0">
                    <a:latin typeface="+mn-lt"/>
                  </a:rPr>
                  <a:t>60</a:t>
                </a:r>
                <a:endParaRPr lang="en-US" sz="2400" dirty="0">
                  <a:latin typeface="+mn-lt"/>
                </a:endParaRPr>
              </a:p>
              <a:p>
                <a:pPr eaLnBrk="0" hangingPunct="0">
                  <a:lnSpc>
                    <a:spcPct val="160000"/>
                  </a:lnSpc>
                  <a:defRPr/>
                </a:pPr>
                <a:r>
                  <a:rPr lang="en-US" sz="2400" dirty="0">
                    <a:latin typeface="+mn-lt"/>
                  </a:rPr>
                  <a:t>.10</a:t>
                </a:r>
              </a:p>
            </p:txBody>
          </p:sp>
        </p:grpSp>
        <p:sp>
          <p:nvSpPr>
            <p:cNvPr id="19482" name="Rectangle 32"/>
            <p:cNvSpPr>
              <a:spLocks noChangeArrowheads="1"/>
            </p:cNvSpPr>
            <p:nvPr/>
          </p:nvSpPr>
          <p:spPr bwMode="auto">
            <a:xfrm>
              <a:off x="3309" y="1968"/>
              <a:ext cx="230"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a:latin typeface="Times New Roman" pitchFamily="18" charset="0"/>
                </a:rPr>
                <a:t>=</a:t>
              </a:r>
            </a:p>
          </p:txBody>
        </p:sp>
        <p:grpSp>
          <p:nvGrpSpPr>
            <p:cNvPr id="19483" name="Group 45"/>
            <p:cNvGrpSpPr>
              <a:grpSpLocks/>
            </p:cNvGrpSpPr>
            <p:nvPr/>
          </p:nvGrpSpPr>
          <p:grpSpPr bwMode="auto">
            <a:xfrm>
              <a:off x="3501" y="1579"/>
              <a:ext cx="1154" cy="1106"/>
              <a:chOff x="3501" y="1579"/>
              <a:chExt cx="1154" cy="1106"/>
            </a:xfrm>
          </p:grpSpPr>
          <p:grpSp>
            <p:nvGrpSpPr>
              <p:cNvPr id="19484" name="Group 43"/>
              <p:cNvGrpSpPr>
                <a:grpSpLocks/>
              </p:cNvGrpSpPr>
              <p:nvPr/>
            </p:nvGrpSpPr>
            <p:grpSpPr bwMode="auto">
              <a:xfrm>
                <a:off x="3501" y="1579"/>
                <a:ext cx="1154" cy="1104"/>
                <a:chOff x="3501" y="1579"/>
                <a:chExt cx="1154" cy="1104"/>
              </a:xfrm>
            </p:grpSpPr>
            <p:sp>
              <p:nvSpPr>
                <p:cNvPr id="19486" name="Rectangle 33"/>
                <p:cNvSpPr>
                  <a:spLocks noChangeArrowheads="1"/>
                </p:cNvSpPr>
                <p:nvPr/>
              </p:nvSpPr>
              <p:spPr bwMode="auto">
                <a:xfrm>
                  <a:off x="4413" y="1601"/>
                  <a:ext cx="242"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   </a:t>
                  </a:r>
                </a:p>
              </p:txBody>
            </p:sp>
            <p:grpSp>
              <p:nvGrpSpPr>
                <p:cNvPr id="19487" name="Group 42"/>
                <p:cNvGrpSpPr>
                  <a:grpSpLocks/>
                </p:cNvGrpSpPr>
                <p:nvPr/>
              </p:nvGrpSpPr>
              <p:grpSpPr bwMode="auto">
                <a:xfrm>
                  <a:off x="3501" y="1579"/>
                  <a:ext cx="532" cy="1104"/>
                  <a:chOff x="3501" y="1579"/>
                  <a:chExt cx="532" cy="1104"/>
                </a:xfrm>
              </p:grpSpPr>
              <p:grpSp>
                <p:nvGrpSpPr>
                  <p:cNvPr id="19488" name="Group 37"/>
                  <p:cNvGrpSpPr>
                    <a:grpSpLocks/>
                  </p:cNvGrpSpPr>
                  <p:nvPr/>
                </p:nvGrpSpPr>
                <p:grpSpPr bwMode="auto">
                  <a:xfrm>
                    <a:off x="3961" y="1579"/>
                    <a:ext cx="72" cy="1104"/>
                    <a:chOff x="3961" y="1579"/>
                    <a:chExt cx="72" cy="1104"/>
                  </a:xfrm>
                </p:grpSpPr>
                <p:sp>
                  <p:nvSpPr>
                    <p:cNvPr id="19493" name="Line 34"/>
                    <p:cNvSpPr>
                      <a:spLocks noChangeShapeType="1"/>
                    </p:cNvSpPr>
                    <p:nvPr/>
                  </p:nvSpPr>
                  <p:spPr bwMode="auto">
                    <a:xfrm>
                      <a:off x="4029" y="1584"/>
                      <a:ext cx="0" cy="109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94" name="Line 35"/>
                    <p:cNvSpPr>
                      <a:spLocks noChangeShapeType="1"/>
                    </p:cNvSpPr>
                    <p:nvPr/>
                  </p:nvSpPr>
                  <p:spPr bwMode="auto">
                    <a:xfrm>
                      <a:off x="3969" y="1579"/>
                      <a:ext cx="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95" name="Line 36"/>
                    <p:cNvSpPr>
                      <a:spLocks noChangeShapeType="1"/>
                    </p:cNvSpPr>
                    <p:nvPr/>
                  </p:nvSpPr>
                  <p:spPr bwMode="auto">
                    <a:xfrm flipH="1">
                      <a:off x="3961" y="2683"/>
                      <a:ext cx="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9489" name="Group 41"/>
                  <p:cNvGrpSpPr>
                    <a:grpSpLocks/>
                  </p:cNvGrpSpPr>
                  <p:nvPr/>
                </p:nvGrpSpPr>
                <p:grpSpPr bwMode="auto">
                  <a:xfrm>
                    <a:off x="3501" y="1579"/>
                    <a:ext cx="69" cy="1104"/>
                    <a:chOff x="3501" y="1579"/>
                    <a:chExt cx="69" cy="1104"/>
                  </a:xfrm>
                </p:grpSpPr>
                <p:sp>
                  <p:nvSpPr>
                    <p:cNvPr id="19490" name="Line 38"/>
                    <p:cNvSpPr>
                      <a:spLocks noChangeShapeType="1"/>
                    </p:cNvSpPr>
                    <p:nvPr/>
                  </p:nvSpPr>
                  <p:spPr bwMode="auto">
                    <a:xfrm flipH="1">
                      <a:off x="3560" y="1579"/>
                      <a:ext cx="1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91" name="Line 39"/>
                    <p:cNvSpPr>
                      <a:spLocks noChangeShapeType="1"/>
                    </p:cNvSpPr>
                    <p:nvPr/>
                  </p:nvSpPr>
                  <p:spPr bwMode="auto">
                    <a:xfrm>
                      <a:off x="3501" y="1584"/>
                      <a:ext cx="0" cy="109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92" name="Line 40"/>
                    <p:cNvSpPr>
                      <a:spLocks noChangeShapeType="1"/>
                    </p:cNvSpPr>
                    <p:nvPr/>
                  </p:nvSpPr>
                  <p:spPr bwMode="auto">
                    <a:xfrm>
                      <a:off x="3506" y="2683"/>
                      <a:ext cx="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sp>
            <p:nvSpPr>
              <p:cNvPr id="4" name="Rectangle 44"/>
              <p:cNvSpPr>
                <a:spLocks noChangeArrowheads="1"/>
              </p:cNvSpPr>
              <p:nvPr/>
            </p:nvSpPr>
            <p:spPr bwMode="auto">
              <a:xfrm>
                <a:off x="3597" y="1584"/>
                <a:ext cx="385" cy="1101"/>
              </a:xfrm>
              <a:prstGeom prst="rect">
                <a:avLst/>
              </a:prstGeom>
              <a:noFill/>
              <a:ln w="12700">
                <a:noFill/>
                <a:miter lim="800000"/>
                <a:headEnd/>
                <a:tailEnd/>
              </a:ln>
            </p:spPr>
            <p:txBody>
              <a:bodyPr wrap="none" lIns="90488" tIns="44450" rIns="90488" bIns="44450">
                <a:spAutoFit/>
              </a:bodyPr>
              <a:lstStyle/>
              <a:p>
                <a:pPr eaLnBrk="0" hangingPunct="0">
                  <a:defRPr/>
                </a:pPr>
                <a:r>
                  <a:rPr lang="en-US" sz="2400" dirty="0">
                    <a:latin typeface="+mn-lt"/>
                  </a:rPr>
                  <a:t>.</a:t>
                </a:r>
                <a:r>
                  <a:rPr lang="tr-TR" sz="2400" dirty="0">
                    <a:latin typeface="+mn-lt"/>
                  </a:rPr>
                  <a:t>30</a:t>
                </a:r>
                <a:endParaRPr lang="en-US" sz="2400" dirty="0">
                  <a:latin typeface="+mn-lt"/>
                </a:endParaRPr>
              </a:p>
              <a:p>
                <a:pPr eaLnBrk="0" hangingPunct="0">
                  <a:lnSpc>
                    <a:spcPct val="120000"/>
                  </a:lnSpc>
                  <a:defRPr/>
                </a:pPr>
                <a:r>
                  <a:rPr lang="en-US" sz="2400" dirty="0">
                    <a:latin typeface="+mn-lt"/>
                  </a:rPr>
                  <a:t>.27</a:t>
                </a:r>
              </a:p>
              <a:p>
                <a:pPr eaLnBrk="0" hangingPunct="0">
                  <a:lnSpc>
                    <a:spcPct val="120000"/>
                  </a:lnSpc>
                  <a:defRPr/>
                </a:pPr>
                <a:r>
                  <a:rPr lang="en-US" sz="2400" dirty="0">
                    <a:latin typeface="+mn-lt"/>
                  </a:rPr>
                  <a:t>.0</a:t>
                </a:r>
                <a:r>
                  <a:rPr lang="tr-TR" sz="2400" dirty="0">
                    <a:latin typeface="+mn-lt"/>
                  </a:rPr>
                  <a:t>8</a:t>
                </a:r>
                <a:endParaRPr lang="en-US" sz="2400" dirty="0">
                  <a:latin typeface="+mn-lt"/>
                </a:endParaRPr>
              </a:p>
              <a:p>
                <a:pPr eaLnBrk="0" hangingPunct="0">
                  <a:lnSpc>
                    <a:spcPct val="120000"/>
                  </a:lnSpc>
                  <a:defRPr/>
                </a:pPr>
                <a:r>
                  <a:rPr lang="en-US" sz="2400" dirty="0">
                    <a:latin typeface="+mn-lt"/>
                  </a:rPr>
                  <a:t>.3</a:t>
                </a:r>
                <a:r>
                  <a:rPr lang="tr-TR" sz="2400" dirty="0">
                    <a:latin typeface="+mn-lt"/>
                  </a:rPr>
                  <a:t>5</a:t>
                </a:r>
                <a:endParaRPr lang="en-US" sz="2400" dirty="0">
                  <a:latin typeface="+mn-lt"/>
                </a:endParaRPr>
              </a:p>
            </p:txBody>
          </p:sp>
        </p:grpSp>
      </p:grpSp>
      <p:sp>
        <p:nvSpPr>
          <p:cNvPr id="19464" name="TextBox 48"/>
          <p:cNvSpPr txBox="1">
            <a:spLocks noChangeArrowheads="1"/>
          </p:cNvSpPr>
          <p:nvPr/>
        </p:nvSpPr>
        <p:spPr bwMode="auto">
          <a:xfrm>
            <a:off x="5004167" y="5046704"/>
            <a:ext cx="17748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lt-LT" sz="1800" dirty="0" smtClean="0"/>
              <a:t>Criteria weights</a:t>
            </a:r>
          </a:p>
          <a:p>
            <a:pPr eaLnBrk="1" hangingPunct="1">
              <a:spcBef>
                <a:spcPct val="0"/>
              </a:spcBef>
              <a:buClrTx/>
              <a:buSzTx/>
              <a:buFontTx/>
              <a:buNone/>
            </a:pPr>
            <a:r>
              <a:rPr lang="en-US" altLang="lt-LT" sz="1800" dirty="0" smtClean="0"/>
              <a:t>Stage 1</a:t>
            </a:r>
            <a:endParaRPr lang="tr-TR" altLang="lt-LT" sz="1800" dirty="0"/>
          </a:p>
        </p:txBody>
      </p:sp>
      <p:cxnSp>
        <p:nvCxnSpPr>
          <p:cNvPr id="19465" name="Straight Arrow Connector 50"/>
          <p:cNvCxnSpPr>
            <a:cxnSpLocks noChangeShapeType="1"/>
          </p:cNvCxnSpPr>
          <p:nvPr/>
        </p:nvCxnSpPr>
        <p:spPr bwMode="auto">
          <a:xfrm rot="5400000">
            <a:off x="5030788" y="4722812"/>
            <a:ext cx="609600" cy="3175"/>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466" name="TextBox 48"/>
          <p:cNvSpPr txBox="1">
            <a:spLocks noChangeArrowheads="1"/>
          </p:cNvSpPr>
          <p:nvPr/>
        </p:nvSpPr>
        <p:spPr bwMode="auto">
          <a:xfrm>
            <a:off x="2438400" y="5029200"/>
            <a:ext cx="16552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lt-LT" sz="1800" dirty="0" smtClean="0"/>
              <a:t>Weight matrix </a:t>
            </a:r>
          </a:p>
          <a:p>
            <a:pPr eaLnBrk="1" hangingPunct="1">
              <a:spcBef>
                <a:spcPct val="0"/>
              </a:spcBef>
              <a:buClrTx/>
              <a:buSzTx/>
              <a:buFontTx/>
              <a:buNone/>
            </a:pPr>
            <a:r>
              <a:rPr lang="en-US" altLang="lt-LT" sz="1800" dirty="0"/>
              <a:t>S</a:t>
            </a:r>
            <a:r>
              <a:rPr lang="en-US" altLang="lt-LT" sz="1800" dirty="0" smtClean="0"/>
              <a:t>tage 2</a:t>
            </a:r>
            <a:endParaRPr lang="tr-TR" altLang="lt-LT" sz="1800" dirty="0"/>
          </a:p>
        </p:txBody>
      </p:sp>
      <p:cxnSp>
        <p:nvCxnSpPr>
          <p:cNvPr id="19467" name="Straight Arrow Connector 50"/>
          <p:cNvCxnSpPr>
            <a:cxnSpLocks noChangeShapeType="1"/>
          </p:cNvCxnSpPr>
          <p:nvPr/>
        </p:nvCxnSpPr>
        <p:spPr bwMode="auto">
          <a:xfrm rot="5400000">
            <a:off x="2897188" y="4722812"/>
            <a:ext cx="609600" cy="3175"/>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 name="Straight Arrow Connector 50"/>
          <p:cNvCxnSpPr>
            <a:cxnSpLocks noChangeShapeType="1"/>
          </p:cNvCxnSpPr>
          <p:nvPr/>
        </p:nvCxnSpPr>
        <p:spPr bwMode="auto">
          <a:xfrm rot="5400000">
            <a:off x="6674040" y="4740317"/>
            <a:ext cx="609600" cy="3175"/>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3" name="TextBox 48"/>
          <p:cNvSpPr txBox="1">
            <a:spLocks noChangeArrowheads="1"/>
          </p:cNvSpPr>
          <p:nvPr/>
        </p:nvSpPr>
        <p:spPr bwMode="auto">
          <a:xfrm>
            <a:off x="7010591" y="5046704"/>
            <a:ext cx="20826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lt-LT" sz="1800" dirty="0" smtClean="0"/>
              <a:t>Global evaluations</a:t>
            </a:r>
            <a:endParaRPr lang="tr-TR" altLang="lt-LT" sz="1800" dirty="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a:noFill/>
        </p:spPr>
        <p:txBody>
          <a:bodyPr lIns="90488" tIns="44450" rIns="90488" bIns="44450" anchor="ctr"/>
          <a:lstStyle/>
          <a:p>
            <a:pPr eaLnBrk="1" hangingPunct="1"/>
            <a:r>
              <a:rPr lang="en-US" altLang="lt-LT" sz="3600" dirty="0" smtClean="0"/>
              <a:t>Cost criterion for decision making</a:t>
            </a:r>
            <a:endParaRPr lang="en-US" altLang="lt-LT" sz="3600" dirty="0" smtClean="0"/>
          </a:p>
        </p:txBody>
      </p:sp>
      <p:sp>
        <p:nvSpPr>
          <p:cNvPr id="20486" name="Rectangle 5"/>
          <p:cNvSpPr>
            <a:spLocks noGrp="1" noChangeArrowheads="1"/>
          </p:cNvSpPr>
          <p:nvPr>
            <p:ph idx="1"/>
          </p:nvPr>
        </p:nvSpPr>
        <p:spPr>
          <a:xfrm>
            <a:off x="304800" y="4384571"/>
            <a:ext cx="8534400" cy="1906588"/>
          </a:xfrm>
          <a:noFill/>
        </p:spPr>
        <p:txBody>
          <a:bodyPr lIns="90488" tIns="44450" rIns="90488" bIns="44450"/>
          <a:lstStyle/>
          <a:p>
            <a:pPr defTabSz="1077913" eaLnBrk="1" hangingPunct="1"/>
            <a:r>
              <a:rPr lang="en-US" altLang="lt-LT" sz="2400" dirty="0" smtClean="0"/>
              <a:t>CIVIC	12K</a:t>
            </a:r>
            <a:r>
              <a:rPr lang="tr-TR" altLang="lt-LT" sz="2400" dirty="0" smtClean="0"/>
              <a:t>	         </a:t>
            </a:r>
            <a:r>
              <a:rPr lang="lt-LT" altLang="lt-LT" sz="2400" dirty="0" smtClean="0"/>
              <a:t>0</a:t>
            </a:r>
            <a:r>
              <a:rPr lang="en-US" altLang="lt-LT" sz="2400" dirty="0" smtClean="0"/>
              <a:t>.22</a:t>
            </a:r>
            <a:r>
              <a:rPr lang="tr-TR" altLang="lt-LT" sz="2400" dirty="0" smtClean="0"/>
              <a:t>	</a:t>
            </a:r>
            <a:r>
              <a:rPr lang="lt-LT" altLang="lt-LT" sz="2400" dirty="0" smtClean="0"/>
              <a:t>0</a:t>
            </a:r>
            <a:r>
              <a:rPr lang="tr-TR" altLang="lt-LT" sz="2400" dirty="0" smtClean="0"/>
              <a:t>.30	    0.73</a:t>
            </a:r>
            <a:endParaRPr lang="en-US" altLang="lt-LT" sz="2400" dirty="0" smtClean="0"/>
          </a:p>
          <a:p>
            <a:pPr defTabSz="1077913" eaLnBrk="1" hangingPunct="1"/>
            <a:r>
              <a:rPr lang="en-US" altLang="lt-LT" sz="2400" dirty="0" smtClean="0"/>
              <a:t>SATURN	15K</a:t>
            </a:r>
            <a:r>
              <a:rPr lang="tr-TR" altLang="lt-LT" sz="2400" dirty="0" smtClean="0"/>
              <a:t>        </a:t>
            </a:r>
            <a:r>
              <a:rPr lang="lt-LT" altLang="lt-LT" sz="2400" dirty="0" smtClean="0"/>
              <a:t>       </a:t>
            </a:r>
            <a:r>
              <a:rPr lang="tr-TR" altLang="lt-LT" sz="2400" dirty="0" smtClean="0"/>
              <a:t> </a:t>
            </a:r>
            <a:r>
              <a:rPr lang="lt-LT" altLang="lt-LT" sz="2400" dirty="0" smtClean="0"/>
              <a:t>0</a:t>
            </a:r>
            <a:r>
              <a:rPr lang="en-US" altLang="lt-LT" sz="2400" dirty="0" smtClean="0"/>
              <a:t>.28</a:t>
            </a:r>
            <a:r>
              <a:rPr lang="tr-TR" altLang="lt-LT" sz="2400" dirty="0" smtClean="0"/>
              <a:t>	</a:t>
            </a:r>
            <a:r>
              <a:rPr lang="lt-LT" altLang="lt-LT" sz="2400" dirty="0" smtClean="0"/>
              <a:t>0</a:t>
            </a:r>
            <a:r>
              <a:rPr lang="tr-TR" altLang="lt-LT" sz="2400" dirty="0" smtClean="0"/>
              <a:t>.27</a:t>
            </a:r>
            <a:r>
              <a:rPr lang="en-US" altLang="lt-LT" sz="2400" dirty="0" smtClean="0"/>
              <a:t>	</a:t>
            </a:r>
            <a:r>
              <a:rPr lang="tr-TR" altLang="lt-LT" sz="2400" dirty="0" smtClean="0"/>
              <a:t>    1</a:t>
            </a:r>
            <a:r>
              <a:rPr lang="en-US" altLang="lt-LT" sz="2400" dirty="0" smtClean="0"/>
              <a:t>.</a:t>
            </a:r>
            <a:r>
              <a:rPr lang="tr-TR" altLang="lt-LT" sz="2400" dirty="0" smtClean="0"/>
              <a:t>03</a:t>
            </a:r>
            <a:endParaRPr lang="en-US" altLang="lt-LT" sz="2400" dirty="0" smtClean="0"/>
          </a:p>
          <a:p>
            <a:pPr defTabSz="1077913" eaLnBrk="1" hangingPunct="1"/>
            <a:r>
              <a:rPr lang="en-US" altLang="lt-LT" sz="2400" dirty="0" smtClean="0"/>
              <a:t>ESCORT	9K	</a:t>
            </a:r>
            <a:r>
              <a:rPr lang="tr-TR" altLang="lt-LT" sz="2400" dirty="0" smtClean="0"/>
              <a:t>          </a:t>
            </a:r>
            <a:r>
              <a:rPr lang="lt-LT" altLang="lt-LT" sz="2400" dirty="0" smtClean="0"/>
              <a:t>0</a:t>
            </a:r>
            <a:r>
              <a:rPr lang="en-US" altLang="lt-LT" sz="2400" dirty="0" smtClean="0"/>
              <a:t>.17	</a:t>
            </a:r>
            <a:r>
              <a:rPr lang="lt-LT" altLang="lt-LT" sz="2400" dirty="0" smtClean="0"/>
              <a:t>0</a:t>
            </a:r>
            <a:r>
              <a:rPr lang="tr-TR" altLang="lt-LT" sz="2400" dirty="0" smtClean="0"/>
              <a:t>.08	    2.13</a:t>
            </a:r>
          </a:p>
          <a:p>
            <a:pPr defTabSz="1077913" eaLnBrk="1" hangingPunct="1"/>
            <a:r>
              <a:rPr lang="en-US" altLang="lt-LT" sz="2400" dirty="0" smtClean="0"/>
              <a:t>MIATA	18K	</a:t>
            </a:r>
            <a:r>
              <a:rPr lang="tr-TR" altLang="lt-LT" sz="2400" dirty="0" smtClean="0"/>
              <a:t>          </a:t>
            </a:r>
            <a:r>
              <a:rPr lang="lt-LT" altLang="lt-LT" sz="2400" dirty="0" smtClean="0"/>
              <a:t>0</a:t>
            </a:r>
            <a:r>
              <a:rPr lang="en-US" altLang="lt-LT" sz="2400" dirty="0" smtClean="0"/>
              <a:t>.33	</a:t>
            </a:r>
            <a:r>
              <a:rPr lang="lt-LT" altLang="lt-LT" sz="2400" dirty="0" smtClean="0"/>
              <a:t>0</a:t>
            </a:r>
            <a:r>
              <a:rPr lang="tr-TR" altLang="lt-LT" sz="2400" dirty="0" smtClean="0"/>
              <a:t>.35</a:t>
            </a:r>
            <a:r>
              <a:rPr lang="en-US" altLang="lt-LT" sz="2400" dirty="0" smtClean="0"/>
              <a:t>	</a:t>
            </a:r>
            <a:r>
              <a:rPr lang="tr-TR" altLang="lt-LT" sz="2400" dirty="0" smtClean="0"/>
              <a:t>    0</a:t>
            </a:r>
            <a:r>
              <a:rPr lang="en-US" altLang="lt-LT" sz="2400" dirty="0" smtClean="0"/>
              <a:t>.9</a:t>
            </a:r>
            <a:r>
              <a:rPr lang="tr-TR" altLang="lt-LT" sz="2400" dirty="0" smtClean="0"/>
              <a:t>2</a:t>
            </a:r>
            <a:endParaRPr lang="en-US" altLang="lt-LT" sz="2400" dirty="0" smtClean="0"/>
          </a:p>
        </p:txBody>
      </p:sp>
      <p:sp>
        <p:nvSpPr>
          <p:cNvPr id="10" name="Slide Number Placeholder 5"/>
          <p:cNvSpPr>
            <a:spLocks noGrp="1"/>
          </p:cNvSpPr>
          <p:nvPr>
            <p:ph type="sldNum" sz="quarter" idx="12"/>
          </p:nvPr>
        </p:nvSpPr>
        <p:spPr/>
        <p:txBody>
          <a:bodyPr/>
          <a:lstStyle/>
          <a:p>
            <a:pPr>
              <a:defRPr/>
            </a:pPr>
            <a:fld id="{BD034C9E-1079-4367-8951-8FE32FD8526A}" type="slidenum">
              <a:rPr lang="en-US" altLang="en-US"/>
              <a:pPr>
                <a:defRPr/>
              </a:pPr>
              <a:t>16</a:t>
            </a:fld>
            <a:endParaRPr lang="en-US" altLang="en-US"/>
          </a:p>
        </p:txBody>
      </p:sp>
      <p:sp>
        <p:nvSpPr>
          <p:cNvPr id="2048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2048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20487" name="Rectangle 6"/>
          <p:cNvSpPr>
            <a:spLocks noChangeArrowheads="1"/>
          </p:cNvSpPr>
          <p:nvPr/>
        </p:nvSpPr>
        <p:spPr bwMode="auto">
          <a:xfrm>
            <a:off x="2544494" y="3933874"/>
            <a:ext cx="751810"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b="1" dirty="0" smtClean="0">
                <a:solidFill>
                  <a:schemeClr val="accent2"/>
                </a:solidFill>
                <a:latin typeface="Times New Roman" pitchFamily="18" charset="0"/>
              </a:rPr>
              <a:t>Price</a:t>
            </a:r>
            <a:endParaRPr lang="en-US" altLang="lt-LT" sz="2000" b="1" dirty="0">
              <a:solidFill>
                <a:schemeClr val="accent2"/>
              </a:solidFill>
              <a:latin typeface="Times New Roman" pitchFamily="18" charset="0"/>
            </a:endParaRPr>
          </a:p>
        </p:txBody>
      </p:sp>
      <p:sp>
        <p:nvSpPr>
          <p:cNvPr id="20488" name="Rectangle 7"/>
          <p:cNvSpPr>
            <a:spLocks noChangeArrowheads="1"/>
          </p:cNvSpPr>
          <p:nvPr/>
        </p:nvSpPr>
        <p:spPr bwMode="auto">
          <a:xfrm>
            <a:off x="3977966" y="3789471"/>
            <a:ext cx="1463543" cy="70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b="1" dirty="0" smtClean="0">
                <a:solidFill>
                  <a:schemeClr val="accent2"/>
                </a:solidFill>
                <a:latin typeface="Times New Roman" pitchFamily="18" charset="0"/>
              </a:rPr>
              <a:t>Normalized</a:t>
            </a:r>
          </a:p>
          <a:p>
            <a:pPr>
              <a:spcBef>
                <a:spcPct val="0"/>
              </a:spcBef>
              <a:buClrTx/>
              <a:buSzTx/>
              <a:buFontTx/>
              <a:buNone/>
            </a:pPr>
            <a:r>
              <a:rPr lang="en-US" altLang="lt-LT" sz="2000" b="1" dirty="0" smtClean="0">
                <a:solidFill>
                  <a:schemeClr val="accent2"/>
                </a:solidFill>
                <a:latin typeface="Times New Roman" pitchFamily="18" charset="0"/>
              </a:rPr>
              <a:t>price</a:t>
            </a:r>
            <a:endParaRPr lang="en-US" altLang="lt-LT" sz="2000" b="1" dirty="0">
              <a:solidFill>
                <a:schemeClr val="accent2"/>
              </a:solidFill>
              <a:latin typeface="Times New Roman" pitchFamily="18" charset="0"/>
            </a:endParaRPr>
          </a:p>
        </p:txBody>
      </p:sp>
      <p:sp>
        <p:nvSpPr>
          <p:cNvPr id="20489" name="Rectangle 8"/>
          <p:cNvSpPr>
            <a:spLocks noChangeArrowheads="1"/>
          </p:cNvSpPr>
          <p:nvPr/>
        </p:nvSpPr>
        <p:spPr bwMode="auto">
          <a:xfrm>
            <a:off x="7253932" y="3755238"/>
            <a:ext cx="1534075" cy="70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a:spcBef>
                <a:spcPct val="0"/>
              </a:spcBef>
              <a:buClrTx/>
              <a:buSzTx/>
              <a:buFontTx/>
              <a:buNone/>
            </a:pPr>
            <a:r>
              <a:rPr lang="en-US" altLang="lt-LT" sz="2000" b="1" dirty="0" smtClean="0">
                <a:solidFill>
                  <a:schemeClr val="accent2"/>
                </a:solidFill>
                <a:latin typeface="Times New Roman" pitchFamily="18" charset="0"/>
              </a:rPr>
              <a:t>Cost/Benefit</a:t>
            </a:r>
          </a:p>
          <a:p>
            <a:pPr algn="ctr">
              <a:spcBef>
                <a:spcPct val="0"/>
              </a:spcBef>
              <a:buClrTx/>
              <a:buSzTx/>
              <a:buFontTx/>
              <a:buNone/>
            </a:pPr>
            <a:r>
              <a:rPr lang="en-US" altLang="lt-LT" sz="2000" b="1" dirty="0" smtClean="0">
                <a:solidFill>
                  <a:schemeClr val="accent2"/>
                </a:solidFill>
                <a:latin typeface="Times New Roman" pitchFamily="18" charset="0"/>
              </a:rPr>
              <a:t>ratio</a:t>
            </a:r>
            <a:endParaRPr lang="en-US" altLang="lt-LT" sz="2000" b="1" dirty="0">
              <a:solidFill>
                <a:schemeClr val="accent2"/>
              </a:solidFill>
              <a:latin typeface="Times New Roman" pitchFamily="18" charset="0"/>
            </a:endParaRPr>
          </a:p>
        </p:txBody>
      </p:sp>
      <p:sp>
        <p:nvSpPr>
          <p:cNvPr id="20490" name="TextBox 10"/>
          <p:cNvSpPr txBox="1">
            <a:spLocks noChangeArrowheads="1"/>
          </p:cNvSpPr>
          <p:nvPr/>
        </p:nvSpPr>
        <p:spPr bwMode="auto">
          <a:xfrm>
            <a:off x="457200" y="1295400"/>
            <a:ext cx="7620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lt-LT" sz="1800" dirty="0" smtClean="0"/>
              <a:t>Cost can be included to the lost of all criteria for expert pairwise evaluation/ However, it tends to dominate and can hide importance of some criteria.</a:t>
            </a:r>
            <a:endParaRPr lang="lt-LT" altLang="lt-LT" sz="1800" dirty="0" smtClean="0"/>
          </a:p>
          <a:p>
            <a:pPr eaLnBrk="1" hangingPunct="1">
              <a:spcBef>
                <a:spcPct val="0"/>
              </a:spcBef>
              <a:buClrTx/>
              <a:buSzTx/>
              <a:buFontTx/>
              <a:buNone/>
            </a:pPr>
            <a:endParaRPr lang="lt-LT" altLang="lt-LT" sz="1800" dirty="0" smtClean="0"/>
          </a:p>
          <a:p>
            <a:pPr eaLnBrk="1" hangingPunct="1">
              <a:spcBef>
                <a:spcPct val="0"/>
              </a:spcBef>
              <a:buClrTx/>
              <a:buSzTx/>
              <a:buFontTx/>
              <a:buNone/>
            </a:pPr>
            <a:r>
              <a:rPr lang="en-US" altLang="lt-LT" sz="1800" dirty="0" smtClean="0"/>
              <a:t>Instead, it be can use it for </a:t>
            </a:r>
            <a:r>
              <a:rPr lang="en-US" altLang="lt-LT" sz="1800" b="1" dirty="0" smtClean="0"/>
              <a:t>COST/BENEFIT </a:t>
            </a:r>
            <a:r>
              <a:rPr lang="en-US" altLang="lt-LT" sz="1800" dirty="0" smtClean="0"/>
              <a:t>analysis . </a:t>
            </a:r>
            <a:r>
              <a:rPr lang="en-US" altLang="lt-LT" sz="1800" dirty="0" smtClean="0"/>
              <a:t>The normalized price is used to estimate COST (price) and is divided by BENEFIT (global evaluation). The smaller value, the more attractive is alternative, as the benefit exceeds cost (CIVIC is most attractive for smallest ratio 0.73, ESCORT is overpriced comparing to its overall benefit – ratio 2.13))</a:t>
            </a:r>
            <a:endParaRPr lang="tr-TR" altLang="lt-LT" sz="1800" dirty="0"/>
          </a:p>
        </p:txBody>
      </p:sp>
      <p:sp>
        <p:nvSpPr>
          <p:cNvPr id="20491" name="Rectangle 8"/>
          <p:cNvSpPr>
            <a:spLocks noChangeArrowheads="1"/>
          </p:cNvSpPr>
          <p:nvPr/>
        </p:nvSpPr>
        <p:spPr bwMode="auto">
          <a:xfrm>
            <a:off x="5551860" y="3798170"/>
            <a:ext cx="1910781" cy="70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b="1" dirty="0" smtClean="0">
                <a:solidFill>
                  <a:schemeClr val="accent2"/>
                </a:solidFill>
                <a:latin typeface="Times New Roman" pitchFamily="18" charset="0"/>
              </a:rPr>
              <a:t>Benefit </a:t>
            </a:r>
          </a:p>
          <a:p>
            <a:pPr>
              <a:spcBef>
                <a:spcPct val="0"/>
              </a:spcBef>
              <a:buClrTx/>
              <a:buSzTx/>
              <a:buFontTx/>
              <a:buNone/>
            </a:pPr>
            <a:r>
              <a:rPr lang="en-US" altLang="lt-LT" sz="2000" b="1" dirty="0" smtClean="0">
                <a:solidFill>
                  <a:schemeClr val="accent2"/>
                </a:solidFill>
                <a:latin typeface="Times New Roman" pitchFamily="18" charset="0"/>
              </a:rPr>
              <a:t>(global weights)</a:t>
            </a:r>
            <a:endParaRPr lang="en-US" altLang="lt-LT" sz="2000" b="1" dirty="0">
              <a:solidFill>
                <a:schemeClr val="accent2"/>
              </a:solidFill>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7813"/>
            <a:ext cx="8229600" cy="636587"/>
          </a:xfrm>
        </p:spPr>
        <p:txBody>
          <a:bodyPr/>
          <a:lstStyle/>
          <a:p>
            <a:r>
              <a:rPr lang="en-US" altLang="lt-LT" sz="3200" dirty="0"/>
              <a:t>Regression </a:t>
            </a:r>
            <a:r>
              <a:rPr lang="en-US" altLang="lt-LT" sz="3200" dirty="0" smtClean="0"/>
              <a:t>analysis: </a:t>
            </a:r>
            <a:r>
              <a:rPr lang="en-US" altLang="lt-LT" sz="3200" dirty="0" smtClean="0"/>
              <a:t>Graphical visualization of result</a:t>
            </a:r>
            <a:endParaRPr lang="tr-TR" altLang="lt-LT" sz="3200" dirty="0" smtClean="0"/>
          </a:p>
        </p:txBody>
      </p:sp>
      <p:sp>
        <p:nvSpPr>
          <p:cNvPr id="21507" name="Content Placeholder 2"/>
          <p:cNvSpPr>
            <a:spLocks noGrp="1"/>
          </p:cNvSpPr>
          <p:nvPr>
            <p:ph idx="1"/>
          </p:nvPr>
        </p:nvSpPr>
        <p:spPr>
          <a:xfrm>
            <a:off x="457200" y="1600200"/>
            <a:ext cx="8229600" cy="457200"/>
          </a:xfrm>
        </p:spPr>
        <p:txBody>
          <a:bodyPr/>
          <a:lstStyle/>
          <a:p>
            <a:r>
              <a:rPr lang="en-US" altLang="lt-LT" sz="2000" dirty="0" smtClean="0"/>
              <a:t>Regression analysis is applied</a:t>
            </a:r>
            <a:endParaRPr lang="tr-TR" altLang="lt-LT" sz="2000" dirty="0" smtClean="0"/>
          </a:p>
          <a:p>
            <a:endParaRPr lang="tr-TR" altLang="lt-LT" sz="2000" dirty="0" smtClean="0"/>
          </a:p>
          <a:p>
            <a:pPr marL="0" indent="0">
              <a:buNone/>
            </a:pPr>
            <a:endParaRPr lang="tr-TR" altLang="lt-LT" sz="2000" dirty="0" smtClean="0"/>
          </a:p>
          <a:p>
            <a:endParaRPr lang="tr-TR" altLang="lt-LT" sz="2000" dirty="0" smtClean="0"/>
          </a:p>
          <a:p>
            <a:endParaRPr lang="tr-TR" altLang="lt-LT" sz="2000" dirty="0" smtClean="0"/>
          </a:p>
          <a:p>
            <a:endParaRPr lang="tr-TR" altLang="lt-LT" sz="2000" dirty="0" smtClean="0"/>
          </a:p>
          <a:p>
            <a:endParaRPr lang="tr-TR" altLang="lt-LT" sz="2000" dirty="0" smtClean="0"/>
          </a:p>
          <a:p>
            <a:endParaRPr lang="tr-TR" altLang="lt-LT" sz="2000" dirty="0" smtClean="0"/>
          </a:p>
          <a:p>
            <a:endParaRPr lang="tr-TR" altLang="lt-LT" sz="2000" dirty="0" smtClean="0"/>
          </a:p>
          <a:p>
            <a:r>
              <a:rPr lang="en-US" altLang="lt-LT" sz="2000" dirty="0" smtClean="0">
                <a:solidFill>
                  <a:srgbClr val="C00000"/>
                </a:solidFill>
              </a:rPr>
              <a:t>Benefit exceeds the cost (beneficial for us) for all cases above the </a:t>
            </a:r>
            <a:r>
              <a:rPr lang="en-US" altLang="lt-LT" sz="2000" dirty="0" err="1" smtClean="0">
                <a:solidFill>
                  <a:srgbClr val="C00000"/>
                </a:solidFill>
              </a:rPr>
              <a:t>trendline</a:t>
            </a:r>
            <a:endParaRPr lang="en-US" altLang="lt-LT" sz="2000" dirty="0" smtClean="0">
              <a:solidFill>
                <a:srgbClr val="C00000"/>
              </a:solidFill>
            </a:endParaRPr>
          </a:p>
          <a:p>
            <a:endParaRPr lang="tr-TR" altLang="lt-LT" sz="2000" dirty="0" smtClean="0"/>
          </a:p>
          <a:p>
            <a:endParaRPr lang="tr-TR" altLang="lt-LT" sz="2000" dirty="0" smtClean="0"/>
          </a:p>
        </p:txBody>
      </p:sp>
      <p:sp>
        <p:nvSpPr>
          <p:cNvPr id="4" name="Slide Number Placeholder 3"/>
          <p:cNvSpPr>
            <a:spLocks noGrp="1"/>
          </p:cNvSpPr>
          <p:nvPr>
            <p:ph type="sldNum" sz="quarter" idx="12"/>
          </p:nvPr>
        </p:nvSpPr>
        <p:spPr/>
        <p:txBody>
          <a:bodyPr/>
          <a:lstStyle/>
          <a:p>
            <a:pPr>
              <a:defRPr/>
            </a:pPr>
            <a:fld id="{5A49B9AB-BBD4-4C35-9274-EDEBA02F0892}" type="slidenum">
              <a:rPr lang="en-US" altLang="en-US" smtClean="0"/>
              <a:pPr>
                <a:defRPr/>
              </a:pPr>
              <a:t>17</a:t>
            </a:fld>
            <a:endParaRPr lang="en-US" altLang="en-US"/>
          </a:p>
        </p:txBody>
      </p:sp>
      <p:graphicFrame>
        <p:nvGraphicFramePr>
          <p:cNvPr id="13" name="Chart 12"/>
          <p:cNvGraphicFramePr/>
          <p:nvPr>
            <p:extLst>
              <p:ext uri="{D42A27DB-BD31-4B8C-83A1-F6EECF244321}">
                <p14:modId xmlns:p14="http://schemas.microsoft.com/office/powerpoint/2010/main" val="540552009"/>
              </p:ext>
            </p:extLst>
          </p:nvPr>
        </p:nvGraphicFramePr>
        <p:xfrm>
          <a:off x="914400" y="21336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21510" name="TextBox 15"/>
          <p:cNvSpPr txBox="1">
            <a:spLocks noChangeArrowheads="1"/>
          </p:cNvSpPr>
          <p:nvPr/>
        </p:nvSpPr>
        <p:spPr bwMode="auto">
          <a:xfrm>
            <a:off x="3505200" y="2286000"/>
            <a:ext cx="6842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Civic</a:t>
            </a:r>
          </a:p>
        </p:txBody>
      </p:sp>
      <p:sp>
        <p:nvSpPr>
          <p:cNvPr id="21511" name="TextBox 16"/>
          <p:cNvSpPr txBox="1">
            <a:spLocks noChangeArrowheads="1"/>
          </p:cNvSpPr>
          <p:nvPr/>
        </p:nvSpPr>
        <p:spPr bwMode="auto">
          <a:xfrm>
            <a:off x="3124200" y="3276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Escort</a:t>
            </a:r>
          </a:p>
        </p:txBody>
      </p:sp>
      <p:sp>
        <p:nvSpPr>
          <p:cNvPr id="21512" name="TextBox 17"/>
          <p:cNvSpPr txBox="1">
            <a:spLocks noChangeArrowheads="1"/>
          </p:cNvSpPr>
          <p:nvPr/>
        </p:nvSpPr>
        <p:spPr bwMode="auto">
          <a:xfrm>
            <a:off x="4267200" y="2895600"/>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Saturn</a:t>
            </a:r>
          </a:p>
        </p:txBody>
      </p:sp>
      <p:sp>
        <p:nvSpPr>
          <p:cNvPr id="21513" name="TextBox 18"/>
          <p:cNvSpPr txBox="1">
            <a:spLocks noChangeArrowheads="1"/>
          </p:cNvSpPr>
          <p:nvPr/>
        </p:nvSpPr>
        <p:spPr bwMode="auto">
          <a:xfrm>
            <a:off x="4800600" y="2057400"/>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Miata</a:t>
            </a:r>
          </a:p>
        </p:txBody>
      </p:sp>
      <p:cxnSp>
        <p:nvCxnSpPr>
          <p:cNvPr id="7" name="Straight Connector 6"/>
          <p:cNvCxnSpPr/>
          <p:nvPr/>
        </p:nvCxnSpPr>
        <p:spPr>
          <a:xfrm>
            <a:off x="5638800" y="2655888"/>
            <a:ext cx="106680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286000" y="2427288"/>
            <a:ext cx="3124200" cy="1306512"/>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09600" y="381000"/>
            <a:ext cx="7772400" cy="1143000"/>
          </a:xfrm>
        </p:spPr>
        <p:txBody>
          <a:bodyPr/>
          <a:lstStyle/>
          <a:p>
            <a:pPr eaLnBrk="1" hangingPunct="1"/>
            <a:r>
              <a:rPr lang="en-US" altLang="lt-LT" sz="2000" dirty="0" smtClean="0"/>
              <a:t>Choosing place to study. Criteria (Location, budget, recommendations). Alternatives (universities)</a:t>
            </a:r>
            <a:endParaRPr lang="en-US" altLang="lt-LT" sz="2000" dirty="0" smtClean="0"/>
          </a:p>
        </p:txBody>
      </p:sp>
      <p:sp>
        <p:nvSpPr>
          <p:cNvPr id="6" name="Slide Number Placeholder 4"/>
          <p:cNvSpPr>
            <a:spLocks noGrp="1"/>
          </p:cNvSpPr>
          <p:nvPr>
            <p:ph type="sldNum" sz="quarter" idx="12"/>
          </p:nvPr>
        </p:nvSpPr>
        <p:spPr/>
        <p:txBody>
          <a:bodyPr/>
          <a:lstStyle/>
          <a:p>
            <a:pPr>
              <a:defRPr/>
            </a:pPr>
            <a:fld id="{544BA40D-5549-41B3-B4FF-890E42980851}" type="slidenum">
              <a:rPr lang="en-US" altLang="en-US"/>
              <a:pPr>
                <a:defRPr/>
              </a:pPr>
              <a:t>18</a:t>
            </a:fld>
            <a:endParaRPr lang="en-US" altLang="en-US"/>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47800"/>
            <a:ext cx="7543800" cy="465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7504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09600" y="381000"/>
            <a:ext cx="7772400" cy="1143000"/>
          </a:xfrm>
        </p:spPr>
        <p:txBody>
          <a:bodyPr/>
          <a:lstStyle/>
          <a:p>
            <a:pPr eaLnBrk="1" hangingPunct="1"/>
            <a:r>
              <a:rPr lang="en-US" altLang="lt-LT" smtClean="0"/>
              <a:t>Complex decisions</a:t>
            </a:r>
          </a:p>
        </p:txBody>
      </p:sp>
      <p:sp>
        <p:nvSpPr>
          <p:cNvPr id="6" name="Slide Number Placeholder 4"/>
          <p:cNvSpPr>
            <a:spLocks noGrp="1"/>
          </p:cNvSpPr>
          <p:nvPr>
            <p:ph type="sldNum" sz="quarter" idx="12"/>
          </p:nvPr>
        </p:nvSpPr>
        <p:spPr/>
        <p:txBody>
          <a:bodyPr/>
          <a:lstStyle/>
          <a:p>
            <a:pPr>
              <a:defRPr/>
            </a:pPr>
            <a:fld id="{544BA40D-5549-41B3-B4FF-890E42980851}" type="slidenum">
              <a:rPr lang="en-US" altLang="en-US"/>
              <a:pPr>
                <a:defRPr/>
              </a:pPr>
              <a:t>19</a:t>
            </a:fld>
            <a:endParaRPr lang="en-US" altLang="en-US"/>
          </a:p>
        </p:txBody>
      </p:sp>
      <p:graphicFrame>
        <p:nvGraphicFramePr>
          <p:cNvPr id="22532" name="Object 3">
            <a:hlinkClick r:id="" action="ppaction://ole?verb=0"/>
          </p:cNvPr>
          <p:cNvGraphicFramePr>
            <a:graphicFrameLocks/>
          </p:cNvGraphicFramePr>
          <p:nvPr/>
        </p:nvGraphicFramePr>
        <p:xfrm>
          <a:off x="762000" y="3276600"/>
          <a:ext cx="7253288" cy="2287588"/>
        </p:xfrm>
        <a:graphic>
          <a:graphicData uri="http://schemas.openxmlformats.org/presentationml/2006/ole">
            <mc:AlternateContent xmlns:mc="http://schemas.openxmlformats.org/markup-compatibility/2006">
              <mc:Choice xmlns:v="urn:schemas-microsoft-com:vml" Requires="v">
                <p:oleObj spid="_x0000_s22603" name="MS Org Chart" r:id="rId3" imgW="7251480" imgH="2286000" progId="OrgPlusWOPX.4">
                  <p:embed followColorScheme="full"/>
                </p:oleObj>
              </mc:Choice>
              <mc:Fallback>
                <p:oleObj name="MS Org Chart" r:id="rId3" imgW="7251480" imgH="2286000" progId="OrgPlusWOPX.4">
                  <p:embed followColorScheme="full"/>
                  <p:pic>
                    <p:nvPicPr>
                      <p:cNvPr id="0" name="Object 3"/>
                      <p:cNvPicPr>
                        <a:picLocks noChangeArrowheads="1"/>
                      </p:cNvPicPr>
                      <p:nvPr/>
                    </p:nvPicPr>
                    <p:blipFill>
                      <a:blip r:embed="rId4"/>
                      <a:srcRect/>
                      <a:stretch>
                        <a:fillRect/>
                      </a:stretch>
                    </p:blipFill>
                    <p:spPr bwMode="auto">
                      <a:xfrm>
                        <a:off x="762000" y="3276600"/>
                        <a:ext cx="7253288" cy="228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3" name="Text Box 4"/>
          <p:cNvSpPr txBox="1">
            <a:spLocks noChangeArrowheads="1"/>
          </p:cNvSpPr>
          <p:nvPr/>
        </p:nvSpPr>
        <p:spPr bwMode="auto">
          <a:xfrm>
            <a:off x="914400" y="1828800"/>
            <a:ext cx="7239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Char char="•"/>
            </a:pPr>
            <a:r>
              <a:rPr lang="en-US" altLang="lt-LT" sz="2400">
                <a:latin typeface="Times New Roman" pitchFamily="18" charset="0"/>
              </a:rPr>
              <a:t>Many levels of criteria and sub-criteria</a:t>
            </a:r>
            <a:r>
              <a:rPr lang="tr-TR" altLang="lt-LT" sz="2400">
                <a:latin typeface="Times New Roman" pitchFamily="18" charset="0"/>
              </a:rPr>
              <a:t> exists for complex problems.</a:t>
            </a:r>
            <a:endParaRPr lang="en-US" altLang="lt-LT" sz="240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lt-LT" altLang="lt-LT" sz="3800" dirty="0" err="1" smtClean="0"/>
              <a:t>Analytical</a:t>
            </a:r>
            <a:r>
              <a:rPr lang="lt-LT" altLang="lt-LT" sz="3800" dirty="0" smtClean="0"/>
              <a:t> </a:t>
            </a:r>
            <a:r>
              <a:rPr lang="lt-LT" altLang="lt-LT" sz="3800" dirty="0" err="1" smtClean="0"/>
              <a:t>Hierarchical</a:t>
            </a:r>
            <a:r>
              <a:rPr lang="lt-LT" altLang="lt-LT" sz="3800" dirty="0" smtClean="0"/>
              <a:t> </a:t>
            </a:r>
            <a:r>
              <a:rPr lang="lt-LT" altLang="lt-LT" sz="3800" dirty="0" err="1" smtClean="0"/>
              <a:t>process</a:t>
            </a:r>
            <a:r>
              <a:rPr lang="lt-LT" altLang="lt-LT" sz="3800" dirty="0" smtClean="0"/>
              <a:t> AHP</a:t>
            </a:r>
            <a:endParaRPr lang="en-US" altLang="lt-LT" sz="3800" dirty="0" smtClean="0"/>
          </a:p>
        </p:txBody>
      </p:sp>
      <p:sp>
        <p:nvSpPr>
          <p:cNvPr id="4100" name="AutoShape 3"/>
          <p:cNvSpPr>
            <a:spLocks noGrp="1" noChangeAspect="1" noChangeArrowheads="1"/>
          </p:cNvSpPr>
          <p:nvPr>
            <p:ph idx="1"/>
          </p:nvPr>
        </p:nvSpPr>
        <p:spPr>
          <a:xfrm>
            <a:off x="457200" y="1905000"/>
            <a:ext cx="8229600" cy="4343400"/>
          </a:xfrm>
        </p:spPr>
        <p:txBody>
          <a:bodyPr/>
          <a:lstStyle/>
          <a:p>
            <a:pPr eaLnBrk="1" hangingPunct="1"/>
            <a:r>
              <a:rPr lang="lt-LT" altLang="lt-LT" sz="2800" dirty="0" err="1" smtClean="0"/>
              <a:t>Author</a:t>
            </a:r>
            <a:r>
              <a:rPr lang="lt-LT" altLang="lt-LT" sz="2800" dirty="0" smtClean="0"/>
              <a:t>: </a:t>
            </a:r>
            <a:r>
              <a:rPr lang="en-US" altLang="lt-LT" sz="2800" dirty="0" err="1" smtClean="0"/>
              <a:t>Saaty</a:t>
            </a:r>
            <a:r>
              <a:rPr lang="en-US" altLang="lt-LT" sz="2800" dirty="0" smtClean="0"/>
              <a:t> 1980</a:t>
            </a:r>
            <a:r>
              <a:rPr lang="tr-TR" altLang="lt-LT" sz="2800" dirty="0" smtClean="0"/>
              <a:t>.</a:t>
            </a:r>
          </a:p>
          <a:p>
            <a:pPr eaLnBrk="1" hangingPunct="1"/>
            <a:r>
              <a:rPr lang="en-US" altLang="lt-LT" sz="2800" dirty="0" smtClean="0"/>
              <a:t>Based on expert evaluation</a:t>
            </a:r>
          </a:p>
          <a:p>
            <a:pPr eaLnBrk="1" hangingPunct="1"/>
            <a:r>
              <a:rPr lang="en-US" altLang="lt-LT" sz="2800" dirty="0" smtClean="0"/>
              <a:t>Allows expert groups</a:t>
            </a:r>
          </a:p>
          <a:p>
            <a:pPr eaLnBrk="1" hangingPunct="1"/>
            <a:r>
              <a:rPr lang="lt-LT" altLang="lt-LT" sz="2800" dirty="0" err="1" smtClean="0"/>
              <a:t>Application</a:t>
            </a:r>
            <a:r>
              <a:rPr lang="lt-LT" altLang="lt-LT" sz="2800" dirty="0" smtClean="0"/>
              <a:t> </a:t>
            </a:r>
            <a:r>
              <a:rPr lang="lt-LT" altLang="lt-LT" sz="2800" dirty="0" err="1" smtClean="0"/>
              <a:t>of</a:t>
            </a:r>
            <a:r>
              <a:rPr lang="lt-LT" altLang="lt-LT" sz="2800" dirty="0" smtClean="0"/>
              <a:t> </a:t>
            </a:r>
            <a:r>
              <a:rPr lang="lt-LT" altLang="lt-LT" sz="2800" dirty="0" err="1" smtClean="0"/>
              <a:t>quantitative</a:t>
            </a:r>
            <a:r>
              <a:rPr lang="lt-LT" altLang="lt-LT" sz="2800" dirty="0" smtClean="0"/>
              <a:t> </a:t>
            </a:r>
            <a:r>
              <a:rPr lang="lt-LT" altLang="lt-LT" sz="2800" dirty="0" err="1" smtClean="0"/>
              <a:t>and</a:t>
            </a:r>
            <a:r>
              <a:rPr lang="lt-LT" altLang="lt-LT" sz="2800" dirty="0" smtClean="0"/>
              <a:t> </a:t>
            </a:r>
            <a:r>
              <a:rPr lang="lt-LT" altLang="lt-LT" sz="2800" dirty="0" err="1" smtClean="0"/>
              <a:t>qualitative</a:t>
            </a:r>
            <a:r>
              <a:rPr lang="lt-LT" altLang="lt-LT" sz="2800" dirty="0" smtClean="0"/>
              <a:t> </a:t>
            </a:r>
            <a:r>
              <a:rPr lang="lt-LT" altLang="lt-LT" sz="2800" dirty="0" err="1" smtClean="0"/>
              <a:t>criteria</a:t>
            </a:r>
            <a:endParaRPr lang="en-US" altLang="lt-LT" sz="2800" dirty="0" smtClean="0"/>
          </a:p>
          <a:p>
            <a:pPr eaLnBrk="1" hangingPunct="1"/>
            <a:r>
              <a:rPr lang="en-US" altLang="lt-LT" sz="2800" dirty="0" smtClean="0"/>
              <a:t>Process of pairwise evaluation (instead of overall assignment of values)</a:t>
            </a:r>
            <a:endParaRPr lang="en-US" altLang="lt-LT" sz="2400" dirty="0" smtClean="0"/>
          </a:p>
          <a:p>
            <a:r>
              <a:rPr lang="en-US" altLang="lt-LT" sz="2800" dirty="0"/>
              <a:t>Consistency </a:t>
            </a:r>
            <a:r>
              <a:rPr lang="en-US" altLang="lt-LT" sz="2800" dirty="0" smtClean="0"/>
              <a:t>check</a:t>
            </a:r>
          </a:p>
          <a:p>
            <a:r>
              <a:rPr lang="en-US" altLang="lt-LT" sz="2800" dirty="0" smtClean="0"/>
              <a:t>Result – ranking by importance, weights </a:t>
            </a:r>
            <a:endParaRPr lang="en-US" altLang="lt-LT" sz="2800" dirty="0"/>
          </a:p>
        </p:txBody>
      </p:sp>
      <p:sp>
        <p:nvSpPr>
          <p:cNvPr id="5" name="Slide Number Placeholder 5"/>
          <p:cNvSpPr>
            <a:spLocks noGrp="1"/>
          </p:cNvSpPr>
          <p:nvPr>
            <p:ph type="sldNum" sz="quarter" idx="12"/>
          </p:nvPr>
        </p:nvSpPr>
        <p:spPr/>
        <p:txBody>
          <a:bodyPr/>
          <a:lstStyle/>
          <a:p>
            <a:pPr>
              <a:defRPr/>
            </a:pPr>
            <a:fld id="{9E79B17F-83E5-45B3-8858-3BAC88795369}" type="slidenum">
              <a:rPr lang="en-US" altLang="en-US"/>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7813"/>
            <a:ext cx="8229600" cy="636587"/>
          </a:xfrm>
        </p:spPr>
        <p:txBody>
          <a:bodyPr/>
          <a:lstStyle/>
          <a:p>
            <a:r>
              <a:rPr lang="tr-TR" altLang="lt-LT" smtClean="0"/>
              <a:t>Group Decision Making</a:t>
            </a:r>
          </a:p>
        </p:txBody>
      </p:sp>
      <p:sp>
        <p:nvSpPr>
          <p:cNvPr id="3" name="Slide Number Placeholder 2"/>
          <p:cNvSpPr>
            <a:spLocks noGrp="1"/>
          </p:cNvSpPr>
          <p:nvPr>
            <p:ph type="sldNum" sz="quarter" idx="12"/>
          </p:nvPr>
        </p:nvSpPr>
        <p:spPr/>
        <p:txBody>
          <a:bodyPr/>
          <a:lstStyle/>
          <a:p>
            <a:pPr>
              <a:defRPr/>
            </a:pPr>
            <a:fld id="{386B2F6F-90F6-4FB4-A3F0-B9D67B0F31FE}" type="slidenum">
              <a:rPr lang="en-US" altLang="en-US" smtClean="0"/>
              <a:pPr>
                <a:defRPr/>
              </a:pPr>
              <a:t>20</a:t>
            </a:fld>
            <a:endParaRPr lang="en-US" altLang="en-US" dirty="0"/>
          </a:p>
        </p:txBody>
      </p:sp>
      <p:sp>
        <p:nvSpPr>
          <p:cNvPr id="29700" name="TextBox 3"/>
          <p:cNvSpPr txBox="1">
            <a:spLocks noChangeArrowheads="1"/>
          </p:cNvSpPr>
          <p:nvPr/>
        </p:nvSpPr>
        <p:spPr bwMode="auto">
          <a:xfrm>
            <a:off x="533400" y="1447800"/>
            <a:ext cx="80010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263525" indent="-263525"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lt-LT" sz="1800"/>
              <a:t>The AHP allows group decision making, where group</a:t>
            </a:r>
            <a:r>
              <a:rPr lang="tr-TR" altLang="lt-LT" sz="1800"/>
              <a:t> </a:t>
            </a:r>
            <a:r>
              <a:rPr lang="en-US" altLang="lt-LT" sz="1800"/>
              <a:t>members can use their experience, values and knowledge to break down a problem into a hierarchy and</a:t>
            </a:r>
            <a:r>
              <a:rPr lang="tr-TR" altLang="lt-LT" sz="1800"/>
              <a:t> </a:t>
            </a:r>
            <a:r>
              <a:rPr lang="en-US" altLang="lt-LT" sz="1800"/>
              <a:t>solve.</a:t>
            </a:r>
            <a:r>
              <a:rPr lang="tr-TR" altLang="lt-LT" sz="1800"/>
              <a:t> Doing so provides:</a:t>
            </a:r>
          </a:p>
          <a:p>
            <a:pPr eaLnBrk="1" hangingPunct="1">
              <a:spcBef>
                <a:spcPct val="0"/>
              </a:spcBef>
              <a:buClrTx/>
              <a:buSzTx/>
              <a:buFontTx/>
              <a:buNone/>
            </a:pPr>
            <a:endParaRPr lang="tr-TR" altLang="lt-LT" sz="1800"/>
          </a:p>
          <a:p>
            <a:pPr lvl="1" eaLnBrk="1" hangingPunct="1">
              <a:spcBef>
                <a:spcPct val="0"/>
              </a:spcBef>
              <a:buClrTx/>
              <a:buSzTx/>
              <a:buFont typeface="Wingdings" pitchFamily="2" charset="2"/>
              <a:buChar char="§"/>
            </a:pPr>
            <a:r>
              <a:rPr lang="tr-TR" altLang="lt-LT" sz="1800"/>
              <a:t>Understand the conflicting ideas in the organization and try to reach a consensus.</a:t>
            </a:r>
          </a:p>
          <a:p>
            <a:pPr lvl="1" eaLnBrk="1" hangingPunct="1">
              <a:spcBef>
                <a:spcPct val="0"/>
              </a:spcBef>
              <a:buClrTx/>
              <a:buSzTx/>
              <a:buFont typeface="Wingdings" pitchFamily="2" charset="2"/>
              <a:buChar char="§"/>
            </a:pPr>
            <a:r>
              <a:rPr lang="tr-TR" altLang="lt-LT" sz="1800"/>
              <a:t>Minimize dominance by a strong member of the group.</a:t>
            </a:r>
          </a:p>
          <a:p>
            <a:pPr lvl="1" eaLnBrk="1" hangingPunct="1">
              <a:spcBef>
                <a:spcPct val="0"/>
              </a:spcBef>
              <a:buClrTx/>
              <a:buSzTx/>
              <a:buFont typeface="Wingdings" pitchFamily="2" charset="2"/>
              <a:buChar char="§"/>
            </a:pPr>
            <a:r>
              <a:rPr lang="tr-TR" altLang="lt-LT" sz="1800"/>
              <a:t>Members of the group may vote for the criteria to form the AHP tree. (Overall priorities are determined by the weighted averages of the priorities obtained from members of the group.)</a:t>
            </a:r>
          </a:p>
          <a:p>
            <a:pPr eaLnBrk="1" hangingPunct="1">
              <a:spcBef>
                <a:spcPct val="0"/>
              </a:spcBef>
              <a:buClrTx/>
              <a:buSzTx/>
              <a:buFontTx/>
              <a:buNone/>
            </a:pPr>
            <a:endParaRPr lang="tr-TR" altLang="lt-LT" sz="1800"/>
          </a:p>
          <a:p>
            <a:pPr eaLnBrk="1" hangingPunct="1">
              <a:spcBef>
                <a:spcPct val="0"/>
              </a:spcBef>
              <a:buClrTx/>
              <a:buSzTx/>
              <a:buFontTx/>
              <a:buNone/>
            </a:pPr>
            <a:r>
              <a:rPr lang="tr-TR" altLang="lt-LT" sz="1800"/>
              <a:t>However;</a:t>
            </a:r>
          </a:p>
          <a:p>
            <a:pPr eaLnBrk="1" hangingPunct="1">
              <a:spcBef>
                <a:spcPct val="0"/>
              </a:spcBef>
              <a:buClrTx/>
              <a:buSzTx/>
              <a:buFontTx/>
              <a:buNone/>
            </a:pPr>
            <a:r>
              <a:rPr lang="tr-TR" altLang="lt-LT" sz="1800"/>
              <a:t>The GDSS does not replace all the requirements for group decision making. Open meetings with the involvement of all members are still an asset.</a:t>
            </a:r>
            <a:endParaRPr lang="en-US" altLang="lt-LT" sz="1800"/>
          </a:p>
        </p:txBody>
      </p:sp>
    </p:spTree>
    <p:extLst>
      <p:ext uri="{BB962C8B-B14F-4D97-AF65-F5344CB8AC3E}">
        <p14:creationId xmlns:p14="http://schemas.microsoft.com/office/powerpoint/2010/main" val="33601135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685800" y="3276600"/>
            <a:ext cx="4572000" cy="2819400"/>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a:lstStyle/>
          <a:p>
            <a:pPr>
              <a:defRPr/>
            </a:pPr>
            <a:endParaRPr lang="tr-TR"/>
          </a:p>
        </p:txBody>
      </p:sp>
      <p:sp>
        <p:nvSpPr>
          <p:cNvPr id="28675" name="Rectangle 13"/>
          <p:cNvSpPr>
            <a:spLocks noChangeArrowheads="1"/>
          </p:cNvSpPr>
          <p:nvPr/>
        </p:nvSpPr>
        <p:spPr bwMode="auto">
          <a:xfrm>
            <a:off x="685800" y="1066800"/>
            <a:ext cx="4495800" cy="20574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28676" name="Title 1"/>
          <p:cNvSpPr>
            <a:spLocks noGrp="1"/>
          </p:cNvSpPr>
          <p:nvPr>
            <p:ph type="title"/>
          </p:nvPr>
        </p:nvSpPr>
        <p:spPr>
          <a:xfrm>
            <a:off x="457200" y="277813"/>
            <a:ext cx="8534400" cy="712787"/>
          </a:xfrm>
        </p:spPr>
        <p:txBody>
          <a:bodyPr/>
          <a:lstStyle/>
          <a:p>
            <a:r>
              <a:rPr lang="tr-TR" altLang="lt-LT" dirty="0" err="1" smtClean="0"/>
              <a:t>More</a:t>
            </a:r>
            <a:r>
              <a:rPr lang="tr-TR" altLang="lt-LT" dirty="0" smtClean="0"/>
              <a:t> </a:t>
            </a:r>
            <a:r>
              <a:rPr lang="tr-TR" altLang="lt-LT" dirty="0" err="1" smtClean="0"/>
              <a:t>about</a:t>
            </a:r>
            <a:r>
              <a:rPr lang="tr-TR" altLang="lt-LT" dirty="0" smtClean="0"/>
              <a:t> AHP: </a:t>
            </a:r>
            <a:r>
              <a:rPr lang="tr-TR" altLang="lt-LT" dirty="0" err="1" smtClean="0"/>
              <a:t>Pros</a:t>
            </a:r>
            <a:r>
              <a:rPr lang="tr-TR" altLang="lt-LT" dirty="0" smtClean="0"/>
              <a:t> </a:t>
            </a:r>
            <a:r>
              <a:rPr lang="tr-TR" altLang="lt-LT" dirty="0" err="1" smtClean="0"/>
              <a:t>and</a:t>
            </a:r>
            <a:r>
              <a:rPr lang="tr-TR" altLang="lt-LT" dirty="0" smtClean="0"/>
              <a:t> </a:t>
            </a:r>
            <a:r>
              <a:rPr lang="tr-TR" altLang="lt-LT" dirty="0" err="1" smtClean="0"/>
              <a:t>Cons</a:t>
            </a:r>
            <a:endParaRPr lang="tr-TR" altLang="lt-LT" dirty="0" smtClean="0"/>
          </a:p>
        </p:txBody>
      </p:sp>
      <p:sp>
        <p:nvSpPr>
          <p:cNvPr id="3" name="Slide Number Placeholder 2"/>
          <p:cNvSpPr>
            <a:spLocks noGrp="1"/>
          </p:cNvSpPr>
          <p:nvPr>
            <p:ph type="sldNum" sz="quarter" idx="12"/>
          </p:nvPr>
        </p:nvSpPr>
        <p:spPr/>
        <p:txBody>
          <a:bodyPr/>
          <a:lstStyle/>
          <a:p>
            <a:pPr>
              <a:defRPr/>
            </a:pPr>
            <a:fld id="{754A8C6F-5907-4DD9-B618-57202BB8A483}" type="slidenum">
              <a:rPr lang="en-US" altLang="en-US" smtClean="0"/>
              <a:pPr>
                <a:defRPr/>
              </a:pPr>
              <a:t>21</a:t>
            </a:fld>
            <a:endParaRPr lang="en-US" altLang="en-US"/>
          </a:p>
        </p:txBody>
      </p:sp>
      <p:sp>
        <p:nvSpPr>
          <p:cNvPr id="2" name="TextBox 3"/>
          <p:cNvSpPr txBox="1">
            <a:spLocks noChangeArrowheads="1"/>
          </p:cNvSpPr>
          <p:nvPr/>
        </p:nvSpPr>
        <p:spPr bwMode="auto">
          <a:xfrm>
            <a:off x="685800" y="3276600"/>
            <a:ext cx="4572000" cy="2800350"/>
          </a:xfrm>
          <a:prstGeom prst="rect">
            <a:avLst/>
          </a:prstGeom>
          <a:noFill/>
          <a:ln w="9525">
            <a:solidFill>
              <a:schemeClr val="accent1"/>
            </a:solidFill>
            <a:miter lim="800000"/>
            <a:headEnd/>
            <a:tailEnd/>
          </a:ln>
        </p:spPr>
        <p:txBody>
          <a:bodyPr>
            <a:spAutoFit/>
          </a:bodyPr>
          <a:lstStyle/>
          <a:p>
            <a:pPr>
              <a:buFont typeface="Arial" pitchFamily="34" charset="0"/>
              <a:buChar char="•"/>
              <a:defRPr/>
            </a:pPr>
            <a:r>
              <a:rPr lang="tr-TR" sz="1600" dirty="0"/>
              <a:t>There are hidden assumptions like </a:t>
            </a:r>
            <a:r>
              <a:rPr lang="tr-TR" sz="1600" dirty="0">
                <a:solidFill>
                  <a:srgbClr val="0066FF"/>
                </a:solidFill>
              </a:rPr>
              <a:t>consistency. </a:t>
            </a:r>
            <a:br>
              <a:rPr lang="tr-TR" sz="1600" dirty="0">
                <a:solidFill>
                  <a:srgbClr val="0066FF"/>
                </a:solidFill>
              </a:rPr>
            </a:br>
            <a:r>
              <a:rPr lang="tr-TR" sz="1600" dirty="0">
                <a:solidFill>
                  <a:srgbClr val="0066FF"/>
                </a:solidFill>
              </a:rPr>
              <a:t>  </a:t>
            </a:r>
            <a:r>
              <a:rPr lang="tr-TR" sz="1600" dirty="0"/>
              <a:t>Repeating evaluations is cumbersome.</a:t>
            </a:r>
          </a:p>
          <a:p>
            <a:pPr>
              <a:defRPr/>
            </a:pPr>
            <a:endParaRPr lang="tr-TR" sz="1600" dirty="0"/>
          </a:p>
          <a:p>
            <a:pPr marL="85725" indent="-85725">
              <a:buFont typeface="Arial" pitchFamily="34" charset="0"/>
              <a:buChar char="•"/>
              <a:defRPr/>
            </a:pPr>
            <a:r>
              <a:rPr lang="tr-TR" sz="1600" dirty="0"/>
              <a:t>Difficult to use when the </a:t>
            </a:r>
            <a:r>
              <a:rPr lang="tr-TR" sz="1600" dirty="0">
                <a:solidFill>
                  <a:srgbClr val="0066FF"/>
                </a:solidFill>
              </a:rPr>
              <a:t>number of criteria or alternatives is high, i.e., more than 7.</a:t>
            </a:r>
          </a:p>
          <a:p>
            <a:pPr>
              <a:buFont typeface="Arial" pitchFamily="34" charset="0"/>
              <a:buChar char="•"/>
              <a:defRPr/>
            </a:pPr>
            <a:endParaRPr lang="tr-TR" sz="1600" dirty="0">
              <a:solidFill>
                <a:srgbClr val="0066FF"/>
              </a:solidFill>
            </a:endParaRPr>
          </a:p>
          <a:p>
            <a:pPr>
              <a:buFont typeface="Arial" pitchFamily="34" charset="0"/>
              <a:buChar char="•"/>
              <a:defRPr/>
            </a:pPr>
            <a:r>
              <a:rPr lang="tr-TR" sz="1600" dirty="0"/>
              <a:t>Difficult to add a </a:t>
            </a:r>
            <a:r>
              <a:rPr lang="tr-TR" sz="1600" dirty="0">
                <a:solidFill>
                  <a:srgbClr val="0066FF"/>
                </a:solidFill>
              </a:rPr>
              <a:t>new criterion or alternative</a:t>
            </a:r>
          </a:p>
          <a:p>
            <a:pPr>
              <a:buFont typeface="Arial" pitchFamily="34" charset="0"/>
              <a:buChar char="•"/>
              <a:defRPr/>
            </a:pPr>
            <a:endParaRPr lang="tr-TR" sz="1600" dirty="0">
              <a:solidFill>
                <a:srgbClr val="0066FF"/>
              </a:solidFill>
            </a:endParaRPr>
          </a:p>
          <a:p>
            <a:pPr marL="85725" indent="-85725">
              <a:buFont typeface="Arial" pitchFamily="34" charset="0"/>
              <a:buChar char="•"/>
              <a:defRPr/>
            </a:pPr>
            <a:r>
              <a:rPr lang="tr-TR" sz="1600" dirty="0"/>
              <a:t>Difficult to </a:t>
            </a:r>
            <a:r>
              <a:rPr lang="tr-TR" sz="1600" dirty="0">
                <a:solidFill>
                  <a:srgbClr val="0066FF"/>
                </a:solidFill>
              </a:rPr>
              <a:t>take out an existing criterion or alternative</a:t>
            </a:r>
            <a:r>
              <a:rPr lang="tr-TR" sz="1600" dirty="0"/>
              <a:t>, since the best alternative might differ if the worst one is excluded.</a:t>
            </a:r>
            <a:endParaRPr lang="tr-TR" dirty="0"/>
          </a:p>
        </p:txBody>
      </p:sp>
      <p:sp>
        <p:nvSpPr>
          <p:cNvPr id="28679" name="Right Arrow 4"/>
          <p:cNvSpPr>
            <a:spLocks noChangeArrowheads="1"/>
          </p:cNvSpPr>
          <p:nvPr/>
        </p:nvSpPr>
        <p:spPr bwMode="auto">
          <a:xfrm>
            <a:off x="5257800" y="3581400"/>
            <a:ext cx="609600" cy="152400"/>
          </a:xfrm>
          <a:prstGeom prst="rightArrow">
            <a:avLst>
              <a:gd name="adj1" fmla="val 50000"/>
              <a:gd name="adj2" fmla="val 50000"/>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28680" name="Right Arrow 5"/>
          <p:cNvSpPr>
            <a:spLocks noChangeArrowheads="1"/>
          </p:cNvSpPr>
          <p:nvPr/>
        </p:nvSpPr>
        <p:spPr bwMode="auto">
          <a:xfrm>
            <a:off x="5257800" y="4267200"/>
            <a:ext cx="609600" cy="152400"/>
          </a:xfrm>
          <a:prstGeom prst="rightArrow">
            <a:avLst>
              <a:gd name="adj1" fmla="val 50000"/>
              <a:gd name="adj2" fmla="val 50000"/>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28681" name="Rectangle 6"/>
          <p:cNvSpPr>
            <a:spLocks noChangeArrowheads="1"/>
          </p:cNvSpPr>
          <p:nvPr/>
        </p:nvSpPr>
        <p:spPr bwMode="auto">
          <a:xfrm>
            <a:off x="5867400" y="3352800"/>
            <a:ext cx="29718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400"/>
              <a:t>Users should be trained to use AHP methodology</a:t>
            </a:r>
            <a:r>
              <a:rPr lang="tr-TR" altLang="lt-LT" sz="1600"/>
              <a:t>.</a:t>
            </a:r>
          </a:p>
        </p:txBody>
      </p:sp>
      <p:sp>
        <p:nvSpPr>
          <p:cNvPr id="28682" name="Rectangle 7"/>
          <p:cNvSpPr>
            <a:spLocks noChangeArrowheads="1"/>
          </p:cNvSpPr>
          <p:nvPr/>
        </p:nvSpPr>
        <p:spPr bwMode="auto">
          <a:xfrm>
            <a:off x="5867400" y="3962400"/>
            <a:ext cx="28194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400"/>
              <a:t>Use </a:t>
            </a:r>
            <a:r>
              <a:rPr lang="tr-TR" altLang="lt-LT" sz="1400">
                <a:solidFill>
                  <a:srgbClr val="FF0000"/>
                </a:solidFill>
              </a:rPr>
              <a:t>GDSS</a:t>
            </a:r>
          </a:p>
          <a:p>
            <a:pPr eaLnBrk="1" hangingPunct="1">
              <a:spcBef>
                <a:spcPct val="0"/>
              </a:spcBef>
              <a:buClrTx/>
              <a:buSzTx/>
              <a:buFontTx/>
              <a:buNone/>
            </a:pPr>
            <a:r>
              <a:rPr lang="tr-TR" altLang="lt-LT" sz="1400"/>
              <a:t>Use </a:t>
            </a:r>
            <a:r>
              <a:rPr lang="tr-TR" altLang="lt-LT" sz="1400">
                <a:solidFill>
                  <a:srgbClr val="FF0000"/>
                </a:solidFill>
              </a:rPr>
              <a:t>constraints</a:t>
            </a:r>
            <a:r>
              <a:rPr lang="tr-TR" altLang="lt-LT" sz="1400"/>
              <a:t> to eliminate some alternatives</a:t>
            </a:r>
            <a:endParaRPr lang="tr-TR" altLang="lt-LT" sz="1600"/>
          </a:p>
        </p:txBody>
      </p:sp>
      <p:sp>
        <p:nvSpPr>
          <p:cNvPr id="28683" name="Rectangle 8"/>
          <p:cNvSpPr>
            <a:spLocks noChangeArrowheads="1"/>
          </p:cNvSpPr>
          <p:nvPr/>
        </p:nvSpPr>
        <p:spPr bwMode="auto">
          <a:xfrm>
            <a:off x="5867400" y="4648200"/>
            <a:ext cx="2590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400"/>
              <a:t>Use </a:t>
            </a:r>
            <a:r>
              <a:rPr lang="tr-TR" altLang="lt-LT" sz="1400">
                <a:solidFill>
                  <a:srgbClr val="FF0000"/>
                </a:solidFill>
              </a:rPr>
              <a:t>cost/benefit </a:t>
            </a:r>
            <a:r>
              <a:rPr lang="tr-TR" altLang="lt-LT" sz="1400"/>
              <a:t>ratio if applicable</a:t>
            </a:r>
          </a:p>
        </p:txBody>
      </p:sp>
      <p:sp>
        <p:nvSpPr>
          <p:cNvPr id="28684" name="Right Arrow 5"/>
          <p:cNvSpPr>
            <a:spLocks noChangeArrowheads="1"/>
          </p:cNvSpPr>
          <p:nvPr/>
        </p:nvSpPr>
        <p:spPr bwMode="auto">
          <a:xfrm>
            <a:off x="5257800" y="4800600"/>
            <a:ext cx="609600" cy="152400"/>
          </a:xfrm>
          <a:prstGeom prst="rightArrow">
            <a:avLst>
              <a:gd name="adj1" fmla="val 50000"/>
              <a:gd name="adj2" fmla="val 50000"/>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28685" name="Rectangle 10"/>
          <p:cNvSpPr>
            <a:spLocks noChangeArrowheads="1"/>
          </p:cNvSpPr>
          <p:nvPr/>
        </p:nvSpPr>
        <p:spPr bwMode="auto">
          <a:xfrm rot="-5400000">
            <a:off x="236537" y="1776413"/>
            <a:ext cx="6588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92075" indent="-92075"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Pros</a:t>
            </a:r>
          </a:p>
        </p:txBody>
      </p:sp>
      <p:sp>
        <p:nvSpPr>
          <p:cNvPr id="28686" name="Rectangle 11"/>
          <p:cNvSpPr>
            <a:spLocks noChangeArrowheads="1"/>
          </p:cNvSpPr>
          <p:nvPr/>
        </p:nvSpPr>
        <p:spPr bwMode="auto">
          <a:xfrm rot="-5400000">
            <a:off x="127794" y="4368006"/>
            <a:ext cx="723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Cons</a:t>
            </a:r>
          </a:p>
        </p:txBody>
      </p:sp>
      <p:sp>
        <p:nvSpPr>
          <p:cNvPr id="13" name="Rectangle 12"/>
          <p:cNvSpPr/>
          <p:nvPr/>
        </p:nvSpPr>
        <p:spPr>
          <a:xfrm>
            <a:off x="685800" y="1066800"/>
            <a:ext cx="4572000" cy="2133600"/>
          </a:xfrm>
          <a:prstGeom prst="rect">
            <a:avLst/>
          </a:prstGeom>
          <a:solidFill>
            <a:schemeClr val="accent1">
              <a:lumMod val="40000"/>
              <a:lumOff val="60000"/>
            </a:schemeClr>
          </a:solidFill>
        </p:spPr>
        <p:txBody>
          <a:bodyPr>
            <a:spAutoFit/>
          </a:bodyPr>
          <a:lstStyle/>
          <a:p>
            <a:pPr marL="92075" indent="-92075">
              <a:buFont typeface="Arial" pitchFamily="34" charset="0"/>
              <a:buChar char="•"/>
              <a:defRPr/>
            </a:pPr>
            <a:r>
              <a:rPr lang="tr-TR" sz="1600" dirty="0"/>
              <a:t>It allows </a:t>
            </a:r>
            <a:r>
              <a:rPr lang="tr-TR" sz="1600" dirty="0">
                <a:solidFill>
                  <a:srgbClr val="FF0000"/>
                </a:solidFill>
              </a:rPr>
              <a:t>multi criteria decision making</a:t>
            </a:r>
            <a:r>
              <a:rPr lang="tr-TR" sz="1600" dirty="0"/>
              <a:t>.</a:t>
            </a:r>
          </a:p>
          <a:p>
            <a:pPr marL="92075" indent="-92075">
              <a:buFont typeface="Arial" pitchFamily="34" charset="0"/>
              <a:buChar char="•"/>
              <a:defRPr/>
            </a:pPr>
            <a:endParaRPr lang="tr-TR" sz="1600" dirty="0"/>
          </a:p>
          <a:p>
            <a:pPr marL="92075" indent="-92075">
              <a:buFont typeface="Arial" pitchFamily="34" charset="0"/>
              <a:buChar char="•"/>
              <a:defRPr/>
            </a:pPr>
            <a:r>
              <a:rPr lang="tr-TR" sz="1600" dirty="0"/>
              <a:t>It is applicable when it is difficult to formulate criteria evaluations, i.e., it allows </a:t>
            </a:r>
            <a:r>
              <a:rPr lang="tr-TR" sz="1600" dirty="0">
                <a:solidFill>
                  <a:srgbClr val="FF0000"/>
                </a:solidFill>
              </a:rPr>
              <a:t>qualitative evaluation </a:t>
            </a:r>
            <a:r>
              <a:rPr lang="tr-TR" sz="1600" dirty="0"/>
              <a:t>as well as quantitative evaluation.</a:t>
            </a:r>
          </a:p>
          <a:p>
            <a:pPr marL="92075" indent="-92075">
              <a:defRPr/>
            </a:pPr>
            <a:endParaRPr lang="tr-TR" sz="1600" dirty="0"/>
          </a:p>
          <a:p>
            <a:pPr marL="92075" indent="-92075">
              <a:buFont typeface="Arial" pitchFamily="34" charset="0"/>
              <a:buChar char="•"/>
              <a:defRPr/>
            </a:pPr>
            <a:r>
              <a:rPr lang="tr-TR" sz="1600" dirty="0"/>
              <a:t>It is applicable for </a:t>
            </a:r>
            <a:r>
              <a:rPr lang="tr-TR" sz="1600" dirty="0">
                <a:solidFill>
                  <a:srgbClr val="FF0000"/>
                </a:solidFill>
              </a:rPr>
              <a:t>group decision making </a:t>
            </a:r>
            <a:r>
              <a:rPr lang="tr-TR" sz="1600" dirty="0"/>
              <a:t>environments</a:t>
            </a:r>
          </a:p>
        </p:txBody>
      </p:sp>
    </p:spTree>
    <p:extLst>
      <p:ext uri="{BB962C8B-B14F-4D97-AF65-F5344CB8AC3E}">
        <p14:creationId xmlns:p14="http://schemas.microsoft.com/office/powerpoint/2010/main" val="3879865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7813"/>
            <a:ext cx="8229600" cy="712787"/>
          </a:xfrm>
        </p:spPr>
        <p:txBody>
          <a:bodyPr/>
          <a:lstStyle/>
          <a:p>
            <a:r>
              <a:rPr lang="tr-TR" altLang="lt-LT" sz="3600" dirty="0" err="1"/>
              <a:t>Example</a:t>
            </a:r>
            <a:r>
              <a:rPr lang="tr-TR" altLang="lt-LT" sz="3600" dirty="0"/>
              <a:t> </a:t>
            </a:r>
            <a:r>
              <a:rPr lang="en-US" altLang="lt-LT" sz="3600" dirty="0"/>
              <a:t>1</a:t>
            </a:r>
            <a:r>
              <a:rPr lang="tr-TR" altLang="lt-LT" sz="3600" dirty="0"/>
              <a:t>: : </a:t>
            </a:r>
            <a:r>
              <a:rPr lang="tr-TR" altLang="lt-LT" sz="3600" dirty="0" smtClean="0"/>
              <a:t>Evaluation of </a:t>
            </a:r>
            <a:r>
              <a:rPr lang="tr-TR" altLang="lt-LT" sz="3600" dirty="0" err="1" smtClean="0"/>
              <a:t>Job</a:t>
            </a:r>
            <a:r>
              <a:rPr lang="tr-TR" altLang="lt-LT" sz="3600" dirty="0" smtClean="0"/>
              <a:t> </a:t>
            </a:r>
            <a:r>
              <a:rPr lang="tr-TR" altLang="lt-LT" sz="3600" dirty="0" err="1" smtClean="0"/>
              <a:t>Offers</a:t>
            </a:r>
            <a:endParaRPr lang="tr-TR" altLang="lt-LT" sz="3600" dirty="0" smtClean="0"/>
          </a:p>
        </p:txBody>
      </p:sp>
      <p:sp>
        <p:nvSpPr>
          <p:cNvPr id="3" name="Slide Number Placeholder 2"/>
          <p:cNvSpPr>
            <a:spLocks noGrp="1"/>
          </p:cNvSpPr>
          <p:nvPr>
            <p:ph type="sldNum" sz="quarter" idx="12"/>
          </p:nvPr>
        </p:nvSpPr>
        <p:spPr/>
        <p:txBody>
          <a:bodyPr/>
          <a:lstStyle/>
          <a:p>
            <a:pPr>
              <a:defRPr/>
            </a:pPr>
            <a:fld id="{B0E73956-9BAF-47CA-92E6-25D0004D4D04}" type="slidenum">
              <a:rPr lang="en-US" altLang="en-US" smtClean="0"/>
              <a:pPr>
                <a:defRPr/>
              </a:pPr>
              <a:t>22</a:t>
            </a:fld>
            <a:endParaRPr lang="en-US" altLang="en-US"/>
          </a:p>
        </p:txBody>
      </p:sp>
      <p:sp>
        <p:nvSpPr>
          <p:cNvPr id="4" name="Rectangle 3"/>
          <p:cNvSpPr/>
          <p:nvPr/>
        </p:nvSpPr>
        <p:spPr>
          <a:xfrm>
            <a:off x="457200" y="1524000"/>
            <a:ext cx="8229600" cy="2032000"/>
          </a:xfrm>
          <a:prstGeom prst="rect">
            <a:avLst/>
          </a:prstGeom>
        </p:spPr>
        <p:txBody>
          <a:bodyPr>
            <a:spAutoFit/>
          </a:bodyPr>
          <a:lstStyle/>
          <a:p>
            <a:pPr>
              <a:defRPr/>
            </a:pPr>
            <a:endParaRPr lang="tr-TR" dirty="0"/>
          </a:p>
          <a:p>
            <a:pPr marL="355600" indent="-355600">
              <a:defRPr/>
            </a:pPr>
            <a:r>
              <a:rPr lang="tr-TR" dirty="0"/>
              <a:t>Ex: </a:t>
            </a:r>
            <a:r>
              <a:rPr lang="en-US" dirty="0"/>
              <a:t>Peter</a:t>
            </a:r>
            <a:r>
              <a:rPr lang="tr-TR" dirty="0"/>
              <a:t> is offered 4 jobs from  </a:t>
            </a:r>
            <a:r>
              <a:rPr lang="en-US" dirty="0"/>
              <a:t>Acme Manufacturing (</a:t>
            </a:r>
            <a:r>
              <a:rPr lang="en-US"/>
              <a:t>A), </a:t>
            </a:r>
            <a:r>
              <a:rPr lang="en-US" dirty="0"/>
              <a:t>Bankers Bank (</a:t>
            </a:r>
            <a:r>
              <a:rPr lang="en-US"/>
              <a:t>B), </a:t>
            </a:r>
            <a:r>
              <a:rPr lang="en-US" dirty="0"/>
              <a:t>Creative Consulting (</a:t>
            </a:r>
            <a:r>
              <a:rPr lang="en-US"/>
              <a:t>C), </a:t>
            </a:r>
            <a:r>
              <a:rPr lang="en-US" dirty="0"/>
              <a:t>and</a:t>
            </a:r>
            <a:r>
              <a:rPr lang="tr-TR" dirty="0"/>
              <a:t> </a:t>
            </a:r>
            <a:r>
              <a:rPr lang="en-US" dirty="0"/>
              <a:t>Dynamic Decision Making (D). </a:t>
            </a:r>
            <a:endParaRPr lang="tr-TR" dirty="0"/>
          </a:p>
          <a:p>
            <a:pPr marL="355600" indent="-355600">
              <a:defRPr/>
            </a:pPr>
            <a:r>
              <a:rPr lang="tr-TR" dirty="0"/>
              <a:t>	He bases his evaluation on the criteria such </a:t>
            </a:r>
            <a:r>
              <a:rPr lang="tr-TR"/>
              <a:t>as </a:t>
            </a:r>
            <a:r>
              <a:rPr lang="en-US"/>
              <a:t>location, salary, job content, </a:t>
            </a:r>
            <a:r>
              <a:rPr lang="en-US" dirty="0"/>
              <a:t>and</a:t>
            </a:r>
            <a:r>
              <a:rPr lang="tr-TR" dirty="0"/>
              <a:t> </a:t>
            </a:r>
            <a:r>
              <a:rPr lang="en-US" dirty="0"/>
              <a:t>long-term prospects</a:t>
            </a:r>
            <a:r>
              <a:rPr lang="tr-TR" dirty="0"/>
              <a:t>.</a:t>
            </a:r>
          </a:p>
          <a:p>
            <a:pPr>
              <a:defRPr/>
            </a:pPr>
            <a:endParaRPr lang="tr-TR" dirty="0"/>
          </a:p>
          <a:p>
            <a:pPr>
              <a:defRPr/>
            </a:pPr>
            <a:r>
              <a:rPr lang="tr-TR" dirty="0"/>
              <a:t>Step 1: Decide upon the relative importance of the selection criteria:</a:t>
            </a:r>
            <a:endParaRPr lang="en-US" dirty="0"/>
          </a:p>
        </p:txBody>
      </p:sp>
      <p:grpSp>
        <p:nvGrpSpPr>
          <p:cNvPr id="24581" name="Group 46"/>
          <p:cNvGrpSpPr>
            <a:grpSpLocks/>
          </p:cNvGrpSpPr>
          <p:nvPr/>
        </p:nvGrpSpPr>
        <p:grpSpPr bwMode="auto">
          <a:xfrm>
            <a:off x="609600" y="4114800"/>
            <a:ext cx="7546975" cy="1973263"/>
            <a:chOff x="-99" y="1522"/>
            <a:chExt cx="4754" cy="1243"/>
          </a:xfrm>
        </p:grpSpPr>
        <p:sp>
          <p:nvSpPr>
            <p:cNvPr id="24583" name="Rectangle 6"/>
            <p:cNvSpPr>
              <a:spLocks noChangeArrowheads="1"/>
            </p:cNvSpPr>
            <p:nvPr/>
          </p:nvSpPr>
          <p:spPr bwMode="auto">
            <a:xfrm>
              <a:off x="141" y="1570"/>
              <a:ext cx="72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Location</a:t>
              </a:r>
              <a:endParaRPr lang="en-US" altLang="lt-LT" sz="2000" b="1">
                <a:solidFill>
                  <a:schemeClr val="accent2"/>
                </a:solidFill>
                <a:latin typeface="Times New Roman" pitchFamily="18" charset="0"/>
              </a:endParaRPr>
            </a:p>
          </p:txBody>
        </p:sp>
        <p:sp>
          <p:nvSpPr>
            <p:cNvPr id="24584" name="Rectangle 7"/>
            <p:cNvSpPr>
              <a:spLocks noChangeArrowheads="1"/>
            </p:cNvSpPr>
            <p:nvPr/>
          </p:nvSpPr>
          <p:spPr bwMode="auto">
            <a:xfrm>
              <a:off x="141" y="2146"/>
              <a:ext cx="67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Content</a:t>
              </a:r>
              <a:endParaRPr lang="en-US" altLang="lt-LT" sz="2000" b="1">
                <a:solidFill>
                  <a:schemeClr val="accent2"/>
                </a:solidFill>
                <a:latin typeface="Times New Roman" pitchFamily="18" charset="0"/>
              </a:endParaRPr>
            </a:p>
          </p:txBody>
        </p:sp>
        <p:sp>
          <p:nvSpPr>
            <p:cNvPr id="24585" name="Rectangle 8"/>
            <p:cNvSpPr>
              <a:spLocks noChangeArrowheads="1"/>
            </p:cNvSpPr>
            <p:nvPr/>
          </p:nvSpPr>
          <p:spPr bwMode="auto">
            <a:xfrm>
              <a:off x="-99" y="2434"/>
              <a:ext cx="9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  Long-term</a:t>
              </a:r>
              <a:endParaRPr lang="en-US" altLang="lt-LT" sz="2000" b="1">
                <a:solidFill>
                  <a:schemeClr val="accent2"/>
                </a:solidFill>
                <a:latin typeface="Times New Roman" pitchFamily="18" charset="0"/>
              </a:endParaRPr>
            </a:p>
          </p:txBody>
        </p:sp>
        <p:sp>
          <p:nvSpPr>
            <p:cNvPr id="24586" name="Rectangle 9"/>
            <p:cNvSpPr>
              <a:spLocks noChangeArrowheads="1"/>
            </p:cNvSpPr>
            <p:nvPr/>
          </p:nvSpPr>
          <p:spPr bwMode="auto">
            <a:xfrm>
              <a:off x="141" y="2434"/>
              <a:ext cx="115"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endParaRPr lang="tr-TR" altLang="lt-LT" sz="2400" b="1">
                <a:solidFill>
                  <a:schemeClr val="accent2"/>
                </a:solidFill>
                <a:latin typeface="Times New Roman" pitchFamily="18" charset="0"/>
              </a:endParaRPr>
            </a:p>
          </p:txBody>
        </p:sp>
        <p:sp>
          <p:nvSpPr>
            <p:cNvPr id="24587" name="Rectangle 10"/>
            <p:cNvSpPr>
              <a:spLocks noChangeArrowheads="1"/>
            </p:cNvSpPr>
            <p:nvPr/>
          </p:nvSpPr>
          <p:spPr bwMode="auto">
            <a:xfrm>
              <a:off x="93" y="1858"/>
              <a:ext cx="60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 </a:t>
              </a:r>
              <a:r>
                <a:rPr lang="en-US" altLang="lt-LT" sz="2000" b="1">
                  <a:solidFill>
                    <a:schemeClr val="accent2"/>
                  </a:solidFill>
                  <a:latin typeface="Times New Roman" pitchFamily="18" charset="0"/>
                </a:rPr>
                <a:t>Sa</a:t>
              </a:r>
              <a:r>
                <a:rPr lang="tr-TR" altLang="lt-LT" sz="2000" b="1">
                  <a:solidFill>
                    <a:schemeClr val="accent2"/>
                  </a:solidFill>
                  <a:latin typeface="Times New Roman" pitchFamily="18" charset="0"/>
                </a:rPr>
                <a:t>lary</a:t>
              </a:r>
              <a:endParaRPr lang="en-US" altLang="lt-LT" sz="2000" b="1">
                <a:solidFill>
                  <a:schemeClr val="accent2"/>
                </a:solidFill>
                <a:latin typeface="Times New Roman" pitchFamily="18" charset="0"/>
              </a:endParaRPr>
            </a:p>
          </p:txBody>
        </p:sp>
        <p:sp>
          <p:nvSpPr>
            <p:cNvPr id="24588" name="Rectangle 11"/>
            <p:cNvSpPr>
              <a:spLocks noChangeArrowheads="1"/>
            </p:cNvSpPr>
            <p:nvPr/>
          </p:nvSpPr>
          <p:spPr bwMode="auto">
            <a:xfrm>
              <a:off x="957" y="1522"/>
              <a:ext cx="2544" cy="1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defTabSz="985838"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defTabSz="985838"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defTabSz="985838"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defTabSz="985838"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defTabSz="985838"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400" b="1">
                  <a:latin typeface="Times New Roman" pitchFamily="18" charset="0"/>
                </a:rPr>
                <a:t>1</a:t>
              </a:r>
              <a:r>
                <a:rPr lang="en-US" altLang="lt-LT" sz="2400" b="1">
                  <a:latin typeface="Times New Roman" pitchFamily="18" charset="0"/>
                </a:rPr>
                <a:t>	</a:t>
              </a:r>
              <a:r>
                <a:rPr lang="tr-TR" altLang="lt-LT" sz="2400" b="1">
                  <a:latin typeface="Times New Roman" pitchFamily="18" charset="0"/>
                </a:rPr>
                <a:t>1/5	1/3	1/2</a:t>
              </a:r>
              <a:endParaRPr lang="en-US" altLang="lt-LT" sz="2400" b="1">
                <a:latin typeface="Times New Roman" pitchFamily="18" charset="0"/>
              </a:endParaRPr>
            </a:p>
            <a:p>
              <a:pPr>
                <a:lnSpc>
                  <a:spcPct val="150000"/>
                </a:lnSpc>
                <a:spcBef>
                  <a:spcPct val="0"/>
                </a:spcBef>
                <a:buClrTx/>
                <a:buSzTx/>
                <a:buFontTx/>
                <a:buNone/>
              </a:pPr>
              <a:r>
                <a:rPr lang="tr-TR" altLang="lt-LT" sz="2400" b="1">
                  <a:latin typeface="Times New Roman" pitchFamily="18" charset="0"/>
                </a:rPr>
                <a:t>5	1	2	4</a:t>
              </a:r>
              <a:endParaRPr lang="en-US" altLang="lt-LT" sz="2400" b="1">
                <a:latin typeface="Times New Roman" pitchFamily="18" charset="0"/>
              </a:endParaRPr>
            </a:p>
            <a:p>
              <a:pPr>
                <a:lnSpc>
                  <a:spcPct val="120000"/>
                </a:lnSpc>
                <a:spcBef>
                  <a:spcPct val="0"/>
                </a:spcBef>
                <a:buClrTx/>
                <a:buSzTx/>
                <a:buFontTx/>
                <a:buNone/>
              </a:pPr>
              <a:r>
                <a:rPr lang="tr-TR" altLang="lt-LT" sz="2400" b="1">
                  <a:latin typeface="Times New Roman" pitchFamily="18" charset="0"/>
                </a:rPr>
                <a:t>3	1/2 	1	3</a:t>
              </a:r>
              <a:endParaRPr lang="en-US" altLang="lt-LT" sz="2400" b="1">
                <a:latin typeface="Times New Roman" pitchFamily="18" charset="0"/>
              </a:endParaRPr>
            </a:p>
            <a:p>
              <a:pPr>
                <a:lnSpc>
                  <a:spcPct val="140000"/>
                </a:lnSpc>
                <a:spcBef>
                  <a:spcPct val="0"/>
                </a:spcBef>
                <a:buClrTx/>
                <a:buSzTx/>
                <a:buFontTx/>
                <a:buNone/>
              </a:pPr>
              <a:r>
                <a:rPr lang="tr-TR" altLang="lt-LT" sz="2400" b="1">
                  <a:latin typeface="Times New Roman" pitchFamily="18" charset="0"/>
                </a:rPr>
                <a:t>2	1/2	1/3	1</a:t>
              </a:r>
              <a:endParaRPr lang="en-US" altLang="lt-LT" sz="2400" b="1">
                <a:latin typeface="Times New Roman" pitchFamily="18" charset="0"/>
              </a:endParaRPr>
            </a:p>
          </p:txBody>
        </p:sp>
        <p:sp>
          <p:nvSpPr>
            <p:cNvPr id="24589" name="Rectangle 33"/>
            <p:cNvSpPr>
              <a:spLocks noChangeArrowheads="1"/>
            </p:cNvSpPr>
            <p:nvPr/>
          </p:nvSpPr>
          <p:spPr bwMode="auto">
            <a:xfrm>
              <a:off x="4413" y="1601"/>
              <a:ext cx="242"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   </a:t>
              </a:r>
            </a:p>
          </p:txBody>
        </p:sp>
      </p:grpSp>
      <p:sp>
        <p:nvSpPr>
          <p:cNvPr id="24582" name="Rectangle 48"/>
          <p:cNvSpPr>
            <a:spLocks noChangeArrowheads="1"/>
          </p:cNvSpPr>
          <p:nvPr/>
        </p:nvSpPr>
        <p:spPr bwMode="auto">
          <a:xfrm>
            <a:off x="2133600" y="3657600"/>
            <a:ext cx="39576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36575" eaLnBrk="0" hangingPunct="0">
              <a:spcBef>
                <a:spcPct val="20000"/>
              </a:spcBef>
              <a:buClr>
                <a:schemeClr val="accent1"/>
              </a:buClr>
              <a:buSzPct val="65000"/>
              <a:buFont typeface="Wingdings" pitchFamily="2" charset="2"/>
              <a:buChar char="n"/>
              <a:tabLst>
                <a:tab pos="985838" algn="l"/>
                <a:tab pos="1798638" algn="l"/>
              </a:tabLst>
              <a:defRPr sz="3000">
                <a:solidFill>
                  <a:schemeClr val="tx1"/>
                </a:solidFill>
                <a:latin typeface="Arial" charset="0"/>
              </a:defRPr>
            </a:lvl1pPr>
            <a:lvl2pPr marL="742950" indent="-285750" defTabSz="536575" eaLnBrk="0" hangingPunct="0">
              <a:spcBef>
                <a:spcPct val="20000"/>
              </a:spcBef>
              <a:buClr>
                <a:schemeClr val="accent2"/>
              </a:buClr>
              <a:buSzPct val="60000"/>
              <a:buFont typeface="Wingdings" pitchFamily="2" charset="2"/>
              <a:buChar char="q"/>
              <a:tabLst>
                <a:tab pos="985838" algn="l"/>
                <a:tab pos="1798638" algn="l"/>
              </a:tabLst>
              <a:defRPr sz="2600">
                <a:solidFill>
                  <a:schemeClr val="tx1"/>
                </a:solidFill>
                <a:latin typeface="Arial" charset="0"/>
              </a:defRPr>
            </a:lvl2pPr>
            <a:lvl3pPr marL="1143000" indent="-228600" defTabSz="536575" eaLnBrk="0" hangingPunct="0">
              <a:spcBef>
                <a:spcPct val="20000"/>
              </a:spcBef>
              <a:buClr>
                <a:schemeClr val="accent1"/>
              </a:buClr>
              <a:buSzPct val="65000"/>
              <a:buFont typeface="Wingdings" pitchFamily="2" charset="2"/>
              <a:buChar char="n"/>
              <a:tabLst>
                <a:tab pos="985838" algn="l"/>
                <a:tab pos="1798638" algn="l"/>
              </a:tabLst>
              <a:defRPr sz="2200">
                <a:solidFill>
                  <a:schemeClr val="tx1"/>
                </a:solidFill>
                <a:latin typeface="Arial" charset="0"/>
              </a:defRPr>
            </a:lvl3pPr>
            <a:lvl4pPr marL="1600200" indent="-228600" defTabSz="536575" eaLnBrk="0" hangingPunct="0">
              <a:spcBef>
                <a:spcPct val="20000"/>
              </a:spcBef>
              <a:buClr>
                <a:schemeClr val="accent2"/>
              </a:buClr>
              <a:buSzPct val="70000"/>
              <a:buFont typeface="Wingdings" pitchFamily="2" charset="2"/>
              <a:buChar char="q"/>
              <a:tabLst>
                <a:tab pos="985838" algn="l"/>
                <a:tab pos="1798638" algn="l"/>
              </a:tabLst>
              <a:defRPr sz="2000">
                <a:solidFill>
                  <a:schemeClr val="tx1"/>
                </a:solidFill>
                <a:latin typeface="Arial" charset="0"/>
              </a:defRPr>
            </a:lvl4pPr>
            <a:lvl5pPr marL="2057400" indent="-228600" defTabSz="536575" eaLnBrk="0" hangingPunct="0">
              <a:spcBef>
                <a:spcPct val="20000"/>
              </a:spcBef>
              <a:buClr>
                <a:schemeClr val="accent1"/>
              </a:buClr>
              <a:buSzPct val="75000"/>
              <a:buFont typeface="Wingdings" pitchFamily="2" charset="2"/>
              <a:buChar char="§"/>
              <a:tabLst>
                <a:tab pos="985838" algn="l"/>
                <a:tab pos="1798638" algn="l"/>
              </a:tabLst>
              <a:defRPr sz="2000">
                <a:solidFill>
                  <a:schemeClr val="tx1"/>
                </a:solidFill>
                <a:latin typeface="Arial" charset="0"/>
              </a:defRPr>
            </a:lvl5pPr>
            <a:lvl6pPr marL="25146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6pPr>
            <a:lvl7pPr marL="29718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7pPr>
            <a:lvl8pPr marL="34290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8pPr>
            <a:lvl9pPr marL="38862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9pPr>
          </a:lstStyle>
          <a:p>
            <a:pPr>
              <a:spcBef>
                <a:spcPct val="0"/>
              </a:spcBef>
              <a:buClrTx/>
              <a:buSzTx/>
              <a:buFontTx/>
              <a:buNone/>
            </a:pPr>
            <a:r>
              <a:rPr lang="tr-TR" altLang="lt-LT" sz="1800" b="1">
                <a:solidFill>
                  <a:schemeClr val="accent2"/>
                </a:solidFill>
                <a:latin typeface="Times New Roman" pitchFamily="18" charset="0"/>
              </a:rPr>
              <a:t>Location	</a:t>
            </a:r>
            <a:r>
              <a:rPr lang="en-US" altLang="lt-LT" sz="1800" b="1">
                <a:solidFill>
                  <a:schemeClr val="accent2"/>
                </a:solidFill>
                <a:latin typeface="Times New Roman" pitchFamily="18" charset="0"/>
              </a:rPr>
              <a:t>Sa</a:t>
            </a:r>
            <a:r>
              <a:rPr lang="tr-TR" altLang="lt-LT" sz="1800" b="1">
                <a:solidFill>
                  <a:schemeClr val="accent2"/>
                </a:solidFill>
                <a:latin typeface="Times New Roman" pitchFamily="18" charset="0"/>
              </a:rPr>
              <a:t>lary	Content	Long-term</a:t>
            </a:r>
            <a:endParaRPr lang="en-US" altLang="lt-LT" sz="1800" b="1">
              <a:solidFill>
                <a:schemeClr val="accent2"/>
              </a:solidFill>
              <a:latin typeface="Times New Roman" pitchFamily="18" charset="0"/>
            </a:endParaRPr>
          </a:p>
          <a:p>
            <a:pPr>
              <a:spcBef>
                <a:spcPct val="0"/>
              </a:spcBef>
              <a:buClrTx/>
              <a:buSzTx/>
              <a:buFontTx/>
              <a:buNone/>
            </a:pPr>
            <a:endParaRPr lang="en-US" altLang="lt-LT" sz="1800" b="1">
              <a:solidFill>
                <a:schemeClr val="accent2"/>
              </a:solidFill>
              <a:latin typeface="Times New Roman" pitchFamily="18" charset="0"/>
            </a:endParaRPr>
          </a:p>
          <a:p>
            <a:pPr>
              <a:spcBef>
                <a:spcPct val="0"/>
              </a:spcBef>
              <a:buClrTx/>
              <a:buSzTx/>
              <a:buFontTx/>
              <a:buNone/>
            </a:pPr>
            <a:endParaRPr lang="en-US" altLang="lt-LT" sz="1800" b="1">
              <a:solidFill>
                <a:schemeClr val="accent2"/>
              </a:solidFill>
              <a:latin typeface="Times New Roman" pitchFamily="18" charset="0"/>
            </a:endParaRPr>
          </a:p>
          <a:p>
            <a:pPr>
              <a:spcBef>
                <a:spcPct val="0"/>
              </a:spcBef>
              <a:buClrTx/>
              <a:buSzTx/>
              <a:buFontTx/>
              <a:buNone/>
            </a:pPr>
            <a:endParaRPr lang="en-US" altLang="lt-LT" sz="1800" b="1">
              <a:solidFill>
                <a:schemeClr val="accent2"/>
              </a:solidFill>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tr-TR" altLang="lt-LT" sz="4000" dirty="0" err="1"/>
              <a:t>Example</a:t>
            </a:r>
            <a:r>
              <a:rPr lang="tr-TR" altLang="lt-LT" sz="4000" dirty="0"/>
              <a:t> </a:t>
            </a:r>
            <a:r>
              <a:rPr lang="en-US" altLang="lt-LT" sz="4000" dirty="0"/>
              <a:t>1</a:t>
            </a:r>
            <a:r>
              <a:rPr lang="tr-TR" altLang="lt-LT" sz="4000" dirty="0"/>
              <a:t>: </a:t>
            </a:r>
            <a:r>
              <a:rPr lang="tr-TR" altLang="lt-LT" sz="4000" dirty="0" err="1"/>
              <a:t>Priority</a:t>
            </a:r>
            <a:r>
              <a:rPr lang="tr-TR" altLang="lt-LT" sz="4000" dirty="0"/>
              <a:t> </a:t>
            </a:r>
            <a:r>
              <a:rPr lang="tr-TR" altLang="lt-LT" sz="4000" dirty="0" err="1" smtClean="0"/>
              <a:t>Vectors</a:t>
            </a:r>
            <a:r>
              <a:rPr lang="tr-TR" altLang="lt-LT" sz="4000" dirty="0" smtClean="0"/>
              <a:t>:</a:t>
            </a:r>
          </a:p>
        </p:txBody>
      </p:sp>
      <p:sp>
        <p:nvSpPr>
          <p:cNvPr id="3" name="Slide Number Placeholder 2"/>
          <p:cNvSpPr>
            <a:spLocks noGrp="1"/>
          </p:cNvSpPr>
          <p:nvPr>
            <p:ph type="sldNum" sz="quarter" idx="12"/>
          </p:nvPr>
        </p:nvSpPr>
        <p:spPr/>
        <p:txBody>
          <a:bodyPr/>
          <a:lstStyle/>
          <a:p>
            <a:pPr>
              <a:defRPr/>
            </a:pPr>
            <a:fld id="{887FCF88-00E9-4088-AFEC-0EA43182DDB9}" type="slidenum">
              <a:rPr lang="en-US" altLang="en-US" smtClean="0"/>
              <a:pPr>
                <a:defRPr/>
              </a:pPr>
              <a:t>23</a:t>
            </a:fld>
            <a:endParaRPr lang="en-US" altLang="en-US" dirty="0"/>
          </a:p>
        </p:txBody>
      </p:sp>
      <p:sp>
        <p:nvSpPr>
          <p:cNvPr id="25604" name="Rectangle 3"/>
          <p:cNvSpPr>
            <a:spLocks noChangeArrowheads="1"/>
          </p:cNvSpPr>
          <p:nvPr/>
        </p:nvSpPr>
        <p:spPr bwMode="auto">
          <a:xfrm>
            <a:off x="533400" y="1828800"/>
            <a:ext cx="807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600"/>
              <a:t>1) Normalize the column entries by </a:t>
            </a:r>
            <a:r>
              <a:rPr lang="en-US" altLang="lt-LT" sz="1600"/>
              <a:t>dividing each entry by the sum of the</a:t>
            </a:r>
            <a:r>
              <a:rPr lang="tr-TR" altLang="lt-LT" sz="1600"/>
              <a:t> column.</a:t>
            </a:r>
          </a:p>
          <a:p>
            <a:pPr eaLnBrk="1" hangingPunct="1">
              <a:spcBef>
                <a:spcPct val="0"/>
              </a:spcBef>
              <a:buClrTx/>
              <a:buSzTx/>
              <a:buFontTx/>
              <a:buNone/>
            </a:pPr>
            <a:r>
              <a:rPr lang="tr-TR" altLang="lt-LT" sz="1600"/>
              <a:t>2) Take the overall row averages</a:t>
            </a:r>
          </a:p>
        </p:txBody>
      </p:sp>
      <p:grpSp>
        <p:nvGrpSpPr>
          <p:cNvPr id="25605" name="Group 46"/>
          <p:cNvGrpSpPr>
            <a:grpSpLocks/>
          </p:cNvGrpSpPr>
          <p:nvPr/>
        </p:nvGrpSpPr>
        <p:grpSpPr bwMode="auto">
          <a:xfrm>
            <a:off x="533400" y="3124200"/>
            <a:ext cx="7546975" cy="1906588"/>
            <a:chOff x="-99" y="1522"/>
            <a:chExt cx="4754" cy="1201"/>
          </a:xfrm>
        </p:grpSpPr>
        <p:sp>
          <p:nvSpPr>
            <p:cNvPr id="25609" name="Rectangle 6"/>
            <p:cNvSpPr>
              <a:spLocks noChangeArrowheads="1"/>
            </p:cNvSpPr>
            <p:nvPr/>
          </p:nvSpPr>
          <p:spPr bwMode="auto">
            <a:xfrm>
              <a:off x="141" y="1570"/>
              <a:ext cx="72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Location</a:t>
              </a:r>
              <a:endParaRPr lang="en-US" altLang="lt-LT" sz="2000" b="1">
                <a:solidFill>
                  <a:schemeClr val="accent2"/>
                </a:solidFill>
                <a:latin typeface="Times New Roman" pitchFamily="18" charset="0"/>
              </a:endParaRPr>
            </a:p>
          </p:txBody>
        </p:sp>
        <p:sp>
          <p:nvSpPr>
            <p:cNvPr id="25610" name="Rectangle 7"/>
            <p:cNvSpPr>
              <a:spLocks noChangeArrowheads="1"/>
            </p:cNvSpPr>
            <p:nvPr/>
          </p:nvSpPr>
          <p:spPr bwMode="auto">
            <a:xfrm>
              <a:off x="141" y="2146"/>
              <a:ext cx="67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Content</a:t>
              </a:r>
              <a:endParaRPr lang="en-US" altLang="lt-LT" sz="2000" b="1">
                <a:solidFill>
                  <a:schemeClr val="accent2"/>
                </a:solidFill>
                <a:latin typeface="Times New Roman" pitchFamily="18" charset="0"/>
              </a:endParaRPr>
            </a:p>
          </p:txBody>
        </p:sp>
        <p:sp>
          <p:nvSpPr>
            <p:cNvPr id="25611" name="Rectangle 8"/>
            <p:cNvSpPr>
              <a:spLocks noChangeArrowheads="1"/>
            </p:cNvSpPr>
            <p:nvPr/>
          </p:nvSpPr>
          <p:spPr bwMode="auto">
            <a:xfrm>
              <a:off x="-99" y="2434"/>
              <a:ext cx="9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  Long-term</a:t>
              </a:r>
              <a:endParaRPr lang="en-US" altLang="lt-LT" sz="2000" b="1">
                <a:solidFill>
                  <a:schemeClr val="accent2"/>
                </a:solidFill>
                <a:latin typeface="Times New Roman" pitchFamily="18" charset="0"/>
              </a:endParaRPr>
            </a:p>
          </p:txBody>
        </p:sp>
        <p:sp>
          <p:nvSpPr>
            <p:cNvPr id="25612" name="Rectangle 9"/>
            <p:cNvSpPr>
              <a:spLocks noChangeArrowheads="1"/>
            </p:cNvSpPr>
            <p:nvPr/>
          </p:nvSpPr>
          <p:spPr bwMode="auto">
            <a:xfrm>
              <a:off x="141" y="2434"/>
              <a:ext cx="115"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endParaRPr lang="tr-TR" altLang="lt-LT" sz="2400" b="1">
                <a:solidFill>
                  <a:schemeClr val="accent2"/>
                </a:solidFill>
                <a:latin typeface="Times New Roman" pitchFamily="18" charset="0"/>
              </a:endParaRPr>
            </a:p>
          </p:txBody>
        </p:sp>
        <p:sp>
          <p:nvSpPr>
            <p:cNvPr id="25613" name="Rectangle 10"/>
            <p:cNvSpPr>
              <a:spLocks noChangeArrowheads="1"/>
            </p:cNvSpPr>
            <p:nvPr/>
          </p:nvSpPr>
          <p:spPr bwMode="auto">
            <a:xfrm>
              <a:off x="93" y="1858"/>
              <a:ext cx="60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 </a:t>
              </a:r>
              <a:r>
                <a:rPr lang="en-US" altLang="lt-LT" sz="2000" b="1">
                  <a:solidFill>
                    <a:schemeClr val="accent2"/>
                  </a:solidFill>
                  <a:latin typeface="Times New Roman" pitchFamily="18" charset="0"/>
                </a:rPr>
                <a:t>Sa</a:t>
              </a:r>
              <a:r>
                <a:rPr lang="tr-TR" altLang="lt-LT" sz="2000" b="1">
                  <a:solidFill>
                    <a:schemeClr val="accent2"/>
                  </a:solidFill>
                  <a:latin typeface="Times New Roman" pitchFamily="18" charset="0"/>
                </a:rPr>
                <a:t>lary</a:t>
              </a:r>
              <a:endParaRPr lang="en-US" altLang="lt-LT" sz="2000" b="1">
                <a:solidFill>
                  <a:schemeClr val="accent2"/>
                </a:solidFill>
                <a:latin typeface="Times New Roman" pitchFamily="18" charset="0"/>
              </a:endParaRPr>
            </a:p>
          </p:txBody>
        </p:sp>
        <p:sp>
          <p:nvSpPr>
            <p:cNvPr id="25614" name="Rectangle 11"/>
            <p:cNvSpPr>
              <a:spLocks noChangeArrowheads="1"/>
            </p:cNvSpPr>
            <p:nvPr/>
          </p:nvSpPr>
          <p:spPr bwMode="auto">
            <a:xfrm>
              <a:off x="957" y="1522"/>
              <a:ext cx="2496" cy="1185"/>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defTabSz="985838"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defTabSz="985838"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defTabSz="985838"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defTabSz="985838"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defTabSz="985838"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nSpc>
                  <a:spcPct val="150000"/>
                </a:lnSpc>
                <a:spcBef>
                  <a:spcPct val="0"/>
                </a:spcBef>
                <a:buClrTx/>
                <a:buSzTx/>
                <a:buFontTx/>
                <a:buNone/>
              </a:pPr>
              <a:r>
                <a:rPr lang="tr-TR" altLang="lt-LT" sz="2000" b="1">
                  <a:latin typeface="Times New Roman" pitchFamily="18" charset="0"/>
                </a:rPr>
                <a:t>0.091</a:t>
              </a:r>
              <a:r>
                <a:rPr lang="en-US" altLang="lt-LT" sz="2000" b="1">
                  <a:latin typeface="Times New Roman" pitchFamily="18" charset="0"/>
                </a:rPr>
                <a:t>	</a:t>
              </a:r>
              <a:r>
                <a:rPr lang="tr-TR" altLang="lt-LT" sz="2000" b="1">
                  <a:latin typeface="Times New Roman" pitchFamily="18" charset="0"/>
                </a:rPr>
                <a:t>0.102	0.091	0.059</a:t>
              </a:r>
              <a:endParaRPr lang="en-US" altLang="lt-LT" sz="2000" b="1">
                <a:latin typeface="Times New Roman" pitchFamily="18" charset="0"/>
              </a:endParaRPr>
            </a:p>
            <a:p>
              <a:pPr>
                <a:lnSpc>
                  <a:spcPct val="150000"/>
                </a:lnSpc>
                <a:spcBef>
                  <a:spcPct val="0"/>
                </a:spcBef>
                <a:buClrTx/>
                <a:buSzTx/>
                <a:buFontTx/>
                <a:buNone/>
              </a:pPr>
              <a:r>
                <a:rPr lang="tr-TR" altLang="lt-LT" sz="2000" b="1">
                  <a:latin typeface="Times New Roman" pitchFamily="18" charset="0"/>
                </a:rPr>
                <a:t>0.455	0.513	0.545	0.471</a:t>
              </a:r>
              <a:endParaRPr lang="en-US" altLang="lt-LT" sz="2000" b="1">
                <a:latin typeface="Times New Roman" pitchFamily="18" charset="0"/>
              </a:endParaRPr>
            </a:p>
            <a:p>
              <a:pPr>
                <a:lnSpc>
                  <a:spcPct val="150000"/>
                </a:lnSpc>
                <a:spcBef>
                  <a:spcPct val="0"/>
                </a:spcBef>
                <a:buClrTx/>
                <a:buSzTx/>
                <a:buFontTx/>
                <a:buNone/>
              </a:pPr>
              <a:r>
                <a:rPr lang="tr-TR" altLang="lt-LT" sz="2000" b="1">
                  <a:latin typeface="Times New Roman" pitchFamily="18" charset="0"/>
                </a:rPr>
                <a:t>0.273	0.256 	0.273	0.353</a:t>
              </a:r>
              <a:endParaRPr lang="en-US" altLang="lt-LT" sz="2000" b="1">
                <a:latin typeface="Times New Roman" pitchFamily="18" charset="0"/>
              </a:endParaRPr>
            </a:p>
            <a:p>
              <a:pPr>
                <a:lnSpc>
                  <a:spcPct val="150000"/>
                </a:lnSpc>
                <a:spcBef>
                  <a:spcPct val="0"/>
                </a:spcBef>
                <a:buClrTx/>
                <a:buSzTx/>
                <a:buFontTx/>
                <a:buNone/>
              </a:pPr>
              <a:r>
                <a:rPr lang="tr-TR" altLang="lt-LT" sz="2000" b="1">
                  <a:latin typeface="Times New Roman" pitchFamily="18" charset="0"/>
                </a:rPr>
                <a:t>0.182	0.128	0.091	0.118</a:t>
              </a:r>
              <a:endParaRPr lang="en-US" altLang="lt-LT" sz="2400" b="1">
                <a:latin typeface="Times New Roman" pitchFamily="18" charset="0"/>
              </a:endParaRPr>
            </a:p>
          </p:txBody>
        </p:sp>
        <p:sp>
          <p:nvSpPr>
            <p:cNvPr id="25615" name="Rectangle 33"/>
            <p:cNvSpPr>
              <a:spLocks noChangeArrowheads="1"/>
            </p:cNvSpPr>
            <p:nvPr/>
          </p:nvSpPr>
          <p:spPr bwMode="auto">
            <a:xfrm>
              <a:off x="4413" y="1601"/>
              <a:ext cx="242"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   </a:t>
              </a:r>
            </a:p>
          </p:txBody>
        </p:sp>
      </p:grpSp>
      <p:sp>
        <p:nvSpPr>
          <p:cNvPr id="25606" name="Rectangle 12"/>
          <p:cNvSpPr>
            <a:spLocks noChangeArrowheads="1"/>
          </p:cNvSpPr>
          <p:nvPr/>
        </p:nvSpPr>
        <p:spPr bwMode="auto">
          <a:xfrm>
            <a:off x="2057400" y="2667000"/>
            <a:ext cx="5483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36575" eaLnBrk="0" hangingPunct="0">
              <a:spcBef>
                <a:spcPct val="20000"/>
              </a:spcBef>
              <a:buClr>
                <a:schemeClr val="accent1"/>
              </a:buClr>
              <a:buSzPct val="65000"/>
              <a:buFont typeface="Wingdings" pitchFamily="2" charset="2"/>
              <a:buChar char="n"/>
              <a:tabLst>
                <a:tab pos="985838" algn="l"/>
                <a:tab pos="1798638" algn="l"/>
              </a:tabLst>
              <a:defRPr sz="3000">
                <a:solidFill>
                  <a:schemeClr val="tx1"/>
                </a:solidFill>
                <a:latin typeface="Arial" charset="0"/>
              </a:defRPr>
            </a:lvl1pPr>
            <a:lvl2pPr marL="742950" indent="-285750" defTabSz="536575" eaLnBrk="0" hangingPunct="0">
              <a:spcBef>
                <a:spcPct val="20000"/>
              </a:spcBef>
              <a:buClr>
                <a:schemeClr val="accent2"/>
              </a:buClr>
              <a:buSzPct val="60000"/>
              <a:buFont typeface="Wingdings" pitchFamily="2" charset="2"/>
              <a:buChar char="q"/>
              <a:tabLst>
                <a:tab pos="985838" algn="l"/>
                <a:tab pos="1798638" algn="l"/>
              </a:tabLst>
              <a:defRPr sz="2600">
                <a:solidFill>
                  <a:schemeClr val="tx1"/>
                </a:solidFill>
                <a:latin typeface="Arial" charset="0"/>
              </a:defRPr>
            </a:lvl2pPr>
            <a:lvl3pPr marL="1143000" indent="-228600" defTabSz="536575" eaLnBrk="0" hangingPunct="0">
              <a:spcBef>
                <a:spcPct val="20000"/>
              </a:spcBef>
              <a:buClr>
                <a:schemeClr val="accent1"/>
              </a:buClr>
              <a:buSzPct val="65000"/>
              <a:buFont typeface="Wingdings" pitchFamily="2" charset="2"/>
              <a:buChar char="n"/>
              <a:tabLst>
                <a:tab pos="985838" algn="l"/>
                <a:tab pos="1798638" algn="l"/>
              </a:tabLst>
              <a:defRPr sz="2200">
                <a:solidFill>
                  <a:schemeClr val="tx1"/>
                </a:solidFill>
                <a:latin typeface="Arial" charset="0"/>
              </a:defRPr>
            </a:lvl3pPr>
            <a:lvl4pPr marL="1600200" indent="-228600" defTabSz="536575" eaLnBrk="0" hangingPunct="0">
              <a:spcBef>
                <a:spcPct val="20000"/>
              </a:spcBef>
              <a:buClr>
                <a:schemeClr val="accent2"/>
              </a:buClr>
              <a:buSzPct val="70000"/>
              <a:buFont typeface="Wingdings" pitchFamily="2" charset="2"/>
              <a:buChar char="q"/>
              <a:tabLst>
                <a:tab pos="985838" algn="l"/>
                <a:tab pos="1798638" algn="l"/>
              </a:tabLst>
              <a:defRPr sz="2000">
                <a:solidFill>
                  <a:schemeClr val="tx1"/>
                </a:solidFill>
                <a:latin typeface="Arial" charset="0"/>
              </a:defRPr>
            </a:lvl4pPr>
            <a:lvl5pPr marL="2057400" indent="-228600" defTabSz="536575" eaLnBrk="0" hangingPunct="0">
              <a:spcBef>
                <a:spcPct val="20000"/>
              </a:spcBef>
              <a:buClr>
                <a:schemeClr val="accent1"/>
              </a:buClr>
              <a:buSzPct val="75000"/>
              <a:buFont typeface="Wingdings" pitchFamily="2" charset="2"/>
              <a:buChar char="§"/>
              <a:tabLst>
                <a:tab pos="985838" algn="l"/>
                <a:tab pos="1798638" algn="l"/>
              </a:tabLst>
              <a:defRPr sz="2000">
                <a:solidFill>
                  <a:schemeClr val="tx1"/>
                </a:solidFill>
                <a:latin typeface="Arial" charset="0"/>
              </a:defRPr>
            </a:lvl5pPr>
            <a:lvl6pPr marL="25146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6pPr>
            <a:lvl7pPr marL="29718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7pPr>
            <a:lvl8pPr marL="34290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8pPr>
            <a:lvl9pPr marL="38862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9pPr>
          </a:lstStyle>
          <a:p>
            <a:pPr>
              <a:spcBef>
                <a:spcPct val="0"/>
              </a:spcBef>
              <a:buClrTx/>
              <a:buSzTx/>
              <a:buFontTx/>
              <a:buNone/>
            </a:pPr>
            <a:r>
              <a:rPr lang="tr-TR" altLang="lt-LT" sz="1800" b="1">
                <a:solidFill>
                  <a:schemeClr val="accent2"/>
                </a:solidFill>
                <a:latin typeface="Times New Roman" pitchFamily="18" charset="0"/>
              </a:rPr>
              <a:t>Location	</a:t>
            </a:r>
            <a:r>
              <a:rPr lang="en-US" altLang="lt-LT" sz="1800" b="1">
                <a:solidFill>
                  <a:schemeClr val="accent2"/>
                </a:solidFill>
                <a:latin typeface="Times New Roman" pitchFamily="18" charset="0"/>
              </a:rPr>
              <a:t>Sa</a:t>
            </a:r>
            <a:r>
              <a:rPr lang="tr-TR" altLang="lt-LT" sz="1800" b="1">
                <a:solidFill>
                  <a:schemeClr val="accent2"/>
                </a:solidFill>
                <a:latin typeface="Times New Roman" pitchFamily="18" charset="0"/>
              </a:rPr>
              <a:t>lary	Content	Long-term	        	   </a:t>
            </a:r>
            <a:r>
              <a:rPr lang="tr-TR" altLang="lt-LT" sz="1800" b="1">
                <a:solidFill>
                  <a:srgbClr val="7C6E34"/>
                </a:solidFill>
                <a:latin typeface="Times New Roman" pitchFamily="18" charset="0"/>
              </a:rPr>
              <a:t>Average</a:t>
            </a:r>
            <a:endParaRPr lang="en-US" altLang="lt-LT" sz="1800" b="1">
              <a:solidFill>
                <a:srgbClr val="7C6E34"/>
              </a:solidFill>
              <a:latin typeface="Times New Roman" pitchFamily="18" charset="0"/>
            </a:endParaRPr>
          </a:p>
        </p:txBody>
      </p:sp>
      <p:sp>
        <p:nvSpPr>
          <p:cNvPr id="25607" name="Rectangle 13"/>
          <p:cNvSpPr>
            <a:spLocks noChangeArrowheads="1"/>
          </p:cNvSpPr>
          <p:nvPr/>
        </p:nvSpPr>
        <p:spPr bwMode="auto">
          <a:xfrm>
            <a:off x="6477000" y="3124200"/>
            <a:ext cx="1066800" cy="193833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985838"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defTabSz="985838"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defTabSz="985838"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defTabSz="985838"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defTabSz="985838"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nSpc>
                <a:spcPct val="150000"/>
              </a:lnSpc>
              <a:spcBef>
                <a:spcPct val="0"/>
              </a:spcBef>
              <a:buClrTx/>
              <a:buSzTx/>
              <a:buFontTx/>
              <a:buNone/>
            </a:pPr>
            <a:r>
              <a:rPr lang="tr-TR" altLang="lt-LT" sz="2000" b="1">
                <a:latin typeface="Times New Roman" pitchFamily="18" charset="0"/>
              </a:rPr>
              <a:t>   0.086</a:t>
            </a:r>
          </a:p>
          <a:p>
            <a:pPr>
              <a:lnSpc>
                <a:spcPct val="150000"/>
              </a:lnSpc>
              <a:spcBef>
                <a:spcPct val="0"/>
              </a:spcBef>
              <a:buClrTx/>
              <a:buSzTx/>
              <a:buFontTx/>
              <a:buNone/>
            </a:pPr>
            <a:r>
              <a:rPr lang="tr-TR" altLang="lt-LT" sz="2000" b="1">
                <a:latin typeface="Times New Roman" pitchFamily="18" charset="0"/>
              </a:rPr>
              <a:t>   0.496</a:t>
            </a:r>
          </a:p>
          <a:p>
            <a:pPr>
              <a:lnSpc>
                <a:spcPct val="150000"/>
              </a:lnSpc>
              <a:spcBef>
                <a:spcPct val="0"/>
              </a:spcBef>
              <a:buClrTx/>
              <a:buSzTx/>
              <a:buFontTx/>
              <a:buNone/>
            </a:pPr>
            <a:r>
              <a:rPr lang="tr-TR" altLang="lt-LT" sz="2000" b="1">
                <a:latin typeface="Times New Roman" pitchFamily="18" charset="0"/>
              </a:rPr>
              <a:t>   0.289</a:t>
            </a:r>
          </a:p>
          <a:p>
            <a:pPr>
              <a:lnSpc>
                <a:spcPct val="150000"/>
              </a:lnSpc>
              <a:spcBef>
                <a:spcPct val="0"/>
              </a:spcBef>
              <a:buClrTx/>
              <a:buSzTx/>
              <a:buFontTx/>
              <a:buNone/>
            </a:pPr>
            <a:r>
              <a:rPr lang="tr-TR" altLang="lt-LT" sz="2000" b="1">
                <a:latin typeface="Times New Roman" pitchFamily="18" charset="0"/>
              </a:rPr>
              <a:t>   0.130</a:t>
            </a:r>
          </a:p>
        </p:txBody>
      </p:sp>
      <p:sp>
        <p:nvSpPr>
          <p:cNvPr id="25608" name="TextBox 14"/>
          <p:cNvSpPr txBox="1">
            <a:spLocks noChangeArrowheads="1"/>
          </p:cNvSpPr>
          <p:nvPr/>
        </p:nvSpPr>
        <p:spPr bwMode="auto">
          <a:xfrm>
            <a:off x="1905000" y="5105400"/>
            <a:ext cx="6032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u="sng"/>
              <a:t>+                                                                 </a:t>
            </a:r>
            <a:r>
              <a:rPr lang="tr-TR" altLang="lt-LT" sz="1800"/>
              <a:t>     </a:t>
            </a:r>
            <a:r>
              <a:rPr lang="tr-TR" altLang="lt-LT" sz="1800" u="sng"/>
              <a:t>+              </a:t>
            </a:r>
          </a:p>
          <a:p>
            <a:pPr eaLnBrk="1" hangingPunct="1">
              <a:spcBef>
                <a:spcPct val="0"/>
              </a:spcBef>
              <a:buClrTx/>
              <a:buSzTx/>
              <a:buFontTx/>
              <a:buNone/>
            </a:pPr>
            <a:r>
              <a:rPr lang="tr-TR" altLang="lt-LT" sz="1800">
                <a:latin typeface="Times New Roman" pitchFamily="18" charset="0"/>
                <a:cs typeface="Times New Roman" pitchFamily="18" charset="0"/>
              </a:rPr>
              <a:t>        </a:t>
            </a:r>
            <a:r>
              <a:rPr lang="tr-TR" altLang="lt-LT" sz="1800" b="1">
                <a:latin typeface="Times New Roman" pitchFamily="18" charset="0"/>
                <a:cs typeface="Times New Roman" pitchFamily="18" charset="0"/>
              </a:rPr>
              <a:t>1               1              1               1                          1</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7813"/>
            <a:ext cx="8229600" cy="788987"/>
          </a:xfrm>
        </p:spPr>
        <p:txBody>
          <a:bodyPr/>
          <a:lstStyle/>
          <a:p>
            <a:r>
              <a:rPr lang="tr-TR" altLang="lt-LT" dirty="0" err="1"/>
              <a:t>Example</a:t>
            </a:r>
            <a:r>
              <a:rPr lang="tr-TR" altLang="lt-LT" dirty="0"/>
              <a:t> </a:t>
            </a:r>
            <a:r>
              <a:rPr lang="en-US" altLang="lt-LT" dirty="0"/>
              <a:t>1</a:t>
            </a:r>
            <a:r>
              <a:rPr lang="tr-TR" altLang="lt-LT" dirty="0"/>
              <a:t>: </a:t>
            </a:r>
            <a:r>
              <a:rPr lang="tr-TR" altLang="lt-LT" dirty="0" smtClean="0"/>
              <a:t>Evaluation </a:t>
            </a:r>
            <a:r>
              <a:rPr lang="tr-TR" altLang="lt-LT" dirty="0" smtClean="0"/>
              <a:t>of </a:t>
            </a:r>
            <a:r>
              <a:rPr lang="tr-TR" altLang="lt-LT" dirty="0" err="1" smtClean="0"/>
              <a:t>Job</a:t>
            </a:r>
            <a:r>
              <a:rPr lang="tr-TR" altLang="lt-LT" dirty="0" smtClean="0"/>
              <a:t> </a:t>
            </a:r>
            <a:r>
              <a:rPr lang="tr-TR" altLang="lt-LT" dirty="0" err="1" smtClean="0"/>
              <a:t>Offers</a:t>
            </a:r>
            <a:endParaRPr lang="tr-TR" altLang="lt-LT" dirty="0" smtClean="0"/>
          </a:p>
        </p:txBody>
      </p:sp>
      <p:sp>
        <p:nvSpPr>
          <p:cNvPr id="3" name="Slide Number Placeholder 2"/>
          <p:cNvSpPr>
            <a:spLocks noGrp="1"/>
          </p:cNvSpPr>
          <p:nvPr>
            <p:ph type="sldNum" sz="quarter" idx="12"/>
          </p:nvPr>
        </p:nvSpPr>
        <p:spPr/>
        <p:txBody>
          <a:bodyPr/>
          <a:lstStyle/>
          <a:p>
            <a:pPr>
              <a:defRPr/>
            </a:pPr>
            <a:fld id="{58E9DC01-DE8B-4636-9156-32F741F0BDCD}" type="slidenum">
              <a:rPr lang="en-US" altLang="en-US" smtClean="0"/>
              <a:pPr>
                <a:defRPr/>
              </a:pPr>
              <a:t>24</a:t>
            </a:fld>
            <a:endParaRPr lang="en-US" altLang="en-US"/>
          </a:p>
        </p:txBody>
      </p:sp>
      <p:sp>
        <p:nvSpPr>
          <p:cNvPr id="26628" name="TextBox 3"/>
          <p:cNvSpPr txBox="1">
            <a:spLocks noChangeArrowheads="1"/>
          </p:cNvSpPr>
          <p:nvPr/>
        </p:nvSpPr>
        <p:spPr bwMode="auto">
          <a:xfrm>
            <a:off x="609600" y="1371600"/>
            <a:ext cx="5006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Step 2: Evaluate alternatives w.r.t. each criteria</a:t>
            </a:r>
          </a:p>
        </p:txBody>
      </p:sp>
      <p:grpSp>
        <p:nvGrpSpPr>
          <p:cNvPr id="26629" name="Group 46"/>
          <p:cNvGrpSpPr>
            <a:grpSpLocks/>
          </p:cNvGrpSpPr>
          <p:nvPr/>
        </p:nvGrpSpPr>
        <p:grpSpPr bwMode="auto">
          <a:xfrm>
            <a:off x="457200" y="3048000"/>
            <a:ext cx="2360613" cy="1320800"/>
            <a:chOff x="669" y="1522"/>
            <a:chExt cx="1488" cy="832"/>
          </a:xfrm>
        </p:grpSpPr>
        <p:sp>
          <p:nvSpPr>
            <p:cNvPr id="26638" name="Rectangle 6"/>
            <p:cNvSpPr>
              <a:spLocks noChangeArrowheads="1"/>
            </p:cNvSpPr>
            <p:nvPr/>
          </p:nvSpPr>
          <p:spPr bwMode="auto">
            <a:xfrm>
              <a:off x="669" y="1522"/>
              <a:ext cx="232" cy="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2000" b="1">
                  <a:solidFill>
                    <a:schemeClr val="accent2"/>
                  </a:solidFill>
                  <a:latin typeface="Times New Roman" pitchFamily="18" charset="0"/>
                </a:rPr>
                <a:t>A</a:t>
              </a:r>
            </a:p>
            <a:p>
              <a:pPr>
                <a:spcBef>
                  <a:spcPct val="0"/>
                </a:spcBef>
                <a:buClrTx/>
                <a:buSzTx/>
                <a:buFontTx/>
                <a:buNone/>
              </a:pPr>
              <a:r>
                <a:rPr lang="tr-TR" altLang="lt-LT" sz="2000" b="1">
                  <a:solidFill>
                    <a:schemeClr val="accent2"/>
                  </a:solidFill>
                  <a:latin typeface="Times New Roman" pitchFamily="18" charset="0"/>
                </a:rPr>
                <a:t>B</a:t>
              </a:r>
            </a:p>
            <a:p>
              <a:pPr>
                <a:spcBef>
                  <a:spcPct val="0"/>
                </a:spcBef>
                <a:buClrTx/>
                <a:buSzTx/>
                <a:buFontTx/>
                <a:buNone/>
              </a:pPr>
              <a:r>
                <a:rPr lang="tr-TR" altLang="lt-LT" sz="2000" b="1">
                  <a:solidFill>
                    <a:schemeClr val="accent2"/>
                  </a:solidFill>
                  <a:latin typeface="Times New Roman" pitchFamily="18" charset="0"/>
                </a:rPr>
                <a:t>C</a:t>
              </a:r>
            </a:p>
            <a:p>
              <a:pPr>
                <a:spcBef>
                  <a:spcPct val="0"/>
                </a:spcBef>
                <a:buClrTx/>
                <a:buSzTx/>
                <a:buFontTx/>
                <a:buNone/>
              </a:pPr>
              <a:r>
                <a:rPr lang="tr-TR" altLang="lt-LT" sz="2000" b="1">
                  <a:solidFill>
                    <a:schemeClr val="accent2"/>
                  </a:solidFill>
                  <a:latin typeface="Times New Roman" pitchFamily="18" charset="0"/>
                </a:rPr>
                <a:t>D</a:t>
              </a:r>
              <a:endParaRPr lang="en-US" altLang="lt-LT" sz="2000" b="1">
                <a:solidFill>
                  <a:schemeClr val="accent2"/>
                </a:solidFill>
                <a:latin typeface="Times New Roman" pitchFamily="18" charset="0"/>
              </a:endParaRPr>
            </a:p>
          </p:txBody>
        </p:sp>
        <p:sp>
          <p:nvSpPr>
            <p:cNvPr id="26639" name="Rectangle 11"/>
            <p:cNvSpPr>
              <a:spLocks noChangeArrowheads="1"/>
            </p:cNvSpPr>
            <p:nvPr/>
          </p:nvSpPr>
          <p:spPr bwMode="auto">
            <a:xfrm>
              <a:off x="957" y="1522"/>
              <a:ext cx="1200" cy="832"/>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marL="457200" indent="-457200" defTabSz="365125" eaLnBrk="0" hangingPunct="0">
                <a:spcBef>
                  <a:spcPct val="20000"/>
                </a:spcBef>
                <a:buClr>
                  <a:schemeClr val="accent1"/>
                </a:buClr>
                <a:buSzPct val="65000"/>
                <a:buFont typeface="Wingdings" pitchFamily="2" charset="2"/>
                <a:buChar char="n"/>
                <a:tabLst>
                  <a:tab pos="985838" algn="l"/>
                  <a:tab pos="1524000" algn="l"/>
                </a:tabLst>
                <a:defRPr sz="3000">
                  <a:solidFill>
                    <a:schemeClr val="tx1"/>
                  </a:solidFill>
                  <a:latin typeface="Arial" charset="0"/>
                </a:defRPr>
              </a:lvl1pPr>
              <a:lvl2pPr marL="742950" indent="-285750" defTabSz="365125" eaLnBrk="0" hangingPunct="0">
                <a:spcBef>
                  <a:spcPct val="20000"/>
                </a:spcBef>
                <a:buClr>
                  <a:schemeClr val="accent2"/>
                </a:buClr>
                <a:buSzPct val="60000"/>
                <a:buFont typeface="Wingdings" pitchFamily="2" charset="2"/>
                <a:buChar char="q"/>
                <a:tabLst>
                  <a:tab pos="985838" algn="l"/>
                  <a:tab pos="1524000" algn="l"/>
                </a:tabLst>
                <a:defRPr sz="2600">
                  <a:solidFill>
                    <a:schemeClr val="tx1"/>
                  </a:solidFill>
                  <a:latin typeface="Arial" charset="0"/>
                </a:defRPr>
              </a:lvl2pPr>
              <a:lvl3pPr marL="1143000" indent="-228600" defTabSz="365125" eaLnBrk="0" hangingPunct="0">
                <a:spcBef>
                  <a:spcPct val="20000"/>
                </a:spcBef>
                <a:buClr>
                  <a:schemeClr val="accent1"/>
                </a:buClr>
                <a:buSzPct val="65000"/>
                <a:buFont typeface="Wingdings" pitchFamily="2" charset="2"/>
                <a:buChar char="n"/>
                <a:tabLst>
                  <a:tab pos="985838" algn="l"/>
                  <a:tab pos="1524000" algn="l"/>
                </a:tabLst>
                <a:defRPr sz="2200">
                  <a:solidFill>
                    <a:schemeClr val="tx1"/>
                  </a:solidFill>
                  <a:latin typeface="Arial" charset="0"/>
                </a:defRPr>
              </a:lvl3pPr>
              <a:lvl4pPr marL="1600200" indent="-228600" defTabSz="365125" eaLnBrk="0" hangingPunct="0">
                <a:spcBef>
                  <a:spcPct val="20000"/>
                </a:spcBef>
                <a:buClr>
                  <a:schemeClr val="accent2"/>
                </a:buClr>
                <a:buSzPct val="70000"/>
                <a:buFont typeface="Wingdings" pitchFamily="2" charset="2"/>
                <a:buChar char="q"/>
                <a:tabLst>
                  <a:tab pos="985838" algn="l"/>
                  <a:tab pos="1524000" algn="l"/>
                </a:tabLst>
                <a:defRPr sz="2000">
                  <a:solidFill>
                    <a:schemeClr val="tx1"/>
                  </a:solidFill>
                  <a:latin typeface="Arial" charset="0"/>
                </a:defRPr>
              </a:lvl4pPr>
              <a:lvl5pPr marL="2057400" indent="-228600" defTabSz="365125" eaLnBrk="0" hangingPunct="0">
                <a:spcBef>
                  <a:spcPct val="20000"/>
                </a:spcBef>
                <a:buClr>
                  <a:schemeClr val="accent1"/>
                </a:buClr>
                <a:buSzPct val="75000"/>
                <a:buFont typeface="Wingdings" pitchFamily="2" charset="2"/>
                <a:buChar char="§"/>
                <a:tabLst>
                  <a:tab pos="985838" algn="l"/>
                  <a:tab pos="1524000" algn="l"/>
                </a:tabLst>
                <a:defRPr sz="2000">
                  <a:solidFill>
                    <a:schemeClr val="tx1"/>
                  </a:solidFill>
                  <a:latin typeface="Arial" charset="0"/>
                </a:defRPr>
              </a:lvl5pPr>
              <a:lvl6pPr marL="2514600" indent="-228600" defTabSz="365125" eaLnBrk="0" fontAlgn="base" hangingPunct="0">
                <a:spcBef>
                  <a:spcPct val="20000"/>
                </a:spcBef>
                <a:spcAft>
                  <a:spcPct val="0"/>
                </a:spcAft>
                <a:buClr>
                  <a:schemeClr val="accent1"/>
                </a:buClr>
                <a:buSzPct val="75000"/>
                <a:buFont typeface="Wingdings" pitchFamily="2" charset="2"/>
                <a:buChar char="§"/>
                <a:tabLst>
                  <a:tab pos="985838" algn="l"/>
                  <a:tab pos="1524000" algn="l"/>
                </a:tabLst>
                <a:defRPr sz="2000">
                  <a:solidFill>
                    <a:schemeClr val="tx1"/>
                  </a:solidFill>
                  <a:latin typeface="Arial" charset="0"/>
                </a:defRPr>
              </a:lvl6pPr>
              <a:lvl7pPr marL="2971800" indent="-228600" defTabSz="365125" eaLnBrk="0" fontAlgn="base" hangingPunct="0">
                <a:spcBef>
                  <a:spcPct val="20000"/>
                </a:spcBef>
                <a:spcAft>
                  <a:spcPct val="0"/>
                </a:spcAft>
                <a:buClr>
                  <a:schemeClr val="accent1"/>
                </a:buClr>
                <a:buSzPct val="75000"/>
                <a:buFont typeface="Wingdings" pitchFamily="2" charset="2"/>
                <a:buChar char="§"/>
                <a:tabLst>
                  <a:tab pos="985838" algn="l"/>
                  <a:tab pos="1524000" algn="l"/>
                </a:tabLst>
                <a:defRPr sz="2000">
                  <a:solidFill>
                    <a:schemeClr val="tx1"/>
                  </a:solidFill>
                  <a:latin typeface="Arial" charset="0"/>
                </a:defRPr>
              </a:lvl7pPr>
              <a:lvl8pPr marL="3429000" indent="-228600" defTabSz="365125" eaLnBrk="0" fontAlgn="base" hangingPunct="0">
                <a:spcBef>
                  <a:spcPct val="20000"/>
                </a:spcBef>
                <a:spcAft>
                  <a:spcPct val="0"/>
                </a:spcAft>
                <a:buClr>
                  <a:schemeClr val="accent1"/>
                </a:buClr>
                <a:buSzPct val="75000"/>
                <a:buFont typeface="Wingdings" pitchFamily="2" charset="2"/>
                <a:buChar char="§"/>
                <a:tabLst>
                  <a:tab pos="985838" algn="l"/>
                  <a:tab pos="1524000" algn="l"/>
                </a:tabLst>
                <a:defRPr sz="2000">
                  <a:solidFill>
                    <a:schemeClr val="tx1"/>
                  </a:solidFill>
                  <a:latin typeface="Arial" charset="0"/>
                </a:defRPr>
              </a:lvl8pPr>
              <a:lvl9pPr marL="3886200" indent="-228600" defTabSz="365125" eaLnBrk="0" fontAlgn="base" hangingPunct="0">
                <a:spcBef>
                  <a:spcPct val="20000"/>
                </a:spcBef>
                <a:spcAft>
                  <a:spcPct val="0"/>
                </a:spcAft>
                <a:buClr>
                  <a:schemeClr val="accent1"/>
                </a:buClr>
                <a:buSzPct val="75000"/>
                <a:buFont typeface="Wingdings" pitchFamily="2" charset="2"/>
                <a:buChar char="§"/>
                <a:tabLst>
                  <a:tab pos="985838" algn="l"/>
                  <a:tab pos="1524000" algn="l"/>
                </a:tabLst>
                <a:defRPr sz="2000">
                  <a:solidFill>
                    <a:schemeClr val="tx1"/>
                  </a:solidFill>
                  <a:latin typeface="Arial" charset="0"/>
                </a:defRPr>
              </a:lvl9pPr>
            </a:lstStyle>
            <a:p>
              <a:pPr>
                <a:spcBef>
                  <a:spcPct val="0"/>
                </a:spcBef>
                <a:buClrTx/>
                <a:buSzTx/>
                <a:buFontTx/>
                <a:buNone/>
              </a:pPr>
              <a:r>
                <a:rPr lang="tr-TR" altLang="lt-LT" sz="2000">
                  <a:latin typeface="Times New Roman" pitchFamily="18" charset="0"/>
                </a:rPr>
                <a:t>1	1/2	1/3	5</a:t>
              </a:r>
            </a:p>
            <a:p>
              <a:pPr>
                <a:spcBef>
                  <a:spcPct val="0"/>
                </a:spcBef>
                <a:buClrTx/>
                <a:buSzTx/>
                <a:buFontTx/>
                <a:buNone/>
              </a:pPr>
              <a:r>
                <a:rPr lang="tr-TR" altLang="lt-LT" sz="2000">
                  <a:latin typeface="Times New Roman" pitchFamily="18" charset="0"/>
                </a:rPr>
                <a:t>2	1	1/2	7</a:t>
              </a:r>
            </a:p>
            <a:p>
              <a:pPr>
                <a:spcBef>
                  <a:spcPct val="0"/>
                </a:spcBef>
                <a:buClrTx/>
                <a:buSzTx/>
                <a:buFontTx/>
                <a:buNone/>
              </a:pPr>
              <a:r>
                <a:rPr lang="tr-TR" altLang="lt-LT" sz="2000">
                  <a:latin typeface="Times New Roman" pitchFamily="18" charset="0"/>
                </a:rPr>
                <a:t>3	2	1	9</a:t>
              </a:r>
            </a:p>
            <a:p>
              <a:pPr>
                <a:spcBef>
                  <a:spcPct val="0"/>
                </a:spcBef>
                <a:buClrTx/>
                <a:buSzTx/>
                <a:buFontTx/>
                <a:buNone/>
              </a:pPr>
              <a:r>
                <a:rPr lang="tr-TR" altLang="lt-LT" sz="2000">
                  <a:latin typeface="Times New Roman" pitchFamily="18" charset="0"/>
                </a:rPr>
                <a:t>1/5	1/7	1/9	1</a:t>
              </a:r>
              <a:endParaRPr lang="en-US" altLang="lt-LT" sz="2000">
                <a:latin typeface="Times New Roman" pitchFamily="18" charset="0"/>
              </a:endParaRPr>
            </a:p>
          </p:txBody>
        </p:sp>
      </p:grpSp>
      <p:sp>
        <p:nvSpPr>
          <p:cNvPr id="26630" name="Rectangle 12"/>
          <p:cNvSpPr>
            <a:spLocks noChangeArrowheads="1"/>
          </p:cNvSpPr>
          <p:nvPr/>
        </p:nvSpPr>
        <p:spPr bwMode="auto">
          <a:xfrm>
            <a:off x="838200" y="2590800"/>
            <a:ext cx="19097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36575" eaLnBrk="0" hangingPunct="0">
              <a:spcBef>
                <a:spcPct val="20000"/>
              </a:spcBef>
              <a:buClr>
                <a:schemeClr val="accent1"/>
              </a:buClr>
              <a:buSzPct val="65000"/>
              <a:buFont typeface="Wingdings" pitchFamily="2" charset="2"/>
              <a:buChar char="n"/>
              <a:tabLst>
                <a:tab pos="985838" algn="l"/>
                <a:tab pos="1798638" algn="l"/>
              </a:tabLst>
              <a:defRPr sz="3000">
                <a:solidFill>
                  <a:schemeClr val="tx1"/>
                </a:solidFill>
                <a:latin typeface="Arial" charset="0"/>
              </a:defRPr>
            </a:lvl1pPr>
            <a:lvl2pPr marL="742950" indent="-285750" defTabSz="536575" eaLnBrk="0" hangingPunct="0">
              <a:spcBef>
                <a:spcPct val="20000"/>
              </a:spcBef>
              <a:buClr>
                <a:schemeClr val="accent2"/>
              </a:buClr>
              <a:buSzPct val="60000"/>
              <a:buFont typeface="Wingdings" pitchFamily="2" charset="2"/>
              <a:buChar char="q"/>
              <a:tabLst>
                <a:tab pos="985838" algn="l"/>
                <a:tab pos="1798638" algn="l"/>
              </a:tabLst>
              <a:defRPr sz="2600">
                <a:solidFill>
                  <a:schemeClr val="tx1"/>
                </a:solidFill>
                <a:latin typeface="Arial" charset="0"/>
              </a:defRPr>
            </a:lvl2pPr>
            <a:lvl3pPr marL="1143000" indent="-228600" defTabSz="536575" eaLnBrk="0" hangingPunct="0">
              <a:spcBef>
                <a:spcPct val="20000"/>
              </a:spcBef>
              <a:buClr>
                <a:schemeClr val="accent1"/>
              </a:buClr>
              <a:buSzPct val="65000"/>
              <a:buFont typeface="Wingdings" pitchFamily="2" charset="2"/>
              <a:buChar char="n"/>
              <a:tabLst>
                <a:tab pos="985838" algn="l"/>
                <a:tab pos="1798638" algn="l"/>
              </a:tabLst>
              <a:defRPr sz="2200">
                <a:solidFill>
                  <a:schemeClr val="tx1"/>
                </a:solidFill>
                <a:latin typeface="Arial" charset="0"/>
              </a:defRPr>
            </a:lvl3pPr>
            <a:lvl4pPr marL="1600200" indent="-228600" defTabSz="536575" eaLnBrk="0" hangingPunct="0">
              <a:spcBef>
                <a:spcPct val="20000"/>
              </a:spcBef>
              <a:buClr>
                <a:schemeClr val="accent2"/>
              </a:buClr>
              <a:buSzPct val="70000"/>
              <a:buFont typeface="Wingdings" pitchFamily="2" charset="2"/>
              <a:buChar char="q"/>
              <a:tabLst>
                <a:tab pos="985838" algn="l"/>
                <a:tab pos="1798638" algn="l"/>
              </a:tabLst>
              <a:defRPr sz="2000">
                <a:solidFill>
                  <a:schemeClr val="tx1"/>
                </a:solidFill>
                <a:latin typeface="Arial" charset="0"/>
              </a:defRPr>
            </a:lvl4pPr>
            <a:lvl5pPr marL="2057400" indent="-228600" defTabSz="536575" eaLnBrk="0" hangingPunct="0">
              <a:spcBef>
                <a:spcPct val="20000"/>
              </a:spcBef>
              <a:buClr>
                <a:schemeClr val="accent1"/>
              </a:buClr>
              <a:buSzPct val="75000"/>
              <a:buFont typeface="Wingdings" pitchFamily="2" charset="2"/>
              <a:buChar char="§"/>
              <a:tabLst>
                <a:tab pos="985838" algn="l"/>
                <a:tab pos="1798638" algn="l"/>
              </a:tabLst>
              <a:defRPr sz="2000">
                <a:solidFill>
                  <a:schemeClr val="tx1"/>
                </a:solidFill>
                <a:latin typeface="Arial" charset="0"/>
              </a:defRPr>
            </a:lvl5pPr>
            <a:lvl6pPr marL="25146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6pPr>
            <a:lvl7pPr marL="29718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7pPr>
            <a:lvl8pPr marL="34290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8pPr>
            <a:lvl9pPr marL="38862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9pPr>
          </a:lstStyle>
          <a:p>
            <a:pPr>
              <a:spcBef>
                <a:spcPct val="0"/>
              </a:spcBef>
              <a:buClrTx/>
              <a:buSzTx/>
              <a:buFontTx/>
              <a:buNone/>
            </a:pPr>
            <a:r>
              <a:rPr lang="tr-TR" altLang="lt-LT" sz="1800" b="1">
                <a:solidFill>
                  <a:schemeClr val="accent2"/>
                </a:solidFill>
                <a:latin typeface="Times New Roman" pitchFamily="18" charset="0"/>
              </a:rPr>
              <a:t> A       B      C     D</a:t>
            </a:r>
            <a:endParaRPr lang="en-US" altLang="lt-LT" sz="1800" b="1">
              <a:solidFill>
                <a:srgbClr val="7C6E34"/>
              </a:solidFill>
              <a:latin typeface="Times New Roman" pitchFamily="18" charset="0"/>
            </a:endParaRPr>
          </a:p>
        </p:txBody>
      </p:sp>
      <p:sp>
        <p:nvSpPr>
          <p:cNvPr id="26631" name="TextBox 13"/>
          <p:cNvSpPr txBox="1">
            <a:spLocks noChangeArrowheads="1"/>
          </p:cNvSpPr>
          <p:nvPr/>
        </p:nvSpPr>
        <p:spPr bwMode="auto">
          <a:xfrm>
            <a:off x="4572000" y="2133600"/>
            <a:ext cx="2736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Relative Location Scores</a:t>
            </a:r>
          </a:p>
        </p:txBody>
      </p:sp>
      <p:sp>
        <p:nvSpPr>
          <p:cNvPr id="26632" name="TextBox 14"/>
          <p:cNvSpPr txBox="1">
            <a:spLocks noChangeArrowheads="1"/>
          </p:cNvSpPr>
          <p:nvPr/>
        </p:nvSpPr>
        <p:spPr bwMode="auto">
          <a:xfrm>
            <a:off x="609600" y="2133600"/>
            <a:ext cx="1838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Location Scores</a:t>
            </a:r>
          </a:p>
        </p:txBody>
      </p:sp>
      <p:grpSp>
        <p:nvGrpSpPr>
          <p:cNvPr id="26633" name="Group 46"/>
          <p:cNvGrpSpPr>
            <a:grpSpLocks/>
          </p:cNvGrpSpPr>
          <p:nvPr/>
        </p:nvGrpSpPr>
        <p:grpSpPr bwMode="auto">
          <a:xfrm>
            <a:off x="3886200" y="3124200"/>
            <a:ext cx="3276600" cy="1196975"/>
            <a:chOff x="669" y="1522"/>
            <a:chExt cx="1270" cy="769"/>
          </a:xfrm>
        </p:grpSpPr>
        <p:sp>
          <p:nvSpPr>
            <p:cNvPr id="26636" name="Rectangle 6"/>
            <p:cNvSpPr>
              <a:spLocks noChangeArrowheads="1"/>
            </p:cNvSpPr>
            <p:nvPr/>
          </p:nvSpPr>
          <p:spPr bwMode="auto">
            <a:xfrm>
              <a:off x="669" y="1522"/>
              <a:ext cx="122" cy="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1800" b="1">
                  <a:solidFill>
                    <a:schemeClr val="accent2"/>
                  </a:solidFill>
                  <a:latin typeface="Times New Roman" pitchFamily="18" charset="0"/>
                </a:rPr>
                <a:t>A</a:t>
              </a:r>
            </a:p>
            <a:p>
              <a:pPr>
                <a:spcBef>
                  <a:spcPct val="0"/>
                </a:spcBef>
                <a:buClrTx/>
                <a:buSzTx/>
                <a:buFontTx/>
                <a:buNone/>
              </a:pPr>
              <a:r>
                <a:rPr lang="tr-TR" altLang="lt-LT" sz="1800" b="1">
                  <a:solidFill>
                    <a:schemeClr val="accent2"/>
                  </a:solidFill>
                  <a:latin typeface="Times New Roman" pitchFamily="18" charset="0"/>
                </a:rPr>
                <a:t>B</a:t>
              </a:r>
            </a:p>
            <a:p>
              <a:pPr>
                <a:spcBef>
                  <a:spcPct val="0"/>
                </a:spcBef>
                <a:buClrTx/>
                <a:buSzTx/>
                <a:buFontTx/>
                <a:buNone/>
              </a:pPr>
              <a:r>
                <a:rPr lang="tr-TR" altLang="lt-LT" sz="1800" b="1">
                  <a:solidFill>
                    <a:schemeClr val="accent2"/>
                  </a:solidFill>
                  <a:latin typeface="Times New Roman" pitchFamily="18" charset="0"/>
                </a:rPr>
                <a:t>C</a:t>
              </a:r>
            </a:p>
            <a:p>
              <a:pPr>
                <a:spcBef>
                  <a:spcPct val="0"/>
                </a:spcBef>
                <a:buClrTx/>
                <a:buSzTx/>
                <a:buFontTx/>
                <a:buNone/>
              </a:pPr>
              <a:r>
                <a:rPr lang="tr-TR" altLang="lt-LT" sz="1800" b="1">
                  <a:solidFill>
                    <a:schemeClr val="accent2"/>
                  </a:solidFill>
                  <a:latin typeface="Times New Roman" pitchFamily="18" charset="0"/>
                </a:rPr>
                <a:t>D</a:t>
              </a:r>
              <a:endParaRPr lang="en-US" altLang="lt-LT" sz="1800" b="1">
                <a:solidFill>
                  <a:schemeClr val="accent2"/>
                </a:solidFill>
                <a:latin typeface="Times New Roman" pitchFamily="18" charset="0"/>
              </a:endParaRPr>
            </a:p>
          </p:txBody>
        </p:sp>
        <p:sp>
          <p:nvSpPr>
            <p:cNvPr id="26637" name="Rectangle 11"/>
            <p:cNvSpPr>
              <a:spLocks noChangeArrowheads="1"/>
            </p:cNvSpPr>
            <p:nvPr/>
          </p:nvSpPr>
          <p:spPr bwMode="auto">
            <a:xfrm>
              <a:off x="817" y="1522"/>
              <a:ext cx="1122" cy="769"/>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marL="457200" indent="-457200" defTabSz="365125" eaLnBrk="0" hangingPunct="0">
                <a:spcBef>
                  <a:spcPct val="20000"/>
                </a:spcBef>
                <a:buClr>
                  <a:schemeClr val="accent1"/>
                </a:buClr>
                <a:buSzPct val="65000"/>
                <a:buFont typeface="Wingdings" pitchFamily="2" charset="2"/>
                <a:buChar char="n"/>
                <a:tabLst>
                  <a:tab pos="720725" algn="l"/>
                </a:tabLst>
                <a:defRPr sz="3000">
                  <a:solidFill>
                    <a:schemeClr val="tx1"/>
                  </a:solidFill>
                  <a:latin typeface="Arial" charset="0"/>
                </a:defRPr>
              </a:lvl1pPr>
              <a:lvl2pPr marL="742950" indent="-285750" defTabSz="365125" eaLnBrk="0" hangingPunct="0">
                <a:spcBef>
                  <a:spcPct val="20000"/>
                </a:spcBef>
                <a:buClr>
                  <a:schemeClr val="accent2"/>
                </a:buClr>
                <a:buSzPct val="60000"/>
                <a:buFont typeface="Wingdings" pitchFamily="2" charset="2"/>
                <a:buChar char="q"/>
                <a:tabLst>
                  <a:tab pos="720725" algn="l"/>
                </a:tabLst>
                <a:defRPr sz="2600">
                  <a:solidFill>
                    <a:schemeClr val="tx1"/>
                  </a:solidFill>
                  <a:latin typeface="Arial" charset="0"/>
                </a:defRPr>
              </a:lvl2pPr>
              <a:lvl3pPr marL="1143000" indent="-228600" defTabSz="365125" eaLnBrk="0" hangingPunct="0">
                <a:spcBef>
                  <a:spcPct val="20000"/>
                </a:spcBef>
                <a:buClr>
                  <a:schemeClr val="accent1"/>
                </a:buClr>
                <a:buSzPct val="65000"/>
                <a:buFont typeface="Wingdings" pitchFamily="2" charset="2"/>
                <a:buChar char="n"/>
                <a:tabLst>
                  <a:tab pos="720725" algn="l"/>
                </a:tabLst>
                <a:defRPr sz="2200">
                  <a:solidFill>
                    <a:schemeClr val="tx1"/>
                  </a:solidFill>
                  <a:latin typeface="Arial" charset="0"/>
                </a:defRPr>
              </a:lvl3pPr>
              <a:lvl4pPr marL="1600200" indent="-228600" defTabSz="365125" eaLnBrk="0" hangingPunct="0">
                <a:spcBef>
                  <a:spcPct val="20000"/>
                </a:spcBef>
                <a:buClr>
                  <a:schemeClr val="accent2"/>
                </a:buClr>
                <a:buSzPct val="70000"/>
                <a:buFont typeface="Wingdings" pitchFamily="2" charset="2"/>
                <a:buChar char="q"/>
                <a:tabLst>
                  <a:tab pos="720725" algn="l"/>
                </a:tabLst>
                <a:defRPr sz="2000">
                  <a:solidFill>
                    <a:schemeClr val="tx1"/>
                  </a:solidFill>
                  <a:latin typeface="Arial" charset="0"/>
                </a:defRPr>
              </a:lvl4pPr>
              <a:lvl5pPr marL="2057400" indent="-228600" defTabSz="365125" eaLnBrk="0" hangingPunct="0">
                <a:spcBef>
                  <a:spcPct val="20000"/>
                </a:spcBef>
                <a:buClr>
                  <a:schemeClr val="accent1"/>
                </a:buClr>
                <a:buSzPct val="75000"/>
                <a:buFont typeface="Wingdings" pitchFamily="2" charset="2"/>
                <a:buChar char="§"/>
                <a:tabLst>
                  <a:tab pos="720725" algn="l"/>
                </a:tabLst>
                <a:defRPr sz="2000">
                  <a:solidFill>
                    <a:schemeClr val="tx1"/>
                  </a:solidFill>
                  <a:latin typeface="Arial" charset="0"/>
                </a:defRPr>
              </a:lvl5pPr>
              <a:lvl6pPr marL="2514600" indent="-228600" defTabSz="365125" eaLnBrk="0" fontAlgn="base" hangingPunct="0">
                <a:spcBef>
                  <a:spcPct val="20000"/>
                </a:spcBef>
                <a:spcAft>
                  <a:spcPct val="0"/>
                </a:spcAft>
                <a:buClr>
                  <a:schemeClr val="accent1"/>
                </a:buClr>
                <a:buSzPct val="75000"/>
                <a:buFont typeface="Wingdings" pitchFamily="2" charset="2"/>
                <a:buChar char="§"/>
                <a:tabLst>
                  <a:tab pos="720725" algn="l"/>
                </a:tabLst>
                <a:defRPr sz="2000">
                  <a:solidFill>
                    <a:schemeClr val="tx1"/>
                  </a:solidFill>
                  <a:latin typeface="Arial" charset="0"/>
                </a:defRPr>
              </a:lvl6pPr>
              <a:lvl7pPr marL="2971800" indent="-228600" defTabSz="365125" eaLnBrk="0" fontAlgn="base" hangingPunct="0">
                <a:spcBef>
                  <a:spcPct val="20000"/>
                </a:spcBef>
                <a:spcAft>
                  <a:spcPct val="0"/>
                </a:spcAft>
                <a:buClr>
                  <a:schemeClr val="accent1"/>
                </a:buClr>
                <a:buSzPct val="75000"/>
                <a:buFont typeface="Wingdings" pitchFamily="2" charset="2"/>
                <a:buChar char="§"/>
                <a:tabLst>
                  <a:tab pos="720725" algn="l"/>
                </a:tabLst>
                <a:defRPr sz="2000">
                  <a:solidFill>
                    <a:schemeClr val="tx1"/>
                  </a:solidFill>
                  <a:latin typeface="Arial" charset="0"/>
                </a:defRPr>
              </a:lvl7pPr>
              <a:lvl8pPr marL="3429000" indent="-228600" defTabSz="365125" eaLnBrk="0" fontAlgn="base" hangingPunct="0">
                <a:spcBef>
                  <a:spcPct val="20000"/>
                </a:spcBef>
                <a:spcAft>
                  <a:spcPct val="0"/>
                </a:spcAft>
                <a:buClr>
                  <a:schemeClr val="accent1"/>
                </a:buClr>
                <a:buSzPct val="75000"/>
                <a:buFont typeface="Wingdings" pitchFamily="2" charset="2"/>
                <a:buChar char="§"/>
                <a:tabLst>
                  <a:tab pos="720725" algn="l"/>
                </a:tabLst>
                <a:defRPr sz="2000">
                  <a:solidFill>
                    <a:schemeClr val="tx1"/>
                  </a:solidFill>
                  <a:latin typeface="Arial" charset="0"/>
                </a:defRPr>
              </a:lvl8pPr>
              <a:lvl9pPr marL="3886200" indent="-228600" defTabSz="365125" eaLnBrk="0" fontAlgn="base" hangingPunct="0">
                <a:spcBef>
                  <a:spcPct val="20000"/>
                </a:spcBef>
                <a:spcAft>
                  <a:spcPct val="0"/>
                </a:spcAft>
                <a:buClr>
                  <a:schemeClr val="accent1"/>
                </a:buClr>
                <a:buSzPct val="75000"/>
                <a:buFont typeface="Wingdings" pitchFamily="2" charset="2"/>
                <a:buChar char="§"/>
                <a:tabLst>
                  <a:tab pos="720725" algn="l"/>
                </a:tabLst>
                <a:defRPr sz="2000">
                  <a:solidFill>
                    <a:schemeClr val="tx1"/>
                  </a:solidFill>
                  <a:latin typeface="Arial" charset="0"/>
                </a:defRPr>
              </a:lvl9pPr>
            </a:lstStyle>
            <a:p>
              <a:pPr>
                <a:spcBef>
                  <a:spcPct val="0"/>
                </a:spcBef>
                <a:buClrTx/>
                <a:buSzTx/>
                <a:buFontTx/>
                <a:buNone/>
              </a:pPr>
              <a:r>
                <a:rPr lang="tr-TR" altLang="lt-LT" sz="1800">
                  <a:latin typeface="Times New Roman" pitchFamily="18" charset="0"/>
                </a:rPr>
                <a:t>0.161	0.137	0.171	0.227</a:t>
              </a:r>
            </a:p>
            <a:p>
              <a:pPr>
                <a:spcBef>
                  <a:spcPct val="0"/>
                </a:spcBef>
                <a:buClrTx/>
                <a:buSzTx/>
                <a:buFontTx/>
                <a:buNone/>
              </a:pPr>
              <a:r>
                <a:rPr lang="tr-TR" altLang="lt-LT" sz="1800">
                  <a:latin typeface="Times New Roman" pitchFamily="18" charset="0"/>
                </a:rPr>
                <a:t>0.322	0.275	0.257	0.312</a:t>
              </a:r>
            </a:p>
            <a:p>
              <a:pPr>
                <a:spcBef>
                  <a:spcPct val="0"/>
                </a:spcBef>
                <a:buClrTx/>
                <a:buSzTx/>
                <a:buFontTx/>
                <a:buNone/>
              </a:pPr>
              <a:r>
                <a:rPr lang="tr-TR" altLang="lt-LT" sz="1800">
                  <a:latin typeface="Times New Roman" pitchFamily="18" charset="0"/>
                </a:rPr>
                <a:t>0.484	0.549	0.514	0.409</a:t>
              </a:r>
            </a:p>
            <a:p>
              <a:pPr>
                <a:spcBef>
                  <a:spcPct val="0"/>
                </a:spcBef>
                <a:buClrTx/>
                <a:buSzTx/>
                <a:buFontTx/>
                <a:buNone/>
              </a:pPr>
              <a:r>
                <a:rPr lang="tr-TR" altLang="lt-LT" sz="1800">
                  <a:latin typeface="Times New Roman" pitchFamily="18" charset="0"/>
                </a:rPr>
                <a:t>0.032 	0.040 	0.057 	0.045</a:t>
              </a:r>
            </a:p>
          </p:txBody>
        </p:sp>
      </p:grpSp>
      <p:sp>
        <p:nvSpPr>
          <p:cNvPr id="26634" name="Rectangle 18"/>
          <p:cNvSpPr>
            <a:spLocks noChangeArrowheads="1"/>
          </p:cNvSpPr>
          <p:nvPr/>
        </p:nvSpPr>
        <p:spPr bwMode="auto">
          <a:xfrm>
            <a:off x="4267200" y="2667000"/>
            <a:ext cx="3810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36575" eaLnBrk="0" hangingPunct="0">
              <a:spcBef>
                <a:spcPct val="20000"/>
              </a:spcBef>
              <a:buClr>
                <a:schemeClr val="accent1"/>
              </a:buClr>
              <a:buSzPct val="65000"/>
              <a:buFont typeface="Wingdings" pitchFamily="2" charset="2"/>
              <a:buChar char="n"/>
              <a:tabLst>
                <a:tab pos="985838" algn="l"/>
                <a:tab pos="1798638" algn="l"/>
              </a:tabLst>
              <a:defRPr sz="3000">
                <a:solidFill>
                  <a:schemeClr val="tx1"/>
                </a:solidFill>
                <a:latin typeface="Arial" charset="0"/>
              </a:defRPr>
            </a:lvl1pPr>
            <a:lvl2pPr marL="742950" indent="-285750" defTabSz="536575" eaLnBrk="0" hangingPunct="0">
              <a:spcBef>
                <a:spcPct val="20000"/>
              </a:spcBef>
              <a:buClr>
                <a:schemeClr val="accent2"/>
              </a:buClr>
              <a:buSzPct val="60000"/>
              <a:buFont typeface="Wingdings" pitchFamily="2" charset="2"/>
              <a:buChar char="q"/>
              <a:tabLst>
                <a:tab pos="985838" algn="l"/>
                <a:tab pos="1798638" algn="l"/>
              </a:tabLst>
              <a:defRPr sz="2600">
                <a:solidFill>
                  <a:schemeClr val="tx1"/>
                </a:solidFill>
                <a:latin typeface="Arial" charset="0"/>
              </a:defRPr>
            </a:lvl2pPr>
            <a:lvl3pPr marL="1143000" indent="-228600" defTabSz="536575" eaLnBrk="0" hangingPunct="0">
              <a:spcBef>
                <a:spcPct val="20000"/>
              </a:spcBef>
              <a:buClr>
                <a:schemeClr val="accent1"/>
              </a:buClr>
              <a:buSzPct val="65000"/>
              <a:buFont typeface="Wingdings" pitchFamily="2" charset="2"/>
              <a:buChar char="n"/>
              <a:tabLst>
                <a:tab pos="985838" algn="l"/>
                <a:tab pos="1798638" algn="l"/>
              </a:tabLst>
              <a:defRPr sz="2200">
                <a:solidFill>
                  <a:schemeClr val="tx1"/>
                </a:solidFill>
                <a:latin typeface="Arial" charset="0"/>
              </a:defRPr>
            </a:lvl3pPr>
            <a:lvl4pPr marL="1600200" indent="-228600" defTabSz="536575" eaLnBrk="0" hangingPunct="0">
              <a:spcBef>
                <a:spcPct val="20000"/>
              </a:spcBef>
              <a:buClr>
                <a:schemeClr val="accent2"/>
              </a:buClr>
              <a:buSzPct val="70000"/>
              <a:buFont typeface="Wingdings" pitchFamily="2" charset="2"/>
              <a:buChar char="q"/>
              <a:tabLst>
                <a:tab pos="985838" algn="l"/>
                <a:tab pos="1798638" algn="l"/>
              </a:tabLst>
              <a:defRPr sz="2000">
                <a:solidFill>
                  <a:schemeClr val="tx1"/>
                </a:solidFill>
                <a:latin typeface="Arial" charset="0"/>
              </a:defRPr>
            </a:lvl4pPr>
            <a:lvl5pPr marL="2057400" indent="-228600" defTabSz="536575" eaLnBrk="0" hangingPunct="0">
              <a:spcBef>
                <a:spcPct val="20000"/>
              </a:spcBef>
              <a:buClr>
                <a:schemeClr val="accent1"/>
              </a:buClr>
              <a:buSzPct val="75000"/>
              <a:buFont typeface="Wingdings" pitchFamily="2" charset="2"/>
              <a:buChar char="§"/>
              <a:tabLst>
                <a:tab pos="985838" algn="l"/>
                <a:tab pos="1798638" algn="l"/>
              </a:tabLst>
              <a:defRPr sz="2000">
                <a:solidFill>
                  <a:schemeClr val="tx1"/>
                </a:solidFill>
                <a:latin typeface="Arial" charset="0"/>
              </a:defRPr>
            </a:lvl5pPr>
            <a:lvl6pPr marL="25146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6pPr>
            <a:lvl7pPr marL="29718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7pPr>
            <a:lvl8pPr marL="34290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8pPr>
            <a:lvl9pPr marL="3886200" indent="-228600" defTabSz="536575" eaLnBrk="0" fontAlgn="base" hangingPunct="0">
              <a:spcBef>
                <a:spcPct val="20000"/>
              </a:spcBef>
              <a:spcAft>
                <a:spcPct val="0"/>
              </a:spcAft>
              <a:buClr>
                <a:schemeClr val="accent1"/>
              </a:buClr>
              <a:buSzPct val="75000"/>
              <a:buFont typeface="Wingdings" pitchFamily="2" charset="2"/>
              <a:buChar char="§"/>
              <a:tabLst>
                <a:tab pos="985838" algn="l"/>
                <a:tab pos="1798638" algn="l"/>
              </a:tabLst>
              <a:defRPr sz="2000">
                <a:solidFill>
                  <a:schemeClr val="tx1"/>
                </a:solidFill>
                <a:latin typeface="Arial" charset="0"/>
              </a:defRPr>
            </a:lvl9pPr>
          </a:lstStyle>
          <a:p>
            <a:pPr>
              <a:spcBef>
                <a:spcPct val="0"/>
              </a:spcBef>
              <a:buClrTx/>
              <a:buSzTx/>
              <a:buFontTx/>
              <a:buNone/>
            </a:pPr>
            <a:r>
              <a:rPr lang="tr-TR" altLang="lt-LT" sz="1800" b="1">
                <a:solidFill>
                  <a:schemeClr val="accent2"/>
                </a:solidFill>
                <a:latin typeface="Times New Roman" pitchFamily="18" charset="0"/>
              </a:rPr>
              <a:t> A       	B         C     	   D            Avg.</a:t>
            </a:r>
            <a:endParaRPr lang="en-US" altLang="lt-LT" sz="1800" b="1">
              <a:solidFill>
                <a:srgbClr val="7C6E34"/>
              </a:solidFill>
              <a:latin typeface="Times New Roman" pitchFamily="18" charset="0"/>
            </a:endParaRPr>
          </a:p>
        </p:txBody>
      </p:sp>
      <p:sp>
        <p:nvSpPr>
          <p:cNvPr id="26635" name="Rectangle 11"/>
          <p:cNvSpPr>
            <a:spLocks noChangeArrowheads="1"/>
          </p:cNvSpPr>
          <p:nvPr/>
        </p:nvSpPr>
        <p:spPr bwMode="auto">
          <a:xfrm>
            <a:off x="7315200" y="3124200"/>
            <a:ext cx="762000" cy="1196975"/>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marL="457200" indent="-457200" defTabSz="365125" eaLnBrk="0" hangingPunct="0">
              <a:spcBef>
                <a:spcPct val="20000"/>
              </a:spcBef>
              <a:buClr>
                <a:schemeClr val="accent1"/>
              </a:buClr>
              <a:buSzPct val="65000"/>
              <a:buFont typeface="Wingdings" pitchFamily="2" charset="2"/>
              <a:buChar char="n"/>
              <a:tabLst>
                <a:tab pos="720725" algn="l"/>
              </a:tabLst>
              <a:defRPr sz="3000">
                <a:solidFill>
                  <a:schemeClr val="tx1"/>
                </a:solidFill>
                <a:latin typeface="Arial" charset="0"/>
              </a:defRPr>
            </a:lvl1pPr>
            <a:lvl2pPr marL="742950" indent="-285750" defTabSz="365125" eaLnBrk="0" hangingPunct="0">
              <a:spcBef>
                <a:spcPct val="20000"/>
              </a:spcBef>
              <a:buClr>
                <a:schemeClr val="accent2"/>
              </a:buClr>
              <a:buSzPct val="60000"/>
              <a:buFont typeface="Wingdings" pitchFamily="2" charset="2"/>
              <a:buChar char="q"/>
              <a:tabLst>
                <a:tab pos="720725" algn="l"/>
              </a:tabLst>
              <a:defRPr sz="2600">
                <a:solidFill>
                  <a:schemeClr val="tx1"/>
                </a:solidFill>
                <a:latin typeface="Arial" charset="0"/>
              </a:defRPr>
            </a:lvl2pPr>
            <a:lvl3pPr marL="1143000" indent="-228600" defTabSz="365125" eaLnBrk="0" hangingPunct="0">
              <a:spcBef>
                <a:spcPct val="20000"/>
              </a:spcBef>
              <a:buClr>
                <a:schemeClr val="accent1"/>
              </a:buClr>
              <a:buSzPct val="65000"/>
              <a:buFont typeface="Wingdings" pitchFamily="2" charset="2"/>
              <a:buChar char="n"/>
              <a:tabLst>
                <a:tab pos="720725" algn="l"/>
              </a:tabLst>
              <a:defRPr sz="2200">
                <a:solidFill>
                  <a:schemeClr val="tx1"/>
                </a:solidFill>
                <a:latin typeface="Arial" charset="0"/>
              </a:defRPr>
            </a:lvl3pPr>
            <a:lvl4pPr marL="1600200" indent="-228600" defTabSz="365125" eaLnBrk="0" hangingPunct="0">
              <a:spcBef>
                <a:spcPct val="20000"/>
              </a:spcBef>
              <a:buClr>
                <a:schemeClr val="accent2"/>
              </a:buClr>
              <a:buSzPct val="70000"/>
              <a:buFont typeface="Wingdings" pitchFamily="2" charset="2"/>
              <a:buChar char="q"/>
              <a:tabLst>
                <a:tab pos="720725" algn="l"/>
              </a:tabLst>
              <a:defRPr sz="2000">
                <a:solidFill>
                  <a:schemeClr val="tx1"/>
                </a:solidFill>
                <a:latin typeface="Arial" charset="0"/>
              </a:defRPr>
            </a:lvl4pPr>
            <a:lvl5pPr marL="2057400" indent="-228600" defTabSz="365125" eaLnBrk="0" hangingPunct="0">
              <a:spcBef>
                <a:spcPct val="20000"/>
              </a:spcBef>
              <a:buClr>
                <a:schemeClr val="accent1"/>
              </a:buClr>
              <a:buSzPct val="75000"/>
              <a:buFont typeface="Wingdings" pitchFamily="2" charset="2"/>
              <a:buChar char="§"/>
              <a:tabLst>
                <a:tab pos="720725" algn="l"/>
              </a:tabLst>
              <a:defRPr sz="2000">
                <a:solidFill>
                  <a:schemeClr val="tx1"/>
                </a:solidFill>
                <a:latin typeface="Arial" charset="0"/>
              </a:defRPr>
            </a:lvl5pPr>
            <a:lvl6pPr marL="2514600" indent="-228600" defTabSz="365125" eaLnBrk="0" fontAlgn="base" hangingPunct="0">
              <a:spcBef>
                <a:spcPct val="20000"/>
              </a:spcBef>
              <a:spcAft>
                <a:spcPct val="0"/>
              </a:spcAft>
              <a:buClr>
                <a:schemeClr val="accent1"/>
              </a:buClr>
              <a:buSzPct val="75000"/>
              <a:buFont typeface="Wingdings" pitchFamily="2" charset="2"/>
              <a:buChar char="§"/>
              <a:tabLst>
                <a:tab pos="720725" algn="l"/>
              </a:tabLst>
              <a:defRPr sz="2000">
                <a:solidFill>
                  <a:schemeClr val="tx1"/>
                </a:solidFill>
                <a:latin typeface="Arial" charset="0"/>
              </a:defRPr>
            </a:lvl6pPr>
            <a:lvl7pPr marL="2971800" indent="-228600" defTabSz="365125" eaLnBrk="0" fontAlgn="base" hangingPunct="0">
              <a:spcBef>
                <a:spcPct val="20000"/>
              </a:spcBef>
              <a:spcAft>
                <a:spcPct val="0"/>
              </a:spcAft>
              <a:buClr>
                <a:schemeClr val="accent1"/>
              </a:buClr>
              <a:buSzPct val="75000"/>
              <a:buFont typeface="Wingdings" pitchFamily="2" charset="2"/>
              <a:buChar char="§"/>
              <a:tabLst>
                <a:tab pos="720725" algn="l"/>
              </a:tabLst>
              <a:defRPr sz="2000">
                <a:solidFill>
                  <a:schemeClr val="tx1"/>
                </a:solidFill>
                <a:latin typeface="Arial" charset="0"/>
              </a:defRPr>
            </a:lvl7pPr>
            <a:lvl8pPr marL="3429000" indent="-228600" defTabSz="365125" eaLnBrk="0" fontAlgn="base" hangingPunct="0">
              <a:spcBef>
                <a:spcPct val="20000"/>
              </a:spcBef>
              <a:spcAft>
                <a:spcPct val="0"/>
              </a:spcAft>
              <a:buClr>
                <a:schemeClr val="accent1"/>
              </a:buClr>
              <a:buSzPct val="75000"/>
              <a:buFont typeface="Wingdings" pitchFamily="2" charset="2"/>
              <a:buChar char="§"/>
              <a:tabLst>
                <a:tab pos="720725" algn="l"/>
              </a:tabLst>
              <a:defRPr sz="2000">
                <a:solidFill>
                  <a:schemeClr val="tx1"/>
                </a:solidFill>
                <a:latin typeface="Arial" charset="0"/>
              </a:defRPr>
            </a:lvl8pPr>
            <a:lvl9pPr marL="3886200" indent="-228600" defTabSz="365125" eaLnBrk="0" fontAlgn="base" hangingPunct="0">
              <a:spcBef>
                <a:spcPct val="20000"/>
              </a:spcBef>
              <a:spcAft>
                <a:spcPct val="0"/>
              </a:spcAft>
              <a:buClr>
                <a:schemeClr val="accent1"/>
              </a:buClr>
              <a:buSzPct val="75000"/>
              <a:buFont typeface="Wingdings" pitchFamily="2" charset="2"/>
              <a:buChar char="§"/>
              <a:tabLst>
                <a:tab pos="720725" algn="l"/>
              </a:tabLst>
              <a:defRPr sz="2000">
                <a:solidFill>
                  <a:schemeClr val="tx1"/>
                </a:solidFill>
                <a:latin typeface="Arial" charset="0"/>
              </a:defRPr>
            </a:lvl9pPr>
          </a:lstStyle>
          <a:p>
            <a:pPr>
              <a:spcBef>
                <a:spcPct val="0"/>
              </a:spcBef>
              <a:buClrTx/>
              <a:buSzTx/>
              <a:buFontTx/>
              <a:buNone/>
            </a:pPr>
            <a:r>
              <a:rPr lang="tr-TR" altLang="lt-LT" sz="1800">
                <a:latin typeface="Times New Roman" pitchFamily="18" charset="0"/>
              </a:rPr>
              <a:t>0.174	</a:t>
            </a:r>
          </a:p>
          <a:p>
            <a:pPr>
              <a:spcBef>
                <a:spcPct val="0"/>
              </a:spcBef>
              <a:buClrTx/>
              <a:buSzTx/>
              <a:buFontTx/>
              <a:buNone/>
            </a:pPr>
            <a:r>
              <a:rPr lang="tr-TR" altLang="lt-LT" sz="1800">
                <a:latin typeface="Times New Roman" pitchFamily="18" charset="0"/>
              </a:rPr>
              <a:t>0.293	</a:t>
            </a:r>
          </a:p>
          <a:p>
            <a:pPr>
              <a:spcBef>
                <a:spcPct val="0"/>
              </a:spcBef>
              <a:buClrTx/>
              <a:buSzTx/>
              <a:buFontTx/>
              <a:buNone/>
            </a:pPr>
            <a:r>
              <a:rPr lang="tr-TR" altLang="lt-LT" sz="1800">
                <a:latin typeface="Times New Roman" pitchFamily="18" charset="0"/>
              </a:rPr>
              <a:t>0.489	</a:t>
            </a:r>
          </a:p>
          <a:p>
            <a:pPr>
              <a:spcBef>
                <a:spcPct val="0"/>
              </a:spcBef>
              <a:buClrTx/>
              <a:buSzTx/>
              <a:buFontTx/>
              <a:buNone/>
            </a:pPr>
            <a:r>
              <a:rPr lang="tr-TR" altLang="lt-LT" sz="1800">
                <a:latin typeface="Times New Roman" pitchFamily="18" charset="0"/>
              </a:rPr>
              <a:t>0.044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7813"/>
            <a:ext cx="8686800" cy="1169987"/>
          </a:xfrm>
        </p:spPr>
        <p:txBody>
          <a:bodyPr/>
          <a:lstStyle/>
          <a:p>
            <a:r>
              <a:rPr lang="tr-TR" altLang="lt-LT" sz="4000" dirty="0" err="1" smtClean="0"/>
              <a:t>Example</a:t>
            </a:r>
            <a:r>
              <a:rPr lang="tr-TR" altLang="lt-LT" sz="4000" dirty="0" smtClean="0"/>
              <a:t> </a:t>
            </a:r>
            <a:r>
              <a:rPr lang="en-US" altLang="lt-LT" sz="4000" dirty="0" smtClean="0"/>
              <a:t>1</a:t>
            </a:r>
            <a:r>
              <a:rPr lang="tr-TR" altLang="lt-LT" sz="4000" dirty="0" smtClean="0"/>
              <a:t>: </a:t>
            </a:r>
            <a:r>
              <a:rPr lang="tr-TR" altLang="lt-LT" sz="4000" dirty="0" err="1" smtClean="0"/>
              <a:t>Calculation</a:t>
            </a:r>
            <a:r>
              <a:rPr lang="tr-TR" altLang="lt-LT" sz="4000" dirty="0" smtClean="0"/>
              <a:t> of </a:t>
            </a:r>
            <a:r>
              <a:rPr lang="tr-TR" altLang="lt-LT" sz="4000" dirty="0" err="1" smtClean="0"/>
              <a:t>Relative</a:t>
            </a:r>
            <a:r>
              <a:rPr lang="tr-TR" altLang="lt-LT" sz="4000" dirty="0" smtClean="0"/>
              <a:t> </a:t>
            </a:r>
            <a:r>
              <a:rPr lang="tr-TR" altLang="lt-LT" sz="4000" dirty="0" err="1" smtClean="0"/>
              <a:t>Scores</a:t>
            </a:r>
            <a:endParaRPr lang="tr-TR" altLang="lt-LT" sz="4000" dirty="0" smtClean="0"/>
          </a:p>
        </p:txBody>
      </p:sp>
      <p:sp>
        <p:nvSpPr>
          <p:cNvPr id="3" name="Slide Number Placeholder 2"/>
          <p:cNvSpPr>
            <a:spLocks noGrp="1"/>
          </p:cNvSpPr>
          <p:nvPr>
            <p:ph type="sldNum" sz="quarter" idx="12"/>
          </p:nvPr>
        </p:nvSpPr>
        <p:spPr/>
        <p:txBody>
          <a:bodyPr/>
          <a:lstStyle/>
          <a:p>
            <a:pPr>
              <a:defRPr/>
            </a:pPr>
            <a:fld id="{8EB7707E-7F89-4F91-8E0B-7F0F634FCB89}" type="slidenum">
              <a:rPr lang="en-US" altLang="en-US" smtClean="0"/>
              <a:pPr>
                <a:defRPr/>
              </a:pPr>
              <a:t>25</a:t>
            </a:fld>
            <a:endParaRPr lang="en-US" altLang="en-US"/>
          </a:p>
        </p:txBody>
      </p:sp>
      <p:sp>
        <p:nvSpPr>
          <p:cNvPr id="27652" name="TextBox 3"/>
          <p:cNvSpPr txBox="1">
            <a:spLocks noChangeArrowheads="1"/>
          </p:cNvSpPr>
          <p:nvPr/>
        </p:nvSpPr>
        <p:spPr bwMode="auto">
          <a:xfrm>
            <a:off x="1600200" y="2057400"/>
            <a:ext cx="3532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Relative Scores for Each Criteria</a:t>
            </a:r>
          </a:p>
        </p:txBody>
      </p:sp>
      <p:grpSp>
        <p:nvGrpSpPr>
          <p:cNvPr id="27653" name="Group 46"/>
          <p:cNvGrpSpPr>
            <a:grpSpLocks/>
          </p:cNvGrpSpPr>
          <p:nvPr/>
        </p:nvGrpSpPr>
        <p:grpSpPr bwMode="auto">
          <a:xfrm>
            <a:off x="1066800" y="2819400"/>
            <a:ext cx="4114800" cy="1198563"/>
            <a:chOff x="669" y="1522"/>
            <a:chExt cx="1459" cy="864"/>
          </a:xfrm>
        </p:grpSpPr>
        <p:sp>
          <p:nvSpPr>
            <p:cNvPr id="27661" name="Rectangle 6"/>
            <p:cNvSpPr>
              <a:spLocks noChangeArrowheads="1"/>
            </p:cNvSpPr>
            <p:nvPr/>
          </p:nvSpPr>
          <p:spPr bwMode="auto">
            <a:xfrm>
              <a:off x="669" y="1522"/>
              <a:ext cx="102"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1800" b="1">
                  <a:solidFill>
                    <a:schemeClr val="accent2"/>
                  </a:solidFill>
                  <a:latin typeface="Times New Roman" pitchFamily="18" charset="0"/>
                </a:rPr>
                <a:t>A</a:t>
              </a:r>
            </a:p>
            <a:p>
              <a:pPr>
                <a:spcBef>
                  <a:spcPct val="0"/>
                </a:spcBef>
                <a:buClrTx/>
                <a:buSzTx/>
                <a:buFontTx/>
                <a:buNone/>
              </a:pPr>
              <a:r>
                <a:rPr lang="tr-TR" altLang="lt-LT" sz="1800" b="1">
                  <a:solidFill>
                    <a:schemeClr val="accent2"/>
                  </a:solidFill>
                  <a:latin typeface="Times New Roman" pitchFamily="18" charset="0"/>
                </a:rPr>
                <a:t>B</a:t>
              </a:r>
            </a:p>
            <a:p>
              <a:pPr>
                <a:spcBef>
                  <a:spcPct val="0"/>
                </a:spcBef>
                <a:buClrTx/>
                <a:buSzTx/>
                <a:buFontTx/>
                <a:buNone/>
              </a:pPr>
              <a:r>
                <a:rPr lang="tr-TR" altLang="lt-LT" sz="1800" b="1">
                  <a:solidFill>
                    <a:schemeClr val="accent2"/>
                  </a:solidFill>
                  <a:latin typeface="Times New Roman" pitchFamily="18" charset="0"/>
                </a:rPr>
                <a:t>C</a:t>
              </a:r>
            </a:p>
            <a:p>
              <a:pPr>
                <a:spcBef>
                  <a:spcPct val="0"/>
                </a:spcBef>
                <a:buClrTx/>
                <a:buSzTx/>
                <a:buFontTx/>
                <a:buNone/>
              </a:pPr>
              <a:r>
                <a:rPr lang="tr-TR" altLang="lt-LT" sz="1800" b="1">
                  <a:solidFill>
                    <a:schemeClr val="accent2"/>
                  </a:solidFill>
                  <a:latin typeface="Times New Roman" pitchFamily="18" charset="0"/>
                </a:rPr>
                <a:t>D</a:t>
              </a:r>
              <a:endParaRPr lang="en-US" altLang="lt-LT" sz="1800" b="1">
                <a:solidFill>
                  <a:schemeClr val="accent2"/>
                </a:solidFill>
                <a:latin typeface="Times New Roman" pitchFamily="18" charset="0"/>
              </a:endParaRPr>
            </a:p>
          </p:txBody>
        </p:sp>
        <p:sp>
          <p:nvSpPr>
            <p:cNvPr id="27662" name="Rectangle 11"/>
            <p:cNvSpPr>
              <a:spLocks noChangeArrowheads="1"/>
            </p:cNvSpPr>
            <p:nvPr/>
          </p:nvSpPr>
          <p:spPr bwMode="auto">
            <a:xfrm>
              <a:off x="804" y="1522"/>
              <a:ext cx="1324" cy="864"/>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spAutoFit/>
            </a:bodyPr>
            <a:lstStyle>
              <a:lvl1pPr indent="177800" defTabSz="207963" eaLnBrk="0" hangingPunct="0">
                <a:spcBef>
                  <a:spcPct val="20000"/>
                </a:spcBef>
                <a:buClr>
                  <a:schemeClr val="accent1"/>
                </a:buClr>
                <a:buSzPct val="65000"/>
                <a:buFont typeface="Wingdings" pitchFamily="2" charset="2"/>
                <a:buChar char="n"/>
                <a:tabLst>
                  <a:tab pos="1077913" algn="l"/>
                </a:tabLst>
                <a:defRPr sz="3000">
                  <a:solidFill>
                    <a:schemeClr val="tx1"/>
                  </a:solidFill>
                  <a:latin typeface="Arial" charset="0"/>
                </a:defRPr>
              </a:lvl1pPr>
              <a:lvl2pPr marL="742950" indent="-285750" defTabSz="207963" eaLnBrk="0" hangingPunct="0">
                <a:spcBef>
                  <a:spcPct val="20000"/>
                </a:spcBef>
                <a:buClr>
                  <a:schemeClr val="accent2"/>
                </a:buClr>
                <a:buSzPct val="60000"/>
                <a:buFont typeface="Wingdings" pitchFamily="2" charset="2"/>
                <a:buChar char="q"/>
                <a:tabLst>
                  <a:tab pos="1077913" algn="l"/>
                </a:tabLst>
                <a:defRPr sz="2600">
                  <a:solidFill>
                    <a:schemeClr val="tx1"/>
                  </a:solidFill>
                  <a:latin typeface="Arial" charset="0"/>
                </a:defRPr>
              </a:lvl2pPr>
              <a:lvl3pPr marL="1143000" indent="-228600" defTabSz="207963" eaLnBrk="0" hangingPunct="0">
                <a:spcBef>
                  <a:spcPct val="20000"/>
                </a:spcBef>
                <a:buClr>
                  <a:schemeClr val="accent1"/>
                </a:buClr>
                <a:buSzPct val="65000"/>
                <a:buFont typeface="Wingdings" pitchFamily="2" charset="2"/>
                <a:buChar char="n"/>
                <a:tabLst>
                  <a:tab pos="1077913" algn="l"/>
                </a:tabLst>
                <a:defRPr sz="2200">
                  <a:solidFill>
                    <a:schemeClr val="tx1"/>
                  </a:solidFill>
                  <a:latin typeface="Arial" charset="0"/>
                </a:defRPr>
              </a:lvl3pPr>
              <a:lvl4pPr marL="1600200" indent="-228600" defTabSz="207963" eaLnBrk="0" hangingPunct="0">
                <a:spcBef>
                  <a:spcPct val="20000"/>
                </a:spcBef>
                <a:buClr>
                  <a:schemeClr val="accent2"/>
                </a:buClr>
                <a:buSzPct val="70000"/>
                <a:buFont typeface="Wingdings" pitchFamily="2" charset="2"/>
                <a:buChar char="q"/>
                <a:tabLst>
                  <a:tab pos="1077913" algn="l"/>
                </a:tabLst>
                <a:defRPr sz="2000">
                  <a:solidFill>
                    <a:schemeClr val="tx1"/>
                  </a:solidFill>
                  <a:latin typeface="Arial" charset="0"/>
                </a:defRPr>
              </a:lvl4pPr>
              <a:lvl5pPr marL="2057400" indent="-228600" defTabSz="207963" eaLnBrk="0" hangingPunct="0">
                <a:spcBef>
                  <a:spcPct val="20000"/>
                </a:spcBef>
                <a:buClr>
                  <a:schemeClr val="accent1"/>
                </a:buClr>
                <a:buSzPct val="75000"/>
                <a:buFont typeface="Wingdings" pitchFamily="2" charset="2"/>
                <a:buChar char="§"/>
                <a:tabLst>
                  <a:tab pos="1077913" algn="l"/>
                </a:tabLst>
                <a:defRPr sz="2000">
                  <a:solidFill>
                    <a:schemeClr val="tx1"/>
                  </a:solidFill>
                  <a:latin typeface="Arial" charset="0"/>
                </a:defRPr>
              </a:lvl5pPr>
              <a:lvl6pPr marL="2514600" indent="-228600" defTabSz="207963" eaLnBrk="0" fontAlgn="base" hangingPunct="0">
                <a:spcBef>
                  <a:spcPct val="20000"/>
                </a:spcBef>
                <a:spcAft>
                  <a:spcPct val="0"/>
                </a:spcAft>
                <a:buClr>
                  <a:schemeClr val="accent1"/>
                </a:buClr>
                <a:buSzPct val="75000"/>
                <a:buFont typeface="Wingdings" pitchFamily="2" charset="2"/>
                <a:buChar char="§"/>
                <a:tabLst>
                  <a:tab pos="1077913" algn="l"/>
                </a:tabLst>
                <a:defRPr sz="2000">
                  <a:solidFill>
                    <a:schemeClr val="tx1"/>
                  </a:solidFill>
                  <a:latin typeface="Arial" charset="0"/>
                </a:defRPr>
              </a:lvl6pPr>
              <a:lvl7pPr marL="2971800" indent="-228600" defTabSz="207963" eaLnBrk="0" fontAlgn="base" hangingPunct="0">
                <a:spcBef>
                  <a:spcPct val="20000"/>
                </a:spcBef>
                <a:spcAft>
                  <a:spcPct val="0"/>
                </a:spcAft>
                <a:buClr>
                  <a:schemeClr val="accent1"/>
                </a:buClr>
                <a:buSzPct val="75000"/>
                <a:buFont typeface="Wingdings" pitchFamily="2" charset="2"/>
                <a:buChar char="§"/>
                <a:tabLst>
                  <a:tab pos="1077913" algn="l"/>
                </a:tabLst>
                <a:defRPr sz="2000">
                  <a:solidFill>
                    <a:schemeClr val="tx1"/>
                  </a:solidFill>
                  <a:latin typeface="Arial" charset="0"/>
                </a:defRPr>
              </a:lvl7pPr>
              <a:lvl8pPr marL="3429000" indent="-228600" defTabSz="207963" eaLnBrk="0" fontAlgn="base" hangingPunct="0">
                <a:spcBef>
                  <a:spcPct val="20000"/>
                </a:spcBef>
                <a:spcAft>
                  <a:spcPct val="0"/>
                </a:spcAft>
                <a:buClr>
                  <a:schemeClr val="accent1"/>
                </a:buClr>
                <a:buSzPct val="75000"/>
                <a:buFont typeface="Wingdings" pitchFamily="2" charset="2"/>
                <a:buChar char="§"/>
                <a:tabLst>
                  <a:tab pos="1077913" algn="l"/>
                </a:tabLst>
                <a:defRPr sz="2000">
                  <a:solidFill>
                    <a:schemeClr val="tx1"/>
                  </a:solidFill>
                  <a:latin typeface="Arial" charset="0"/>
                </a:defRPr>
              </a:lvl8pPr>
              <a:lvl9pPr marL="3886200" indent="-228600" defTabSz="207963" eaLnBrk="0" fontAlgn="base" hangingPunct="0">
                <a:spcBef>
                  <a:spcPct val="20000"/>
                </a:spcBef>
                <a:spcAft>
                  <a:spcPct val="0"/>
                </a:spcAft>
                <a:buClr>
                  <a:schemeClr val="accent1"/>
                </a:buClr>
                <a:buSzPct val="75000"/>
                <a:buFont typeface="Wingdings" pitchFamily="2" charset="2"/>
                <a:buChar char="§"/>
                <a:tabLst>
                  <a:tab pos="1077913" algn="l"/>
                </a:tabLst>
                <a:defRPr sz="2000">
                  <a:solidFill>
                    <a:schemeClr val="tx1"/>
                  </a:solidFill>
                  <a:latin typeface="Arial" charset="0"/>
                </a:defRPr>
              </a:lvl9pPr>
            </a:lstStyle>
            <a:p>
              <a:pPr eaLnBrk="1" hangingPunct="1">
                <a:spcBef>
                  <a:spcPct val="0"/>
                </a:spcBef>
                <a:buClrTx/>
                <a:buSzTx/>
                <a:buFontTx/>
                <a:buNone/>
              </a:pPr>
              <a:r>
                <a:rPr lang="tr-TR" altLang="lt-LT" sz="1800">
                  <a:latin typeface="Times New Roman" pitchFamily="18" charset="0"/>
                </a:rPr>
                <a:t>0.174 	</a:t>
              </a:r>
              <a:r>
                <a:rPr lang="en-US" altLang="lt-LT" sz="1800">
                  <a:latin typeface="Times New Roman" pitchFamily="18" charset="0"/>
                </a:rPr>
                <a:t>0.050 </a:t>
              </a:r>
              <a:r>
                <a:rPr lang="tr-TR" altLang="lt-LT" sz="1800">
                  <a:latin typeface="Times New Roman" pitchFamily="18" charset="0"/>
                </a:rPr>
                <a:t>		</a:t>
              </a:r>
              <a:r>
                <a:rPr lang="fr-FR" altLang="lt-LT" sz="1800">
                  <a:latin typeface="Times New Roman" pitchFamily="18" charset="0"/>
                </a:rPr>
                <a:t>0.210 </a:t>
              </a:r>
              <a:r>
                <a:rPr lang="tr-TR" altLang="lt-LT" sz="1800">
                  <a:latin typeface="Times New Roman" pitchFamily="18" charset="0"/>
                </a:rPr>
                <a:t>		</a:t>
              </a:r>
              <a:r>
                <a:rPr lang="en-US" altLang="lt-LT" sz="1800">
                  <a:latin typeface="Times New Roman" pitchFamily="18" charset="0"/>
                </a:rPr>
                <a:t>0.510</a:t>
              </a:r>
              <a:endParaRPr lang="tr-TR" altLang="lt-LT" sz="1800">
                <a:latin typeface="Times New Roman" pitchFamily="18" charset="0"/>
              </a:endParaRPr>
            </a:p>
            <a:p>
              <a:pPr eaLnBrk="1" hangingPunct="1">
                <a:spcBef>
                  <a:spcPct val="0"/>
                </a:spcBef>
                <a:buClrTx/>
                <a:buSzTx/>
                <a:buFontTx/>
                <a:buNone/>
              </a:pPr>
              <a:r>
                <a:rPr lang="tr-TR" altLang="lt-LT" sz="1800">
                  <a:latin typeface="Times New Roman" pitchFamily="18" charset="0"/>
                </a:rPr>
                <a:t>0.293 	</a:t>
              </a:r>
              <a:r>
                <a:rPr lang="en-US" altLang="lt-LT" sz="1800">
                  <a:latin typeface="Times New Roman" pitchFamily="18" charset="0"/>
                </a:rPr>
                <a:t>0.444 </a:t>
              </a:r>
              <a:r>
                <a:rPr lang="tr-TR" altLang="lt-LT" sz="1800">
                  <a:latin typeface="Times New Roman" pitchFamily="18" charset="0"/>
                </a:rPr>
                <a:t>	</a:t>
              </a:r>
              <a:r>
                <a:rPr lang="fr-FR" altLang="lt-LT" sz="1800">
                  <a:latin typeface="Times New Roman" pitchFamily="18" charset="0"/>
                </a:rPr>
                <a:t> </a:t>
              </a:r>
              <a:r>
                <a:rPr lang="tr-TR" altLang="lt-LT" sz="1800">
                  <a:latin typeface="Times New Roman" pitchFamily="18" charset="0"/>
                </a:rPr>
                <a:t>	</a:t>
              </a:r>
              <a:r>
                <a:rPr lang="fr-FR" altLang="lt-LT" sz="1800">
                  <a:latin typeface="Times New Roman" pitchFamily="18" charset="0"/>
                </a:rPr>
                <a:t>0.038 </a:t>
              </a:r>
              <a:r>
                <a:rPr lang="tr-TR" altLang="lt-LT" sz="1800">
                  <a:latin typeface="Times New Roman" pitchFamily="18" charset="0"/>
                </a:rPr>
                <a:t>	</a:t>
              </a:r>
              <a:r>
                <a:rPr lang="en-US" altLang="lt-LT" sz="1800">
                  <a:latin typeface="Times New Roman" pitchFamily="18" charset="0"/>
                </a:rPr>
                <a:t> </a:t>
              </a:r>
              <a:r>
                <a:rPr lang="tr-TR" altLang="lt-LT" sz="1800">
                  <a:latin typeface="Times New Roman" pitchFamily="18" charset="0"/>
                </a:rPr>
                <a:t>	</a:t>
              </a:r>
              <a:r>
                <a:rPr lang="en-US" altLang="lt-LT" sz="1800">
                  <a:latin typeface="Times New Roman" pitchFamily="18" charset="0"/>
                </a:rPr>
                <a:t>0.012</a:t>
              </a:r>
            </a:p>
            <a:p>
              <a:pPr eaLnBrk="1" hangingPunct="1">
                <a:spcBef>
                  <a:spcPct val="0"/>
                </a:spcBef>
                <a:buClrTx/>
                <a:buSzTx/>
                <a:buFontTx/>
                <a:buNone/>
              </a:pPr>
              <a:r>
                <a:rPr lang="tr-TR" altLang="lt-LT" sz="1800">
                  <a:latin typeface="Times New Roman" pitchFamily="18" charset="0"/>
                </a:rPr>
                <a:t>0.489 	</a:t>
              </a:r>
              <a:r>
                <a:rPr lang="en-US" altLang="lt-LT" sz="1800">
                  <a:latin typeface="Times New Roman" pitchFamily="18" charset="0"/>
                </a:rPr>
                <a:t>0.312 </a:t>
              </a:r>
              <a:r>
                <a:rPr lang="tr-TR" altLang="lt-LT" sz="1800">
                  <a:latin typeface="Times New Roman" pitchFamily="18" charset="0"/>
                </a:rPr>
                <a:t>		</a:t>
              </a:r>
              <a:r>
                <a:rPr lang="fr-FR" altLang="lt-LT" sz="1800">
                  <a:latin typeface="Times New Roman" pitchFamily="18" charset="0"/>
                </a:rPr>
                <a:t>0.354 </a:t>
              </a:r>
              <a:r>
                <a:rPr lang="tr-TR" altLang="lt-LT" sz="1800">
                  <a:latin typeface="Times New Roman" pitchFamily="18" charset="0"/>
                </a:rPr>
                <a:t>	</a:t>
              </a:r>
              <a:r>
                <a:rPr lang="en-US" altLang="lt-LT" sz="1800">
                  <a:latin typeface="Times New Roman" pitchFamily="18" charset="0"/>
                </a:rPr>
                <a:t> </a:t>
              </a:r>
              <a:r>
                <a:rPr lang="tr-TR" altLang="lt-LT" sz="1800">
                  <a:latin typeface="Times New Roman" pitchFamily="18" charset="0"/>
                </a:rPr>
                <a:t>	</a:t>
              </a:r>
              <a:r>
                <a:rPr lang="en-US" altLang="lt-LT" sz="1800">
                  <a:latin typeface="Times New Roman" pitchFamily="18" charset="0"/>
                </a:rPr>
                <a:t>0.290</a:t>
              </a:r>
              <a:endParaRPr lang="fr-FR" altLang="lt-LT" sz="1800">
                <a:latin typeface="Times New Roman" pitchFamily="18" charset="0"/>
              </a:endParaRPr>
            </a:p>
            <a:p>
              <a:pPr eaLnBrk="1" hangingPunct="1">
                <a:spcBef>
                  <a:spcPct val="0"/>
                </a:spcBef>
                <a:buClrTx/>
                <a:buSzTx/>
                <a:buFontTx/>
                <a:buNone/>
              </a:pPr>
              <a:r>
                <a:rPr lang="tr-TR" altLang="lt-LT" sz="1800">
                  <a:latin typeface="Times New Roman" pitchFamily="18" charset="0"/>
                </a:rPr>
                <a:t>0.044 	</a:t>
              </a:r>
              <a:r>
                <a:rPr lang="en-US" altLang="lt-LT" sz="1800">
                  <a:latin typeface="Times New Roman" pitchFamily="18" charset="0"/>
                </a:rPr>
                <a:t>0.194 </a:t>
              </a:r>
              <a:r>
                <a:rPr lang="tr-TR" altLang="lt-LT" sz="1800">
                  <a:latin typeface="Times New Roman" pitchFamily="18" charset="0"/>
                </a:rPr>
                <a:t>		</a:t>
              </a:r>
              <a:r>
                <a:rPr lang="fr-FR" altLang="lt-LT" sz="1800">
                  <a:latin typeface="Times New Roman" pitchFamily="18" charset="0"/>
                </a:rPr>
                <a:t>0.398 </a:t>
              </a:r>
              <a:r>
                <a:rPr lang="tr-TR" altLang="lt-LT" sz="1800">
                  <a:latin typeface="Times New Roman" pitchFamily="18" charset="0"/>
                </a:rPr>
                <a:t>		</a:t>
              </a:r>
              <a:r>
                <a:rPr lang="en-US" altLang="lt-LT" sz="1800">
                  <a:latin typeface="Times New Roman" pitchFamily="18" charset="0"/>
                </a:rPr>
                <a:t>0.188</a:t>
              </a:r>
            </a:p>
          </p:txBody>
        </p:sp>
      </p:grpSp>
      <p:sp>
        <p:nvSpPr>
          <p:cNvPr id="27654" name="Rectangle 7"/>
          <p:cNvSpPr>
            <a:spLocks noChangeArrowheads="1"/>
          </p:cNvSpPr>
          <p:nvPr/>
        </p:nvSpPr>
        <p:spPr bwMode="auto">
          <a:xfrm>
            <a:off x="1447800" y="2438400"/>
            <a:ext cx="373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1800" b="1">
                <a:solidFill>
                  <a:schemeClr val="accent2"/>
                </a:solidFill>
                <a:latin typeface="Times New Roman" pitchFamily="18" charset="0"/>
              </a:rPr>
              <a:t> </a:t>
            </a:r>
            <a:r>
              <a:rPr lang="tr-TR" altLang="lt-LT" sz="1600" b="1">
                <a:solidFill>
                  <a:schemeClr val="accent2"/>
                </a:solidFill>
                <a:latin typeface="Times New Roman" pitchFamily="18" charset="0"/>
              </a:rPr>
              <a:t>Location   Salary   Content  Long-Term</a:t>
            </a:r>
            <a:endParaRPr lang="en-US" altLang="lt-LT" sz="1800" b="1">
              <a:solidFill>
                <a:srgbClr val="7C6E34"/>
              </a:solidFill>
              <a:latin typeface="Times New Roman" pitchFamily="18" charset="0"/>
            </a:endParaRPr>
          </a:p>
        </p:txBody>
      </p:sp>
      <p:sp>
        <p:nvSpPr>
          <p:cNvPr id="27655" name="Rectangle 13"/>
          <p:cNvSpPr>
            <a:spLocks noChangeArrowheads="1"/>
          </p:cNvSpPr>
          <p:nvPr/>
        </p:nvSpPr>
        <p:spPr bwMode="auto">
          <a:xfrm>
            <a:off x="5715000" y="2819400"/>
            <a:ext cx="762000" cy="12001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985838"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defTabSz="985838"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defTabSz="985838"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defTabSz="985838"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defTabSz="985838"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1800">
                <a:latin typeface="Times New Roman" pitchFamily="18" charset="0"/>
              </a:rPr>
              <a:t>0.086   0.496   0.289   0.130</a:t>
            </a:r>
          </a:p>
        </p:txBody>
      </p:sp>
      <p:sp>
        <p:nvSpPr>
          <p:cNvPr id="27656" name="TextBox 9"/>
          <p:cNvSpPr txBox="1">
            <a:spLocks noChangeArrowheads="1"/>
          </p:cNvSpPr>
          <p:nvPr/>
        </p:nvSpPr>
        <p:spPr bwMode="auto">
          <a:xfrm>
            <a:off x="5562600" y="1600200"/>
            <a:ext cx="114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Relative weights for each criteria</a:t>
            </a:r>
          </a:p>
        </p:txBody>
      </p:sp>
      <p:sp>
        <p:nvSpPr>
          <p:cNvPr id="27657" name="TextBox 10"/>
          <p:cNvSpPr txBox="1">
            <a:spLocks noChangeArrowheads="1"/>
          </p:cNvSpPr>
          <p:nvPr/>
        </p:nvSpPr>
        <p:spPr bwMode="auto">
          <a:xfrm>
            <a:off x="5334000" y="3200400"/>
            <a:ext cx="300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x</a:t>
            </a:r>
          </a:p>
        </p:txBody>
      </p:sp>
      <p:sp>
        <p:nvSpPr>
          <p:cNvPr id="27658" name="TextBox 11"/>
          <p:cNvSpPr txBox="1">
            <a:spLocks noChangeArrowheads="1"/>
          </p:cNvSpPr>
          <p:nvPr/>
        </p:nvSpPr>
        <p:spPr bwMode="auto">
          <a:xfrm>
            <a:off x="6705600" y="3200400"/>
            <a:ext cx="319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a:t>
            </a:r>
          </a:p>
        </p:txBody>
      </p:sp>
      <p:sp>
        <p:nvSpPr>
          <p:cNvPr id="27659" name="TextBox 12"/>
          <p:cNvSpPr txBox="1">
            <a:spLocks noChangeArrowheads="1"/>
          </p:cNvSpPr>
          <p:nvPr/>
        </p:nvSpPr>
        <p:spPr bwMode="auto">
          <a:xfrm>
            <a:off x="6934200" y="1828800"/>
            <a:ext cx="1752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Relative scores for each alternative</a:t>
            </a:r>
          </a:p>
        </p:txBody>
      </p:sp>
      <p:sp>
        <p:nvSpPr>
          <p:cNvPr id="27660" name="Rectangle 13"/>
          <p:cNvSpPr>
            <a:spLocks noChangeArrowheads="1"/>
          </p:cNvSpPr>
          <p:nvPr/>
        </p:nvSpPr>
        <p:spPr bwMode="auto">
          <a:xfrm>
            <a:off x="7239000" y="2819400"/>
            <a:ext cx="762000" cy="12001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985838"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defTabSz="985838"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defTabSz="985838"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defTabSz="985838"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defTabSz="985838"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defTabSz="985838"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tr-TR" altLang="lt-LT" sz="1800">
                <a:latin typeface="Times New Roman" pitchFamily="18" charset="0"/>
              </a:rPr>
              <a:t>0.164   0.256   0.335   0.238</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7813"/>
            <a:ext cx="8229600" cy="712787"/>
          </a:xfrm>
        </p:spPr>
        <p:txBody>
          <a:bodyPr/>
          <a:lstStyle/>
          <a:p>
            <a:r>
              <a:rPr lang="tr-TR" altLang="lt-LT" sz="4000" dirty="0" err="1" smtClean="0"/>
              <a:t>Example</a:t>
            </a:r>
            <a:r>
              <a:rPr lang="tr-TR" altLang="lt-LT" sz="4000" dirty="0" smtClean="0"/>
              <a:t> </a:t>
            </a:r>
            <a:r>
              <a:rPr lang="en-US" altLang="lt-LT" sz="4000" dirty="0" smtClean="0"/>
              <a:t>2</a:t>
            </a:r>
            <a:r>
              <a:rPr lang="tr-TR" altLang="lt-LT" sz="4000" dirty="0" smtClean="0"/>
              <a:t>: </a:t>
            </a:r>
            <a:r>
              <a:rPr lang="tr-TR" altLang="lt-LT" sz="4000" dirty="0" smtClean="0"/>
              <a:t>AHP in </a:t>
            </a:r>
            <a:r>
              <a:rPr lang="tr-TR" altLang="lt-LT" sz="4000" dirty="0" err="1" smtClean="0"/>
              <a:t>project</a:t>
            </a:r>
            <a:r>
              <a:rPr lang="tr-TR" altLang="lt-LT" sz="4000" dirty="0" smtClean="0"/>
              <a:t> </a:t>
            </a:r>
            <a:r>
              <a:rPr lang="tr-TR" altLang="lt-LT" sz="4000" dirty="0" err="1" smtClean="0"/>
              <a:t>management</a:t>
            </a:r>
            <a:endParaRPr lang="tr-TR" altLang="lt-LT" sz="4000" dirty="0" smtClean="0"/>
          </a:p>
        </p:txBody>
      </p:sp>
      <p:sp>
        <p:nvSpPr>
          <p:cNvPr id="4" name="Slide Number Placeholder 3"/>
          <p:cNvSpPr>
            <a:spLocks noGrp="1"/>
          </p:cNvSpPr>
          <p:nvPr>
            <p:ph type="sldNum" sz="quarter" idx="12"/>
          </p:nvPr>
        </p:nvSpPr>
        <p:spPr/>
        <p:txBody>
          <a:bodyPr/>
          <a:lstStyle/>
          <a:p>
            <a:pPr>
              <a:defRPr/>
            </a:pPr>
            <a:fld id="{2158744B-FBBB-484E-9235-FC1455537C70}" type="slidenum">
              <a:rPr lang="en-US" altLang="en-US" smtClean="0"/>
              <a:pPr>
                <a:defRPr/>
              </a:pPr>
              <a:t>26</a:t>
            </a:fld>
            <a:endParaRPr lang="en-US" altLang="en-US"/>
          </a:p>
        </p:txBody>
      </p:sp>
      <p:sp>
        <p:nvSpPr>
          <p:cNvPr id="30724" name="TextBox 7"/>
          <p:cNvSpPr txBox="1">
            <a:spLocks noChangeArrowheads="1"/>
          </p:cNvSpPr>
          <p:nvPr/>
        </p:nvSpPr>
        <p:spPr bwMode="auto">
          <a:xfrm>
            <a:off x="381000" y="1143000"/>
            <a:ext cx="1524000"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400"/>
              <a:t>Prequalification of contractors aims at the elimination of incompetent contractors from the bidding process.</a:t>
            </a:r>
          </a:p>
          <a:p>
            <a:pPr eaLnBrk="1" hangingPunct="1">
              <a:spcBef>
                <a:spcPct val="0"/>
              </a:spcBef>
              <a:buClrTx/>
              <a:buSzTx/>
              <a:buFontTx/>
              <a:buNone/>
            </a:pPr>
            <a:endParaRPr lang="tr-TR" altLang="lt-LT" sz="1400"/>
          </a:p>
          <a:p>
            <a:pPr eaLnBrk="1" hangingPunct="1">
              <a:spcBef>
                <a:spcPct val="0"/>
              </a:spcBef>
              <a:buClrTx/>
              <a:buSzTx/>
              <a:buFontTx/>
              <a:buNone/>
            </a:pPr>
            <a:endParaRPr lang="tr-TR" altLang="lt-LT" sz="1400"/>
          </a:p>
          <a:p>
            <a:pPr eaLnBrk="1" hangingPunct="1">
              <a:spcBef>
                <a:spcPct val="0"/>
              </a:spcBef>
              <a:buClrTx/>
              <a:buSzTx/>
              <a:buFontTx/>
              <a:buNone/>
            </a:pPr>
            <a:r>
              <a:rPr lang="tr-TR" altLang="lt-LT" sz="1400"/>
              <a:t>It is the choice of the decision maker to eliminate contractor E from the AHP evalution since it is not “feasible” at all !!</a:t>
            </a:r>
          </a:p>
        </p:txBody>
      </p:sp>
      <p:graphicFrame>
        <p:nvGraphicFramePr>
          <p:cNvPr id="15" name="Table 14"/>
          <p:cNvGraphicFramePr>
            <a:graphicFrameLocks noGrp="1"/>
          </p:cNvGraphicFramePr>
          <p:nvPr/>
        </p:nvGraphicFramePr>
        <p:xfrm>
          <a:off x="1981200" y="1219200"/>
          <a:ext cx="7010400" cy="4710457"/>
        </p:xfrm>
        <a:graphic>
          <a:graphicData uri="http://schemas.openxmlformats.org/drawingml/2006/table">
            <a:tbl>
              <a:tblPr/>
              <a:tblGrid>
                <a:gridCol w="9144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tblGrid>
              <a:tr h="175098">
                <a:tc>
                  <a:txBody>
                    <a:bodyPr/>
                    <a:lstStyle/>
                    <a:p>
                      <a:pPr algn="l" fontAlgn="b"/>
                      <a:r>
                        <a:rPr lang="tr-TR" sz="1100" b="0" i="0" u="none" strike="noStrike" dirty="0">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A</a:t>
                      </a:r>
                    </a:p>
                  </a:txBody>
                  <a:tcPr marL="7483" marR="7483" marT="748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B</a:t>
                      </a:r>
                    </a:p>
                  </a:txBody>
                  <a:tcPr marL="7483" marR="7483" marT="748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C</a:t>
                      </a:r>
                    </a:p>
                  </a:txBody>
                  <a:tcPr marL="7483" marR="7483" marT="748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D</a:t>
                      </a:r>
                    </a:p>
                  </a:txBody>
                  <a:tcPr marL="7483" marR="7483" marT="748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E</a:t>
                      </a:r>
                    </a:p>
                  </a:txBody>
                  <a:tcPr marL="7483" marR="7483" marT="748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2712">
                <a:tc>
                  <a:txBody>
                    <a:bodyPr/>
                    <a:lstStyle/>
                    <a:p>
                      <a:pPr algn="l" fontAlgn="b"/>
                      <a:endParaRPr lang="tr-TR" sz="1100" b="0" i="0" u="none" strike="noStrike" dirty="0" smtClean="0">
                        <a:solidFill>
                          <a:srgbClr val="000000"/>
                        </a:solidFill>
                        <a:latin typeface="Arial"/>
                      </a:endParaRPr>
                    </a:p>
                    <a:p>
                      <a:pPr algn="l" fontAlgn="b"/>
                      <a:r>
                        <a:rPr lang="tr-TR" sz="1100" b="0" i="0" u="none" strike="noStrike" dirty="0" smtClean="0">
                          <a:solidFill>
                            <a:srgbClr val="000000"/>
                          </a:solidFill>
                          <a:latin typeface="Arial"/>
                        </a:rPr>
                        <a:t>  Experience</a:t>
                      </a:r>
                      <a:endParaRPr lang="tr-TR" sz="1100" b="0" i="0" u="none" strike="noStrike" dirty="0">
                        <a:solidFill>
                          <a:srgbClr val="000000"/>
                        </a:solidFill>
                        <a:latin typeface="Arial"/>
                      </a:endParaRP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5 years experience</a:t>
                      </a:r>
                    </a:p>
                  </a:txBody>
                  <a:tcPr marL="7483" marR="7483" marT="748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7 years experience</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8 years experience</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dirty="0">
                          <a:solidFill>
                            <a:srgbClr val="000000"/>
                          </a:solidFill>
                          <a:latin typeface="Arial"/>
                        </a:rPr>
                        <a:t>10 years experience</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dirty="0">
                          <a:solidFill>
                            <a:srgbClr val="000000"/>
                          </a:solidFill>
                          <a:latin typeface="Arial"/>
                        </a:rPr>
                        <a:t>15 years experience</a:t>
                      </a:r>
                    </a:p>
                  </a:txBody>
                  <a:tcPr marL="7483" marR="7483" marT="748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54410">
                <a:tc>
                  <a:txBody>
                    <a:bodyPr/>
                    <a:lstStyle/>
                    <a:p>
                      <a:pPr algn="l" fontAlgn="b"/>
                      <a:r>
                        <a:rPr lang="tr-TR" sz="11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tr-TR" sz="1000" b="0" i="0" u="none" strike="noStrike">
                          <a:solidFill>
                            <a:srgbClr val="000000"/>
                          </a:solidFill>
                          <a:latin typeface="Arial"/>
                        </a:rPr>
                        <a:t>Two similar projects</a:t>
                      </a:r>
                    </a:p>
                  </a:txBody>
                  <a:tcPr marL="7483" marR="7483" marT="748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000" b="0" i="0" u="none" strike="noStrike">
                          <a:solidFill>
                            <a:srgbClr val="000000"/>
                          </a:solidFill>
                          <a:latin typeface="Arial"/>
                        </a:rPr>
                        <a:t>One similar project</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No similar project</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Two similar projects</a:t>
                      </a:r>
                    </a:p>
                  </a:txBody>
                  <a:tcPr marL="7483" marR="7483" marT="7483" marB="0" anchor="ctr">
                    <a:lnL>
                      <a:noFill/>
                    </a:lnL>
                    <a:lnR>
                      <a:noFill/>
                    </a:lnR>
                    <a:lnT>
                      <a:noFill/>
                    </a:lnT>
                    <a:lnB>
                      <a:noFill/>
                    </a:lnB>
                  </a:tcPr>
                </a:tc>
                <a:tc>
                  <a:txBody>
                    <a:bodyPr/>
                    <a:lstStyle/>
                    <a:p>
                      <a:pPr algn="l" fontAlgn="ctr"/>
                      <a:r>
                        <a:rPr lang="tr-TR" sz="1000" b="0" i="0" u="none" strike="noStrike" dirty="0">
                          <a:solidFill>
                            <a:srgbClr val="000000"/>
                          </a:solidFill>
                          <a:latin typeface="Arial"/>
                        </a:rPr>
                        <a:t>No similar project</a:t>
                      </a:r>
                    </a:p>
                  </a:txBody>
                  <a:tcPr marL="7483" marR="7483" marT="7483"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381614">
                <a:tc>
                  <a:txBody>
                    <a:bodyPr/>
                    <a:lstStyle/>
                    <a:p>
                      <a:pPr algn="l" fontAlgn="b"/>
                      <a:r>
                        <a:rPr lang="tr-TR" sz="11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 </a:t>
                      </a:r>
                    </a:p>
                  </a:txBody>
                  <a:tcPr marL="7483" marR="7483" marT="748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latin typeface="Arial"/>
                        </a:rPr>
                        <a:t>Special procurement experience</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1 international project</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 </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latin typeface="Arial"/>
                        </a:rPr>
                        <a:t> </a:t>
                      </a:r>
                    </a:p>
                  </a:txBody>
                  <a:tcPr marL="7483" marR="7483" marT="748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0327">
                <a:tc>
                  <a:txBody>
                    <a:bodyPr/>
                    <a:lstStyle/>
                    <a:p>
                      <a:pPr algn="l" fontAlgn="b"/>
                      <a:endParaRPr lang="tr-TR" sz="1100" b="0" i="0" u="none" strike="noStrike" dirty="0" smtClean="0">
                        <a:solidFill>
                          <a:srgbClr val="000000"/>
                        </a:solidFill>
                        <a:latin typeface="Arial"/>
                      </a:endParaRPr>
                    </a:p>
                    <a:p>
                      <a:pPr algn="l" fontAlgn="b"/>
                      <a:r>
                        <a:rPr lang="tr-TR" sz="1100" b="0" i="0" u="none" strike="noStrike" dirty="0" smtClean="0">
                          <a:solidFill>
                            <a:srgbClr val="000000"/>
                          </a:solidFill>
                          <a:latin typeface="Arial"/>
                        </a:rPr>
                        <a:t>  Financial    stability</a:t>
                      </a:r>
                      <a:endParaRPr lang="tr-TR" sz="1100" b="0" i="0" u="none" strike="noStrike" dirty="0">
                        <a:solidFill>
                          <a:srgbClr val="000000"/>
                        </a:solidFill>
                        <a:latin typeface="Arial"/>
                      </a:endParaRP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dirty="0">
                          <a:solidFill>
                            <a:srgbClr val="000000"/>
                          </a:solidFill>
                          <a:latin typeface="Arial"/>
                        </a:rPr>
                        <a:t>$7 M assets</a:t>
                      </a:r>
                    </a:p>
                  </a:txBody>
                  <a:tcPr marL="7483" marR="7483" marT="748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$10 M assets</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$14 M assets</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$11 M assets</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dirty="0">
                          <a:solidFill>
                            <a:srgbClr val="000000"/>
                          </a:solidFill>
                          <a:latin typeface="Arial"/>
                        </a:rPr>
                        <a:t>$6 M assets</a:t>
                      </a:r>
                    </a:p>
                  </a:txBody>
                  <a:tcPr marL="7483" marR="7483" marT="748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4"/>
                  </a:ext>
                </a:extLst>
              </a:tr>
              <a:tr h="175098">
                <a:tc>
                  <a:txBody>
                    <a:bodyPr/>
                    <a:lstStyle/>
                    <a:p>
                      <a:pPr algn="l" fontAlgn="b"/>
                      <a:r>
                        <a:rPr lang="tr-TR" sz="11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tr-TR" sz="1000" b="0" i="0" u="none" strike="noStrike">
                          <a:solidFill>
                            <a:srgbClr val="000000"/>
                          </a:solidFill>
                          <a:latin typeface="Arial"/>
                        </a:rPr>
                        <a:t>High growth rate</a:t>
                      </a:r>
                    </a:p>
                  </a:txBody>
                  <a:tcPr marL="7483" marR="7483" marT="748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000" b="0" i="0" u="none" strike="noStrike">
                          <a:solidFill>
                            <a:srgbClr val="000000"/>
                          </a:solidFill>
                          <a:latin typeface="Arial"/>
                        </a:rPr>
                        <a:t>$5.5 M liabilities</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$6 M liabilities</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$4 M liabilities</a:t>
                      </a:r>
                    </a:p>
                  </a:txBody>
                  <a:tcPr marL="7483" marR="7483" marT="7483" marB="0" anchor="ctr">
                    <a:lnL>
                      <a:noFill/>
                    </a:lnL>
                    <a:lnR>
                      <a:noFill/>
                    </a:lnR>
                    <a:lnT>
                      <a:noFill/>
                    </a:lnT>
                    <a:lnB>
                      <a:noFill/>
                    </a:lnB>
                  </a:tcPr>
                </a:tc>
                <a:tc>
                  <a:txBody>
                    <a:bodyPr/>
                    <a:lstStyle/>
                    <a:p>
                      <a:pPr algn="l" fontAlgn="ctr"/>
                      <a:r>
                        <a:rPr lang="tr-TR" sz="1000" b="0" i="0" u="none" strike="noStrike" dirty="0">
                          <a:solidFill>
                            <a:srgbClr val="000000"/>
                          </a:solidFill>
                          <a:latin typeface="Arial"/>
                        </a:rPr>
                        <a:t>$1.5 M liabilities</a:t>
                      </a:r>
                    </a:p>
                  </a:txBody>
                  <a:tcPr marL="7483" marR="7483" marT="7483"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312275">
                <a:tc>
                  <a:txBody>
                    <a:bodyPr/>
                    <a:lstStyle/>
                    <a:p>
                      <a:pPr algn="l" fontAlgn="b"/>
                      <a:r>
                        <a:rPr lang="tr-TR" sz="11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No liability</a:t>
                      </a:r>
                    </a:p>
                  </a:txBody>
                  <a:tcPr marL="7483" marR="7483" marT="748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Arial"/>
                        </a:rPr>
                        <a:t>Part of a group of companies</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 </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Good relation with banks</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latin typeface="Arial"/>
                        </a:rPr>
                        <a:t> </a:t>
                      </a:r>
                    </a:p>
                  </a:txBody>
                  <a:tcPr marL="7483" marR="7483" marT="748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48957">
                <a:tc>
                  <a:txBody>
                    <a:bodyPr/>
                    <a:lstStyle/>
                    <a:p>
                      <a:pPr algn="l" fontAlgn="b"/>
                      <a:r>
                        <a:rPr lang="tr-TR" sz="1100" b="0" i="0" u="none" strike="noStrike" dirty="0" smtClean="0">
                          <a:solidFill>
                            <a:srgbClr val="000000"/>
                          </a:solidFill>
                          <a:latin typeface="Arial"/>
                        </a:rPr>
                        <a:t>  Quality </a:t>
                      </a:r>
                      <a:r>
                        <a:rPr lang="tr-TR" sz="1100" b="0" i="0" u="none" strike="noStrike" dirty="0">
                          <a:solidFill>
                            <a:srgbClr val="000000"/>
                          </a:solidFill>
                          <a:latin typeface="Arial"/>
                        </a:rPr>
                        <a:t>performance</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Good organization</a:t>
                      </a:r>
                    </a:p>
                  </a:txBody>
                  <a:tcPr marL="7483" marR="7483" marT="748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Average organization</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Good organization</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Good organization</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dirty="0">
                          <a:solidFill>
                            <a:srgbClr val="000000"/>
                          </a:solidFill>
                          <a:latin typeface="Arial"/>
                        </a:rPr>
                        <a:t>Bad organization</a:t>
                      </a:r>
                    </a:p>
                  </a:txBody>
                  <a:tcPr marL="7483" marR="7483" marT="748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7"/>
                  </a:ext>
                </a:extLst>
              </a:tr>
              <a:tr h="175098">
                <a:tc>
                  <a:txBody>
                    <a:bodyPr/>
                    <a:lstStyle/>
                    <a:p>
                      <a:pPr algn="l" fontAlgn="b"/>
                      <a:r>
                        <a:rPr lang="tr-TR" sz="11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tr-TR" sz="1000" b="0" i="0" u="none" strike="noStrike">
                          <a:solidFill>
                            <a:srgbClr val="000000"/>
                          </a:solidFill>
                          <a:latin typeface="Arial"/>
                        </a:rPr>
                        <a:t>C.M. personnel</a:t>
                      </a:r>
                    </a:p>
                  </a:txBody>
                  <a:tcPr marL="7483" marR="7483" marT="748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000" b="0" i="0" u="none" strike="noStrike">
                          <a:solidFill>
                            <a:srgbClr val="000000"/>
                          </a:solidFill>
                          <a:latin typeface="Arial"/>
                        </a:rPr>
                        <a:t>C.M. personnel</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C.M. team</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Good reputation</a:t>
                      </a:r>
                    </a:p>
                  </a:txBody>
                  <a:tcPr marL="7483" marR="7483" marT="7483" marB="0" anchor="ctr">
                    <a:lnL>
                      <a:noFill/>
                    </a:lnL>
                    <a:lnR>
                      <a:noFill/>
                    </a:lnR>
                    <a:lnT>
                      <a:noFill/>
                    </a:lnT>
                    <a:lnB>
                      <a:noFill/>
                    </a:lnB>
                  </a:tcPr>
                </a:tc>
                <a:tc>
                  <a:txBody>
                    <a:bodyPr/>
                    <a:lstStyle/>
                    <a:p>
                      <a:pPr algn="l" fontAlgn="ctr"/>
                      <a:r>
                        <a:rPr lang="tr-TR" sz="1000" b="0" i="0" u="none" strike="noStrike" dirty="0">
                          <a:solidFill>
                            <a:srgbClr val="000000"/>
                          </a:solidFill>
                          <a:latin typeface="Arial"/>
                        </a:rPr>
                        <a:t>Unethical techniques</a:t>
                      </a:r>
                    </a:p>
                  </a:txBody>
                  <a:tcPr marL="7483" marR="7483" marT="7483"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312275">
                <a:tc>
                  <a:txBody>
                    <a:bodyPr/>
                    <a:lstStyle/>
                    <a:p>
                      <a:pPr algn="l" fontAlgn="b"/>
                      <a:r>
                        <a:rPr lang="tr-TR" sz="11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tr-TR" sz="1000" b="0" i="0" u="none" strike="noStrike">
                          <a:solidFill>
                            <a:srgbClr val="000000"/>
                          </a:solidFill>
                          <a:latin typeface="Arial"/>
                        </a:rPr>
                        <a:t>Good reputation</a:t>
                      </a:r>
                    </a:p>
                  </a:txBody>
                  <a:tcPr marL="7483" marR="7483" marT="748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000" b="0" i="0" u="none" strike="noStrike">
                          <a:solidFill>
                            <a:srgbClr val="000000"/>
                          </a:solidFill>
                          <a:latin typeface="Arial"/>
                        </a:rPr>
                        <a:t>Two delayed projects</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Government award</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Many certi®cates</a:t>
                      </a:r>
                    </a:p>
                  </a:txBody>
                  <a:tcPr marL="7483" marR="7483" marT="7483" marB="0" anchor="ctr">
                    <a:lnL>
                      <a:noFill/>
                    </a:lnL>
                    <a:lnR>
                      <a:noFill/>
                    </a:lnR>
                    <a:lnT>
                      <a:noFill/>
                    </a:lnT>
                    <a:lnB>
                      <a:noFill/>
                    </a:lnB>
                  </a:tcPr>
                </a:tc>
                <a:tc>
                  <a:txBody>
                    <a:bodyPr/>
                    <a:lstStyle/>
                    <a:p>
                      <a:pPr algn="l" fontAlgn="ctr"/>
                      <a:r>
                        <a:rPr lang="tr-TR" sz="1000" b="0" i="0" u="none" strike="noStrike" dirty="0">
                          <a:solidFill>
                            <a:srgbClr val="000000"/>
                          </a:solidFill>
                          <a:latin typeface="Arial"/>
                        </a:rPr>
                        <a:t>One project terminated</a:t>
                      </a:r>
                    </a:p>
                  </a:txBody>
                  <a:tcPr marL="7483" marR="7483" marT="7483"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9"/>
                  </a:ext>
                </a:extLst>
              </a:tr>
              <a:tr h="312275">
                <a:tc>
                  <a:txBody>
                    <a:bodyPr/>
                    <a:lstStyle/>
                    <a:p>
                      <a:pPr algn="l" fontAlgn="b"/>
                      <a:r>
                        <a:rPr lang="tr-TR" sz="11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tr-TR" sz="1000" b="0" i="0" u="none" strike="noStrike">
                          <a:solidFill>
                            <a:srgbClr val="000000"/>
                          </a:solidFill>
                          <a:latin typeface="Arial"/>
                        </a:rPr>
                        <a:t>Many certi®cates</a:t>
                      </a:r>
                    </a:p>
                  </a:txBody>
                  <a:tcPr marL="7483" marR="7483" marT="748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000" b="0" i="0" u="none" strike="noStrike">
                          <a:solidFill>
                            <a:srgbClr val="000000"/>
                          </a:solidFill>
                          <a:latin typeface="Arial"/>
                        </a:rPr>
                        <a:t>Safety program</a:t>
                      </a:r>
                    </a:p>
                  </a:txBody>
                  <a:tcPr marL="7483" marR="7483" marT="7483" marB="0" anchor="ctr">
                    <a:lnL>
                      <a:noFill/>
                    </a:lnL>
                    <a:lnR>
                      <a:noFill/>
                    </a:lnR>
                    <a:lnT>
                      <a:noFill/>
                    </a:lnT>
                    <a:lnB>
                      <a:noFill/>
                    </a:lnB>
                  </a:tcPr>
                </a:tc>
                <a:tc>
                  <a:txBody>
                    <a:bodyPr/>
                    <a:lstStyle/>
                    <a:p>
                      <a:pPr algn="l" fontAlgn="ctr"/>
                      <a:r>
                        <a:rPr lang="tr-TR" sz="1000" b="0" i="0" u="none" strike="noStrike" dirty="0">
                          <a:solidFill>
                            <a:srgbClr val="000000"/>
                          </a:solidFill>
                          <a:latin typeface="Arial"/>
                        </a:rPr>
                        <a:t>Good reputation</a:t>
                      </a:r>
                    </a:p>
                  </a:txBody>
                  <a:tcPr marL="7483" marR="7483" marT="7483" marB="0" anchor="ctr">
                    <a:lnL>
                      <a:noFill/>
                    </a:lnL>
                    <a:lnR>
                      <a:noFill/>
                    </a:lnR>
                    <a:lnT>
                      <a:noFill/>
                    </a:lnT>
                    <a:lnB>
                      <a:noFill/>
                    </a:lnB>
                  </a:tcPr>
                </a:tc>
                <a:tc>
                  <a:txBody>
                    <a:bodyPr/>
                    <a:lstStyle/>
                    <a:p>
                      <a:pPr algn="l" fontAlgn="ctr"/>
                      <a:r>
                        <a:rPr lang="en-US" sz="1000" b="0" i="0" u="none" strike="noStrike">
                          <a:solidFill>
                            <a:srgbClr val="000000"/>
                          </a:solidFill>
                          <a:latin typeface="Arial"/>
                        </a:rPr>
                        <a:t>Cost raised in some projects</a:t>
                      </a:r>
                    </a:p>
                  </a:txBody>
                  <a:tcPr marL="7483" marR="7483" marT="7483" marB="0" anchor="ctr">
                    <a:lnL>
                      <a:noFill/>
                    </a:lnL>
                    <a:lnR>
                      <a:noFill/>
                    </a:lnR>
                    <a:lnT>
                      <a:noFill/>
                    </a:lnT>
                    <a:lnB>
                      <a:noFill/>
                    </a:lnB>
                  </a:tcPr>
                </a:tc>
                <a:tc>
                  <a:txBody>
                    <a:bodyPr/>
                    <a:lstStyle/>
                    <a:p>
                      <a:pPr algn="l" fontAlgn="ctr"/>
                      <a:r>
                        <a:rPr lang="tr-TR" sz="1000" b="0" i="0" u="none" strike="noStrike" dirty="0">
                          <a:solidFill>
                            <a:srgbClr val="000000"/>
                          </a:solidFill>
                          <a:latin typeface="Arial"/>
                        </a:rPr>
                        <a:t>Average quality</a:t>
                      </a:r>
                    </a:p>
                  </a:txBody>
                  <a:tcPr marL="7483" marR="7483" marT="7483"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0"/>
                  </a:ext>
                </a:extLst>
              </a:tr>
              <a:tr h="175098">
                <a:tc>
                  <a:txBody>
                    <a:bodyPr/>
                    <a:lstStyle/>
                    <a:p>
                      <a:pPr algn="l" fontAlgn="b"/>
                      <a:r>
                        <a:rPr lang="tr-TR" sz="11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Safety program</a:t>
                      </a:r>
                    </a:p>
                  </a:txBody>
                  <a:tcPr marL="7483" marR="7483" marT="748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 </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QA/QC program</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 </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 </a:t>
                      </a:r>
                    </a:p>
                  </a:txBody>
                  <a:tcPr marL="7483" marR="7483" marT="748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510327">
                <a:tc>
                  <a:txBody>
                    <a:bodyPr/>
                    <a:lstStyle/>
                    <a:p>
                      <a:pPr algn="l" fontAlgn="b"/>
                      <a:endParaRPr lang="tr-TR" sz="1100" b="0" i="0" u="none" strike="noStrike" dirty="0" smtClean="0">
                        <a:solidFill>
                          <a:srgbClr val="000000"/>
                        </a:solidFill>
                        <a:latin typeface="Arial"/>
                      </a:endParaRPr>
                    </a:p>
                    <a:p>
                      <a:pPr algn="l" fontAlgn="b"/>
                      <a:r>
                        <a:rPr lang="tr-TR" sz="1100" b="0" i="0" u="none" strike="noStrike" dirty="0" smtClean="0">
                          <a:solidFill>
                            <a:srgbClr val="000000"/>
                          </a:solidFill>
                          <a:latin typeface="Arial"/>
                        </a:rPr>
                        <a:t>  Manpower </a:t>
                      </a:r>
                      <a:r>
                        <a:rPr lang="tr-TR" sz="1100" b="0" i="0" u="none" strike="noStrike" dirty="0">
                          <a:solidFill>
                            <a:srgbClr val="000000"/>
                          </a:solidFill>
                          <a:latin typeface="Arial"/>
                        </a:rPr>
                        <a:t>resources</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150 labourers</a:t>
                      </a:r>
                    </a:p>
                  </a:txBody>
                  <a:tcPr marL="7483" marR="7483" marT="748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100 labourers</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120 labourers</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90 labourers</a:t>
                      </a:r>
                    </a:p>
                  </a:txBody>
                  <a:tcPr marL="7483" marR="7483" marT="748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000" b="0" i="0" u="none" strike="noStrike">
                          <a:solidFill>
                            <a:srgbClr val="000000"/>
                          </a:solidFill>
                          <a:latin typeface="Arial"/>
                        </a:rPr>
                        <a:t>40 labourers</a:t>
                      </a:r>
                    </a:p>
                  </a:txBody>
                  <a:tcPr marL="7483" marR="7483" marT="748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312275">
                <a:tc>
                  <a:txBody>
                    <a:bodyPr/>
                    <a:lstStyle/>
                    <a:p>
                      <a:pPr algn="l" fontAlgn="b"/>
                      <a:r>
                        <a:rPr lang="tr-TR" sz="9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tr-TR" sz="1000" b="0" i="0" u="none" strike="noStrike">
                          <a:solidFill>
                            <a:srgbClr val="000000"/>
                          </a:solidFill>
                          <a:latin typeface="Arial"/>
                        </a:rPr>
                        <a:t>10 special skilled labourers</a:t>
                      </a:r>
                    </a:p>
                  </a:txBody>
                  <a:tcPr marL="7483" marR="7483" marT="7483"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000" b="0" i="0" u="none" strike="noStrike">
                          <a:solidFill>
                            <a:srgbClr val="000000"/>
                          </a:solidFill>
                          <a:latin typeface="Arial"/>
                        </a:rPr>
                        <a:t>200 by subcontract</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Good skilled labors</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130 by subcontract</a:t>
                      </a:r>
                    </a:p>
                  </a:txBody>
                  <a:tcPr marL="7483" marR="7483" marT="7483" marB="0" anchor="ctr">
                    <a:lnL>
                      <a:noFill/>
                    </a:lnL>
                    <a:lnR>
                      <a:noFill/>
                    </a:lnR>
                    <a:lnT>
                      <a:noFill/>
                    </a:lnT>
                    <a:lnB>
                      <a:noFill/>
                    </a:lnB>
                  </a:tcPr>
                </a:tc>
                <a:tc>
                  <a:txBody>
                    <a:bodyPr/>
                    <a:lstStyle/>
                    <a:p>
                      <a:pPr algn="l" fontAlgn="ctr"/>
                      <a:r>
                        <a:rPr lang="tr-TR" sz="1000" b="0" i="0" u="none" strike="noStrike">
                          <a:solidFill>
                            <a:srgbClr val="000000"/>
                          </a:solidFill>
                          <a:latin typeface="Arial"/>
                        </a:rPr>
                        <a:t>260 by subcontract</a:t>
                      </a:r>
                    </a:p>
                  </a:txBody>
                  <a:tcPr marL="7483" marR="7483" marT="7483"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312275">
                <a:tc>
                  <a:txBody>
                    <a:bodyPr/>
                    <a:lstStyle/>
                    <a:p>
                      <a:pPr algn="l" fontAlgn="b"/>
                      <a:r>
                        <a:rPr lang="tr-TR" sz="900" b="0" i="0" u="none" strike="noStrike">
                          <a:solidFill>
                            <a:srgbClr val="000000"/>
                          </a:solidFill>
                          <a:latin typeface="Arial"/>
                        </a:rPr>
                        <a:t> </a:t>
                      </a:r>
                    </a:p>
                  </a:txBody>
                  <a:tcPr marL="7483" marR="7483" marT="748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latin typeface="Arial"/>
                        </a:rPr>
                        <a:t> </a:t>
                      </a:r>
                    </a:p>
                  </a:txBody>
                  <a:tcPr marL="7483" marR="7483" marT="748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Availability in peaks</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latin typeface="Arial"/>
                        </a:rPr>
                        <a:t>25 special skilled labourers</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a:solidFill>
                            <a:srgbClr val="000000"/>
                          </a:solidFill>
                          <a:latin typeface="Arial"/>
                        </a:rPr>
                        <a:t> </a:t>
                      </a:r>
                    </a:p>
                  </a:txBody>
                  <a:tcPr marL="7483" marR="7483" marT="748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000" b="0" i="0" u="none" strike="noStrike" dirty="0">
                          <a:solidFill>
                            <a:srgbClr val="000000"/>
                          </a:solidFill>
                          <a:latin typeface="Arial"/>
                        </a:rPr>
                        <a:t> </a:t>
                      </a:r>
                    </a:p>
                  </a:txBody>
                  <a:tcPr marL="7483" marR="7483" marT="748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tr-TR" altLang="lt-LT" dirty="0" err="1" smtClean="0"/>
              <a:t>Example</a:t>
            </a:r>
            <a:r>
              <a:rPr lang="tr-TR" altLang="lt-LT" dirty="0" smtClean="0"/>
              <a:t> </a:t>
            </a:r>
            <a:r>
              <a:rPr lang="en-US" altLang="lt-LT" dirty="0" smtClean="0"/>
              <a:t>2</a:t>
            </a:r>
            <a:r>
              <a:rPr lang="tr-TR" altLang="lt-LT" dirty="0" smtClean="0"/>
              <a:t> </a:t>
            </a:r>
            <a:r>
              <a:rPr lang="tr-TR" altLang="lt-LT" dirty="0" smtClean="0"/>
              <a:t>(</a:t>
            </a:r>
            <a:r>
              <a:rPr lang="tr-TR" altLang="lt-LT" dirty="0" err="1" smtClean="0"/>
              <a:t>cont</a:t>
            </a:r>
            <a:r>
              <a:rPr lang="tr-TR" altLang="lt-LT" dirty="0" smtClean="0"/>
              <a:t>.’d)</a:t>
            </a:r>
          </a:p>
        </p:txBody>
      </p:sp>
      <p:sp>
        <p:nvSpPr>
          <p:cNvPr id="4" name="Slide Number Placeholder 3"/>
          <p:cNvSpPr>
            <a:spLocks noGrp="1"/>
          </p:cNvSpPr>
          <p:nvPr>
            <p:ph type="sldNum" sz="quarter" idx="12"/>
          </p:nvPr>
        </p:nvSpPr>
        <p:spPr/>
        <p:txBody>
          <a:bodyPr/>
          <a:lstStyle/>
          <a:p>
            <a:pPr>
              <a:defRPr/>
            </a:pPr>
            <a:fld id="{00288706-57B2-4578-9C90-D83ED0E54044}" type="slidenum">
              <a:rPr lang="en-US" altLang="en-US" smtClean="0"/>
              <a:pPr>
                <a:defRPr/>
              </a:pPr>
              <a:t>27</a:t>
            </a:fld>
            <a:endParaRPr lang="en-US" altLang="en-US"/>
          </a:p>
        </p:txBody>
      </p:sp>
      <p:graphicFrame>
        <p:nvGraphicFramePr>
          <p:cNvPr id="6" name="Table 5"/>
          <p:cNvGraphicFramePr>
            <a:graphicFrameLocks noGrp="1"/>
          </p:cNvGraphicFramePr>
          <p:nvPr/>
        </p:nvGraphicFramePr>
        <p:xfrm>
          <a:off x="1295400" y="1828800"/>
          <a:ext cx="6858000" cy="3336927"/>
        </p:xfrm>
        <a:graphic>
          <a:graphicData uri="http://schemas.openxmlformats.org/drawingml/2006/table">
            <a:tbl>
              <a:tblPr/>
              <a:tblGrid>
                <a:gridCol w="9906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tblGrid>
              <a:tr h="175162">
                <a:tc>
                  <a:txBody>
                    <a:bodyPr/>
                    <a:lstStyle/>
                    <a:p>
                      <a:pPr algn="l" fontAlgn="b"/>
                      <a:r>
                        <a:rPr lang="tr-TR" sz="900" b="0" i="0" u="none" strike="noStrike">
                          <a:solidFill>
                            <a:srgbClr val="000000"/>
                          </a:solidFill>
                          <a:latin typeface="Arial"/>
                        </a:rPr>
                        <a:t> </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A</a:t>
                      </a:r>
                    </a:p>
                  </a:txBody>
                  <a:tcPr marL="7483" marR="7483" marT="748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B</a:t>
                      </a:r>
                    </a:p>
                  </a:txBody>
                  <a:tcPr marL="7483" marR="7483" marT="74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C</a:t>
                      </a:r>
                    </a:p>
                  </a:txBody>
                  <a:tcPr marL="7483" marR="7483" marT="74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D</a:t>
                      </a:r>
                    </a:p>
                  </a:txBody>
                  <a:tcPr marL="7483" marR="7483" marT="748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0" i="0" u="none" strike="noStrike" dirty="0">
                          <a:solidFill>
                            <a:srgbClr val="000000"/>
                          </a:solidFill>
                          <a:latin typeface="Arial"/>
                        </a:rPr>
                        <a:t>Contractor E</a:t>
                      </a:r>
                    </a:p>
                  </a:txBody>
                  <a:tcPr marL="7483" marR="7483" marT="748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3325">
                <a:tc>
                  <a:txBody>
                    <a:bodyPr/>
                    <a:lstStyle/>
                    <a:p>
                      <a:pPr algn="l" fontAlgn="b"/>
                      <a:r>
                        <a:rPr lang="tr-TR" sz="1200" b="0" i="0" u="none" strike="noStrike">
                          <a:solidFill>
                            <a:srgbClr val="000000"/>
                          </a:solidFill>
                          <a:latin typeface="Arial"/>
                        </a:rPr>
                        <a:t>Equipment resources</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dirty="0">
                          <a:solidFill>
                            <a:srgbClr val="000000"/>
                          </a:solidFill>
                          <a:latin typeface="Arial"/>
                        </a:rPr>
                        <a:t>4 mixer machines</a:t>
                      </a:r>
                    </a:p>
                  </a:txBody>
                  <a:tcPr marL="7483" marR="7483" marT="748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a:solidFill>
                            <a:srgbClr val="000000"/>
                          </a:solidFill>
                          <a:latin typeface="Arial"/>
                        </a:rPr>
                        <a:t>6 mixer machines</a:t>
                      </a:r>
                    </a:p>
                  </a:txBody>
                  <a:tcPr marL="7483" marR="7483" marT="7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a:solidFill>
                            <a:srgbClr val="000000"/>
                          </a:solidFill>
                          <a:latin typeface="Arial"/>
                        </a:rPr>
                        <a:t>1 batching plant</a:t>
                      </a:r>
                    </a:p>
                  </a:txBody>
                  <a:tcPr marL="7483" marR="7483" marT="7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a:solidFill>
                            <a:srgbClr val="000000"/>
                          </a:solidFill>
                          <a:latin typeface="Arial"/>
                        </a:rPr>
                        <a:t>4 mixer machines</a:t>
                      </a:r>
                    </a:p>
                  </a:txBody>
                  <a:tcPr marL="7483" marR="7483" marT="7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a:solidFill>
                            <a:srgbClr val="000000"/>
                          </a:solidFill>
                          <a:latin typeface="Arial"/>
                        </a:rPr>
                        <a:t>2 mixer machines</a:t>
                      </a:r>
                    </a:p>
                  </a:txBody>
                  <a:tcPr marL="7483" marR="7483" marT="748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42839">
                <a:tc>
                  <a:txBody>
                    <a:bodyPr/>
                    <a:lstStyle/>
                    <a:p>
                      <a:pPr algn="l" fontAlgn="b"/>
                      <a:r>
                        <a:rPr lang="tr-TR" sz="1200" b="0" i="0" u="none" strike="noStrike">
                          <a:solidFill>
                            <a:srgbClr val="000000"/>
                          </a:solidFill>
                          <a:latin typeface="Arial"/>
                        </a:rPr>
                        <a:t> </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tr-TR" sz="1100" b="0" i="0" u="none" strike="noStrike" dirty="0">
                          <a:solidFill>
                            <a:srgbClr val="000000"/>
                          </a:solidFill>
                          <a:latin typeface="Arial"/>
                        </a:rPr>
                        <a:t>1 excavator</a:t>
                      </a:r>
                    </a:p>
                  </a:txBody>
                  <a:tcPr marL="7483" marR="7483" marT="7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100" b="0" i="0" u="none" strike="noStrike">
                          <a:solidFill>
                            <a:srgbClr val="000000"/>
                          </a:solidFill>
                          <a:latin typeface="Arial"/>
                        </a:rPr>
                        <a:t>1 excavator</a:t>
                      </a: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2 concrete transferring trucks</a:t>
                      </a: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1 excavator</a:t>
                      </a: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10 others</a:t>
                      </a:r>
                    </a:p>
                  </a:txBody>
                  <a:tcPr marL="7483" marR="7483" marT="7485"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342839">
                <a:tc>
                  <a:txBody>
                    <a:bodyPr/>
                    <a:lstStyle/>
                    <a:p>
                      <a:pPr algn="l" fontAlgn="b"/>
                      <a:r>
                        <a:rPr lang="tr-TR" sz="1200" b="0" i="0" u="none" strike="noStrike">
                          <a:solidFill>
                            <a:srgbClr val="000000"/>
                          </a:solidFill>
                          <a:latin typeface="Arial"/>
                        </a:rPr>
                        <a:t> </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tr-TR" sz="1100" b="0" i="0" u="none" strike="noStrike" dirty="0">
                          <a:solidFill>
                            <a:srgbClr val="000000"/>
                          </a:solidFill>
                          <a:latin typeface="Arial"/>
                        </a:rPr>
                        <a:t>15 others</a:t>
                      </a:r>
                    </a:p>
                  </a:txBody>
                  <a:tcPr marL="7483" marR="7483" marT="7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100" b="0" i="0" u="none" strike="noStrike">
                          <a:solidFill>
                            <a:srgbClr val="000000"/>
                          </a:solidFill>
                          <a:latin typeface="Arial"/>
                        </a:rPr>
                        <a:t>1 bulldozer</a:t>
                      </a: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2 mixer machines</a:t>
                      </a: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9 others</a:t>
                      </a:r>
                    </a:p>
                  </a:txBody>
                  <a:tcPr marL="7483" marR="7483" marT="7485" marB="0" anchor="ctr">
                    <a:lnL>
                      <a:noFill/>
                    </a:lnL>
                    <a:lnR>
                      <a:noFill/>
                    </a:lnR>
                    <a:lnT>
                      <a:noFill/>
                    </a:lnT>
                    <a:lnB>
                      <a:noFill/>
                    </a:lnB>
                  </a:tcPr>
                </a:tc>
                <a:tc>
                  <a:txBody>
                    <a:bodyPr/>
                    <a:lstStyle/>
                    <a:p>
                      <a:pPr algn="l" fontAlgn="ctr"/>
                      <a:r>
                        <a:rPr lang="tr-TR" sz="1100" b="0" i="0" u="none" strike="noStrike" dirty="0">
                          <a:solidFill>
                            <a:srgbClr val="000000"/>
                          </a:solidFill>
                          <a:latin typeface="Arial"/>
                        </a:rPr>
                        <a:t>2000 sf steel formwork</a:t>
                      </a:r>
                    </a:p>
                  </a:txBody>
                  <a:tcPr marL="7483" marR="7483" marT="7485"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342839">
                <a:tc>
                  <a:txBody>
                    <a:bodyPr/>
                    <a:lstStyle/>
                    <a:p>
                      <a:pPr algn="l" fontAlgn="b"/>
                      <a:r>
                        <a:rPr lang="tr-TR" sz="1200" b="0" i="0" u="none" strike="noStrike">
                          <a:solidFill>
                            <a:srgbClr val="000000"/>
                          </a:solidFill>
                          <a:latin typeface="Arial"/>
                        </a:rPr>
                        <a:t> </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tr-TR" sz="1100" b="0" i="0" u="none" strike="noStrike" dirty="0">
                        <a:solidFill>
                          <a:srgbClr val="000000"/>
                        </a:solidFill>
                        <a:latin typeface="Arial"/>
                      </a:endParaRPr>
                    </a:p>
                  </a:txBody>
                  <a:tcPr marL="7483" marR="7483" marT="7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100" b="0" i="0" u="none" strike="noStrike">
                          <a:solidFill>
                            <a:srgbClr val="000000"/>
                          </a:solidFill>
                          <a:latin typeface="Arial"/>
                        </a:rPr>
                        <a:t>20 others</a:t>
                      </a: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1 excavator</a:t>
                      </a:r>
                    </a:p>
                  </a:txBody>
                  <a:tcPr marL="7483" marR="7483" marT="7485" marB="0" anchor="ctr">
                    <a:lnL>
                      <a:noFill/>
                    </a:lnL>
                    <a:lnR>
                      <a:noFill/>
                    </a:lnR>
                    <a:lnT>
                      <a:noFill/>
                    </a:lnT>
                    <a:lnB>
                      <a:noFill/>
                    </a:lnB>
                  </a:tcPr>
                </a:tc>
                <a:tc>
                  <a:txBody>
                    <a:bodyPr/>
                    <a:lstStyle/>
                    <a:p>
                      <a:pPr algn="l" fontAlgn="ctr"/>
                      <a:endParaRPr lang="tr-TR" sz="1100" b="0" i="0" u="none" strike="noStrike">
                        <a:solidFill>
                          <a:srgbClr val="000000"/>
                        </a:solidFill>
                        <a:latin typeface="Arial"/>
                      </a:endParaRP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6000 sf wooden formwork</a:t>
                      </a:r>
                    </a:p>
                  </a:txBody>
                  <a:tcPr marL="7483" marR="7483" marT="7485"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342839">
                <a:tc>
                  <a:txBody>
                    <a:bodyPr/>
                    <a:lstStyle/>
                    <a:p>
                      <a:pPr algn="l" fontAlgn="b"/>
                      <a:r>
                        <a:rPr lang="tr-TR" sz="1200" b="0" i="0" u="none" strike="noStrike" dirty="0">
                          <a:solidFill>
                            <a:srgbClr val="000000"/>
                          </a:solidFill>
                          <a:latin typeface="Arial"/>
                        </a:rPr>
                        <a:t> </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tr-TR" sz="1100" b="0" i="0" u="none" strike="noStrike" dirty="0">
                        <a:solidFill>
                          <a:srgbClr val="000000"/>
                        </a:solidFill>
                        <a:latin typeface="Arial"/>
                      </a:endParaRPr>
                    </a:p>
                  </a:txBody>
                  <a:tcPr marL="7483" marR="7483" marT="7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tr-TR" sz="1100" b="0" i="0" u="none" strike="noStrike">
                          <a:solidFill>
                            <a:srgbClr val="000000"/>
                          </a:solidFill>
                          <a:latin typeface="Arial"/>
                        </a:rPr>
                        <a:t>15,000 sf steel formwork</a:t>
                      </a: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1 bulldozer</a:t>
                      </a:r>
                    </a:p>
                  </a:txBody>
                  <a:tcPr marL="7483" marR="7483" marT="7485" marB="0" anchor="ctr">
                    <a:lnL>
                      <a:noFill/>
                    </a:lnL>
                    <a:lnR>
                      <a:noFill/>
                    </a:lnR>
                    <a:lnT>
                      <a:noFill/>
                    </a:lnT>
                    <a:lnB>
                      <a:noFill/>
                    </a:lnB>
                  </a:tcPr>
                </a:tc>
                <a:tc>
                  <a:txBody>
                    <a:bodyPr/>
                    <a:lstStyle/>
                    <a:p>
                      <a:pPr algn="l" fontAlgn="ctr"/>
                      <a:endParaRPr lang="tr-TR" sz="1100" b="0" i="0" u="none" strike="noStrike">
                        <a:solidFill>
                          <a:srgbClr val="000000"/>
                        </a:solidFill>
                        <a:latin typeface="Arial"/>
                      </a:endParaRP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 </a:t>
                      </a:r>
                    </a:p>
                  </a:txBody>
                  <a:tcPr marL="7483" marR="7483" marT="7485"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190405">
                <a:tc>
                  <a:txBody>
                    <a:bodyPr/>
                    <a:lstStyle/>
                    <a:p>
                      <a:pPr algn="l" fontAlgn="b"/>
                      <a:r>
                        <a:rPr lang="tr-TR" sz="1200" b="0" i="0" u="none" strike="noStrike">
                          <a:solidFill>
                            <a:srgbClr val="000000"/>
                          </a:solidFill>
                          <a:latin typeface="Arial"/>
                        </a:rPr>
                        <a:t> </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tr-TR" sz="1100" b="0" i="0" u="none" strike="noStrike" dirty="0">
                        <a:solidFill>
                          <a:srgbClr val="000000"/>
                        </a:solidFill>
                        <a:latin typeface="Arial"/>
                      </a:endParaRPr>
                    </a:p>
                  </a:txBody>
                  <a:tcPr marL="7483" marR="7483" marT="74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tr-TR" sz="1100" b="0" i="0" u="none" strike="noStrike">
                        <a:solidFill>
                          <a:srgbClr val="000000"/>
                        </a:solidFill>
                        <a:latin typeface="Arial"/>
                      </a:endParaRP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16 others</a:t>
                      </a:r>
                    </a:p>
                  </a:txBody>
                  <a:tcPr marL="7483" marR="7483" marT="7485" marB="0" anchor="ctr">
                    <a:lnL>
                      <a:noFill/>
                    </a:lnL>
                    <a:lnR>
                      <a:noFill/>
                    </a:lnR>
                    <a:lnT>
                      <a:noFill/>
                    </a:lnT>
                    <a:lnB>
                      <a:noFill/>
                    </a:lnB>
                  </a:tcPr>
                </a:tc>
                <a:tc>
                  <a:txBody>
                    <a:bodyPr/>
                    <a:lstStyle/>
                    <a:p>
                      <a:pPr algn="l" fontAlgn="ctr"/>
                      <a:endParaRPr lang="tr-TR" sz="1100" b="0" i="0" u="none" strike="noStrike">
                        <a:solidFill>
                          <a:srgbClr val="000000"/>
                        </a:solidFill>
                        <a:latin typeface="Arial"/>
                      </a:endParaRPr>
                    </a:p>
                  </a:txBody>
                  <a:tcPr marL="7483" marR="7483" marT="7485" marB="0" anchor="ctr">
                    <a:lnL>
                      <a:noFill/>
                    </a:lnL>
                    <a:lnR>
                      <a:noFill/>
                    </a:lnR>
                    <a:lnT>
                      <a:noFill/>
                    </a:lnT>
                    <a:lnB>
                      <a:noFill/>
                    </a:lnB>
                  </a:tcPr>
                </a:tc>
                <a:tc>
                  <a:txBody>
                    <a:bodyPr/>
                    <a:lstStyle/>
                    <a:p>
                      <a:pPr algn="l" fontAlgn="ctr"/>
                      <a:r>
                        <a:rPr lang="tr-TR" sz="1100" b="0" i="0" u="none" strike="noStrike">
                          <a:solidFill>
                            <a:srgbClr val="000000"/>
                          </a:solidFill>
                          <a:latin typeface="Arial"/>
                        </a:rPr>
                        <a:t> </a:t>
                      </a:r>
                    </a:p>
                  </a:txBody>
                  <a:tcPr marL="7483" marR="7483" marT="7485"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6"/>
                  </a:ext>
                </a:extLst>
              </a:tr>
              <a:tr h="342839">
                <a:tc>
                  <a:txBody>
                    <a:bodyPr/>
                    <a:lstStyle/>
                    <a:p>
                      <a:pPr algn="l" fontAlgn="b"/>
                      <a:r>
                        <a:rPr lang="tr-TR" sz="1200" b="0" i="0" u="none" strike="noStrike">
                          <a:solidFill>
                            <a:srgbClr val="000000"/>
                          </a:solidFill>
                          <a:latin typeface="Arial"/>
                        </a:rPr>
                        <a:t> </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latin typeface="Arial"/>
                        </a:rPr>
                        <a:t> </a:t>
                      </a:r>
                    </a:p>
                  </a:txBody>
                  <a:tcPr marL="7483" marR="7483" marT="748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latin typeface="Arial"/>
                        </a:rPr>
                        <a:t> </a:t>
                      </a:r>
                    </a:p>
                  </a:txBody>
                  <a:tcPr marL="7483" marR="7483" marT="748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latin typeface="Arial"/>
                        </a:rPr>
                        <a:t>17,000 sf steel formwork</a:t>
                      </a:r>
                    </a:p>
                  </a:txBody>
                  <a:tcPr marL="7483" marR="7483" marT="748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latin typeface="Arial"/>
                        </a:rPr>
                        <a:t> </a:t>
                      </a:r>
                    </a:p>
                  </a:txBody>
                  <a:tcPr marL="7483" marR="7483" marT="748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latin typeface="Arial"/>
                        </a:rPr>
                        <a:t> </a:t>
                      </a:r>
                    </a:p>
                  </a:txBody>
                  <a:tcPr marL="7483" marR="7483" marT="748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73325">
                <a:tc>
                  <a:txBody>
                    <a:bodyPr/>
                    <a:lstStyle/>
                    <a:p>
                      <a:pPr algn="l" fontAlgn="b"/>
                      <a:r>
                        <a:rPr lang="tr-TR" sz="1200" b="0" i="0" u="none" strike="noStrike" dirty="0">
                          <a:solidFill>
                            <a:srgbClr val="000000"/>
                          </a:solidFill>
                          <a:latin typeface="Arial"/>
                        </a:rPr>
                        <a:t>Current works load</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dirty="0">
                          <a:solidFill>
                            <a:srgbClr val="000000"/>
                          </a:solidFill>
                          <a:latin typeface="Arial"/>
                        </a:rPr>
                        <a:t>1 big project ending</a:t>
                      </a:r>
                    </a:p>
                  </a:txBody>
                  <a:tcPr marL="7483" marR="7483" marT="748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1100" b="0" i="0" u="none" strike="noStrike">
                          <a:solidFill>
                            <a:srgbClr val="000000"/>
                          </a:solidFill>
                          <a:latin typeface="Arial"/>
                        </a:rPr>
                        <a:t>2 projects ending (1 big+ 1 medium)</a:t>
                      </a:r>
                    </a:p>
                  </a:txBody>
                  <a:tcPr marL="7483" marR="7483" marT="7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a:solidFill>
                            <a:srgbClr val="000000"/>
                          </a:solidFill>
                          <a:latin typeface="Arial"/>
                        </a:rPr>
                        <a:t>1 medium project started</a:t>
                      </a:r>
                    </a:p>
                  </a:txBody>
                  <a:tcPr marL="7483" marR="7483" marT="7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a:solidFill>
                            <a:srgbClr val="000000"/>
                          </a:solidFill>
                          <a:latin typeface="Arial"/>
                        </a:rPr>
                        <a:t>2 big projects ending</a:t>
                      </a:r>
                    </a:p>
                  </a:txBody>
                  <a:tcPr marL="7483" marR="7483" marT="748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tr-TR" sz="1100" b="0" i="0" u="none" strike="noStrike">
                          <a:solidFill>
                            <a:srgbClr val="000000"/>
                          </a:solidFill>
                          <a:latin typeface="Arial"/>
                        </a:rPr>
                        <a:t>2 small projects started</a:t>
                      </a:r>
                    </a:p>
                  </a:txBody>
                  <a:tcPr marL="7483" marR="7483" marT="748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8"/>
                  </a:ext>
                </a:extLst>
              </a:tr>
              <a:tr h="510515">
                <a:tc>
                  <a:txBody>
                    <a:bodyPr/>
                    <a:lstStyle/>
                    <a:p>
                      <a:pPr algn="l" fontAlgn="b"/>
                      <a:r>
                        <a:rPr lang="tr-TR" sz="900" b="0" i="0" u="none" strike="noStrike">
                          <a:solidFill>
                            <a:srgbClr val="000000"/>
                          </a:solidFill>
                          <a:latin typeface="Arial"/>
                        </a:rPr>
                        <a:t> </a:t>
                      </a:r>
                    </a:p>
                  </a:txBody>
                  <a:tcPr marL="7483" marR="7483" marT="7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2 projects in mid (1 medium +1 small)</a:t>
                      </a:r>
                    </a:p>
                  </a:txBody>
                  <a:tcPr marL="7483" marR="7483" marT="748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latin typeface="Arial"/>
                        </a:rPr>
                        <a:t> </a:t>
                      </a:r>
                    </a:p>
                  </a:txBody>
                  <a:tcPr marL="7483" marR="7483" marT="748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2 projects ending (1 big + 1 medium)</a:t>
                      </a:r>
                    </a:p>
                  </a:txBody>
                  <a:tcPr marL="7483" marR="7483" marT="748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nl-NL" sz="1100" b="0" i="0" u="none" strike="noStrike" dirty="0">
                          <a:solidFill>
                            <a:srgbClr val="000000"/>
                          </a:solidFill>
                          <a:latin typeface="Arial"/>
                        </a:rPr>
                        <a:t>1 medium project in mid</a:t>
                      </a:r>
                    </a:p>
                  </a:txBody>
                  <a:tcPr marL="7483" marR="7483" marT="748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latin typeface="Arial"/>
                        </a:rPr>
                        <a:t>3 projects ending (2 small + 1 medium)</a:t>
                      </a:r>
                    </a:p>
                  </a:txBody>
                  <a:tcPr marL="7483" marR="7483" marT="748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77813"/>
            <a:ext cx="8229600" cy="712787"/>
          </a:xfrm>
        </p:spPr>
        <p:txBody>
          <a:bodyPr/>
          <a:lstStyle/>
          <a:p>
            <a:r>
              <a:rPr lang="en-US" altLang="lt-LT" dirty="0" smtClean="0"/>
              <a:t>Example 2: </a:t>
            </a:r>
            <a:r>
              <a:rPr lang="tr-TR" altLang="lt-LT" dirty="0" err="1" smtClean="0"/>
              <a:t>Hierarchy</a:t>
            </a:r>
            <a:r>
              <a:rPr lang="tr-TR" altLang="lt-LT" dirty="0" smtClean="0"/>
              <a:t> </a:t>
            </a:r>
            <a:r>
              <a:rPr lang="tr-TR" altLang="lt-LT" dirty="0" err="1" smtClean="0"/>
              <a:t>Tree</a:t>
            </a:r>
            <a:endParaRPr lang="tr-TR" altLang="lt-LT" dirty="0" smtClean="0"/>
          </a:p>
        </p:txBody>
      </p:sp>
      <p:sp>
        <p:nvSpPr>
          <p:cNvPr id="4" name="Slide Number Placeholder 3"/>
          <p:cNvSpPr>
            <a:spLocks noGrp="1"/>
          </p:cNvSpPr>
          <p:nvPr>
            <p:ph type="sldNum" sz="quarter" idx="12"/>
          </p:nvPr>
        </p:nvSpPr>
        <p:spPr/>
        <p:txBody>
          <a:bodyPr/>
          <a:lstStyle/>
          <a:p>
            <a:pPr>
              <a:defRPr/>
            </a:pPr>
            <a:fld id="{8CB88E39-89FC-4E18-91E0-23F53B9F7FBB}" type="slidenum">
              <a:rPr lang="en-US" altLang="en-US" smtClean="0"/>
              <a:pPr>
                <a:defRPr/>
              </a:pPr>
              <a:t>28</a:t>
            </a:fld>
            <a:endParaRPr lang="en-US" altLang="en-US"/>
          </a:p>
        </p:txBody>
      </p:sp>
      <p:sp>
        <p:nvSpPr>
          <p:cNvPr id="32772" name="Rectangle 4"/>
          <p:cNvSpPr>
            <a:spLocks noChangeArrowheads="1"/>
          </p:cNvSpPr>
          <p:nvPr/>
        </p:nvSpPr>
        <p:spPr bwMode="auto">
          <a:xfrm>
            <a:off x="3048000" y="1219200"/>
            <a:ext cx="21336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600"/>
              <a:t>Selecting the most suitable contractor</a:t>
            </a:r>
          </a:p>
        </p:txBody>
      </p:sp>
      <p:sp>
        <p:nvSpPr>
          <p:cNvPr id="32773" name="Rectangle 5"/>
          <p:cNvSpPr>
            <a:spLocks noChangeArrowheads="1"/>
          </p:cNvSpPr>
          <p:nvPr/>
        </p:nvSpPr>
        <p:spPr bwMode="auto">
          <a:xfrm>
            <a:off x="2057400" y="3048000"/>
            <a:ext cx="1219200" cy="6858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Financial Stability</a:t>
            </a:r>
          </a:p>
        </p:txBody>
      </p:sp>
      <p:sp>
        <p:nvSpPr>
          <p:cNvPr id="32774" name="Rectangle 6"/>
          <p:cNvSpPr>
            <a:spLocks noChangeArrowheads="1"/>
          </p:cNvSpPr>
          <p:nvPr/>
        </p:nvSpPr>
        <p:spPr bwMode="auto">
          <a:xfrm>
            <a:off x="457200" y="3048000"/>
            <a:ext cx="1447800" cy="6858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Experience</a:t>
            </a:r>
          </a:p>
        </p:txBody>
      </p:sp>
      <p:sp>
        <p:nvSpPr>
          <p:cNvPr id="32775" name="Rectangle 7"/>
          <p:cNvSpPr>
            <a:spLocks noChangeArrowheads="1"/>
          </p:cNvSpPr>
          <p:nvPr/>
        </p:nvSpPr>
        <p:spPr bwMode="auto">
          <a:xfrm>
            <a:off x="3429000" y="3048000"/>
            <a:ext cx="1524000" cy="6858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Quality Performence</a:t>
            </a:r>
          </a:p>
        </p:txBody>
      </p:sp>
      <p:sp>
        <p:nvSpPr>
          <p:cNvPr id="32776" name="Rectangle 8"/>
          <p:cNvSpPr>
            <a:spLocks noChangeArrowheads="1"/>
          </p:cNvSpPr>
          <p:nvPr/>
        </p:nvSpPr>
        <p:spPr bwMode="auto">
          <a:xfrm>
            <a:off x="5029200" y="3048000"/>
            <a:ext cx="1295400" cy="6858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Manpower Resources</a:t>
            </a:r>
          </a:p>
        </p:txBody>
      </p:sp>
      <p:sp>
        <p:nvSpPr>
          <p:cNvPr id="32777" name="Rectangle 9"/>
          <p:cNvSpPr>
            <a:spLocks noChangeArrowheads="1"/>
          </p:cNvSpPr>
          <p:nvPr/>
        </p:nvSpPr>
        <p:spPr bwMode="auto">
          <a:xfrm>
            <a:off x="6400800" y="3048000"/>
            <a:ext cx="1295400" cy="6858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Equipment Resources</a:t>
            </a:r>
          </a:p>
        </p:txBody>
      </p:sp>
      <p:sp>
        <p:nvSpPr>
          <p:cNvPr id="32778" name="Rectangle 10"/>
          <p:cNvSpPr>
            <a:spLocks noChangeArrowheads="1"/>
          </p:cNvSpPr>
          <p:nvPr/>
        </p:nvSpPr>
        <p:spPr bwMode="auto">
          <a:xfrm>
            <a:off x="7848600" y="3048000"/>
            <a:ext cx="1143000" cy="6858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Current workload</a:t>
            </a:r>
          </a:p>
        </p:txBody>
      </p:sp>
      <p:cxnSp>
        <p:nvCxnSpPr>
          <p:cNvPr id="32779" name="Straight Connector 12"/>
          <p:cNvCxnSpPr>
            <a:cxnSpLocks noChangeShapeType="1"/>
            <a:stCxn id="32772" idx="2"/>
          </p:cNvCxnSpPr>
          <p:nvPr/>
        </p:nvCxnSpPr>
        <p:spPr bwMode="auto">
          <a:xfrm rot="5400000">
            <a:off x="3886200" y="2057400"/>
            <a:ext cx="457200"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32780" name="Straight Connector 14"/>
          <p:cNvCxnSpPr>
            <a:cxnSpLocks noChangeShapeType="1"/>
          </p:cNvCxnSpPr>
          <p:nvPr/>
        </p:nvCxnSpPr>
        <p:spPr bwMode="auto">
          <a:xfrm>
            <a:off x="1143000" y="2286000"/>
            <a:ext cx="7239000"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32781" name="Straight Arrow Connector 16"/>
          <p:cNvCxnSpPr>
            <a:cxnSpLocks noChangeShapeType="1"/>
          </p:cNvCxnSpPr>
          <p:nvPr/>
        </p:nvCxnSpPr>
        <p:spPr bwMode="auto">
          <a:xfrm rot="5400000">
            <a:off x="762001" y="2667000"/>
            <a:ext cx="762000" cy="3175"/>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782" name="Straight Arrow Connector 19"/>
          <p:cNvCxnSpPr>
            <a:cxnSpLocks noChangeShapeType="1"/>
          </p:cNvCxnSpPr>
          <p:nvPr/>
        </p:nvCxnSpPr>
        <p:spPr bwMode="auto">
          <a:xfrm rot="5400000">
            <a:off x="2362994" y="2666206"/>
            <a:ext cx="7620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783" name="Straight Arrow Connector 20"/>
          <p:cNvCxnSpPr>
            <a:cxnSpLocks noChangeShapeType="1"/>
          </p:cNvCxnSpPr>
          <p:nvPr/>
        </p:nvCxnSpPr>
        <p:spPr bwMode="auto">
          <a:xfrm rot="5400000">
            <a:off x="3734594" y="2666206"/>
            <a:ext cx="7620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784" name="Straight Arrow Connector 21"/>
          <p:cNvCxnSpPr>
            <a:cxnSpLocks noChangeShapeType="1"/>
          </p:cNvCxnSpPr>
          <p:nvPr/>
        </p:nvCxnSpPr>
        <p:spPr bwMode="auto">
          <a:xfrm rot="5400000">
            <a:off x="5258594" y="2666206"/>
            <a:ext cx="7620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785" name="Straight Arrow Connector 22"/>
          <p:cNvCxnSpPr>
            <a:cxnSpLocks noChangeShapeType="1"/>
          </p:cNvCxnSpPr>
          <p:nvPr/>
        </p:nvCxnSpPr>
        <p:spPr bwMode="auto">
          <a:xfrm rot="5400000">
            <a:off x="6553994" y="2666206"/>
            <a:ext cx="7620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786" name="Straight Arrow Connector 23"/>
          <p:cNvCxnSpPr>
            <a:cxnSpLocks noChangeShapeType="1"/>
          </p:cNvCxnSpPr>
          <p:nvPr/>
        </p:nvCxnSpPr>
        <p:spPr bwMode="auto">
          <a:xfrm rot="5400000">
            <a:off x="8001794" y="2666206"/>
            <a:ext cx="7620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2787" name="Rectangle 24"/>
          <p:cNvSpPr>
            <a:spLocks noChangeArrowheads="1"/>
          </p:cNvSpPr>
          <p:nvPr/>
        </p:nvSpPr>
        <p:spPr bwMode="auto">
          <a:xfrm>
            <a:off x="533400" y="4648200"/>
            <a:ext cx="1524000" cy="533400"/>
          </a:xfrm>
          <a:prstGeom prst="rect">
            <a:avLst/>
          </a:prstGeom>
          <a:solidFill>
            <a:srgbClr val="00B0F0"/>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Contractor A</a:t>
            </a:r>
          </a:p>
        </p:txBody>
      </p:sp>
      <p:sp>
        <p:nvSpPr>
          <p:cNvPr id="32788" name="Rectangle 25"/>
          <p:cNvSpPr>
            <a:spLocks noChangeArrowheads="1"/>
          </p:cNvSpPr>
          <p:nvPr/>
        </p:nvSpPr>
        <p:spPr bwMode="auto">
          <a:xfrm>
            <a:off x="2209800" y="4648200"/>
            <a:ext cx="1524000" cy="533400"/>
          </a:xfrm>
          <a:prstGeom prst="rect">
            <a:avLst/>
          </a:prstGeom>
          <a:solidFill>
            <a:srgbClr val="00B0F0"/>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Contractor B</a:t>
            </a:r>
          </a:p>
        </p:txBody>
      </p:sp>
      <p:sp>
        <p:nvSpPr>
          <p:cNvPr id="32789" name="Rectangle 26"/>
          <p:cNvSpPr>
            <a:spLocks noChangeArrowheads="1"/>
          </p:cNvSpPr>
          <p:nvPr/>
        </p:nvSpPr>
        <p:spPr bwMode="auto">
          <a:xfrm>
            <a:off x="3886200" y="4648200"/>
            <a:ext cx="1524000" cy="533400"/>
          </a:xfrm>
          <a:prstGeom prst="rect">
            <a:avLst/>
          </a:prstGeom>
          <a:solidFill>
            <a:srgbClr val="00B0F0"/>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Contractor C</a:t>
            </a:r>
          </a:p>
        </p:txBody>
      </p:sp>
      <p:sp>
        <p:nvSpPr>
          <p:cNvPr id="32790" name="Rectangle 27"/>
          <p:cNvSpPr>
            <a:spLocks noChangeArrowheads="1"/>
          </p:cNvSpPr>
          <p:nvPr/>
        </p:nvSpPr>
        <p:spPr bwMode="auto">
          <a:xfrm>
            <a:off x="5562600" y="4648200"/>
            <a:ext cx="1524000" cy="533400"/>
          </a:xfrm>
          <a:prstGeom prst="rect">
            <a:avLst/>
          </a:prstGeom>
          <a:solidFill>
            <a:srgbClr val="00B0F0"/>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Contractor D</a:t>
            </a:r>
          </a:p>
        </p:txBody>
      </p:sp>
      <p:sp>
        <p:nvSpPr>
          <p:cNvPr id="32791" name="Rectangle 27"/>
          <p:cNvSpPr>
            <a:spLocks noChangeArrowheads="1"/>
          </p:cNvSpPr>
          <p:nvPr/>
        </p:nvSpPr>
        <p:spPr bwMode="auto">
          <a:xfrm>
            <a:off x="7239000" y="4648200"/>
            <a:ext cx="1524000" cy="533400"/>
          </a:xfrm>
          <a:prstGeom prst="rect">
            <a:avLst/>
          </a:prstGeom>
          <a:solidFill>
            <a:srgbClr val="00B0F0"/>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Contractor 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7813"/>
            <a:ext cx="8229600" cy="636587"/>
          </a:xfrm>
        </p:spPr>
        <p:txBody>
          <a:bodyPr/>
          <a:lstStyle/>
          <a:p>
            <a:r>
              <a:rPr lang="tr-TR" altLang="lt-LT" sz="4000" dirty="0" err="1" smtClean="0"/>
              <a:t>Example</a:t>
            </a:r>
            <a:r>
              <a:rPr lang="tr-TR" altLang="lt-LT" sz="4000" dirty="0" smtClean="0"/>
              <a:t> </a:t>
            </a:r>
            <a:r>
              <a:rPr lang="en-US" altLang="lt-LT" sz="4000" dirty="0" smtClean="0"/>
              <a:t>2</a:t>
            </a:r>
            <a:r>
              <a:rPr lang="tr-TR" altLang="lt-LT" sz="4000" dirty="0" smtClean="0"/>
              <a:t>: </a:t>
            </a:r>
            <a:r>
              <a:rPr lang="tr-TR" altLang="lt-LT" sz="4000" dirty="0" smtClean="0"/>
              <a:t>AHP in </a:t>
            </a:r>
            <a:r>
              <a:rPr lang="tr-TR" altLang="lt-LT" sz="4000" dirty="0" err="1" smtClean="0"/>
              <a:t>project</a:t>
            </a:r>
            <a:r>
              <a:rPr lang="tr-TR" altLang="lt-LT" sz="4000" dirty="0" smtClean="0"/>
              <a:t> </a:t>
            </a:r>
            <a:r>
              <a:rPr lang="tr-TR" altLang="lt-LT" sz="4000" dirty="0" err="1" smtClean="0"/>
              <a:t>management</a:t>
            </a:r>
            <a:endParaRPr lang="tr-TR" altLang="lt-LT" sz="4000" dirty="0" smtClean="0"/>
          </a:p>
        </p:txBody>
      </p:sp>
      <p:pic>
        <p:nvPicPr>
          <p:cNvPr id="33796" name="Picture 2"/>
          <p:cNvPicPr>
            <a:picLocks noGrp="1" noChangeAspect="1" noChangeArrowheads="1"/>
          </p:cNvPicPr>
          <p:nvPr>
            <p:ph type="dgm" idx="1"/>
          </p:nvPr>
        </p:nvPicPr>
        <p:blipFill>
          <a:blip r:embed="rId2">
            <a:extLst>
              <a:ext uri="{28A0092B-C50C-407E-A947-70E740481C1C}">
                <a14:useLocalDpi xmlns:a14="http://schemas.microsoft.com/office/drawing/2010/main" val="0"/>
              </a:ext>
            </a:extLst>
          </a:blip>
          <a:srcRect/>
          <a:stretch>
            <a:fillRect/>
          </a:stretch>
        </p:blipFill>
        <p:spPr>
          <a:xfrm>
            <a:off x="2209800" y="1905000"/>
            <a:ext cx="3951288" cy="1981200"/>
          </a:xfrm>
          <a:noFill/>
        </p:spPr>
      </p:pic>
      <p:sp>
        <p:nvSpPr>
          <p:cNvPr id="4" name="Slide Number Placeholder 3"/>
          <p:cNvSpPr>
            <a:spLocks noGrp="1"/>
          </p:cNvSpPr>
          <p:nvPr>
            <p:ph type="sldNum" sz="quarter" idx="12"/>
          </p:nvPr>
        </p:nvSpPr>
        <p:spPr/>
        <p:txBody>
          <a:bodyPr/>
          <a:lstStyle/>
          <a:p>
            <a:pPr>
              <a:defRPr/>
            </a:pPr>
            <a:fld id="{6FC83C0B-4F7C-46D3-8F23-E74754BFFA56}" type="slidenum">
              <a:rPr lang="en-US" altLang="en-US" smtClean="0"/>
              <a:pPr>
                <a:defRPr/>
              </a:pPr>
              <a:t>29</a:t>
            </a:fld>
            <a:endParaRPr lang="en-US" altLang="en-US"/>
          </a:p>
        </p:txBody>
      </p:sp>
      <p:sp>
        <p:nvSpPr>
          <p:cNvPr id="33797" name="TextBox 5"/>
          <p:cNvSpPr txBox="1">
            <a:spLocks noChangeArrowheads="1"/>
          </p:cNvSpPr>
          <p:nvPr/>
        </p:nvSpPr>
        <p:spPr bwMode="auto">
          <a:xfrm>
            <a:off x="533400" y="1447800"/>
            <a:ext cx="44180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600"/>
              <a:t>Step 1: Evaluation of the weights of the criteria</a:t>
            </a:r>
          </a:p>
        </p:txBody>
      </p:sp>
      <p:sp>
        <p:nvSpPr>
          <p:cNvPr id="33798" name="Rectangle 6"/>
          <p:cNvSpPr>
            <a:spLocks noChangeArrowheads="1"/>
          </p:cNvSpPr>
          <p:nvPr/>
        </p:nvSpPr>
        <p:spPr bwMode="auto">
          <a:xfrm>
            <a:off x="609600" y="3962400"/>
            <a:ext cx="5715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600"/>
              <a:t>Step 2:  a) Pairwise comparison matrix for experience</a:t>
            </a:r>
          </a:p>
        </p:txBody>
      </p:sp>
      <p:pic>
        <p:nvPicPr>
          <p:cNvPr id="3379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343400"/>
            <a:ext cx="39624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80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419600"/>
            <a:ext cx="42179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3801" name="Right Arrow 12"/>
          <p:cNvSpPr>
            <a:spLocks noChangeArrowheads="1"/>
          </p:cNvSpPr>
          <p:nvPr/>
        </p:nvSpPr>
        <p:spPr bwMode="auto">
          <a:xfrm>
            <a:off x="4572000" y="5105400"/>
            <a:ext cx="228600" cy="381000"/>
          </a:xfrm>
          <a:prstGeom prst="rightArrow">
            <a:avLst>
              <a:gd name="adj1" fmla="val 50000"/>
              <a:gd name="adj2" fmla="val 50000"/>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altLang="lt-LT" dirty="0" smtClean="0"/>
              <a:t>AHP</a:t>
            </a:r>
            <a:r>
              <a:rPr lang="en-US" altLang="lt-LT" dirty="0"/>
              <a:t> </a:t>
            </a:r>
            <a:r>
              <a:rPr lang="en-US" altLang="lt-LT" dirty="0" smtClean="0"/>
              <a:t>algorithm</a:t>
            </a:r>
            <a:endParaRPr lang="en-US" altLang="lt-LT" dirty="0" smtClean="0"/>
          </a:p>
        </p:txBody>
      </p:sp>
      <p:sp>
        <p:nvSpPr>
          <p:cNvPr id="5124" name="Rectangle 3"/>
          <p:cNvSpPr>
            <a:spLocks noGrp="1" noChangeArrowheads="1"/>
          </p:cNvSpPr>
          <p:nvPr>
            <p:ph idx="1"/>
          </p:nvPr>
        </p:nvSpPr>
        <p:spPr>
          <a:xfrm>
            <a:off x="381000" y="1219200"/>
            <a:ext cx="8153400" cy="5029200"/>
          </a:xfrm>
        </p:spPr>
        <p:txBody>
          <a:bodyPr/>
          <a:lstStyle/>
          <a:p>
            <a:pPr eaLnBrk="1" hangingPunct="1"/>
            <a:r>
              <a:rPr lang="lt-LT" altLang="lt-LT" sz="2400" dirty="0" err="1" smtClean="0"/>
              <a:t>Two</a:t>
            </a:r>
            <a:r>
              <a:rPr lang="lt-LT" altLang="lt-LT" sz="2400" dirty="0" smtClean="0"/>
              <a:t> </a:t>
            </a:r>
            <a:r>
              <a:rPr lang="lt-LT" altLang="lt-LT" sz="2400" dirty="0" err="1" smtClean="0"/>
              <a:t>stage</a:t>
            </a:r>
            <a:r>
              <a:rPr lang="lt-LT" altLang="lt-LT" sz="2400" dirty="0" smtClean="0"/>
              <a:t> </a:t>
            </a:r>
            <a:r>
              <a:rPr lang="lt-LT" altLang="lt-LT" sz="2400" dirty="0" err="1" smtClean="0"/>
              <a:t>algorithm</a:t>
            </a:r>
            <a:r>
              <a:rPr lang="en-US" altLang="lt-LT" sz="2400" dirty="0" smtClean="0"/>
              <a:t>, where evaluation is done by </a:t>
            </a:r>
            <a:r>
              <a:rPr lang="en-US" altLang="lt-LT" sz="2400" b="1" dirty="0" smtClean="0"/>
              <a:t>pairwise </a:t>
            </a:r>
            <a:r>
              <a:rPr lang="en-US" altLang="lt-LT" sz="2400" dirty="0" smtClean="0"/>
              <a:t>comparison of all possible pairs of items:</a:t>
            </a:r>
            <a:endParaRPr lang="lt-LT" altLang="lt-LT" sz="2400" dirty="0" smtClean="0"/>
          </a:p>
          <a:p>
            <a:pPr marL="457200" lvl="1" indent="0">
              <a:buNone/>
            </a:pPr>
            <a:r>
              <a:rPr lang="en-US" altLang="lt-LT" sz="2000" b="1" dirty="0" smtClean="0"/>
              <a:t>Stage 1: Criteria </a:t>
            </a:r>
            <a:r>
              <a:rPr lang="en-US" altLang="lt-LT" sz="2000" dirty="0" smtClean="0"/>
              <a:t>assessment -</a:t>
            </a:r>
            <a:r>
              <a:rPr lang="lt-LT" altLang="lt-LT" sz="2000" dirty="0" err="1" smtClean="0"/>
              <a:t>weight</a:t>
            </a:r>
            <a:r>
              <a:rPr lang="lt-LT" altLang="lt-LT" sz="2000" dirty="0" smtClean="0"/>
              <a:t> </a:t>
            </a:r>
            <a:r>
              <a:rPr lang="lt-LT" altLang="lt-LT" sz="2000" dirty="0" err="1" smtClean="0"/>
              <a:t>assignment</a:t>
            </a:r>
            <a:r>
              <a:rPr lang="en-US" altLang="lt-LT" sz="2000" dirty="0" smtClean="0"/>
              <a:t> to the </a:t>
            </a:r>
            <a:r>
              <a:rPr lang="lt-LT" altLang="lt-LT" sz="2000" dirty="0" err="1" smtClean="0"/>
              <a:t>criteria</a:t>
            </a:r>
            <a:r>
              <a:rPr lang="en-US" altLang="lt-LT" sz="2000" dirty="0" smtClean="0"/>
              <a:t>, arranged as a </a:t>
            </a:r>
            <a:r>
              <a:rPr lang="en-US" altLang="lt-LT" sz="2000" dirty="0" smtClean="0"/>
              <a:t>h</a:t>
            </a:r>
            <a:r>
              <a:rPr lang="lt-LT" altLang="lt-LT" sz="2000" dirty="0" err="1" smtClean="0"/>
              <a:t>ierarchical</a:t>
            </a:r>
            <a:r>
              <a:rPr lang="lt-LT" altLang="lt-LT" sz="2000" dirty="0" smtClean="0"/>
              <a:t> </a:t>
            </a:r>
            <a:r>
              <a:rPr lang="lt-LT" altLang="lt-LT" sz="2000" dirty="0" err="1" smtClean="0"/>
              <a:t>tree</a:t>
            </a:r>
            <a:r>
              <a:rPr lang="lt-LT" altLang="lt-LT" sz="2000" dirty="0" smtClean="0"/>
              <a:t> </a:t>
            </a:r>
            <a:endParaRPr lang="en-US" altLang="lt-LT" sz="2000" dirty="0" smtClean="0"/>
          </a:p>
          <a:p>
            <a:pPr marL="457200" lvl="1" indent="0">
              <a:buNone/>
            </a:pPr>
            <a:r>
              <a:rPr lang="en-US" altLang="lt-LT" sz="2000" b="1" dirty="0" smtClean="0"/>
              <a:t>Stage 2: </a:t>
            </a:r>
            <a:r>
              <a:rPr lang="en-US" altLang="lt-LT" sz="2000" dirty="0"/>
              <a:t>Assessment of </a:t>
            </a:r>
            <a:r>
              <a:rPr lang="lt-LT" altLang="lt-LT" sz="2000" dirty="0" err="1"/>
              <a:t>decision</a:t>
            </a:r>
            <a:r>
              <a:rPr lang="lt-LT" altLang="lt-LT" sz="2000" dirty="0"/>
              <a:t> </a:t>
            </a:r>
            <a:r>
              <a:rPr lang="lt-LT" altLang="lt-LT" sz="2000" b="1" dirty="0" err="1"/>
              <a:t>alternatives</a:t>
            </a:r>
            <a:r>
              <a:rPr lang="en-US" altLang="lt-LT" sz="2000" dirty="0"/>
              <a:t> (a list of selected objects- </a:t>
            </a:r>
            <a:r>
              <a:rPr lang="lt-LT" altLang="lt-LT" sz="2000" dirty="0" err="1"/>
              <a:t>weight</a:t>
            </a:r>
            <a:r>
              <a:rPr lang="lt-LT" altLang="lt-LT" sz="2000" dirty="0"/>
              <a:t> </a:t>
            </a:r>
            <a:r>
              <a:rPr lang="lt-LT" altLang="lt-LT" sz="2000" dirty="0" err="1"/>
              <a:t>assignment</a:t>
            </a:r>
            <a:r>
              <a:rPr lang="en-US" altLang="lt-LT" sz="2000" dirty="0"/>
              <a:t> </a:t>
            </a:r>
            <a:r>
              <a:rPr lang="en-US" altLang="lt-LT" sz="2000" dirty="0"/>
              <a:t>by each criterion and globally</a:t>
            </a:r>
          </a:p>
        </p:txBody>
      </p:sp>
      <p:sp>
        <p:nvSpPr>
          <p:cNvPr id="5" name="Slide Number Placeholder 5"/>
          <p:cNvSpPr>
            <a:spLocks noGrp="1"/>
          </p:cNvSpPr>
          <p:nvPr>
            <p:ph type="sldNum" sz="quarter" idx="12"/>
          </p:nvPr>
        </p:nvSpPr>
        <p:spPr/>
        <p:txBody>
          <a:bodyPr/>
          <a:lstStyle/>
          <a:p>
            <a:pPr>
              <a:defRPr/>
            </a:pPr>
            <a:fld id="{700F9D55-DC69-49DA-AD96-13666982D8BD}" type="slidenum">
              <a:rPr lang="en-US" altLang="en-US"/>
              <a:pPr>
                <a:defRPr/>
              </a:pPr>
              <a:t>3</a:t>
            </a:fld>
            <a:endParaRPr lang="en-US" alt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7300" y="3505200"/>
            <a:ext cx="6400800" cy="252663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277813"/>
            <a:ext cx="8229600" cy="636587"/>
          </a:xfrm>
        </p:spPr>
        <p:txBody>
          <a:bodyPr/>
          <a:lstStyle/>
          <a:p>
            <a:r>
              <a:rPr lang="tr-TR" altLang="lt-LT" sz="4000" dirty="0" err="1" smtClean="0"/>
              <a:t>Example</a:t>
            </a:r>
            <a:r>
              <a:rPr lang="tr-TR" altLang="lt-LT" sz="4000" dirty="0" smtClean="0"/>
              <a:t> </a:t>
            </a:r>
            <a:r>
              <a:rPr lang="en-US" altLang="lt-LT" sz="4000" dirty="0" smtClean="0"/>
              <a:t>2</a:t>
            </a:r>
            <a:r>
              <a:rPr lang="tr-TR" altLang="lt-LT" sz="4000" dirty="0" smtClean="0"/>
              <a:t>: </a:t>
            </a:r>
            <a:r>
              <a:rPr lang="tr-TR" altLang="lt-LT" sz="4000" dirty="0" smtClean="0"/>
              <a:t>AHP in </a:t>
            </a:r>
            <a:r>
              <a:rPr lang="tr-TR" altLang="lt-LT" sz="4000" dirty="0" err="1" smtClean="0"/>
              <a:t>project</a:t>
            </a:r>
            <a:r>
              <a:rPr lang="tr-TR" altLang="lt-LT" sz="4000" dirty="0" smtClean="0"/>
              <a:t> </a:t>
            </a:r>
            <a:r>
              <a:rPr lang="tr-TR" altLang="lt-LT" sz="4000" dirty="0" err="1" smtClean="0"/>
              <a:t>management</a:t>
            </a:r>
            <a:endParaRPr lang="tr-TR" altLang="lt-LT" sz="4000" dirty="0" smtClean="0"/>
          </a:p>
        </p:txBody>
      </p:sp>
      <p:sp>
        <p:nvSpPr>
          <p:cNvPr id="3" name="Slide Number Placeholder 2"/>
          <p:cNvSpPr>
            <a:spLocks noGrp="1"/>
          </p:cNvSpPr>
          <p:nvPr>
            <p:ph type="sldNum" sz="quarter" idx="12"/>
          </p:nvPr>
        </p:nvSpPr>
        <p:spPr/>
        <p:txBody>
          <a:bodyPr/>
          <a:lstStyle/>
          <a:p>
            <a:pPr>
              <a:defRPr/>
            </a:pPr>
            <a:fld id="{3AD3392A-C626-43E8-864D-28803CE22E99}" type="slidenum">
              <a:rPr lang="en-US" altLang="en-US" smtClean="0"/>
              <a:pPr>
                <a:defRPr/>
              </a:pPr>
              <a:t>30</a:t>
            </a:fld>
            <a:endParaRPr lang="en-US" altLang="en-US"/>
          </a:p>
        </p:txBody>
      </p:sp>
      <p:sp>
        <p:nvSpPr>
          <p:cNvPr id="34820" name="Rectangle 3"/>
          <p:cNvSpPr>
            <a:spLocks noChangeArrowheads="1"/>
          </p:cNvSpPr>
          <p:nvPr/>
        </p:nvSpPr>
        <p:spPr bwMode="auto">
          <a:xfrm>
            <a:off x="457200" y="1295400"/>
            <a:ext cx="4419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600"/>
              <a:t>Calculation of priority vector:</a:t>
            </a:r>
          </a:p>
        </p:txBody>
      </p:sp>
      <p:pic>
        <p:nvPicPr>
          <p:cNvPr id="3482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58896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4822" name="TextBox 11"/>
          <p:cNvSpPr txBox="1">
            <a:spLocks noChangeArrowheads="1"/>
          </p:cNvSpPr>
          <p:nvPr/>
        </p:nvSpPr>
        <p:spPr bwMode="auto">
          <a:xfrm>
            <a:off x="6400800" y="2286000"/>
            <a:ext cx="2619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200"/>
              <a:t>x</a:t>
            </a:r>
          </a:p>
        </p:txBody>
      </p:sp>
      <p:sp>
        <p:nvSpPr>
          <p:cNvPr id="34823" name="TextBox 12"/>
          <p:cNvSpPr txBox="1">
            <a:spLocks noChangeArrowheads="1"/>
          </p:cNvSpPr>
          <p:nvPr/>
        </p:nvSpPr>
        <p:spPr bwMode="auto">
          <a:xfrm>
            <a:off x="7467600" y="2286000"/>
            <a:ext cx="288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400"/>
              <a:t>=</a:t>
            </a:r>
          </a:p>
        </p:txBody>
      </p:sp>
      <p:pic>
        <p:nvPicPr>
          <p:cNvPr id="3482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2057400"/>
            <a:ext cx="381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4825" name="Left Bracket 14"/>
          <p:cNvSpPr>
            <a:spLocks/>
          </p:cNvSpPr>
          <p:nvPr/>
        </p:nvSpPr>
        <p:spPr bwMode="auto">
          <a:xfrm>
            <a:off x="6705600" y="2057400"/>
            <a:ext cx="76200" cy="914400"/>
          </a:xfrm>
          <a:prstGeom prst="leftBracket">
            <a:avLst>
              <a:gd name="adj" fmla="val 8333"/>
            </a:avLst>
          </a:prstGeom>
          <a:solidFill>
            <a:schemeClr val="bg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34826" name="Right Bracket 15"/>
          <p:cNvSpPr>
            <a:spLocks/>
          </p:cNvSpPr>
          <p:nvPr/>
        </p:nvSpPr>
        <p:spPr bwMode="auto">
          <a:xfrm>
            <a:off x="7162800" y="2057400"/>
            <a:ext cx="76200" cy="914400"/>
          </a:xfrm>
          <a:prstGeom prst="rightBracket">
            <a:avLst>
              <a:gd name="adj" fmla="val 8333"/>
            </a:avLst>
          </a:prstGeom>
          <a:solidFill>
            <a:schemeClr val="bg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pic>
        <p:nvPicPr>
          <p:cNvPr id="3482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2057400"/>
            <a:ext cx="36988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4828" name="Left Bracket 17"/>
          <p:cNvSpPr>
            <a:spLocks/>
          </p:cNvSpPr>
          <p:nvPr/>
        </p:nvSpPr>
        <p:spPr bwMode="auto">
          <a:xfrm>
            <a:off x="7848600" y="2057400"/>
            <a:ext cx="76200" cy="838200"/>
          </a:xfrm>
          <a:prstGeom prst="leftBracket">
            <a:avLst>
              <a:gd name="adj" fmla="val 8352"/>
            </a:avLst>
          </a:prstGeom>
          <a:solidFill>
            <a:schemeClr val="bg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34829" name="Right Bracket 19"/>
          <p:cNvSpPr>
            <a:spLocks/>
          </p:cNvSpPr>
          <p:nvPr/>
        </p:nvSpPr>
        <p:spPr bwMode="auto">
          <a:xfrm>
            <a:off x="8305800" y="2057400"/>
            <a:ext cx="76200" cy="838200"/>
          </a:xfrm>
          <a:prstGeom prst="rightBracket">
            <a:avLst>
              <a:gd name="adj" fmla="val 8352"/>
            </a:avLst>
          </a:prstGeom>
          <a:solidFill>
            <a:schemeClr val="bg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34830" name="TextBox 20"/>
          <p:cNvSpPr txBox="1">
            <a:spLocks noChangeArrowheads="1"/>
          </p:cNvSpPr>
          <p:nvPr/>
        </p:nvSpPr>
        <p:spPr bwMode="auto">
          <a:xfrm>
            <a:off x="533400" y="4191000"/>
            <a:ext cx="7848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600"/>
              <a:t>Note that a DSS supports the decision maker, it can not replace him/her. Thus,</a:t>
            </a:r>
          </a:p>
          <a:p>
            <a:pPr eaLnBrk="1" hangingPunct="1">
              <a:spcBef>
                <a:spcPct val="0"/>
              </a:spcBef>
              <a:buClrTx/>
              <a:buSzTx/>
              <a:buFontTx/>
              <a:buNone/>
            </a:pPr>
            <a:r>
              <a:rPr lang="tr-TR" altLang="lt-LT" sz="1600"/>
              <a:t>an AHP Based DSS should allow the decision maker to make </a:t>
            </a:r>
            <a:r>
              <a:rPr lang="tr-TR" altLang="lt-LT" sz="1600">
                <a:solidFill>
                  <a:srgbClr val="FF0000"/>
                </a:solidFill>
              </a:rPr>
              <a:t>sensitivity analysis </a:t>
            </a:r>
            <a:r>
              <a:rPr lang="tr-TR" altLang="lt-LT" sz="1600"/>
              <a:t>of his judgements on the overall priorities ! </a:t>
            </a:r>
          </a:p>
        </p:txBody>
      </p:sp>
      <p:sp>
        <p:nvSpPr>
          <p:cNvPr id="34831" name="TextBox 21"/>
          <p:cNvSpPr txBox="1">
            <a:spLocks noChangeArrowheads="1"/>
          </p:cNvSpPr>
          <p:nvPr/>
        </p:nvSpPr>
        <p:spPr bwMode="auto">
          <a:xfrm>
            <a:off x="533400" y="3505200"/>
            <a:ext cx="73723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600"/>
              <a:t>Probably Contractor-E should have been eliminated. It appears to be the worst.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277813"/>
            <a:ext cx="8382000" cy="712787"/>
          </a:xfrm>
        </p:spPr>
        <p:txBody>
          <a:bodyPr/>
          <a:lstStyle/>
          <a:p>
            <a:r>
              <a:rPr lang="tr-TR" altLang="lt-LT" smtClean="0"/>
              <a:t>Multi Criteria Decision Making Models: PROMETHEE</a:t>
            </a:r>
          </a:p>
        </p:txBody>
      </p:sp>
      <p:sp>
        <p:nvSpPr>
          <p:cNvPr id="3" name="Slide Number Placeholder 2"/>
          <p:cNvSpPr>
            <a:spLocks noGrp="1"/>
          </p:cNvSpPr>
          <p:nvPr>
            <p:ph type="sldNum" sz="quarter" idx="12"/>
          </p:nvPr>
        </p:nvSpPr>
        <p:spPr/>
        <p:txBody>
          <a:bodyPr/>
          <a:lstStyle/>
          <a:p>
            <a:pPr>
              <a:defRPr/>
            </a:pPr>
            <a:fld id="{B4CF996D-3106-4D6F-A3C2-D15BD5DDD24B}" type="slidenum">
              <a:rPr lang="en-US" altLang="en-US" smtClean="0"/>
              <a:pPr>
                <a:defRPr/>
              </a:pPr>
              <a:t>31</a:t>
            </a:fld>
            <a:endParaRPr lang="en-US" altLang="en-US"/>
          </a:p>
        </p:txBody>
      </p:sp>
      <p:sp>
        <p:nvSpPr>
          <p:cNvPr id="4" name="Text Box 4"/>
          <p:cNvSpPr txBox="1">
            <a:spLocks noChangeArrowheads="1"/>
          </p:cNvSpPr>
          <p:nvPr/>
        </p:nvSpPr>
        <p:spPr>
          <a:xfrm>
            <a:off x="381000" y="1828800"/>
            <a:ext cx="8229600" cy="3962400"/>
          </a:xfrm>
          <a:prstGeom prst="rect">
            <a:avLst/>
          </a:prstGeom>
          <a:noFill/>
        </p:spPr>
        <p:txBody>
          <a:bodyPr/>
          <a:lstStyle/>
          <a:p>
            <a:pPr marL="342900" indent="-342900">
              <a:lnSpc>
                <a:spcPct val="80000"/>
              </a:lnSpc>
              <a:spcBef>
                <a:spcPct val="20000"/>
              </a:spcBef>
              <a:buClr>
                <a:schemeClr val="accent1"/>
              </a:buClr>
              <a:buSzPct val="65000"/>
              <a:buFont typeface="Wingdings" pitchFamily="2" charset="2"/>
              <a:buChar char="n"/>
              <a:defRPr/>
            </a:pPr>
            <a:r>
              <a:rPr lang="tr-TR" sz="2100" kern="0" dirty="0">
                <a:latin typeface="+mn-lt"/>
              </a:rPr>
              <a:t>One of the most efficient and easiest MCDM methodologies.</a:t>
            </a:r>
          </a:p>
          <a:p>
            <a:pPr marL="342900" indent="-342900">
              <a:lnSpc>
                <a:spcPct val="80000"/>
              </a:lnSpc>
              <a:spcBef>
                <a:spcPct val="20000"/>
              </a:spcBef>
              <a:buClr>
                <a:schemeClr val="accent1"/>
              </a:buClr>
              <a:buSzPct val="65000"/>
              <a:buFont typeface="Wingdings" pitchFamily="2" charset="2"/>
              <a:buChar char="n"/>
              <a:defRPr/>
            </a:pPr>
            <a:r>
              <a:rPr lang="tr-TR" sz="2400" dirty="0"/>
              <a:t>D</a:t>
            </a:r>
            <a:r>
              <a:rPr lang="en-US" sz="2400" dirty="0" err="1"/>
              <a:t>eveloped</a:t>
            </a:r>
            <a:r>
              <a:rPr lang="en-US" sz="2400" dirty="0"/>
              <a:t> by Jean-Pierre </a:t>
            </a:r>
            <a:r>
              <a:rPr lang="en-US" sz="2400" dirty="0" err="1"/>
              <a:t>Brans</a:t>
            </a:r>
            <a:r>
              <a:rPr lang="en-US" sz="2400" dirty="0"/>
              <a:t> and Bertrand </a:t>
            </a:r>
            <a:r>
              <a:rPr lang="en-US" sz="2400" dirty="0" err="1"/>
              <a:t>Mareschal</a:t>
            </a:r>
            <a:r>
              <a:rPr lang="en-US" sz="2400" dirty="0"/>
              <a:t> at the ULB and VUB universities since 1982</a:t>
            </a:r>
            <a:endParaRPr lang="tr-TR" sz="2100" kern="0" dirty="0">
              <a:latin typeface="+mn-lt"/>
            </a:endParaRPr>
          </a:p>
          <a:p>
            <a:pPr marL="342900" indent="-342900">
              <a:lnSpc>
                <a:spcPct val="80000"/>
              </a:lnSpc>
              <a:spcBef>
                <a:spcPct val="20000"/>
              </a:spcBef>
              <a:buClr>
                <a:schemeClr val="accent1"/>
              </a:buClr>
              <a:buSzPct val="65000"/>
              <a:buFont typeface="Wingdings" pitchFamily="2" charset="2"/>
              <a:buChar char="n"/>
              <a:defRPr/>
            </a:pPr>
            <a:r>
              <a:rPr lang="tr-TR" sz="2100" kern="0" dirty="0">
                <a:latin typeface="+mn-lt"/>
              </a:rPr>
              <a:t>Considers a set of criteria and alternatives. Criteria weights are determined that indicate the relative importance</a:t>
            </a:r>
          </a:p>
          <a:p>
            <a:pPr marL="342900" indent="-342900">
              <a:lnSpc>
                <a:spcPct val="80000"/>
              </a:lnSpc>
              <a:spcBef>
                <a:spcPct val="20000"/>
              </a:spcBef>
              <a:buClr>
                <a:schemeClr val="accent1"/>
              </a:buClr>
              <a:buSzPct val="65000"/>
              <a:buFont typeface="Wingdings" pitchFamily="2" charset="2"/>
              <a:buChar char="n"/>
              <a:defRPr/>
            </a:pPr>
            <a:r>
              <a:rPr lang="tr-TR" sz="2100" kern="0" dirty="0">
                <a:latin typeface="+mn-lt"/>
              </a:rPr>
              <a:t>Utilizes a function reflecting the degree of advantage of one alternative over the other, along with the degree of disadvantage that the same alternative has with respect to the other alternative.</a:t>
            </a:r>
          </a:p>
          <a:p>
            <a:pPr marL="342900" indent="-342900">
              <a:lnSpc>
                <a:spcPct val="80000"/>
              </a:lnSpc>
              <a:spcBef>
                <a:spcPct val="20000"/>
              </a:spcBef>
              <a:buClr>
                <a:schemeClr val="accent1"/>
              </a:buClr>
              <a:buSzPct val="65000"/>
              <a:buFont typeface="Wingdings" pitchFamily="2" charset="2"/>
              <a:buChar char="n"/>
              <a:defRPr/>
            </a:pPr>
            <a:r>
              <a:rPr lang="tr-TR" sz="2100" kern="0" dirty="0">
                <a:latin typeface="+mn-lt"/>
              </a:rPr>
              <a:t>In scaling, there are six options allowing the user to express meaningful differences by minimum gaps between observations. When type I is used, only relative advantage matters; type 6 is based on standardization with respect to normal distribution.</a:t>
            </a:r>
            <a:endParaRPr lang="en-US" sz="2100" kern="0" dirty="0">
              <a:latin typeface="+mn-lt"/>
            </a:endParaRPr>
          </a:p>
          <a:p>
            <a:pPr marL="342900" indent="-342900">
              <a:lnSpc>
                <a:spcPct val="80000"/>
              </a:lnSpc>
              <a:defRPr/>
            </a:pPr>
            <a:endParaRPr lang="en-US" sz="1400" kern="0" dirty="0">
              <a:latin typeface="+mn-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277813"/>
            <a:ext cx="8077200" cy="1139825"/>
          </a:xfrm>
        </p:spPr>
        <p:txBody>
          <a:bodyPr/>
          <a:lstStyle/>
          <a:p>
            <a:r>
              <a:rPr lang="tr-TR" altLang="lt-LT" sz="2800" dirty="0" err="1" smtClean="0"/>
              <a:t>Ex</a:t>
            </a:r>
            <a:r>
              <a:rPr lang="en-US" altLang="lt-LT" sz="2800" dirty="0" smtClean="0"/>
              <a:t>ample 3</a:t>
            </a:r>
            <a:r>
              <a:rPr lang="tr-TR" altLang="lt-LT" sz="2800" dirty="0" smtClean="0"/>
              <a:t>: </a:t>
            </a:r>
            <a:r>
              <a:rPr lang="tr-TR" altLang="lt-LT" sz="2800" dirty="0" smtClean="0"/>
              <a:t>Media </a:t>
            </a:r>
            <a:r>
              <a:rPr lang="tr-TR" altLang="lt-LT" sz="2800" dirty="0" err="1" smtClean="0"/>
              <a:t>Selection</a:t>
            </a:r>
            <a:r>
              <a:rPr lang="tr-TR" altLang="lt-LT" sz="2800" dirty="0" smtClean="0"/>
              <a:t> </a:t>
            </a:r>
            <a:r>
              <a:rPr lang="tr-TR" altLang="lt-LT" sz="2800" dirty="0" err="1" smtClean="0"/>
              <a:t>for</a:t>
            </a:r>
            <a:r>
              <a:rPr lang="tr-TR" altLang="lt-LT" sz="2800" dirty="0" smtClean="0"/>
              <a:t> a Bicycle </a:t>
            </a:r>
            <a:r>
              <a:rPr lang="tr-TR" altLang="lt-LT" sz="2800" dirty="0" err="1" smtClean="0"/>
              <a:t>Co</a:t>
            </a:r>
            <a:r>
              <a:rPr lang="tr-TR" altLang="lt-LT" sz="2800" dirty="0" smtClean="0"/>
              <a:t>.</a:t>
            </a:r>
          </a:p>
        </p:txBody>
      </p:sp>
      <p:sp>
        <p:nvSpPr>
          <p:cNvPr id="3" name="Slide Number Placeholder 2"/>
          <p:cNvSpPr>
            <a:spLocks noGrp="1"/>
          </p:cNvSpPr>
          <p:nvPr>
            <p:ph type="sldNum" sz="quarter" idx="12"/>
          </p:nvPr>
        </p:nvSpPr>
        <p:spPr/>
        <p:txBody>
          <a:bodyPr/>
          <a:lstStyle/>
          <a:p>
            <a:pPr>
              <a:defRPr/>
            </a:pPr>
            <a:fld id="{2B14224B-6217-4A63-B684-85B3BC10FC4C}" type="slidenum">
              <a:rPr lang="en-US" altLang="en-US" smtClean="0"/>
              <a:pPr>
                <a:defRPr/>
              </a:pPr>
              <a:t>32</a:t>
            </a:fld>
            <a:endParaRPr lang="en-US" altLang="en-US"/>
          </a:p>
        </p:txBody>
      </p:sp>
      <p:sp>
        <p:nvSpPr>
          <p:cNvPr id="36868" name="Rectangle 3"/>
          <p:cNvSpPr>
            <a:spLocks noChangeArrowheads="1"/>
          </p:cNvSpPr>
          <p:nvPr/>
        </p:nvSpPr>
        <p:spPr bwMode="auto">
          <a:xfrm>
            <a:off x="381000" y="1143000"/>
            <a:ext cx="81534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A bicycle </a:t>
            </a:r>
            <a:r>
              <a:rPr lang="en-US" altLang="lt-LT" sz="1800"/>
              <a:t>manufacturing company is intending to</a:t>
            </a:r>
            <a:r>
              <a:rPr lang="tr-TR" altLang="lt-LT" sz="1800"/>
              <a:t> </a:t>
            </a:r>
            <a:r>
              <a:rPr lang="en-US" altLang="lt-LT" sz="1800"/>
              <a:t>advertise its products. </a:t>
            </a:r>
            <a:endParaRPr lang="tr-TR" altLang="lt-LT" sz="1800"/>
          </a:p>
          <a:p>
            <a:pPr eaLnBrk="1" hangingPunct="1">
              <a:spcBef>
                <a:spcPct val="0"/>
              </a:spcBef>
              <a:buClrTx/>
              <a:buSzTx/>
              <a:buFontTx/>
              <a:buNone/>
            </a:pPr>
            <a:endParaRPr lang="tr-TR" altLang="lt-LT" sz="1800"/>
          </a:p>
          <a:p>
            <a:pPr eaLnBrk="1" hangingPunct="1">
              <a:spcBef>
                <a:spcPct val="0"/>
              </a:spcBef>
              <a:buClrTx/>
              <a:buSzTx/>
              <a:buFontTx/>
              <a:buNone/>
            </a:pPr>
            <a:r>
              <a:rPr lang="tr-TR" altLang="lt-LT" sz="1800"/>
              <a:t>S</a:t>
            </a:r>
            <a:r>
              <a:rPr lang="en-US" altLang="lt-LT" sz="1800"/>
              <a:t>ix marketing actions are considered:</a:t>
            </a:r>
            <a:r>
              <a:rPr lang="tr-TR" altLang="lt-LT" sz="1800"/>
              <a:t> Ad</a:t>
            </a:r>
            <a:r>
              <a:rPr lang="en-US" altLang="lt-LT" sz="1800"/>
              <a:t>vertising in the international newspaper</a:t>
            </a:r>
            <a:r>
              <a:rPr lang="tr-TR" altLang="lt-LT" sz="1800"/>
              <a:t>, </a:t>
            </a:r>
            <a:r>
              <a:rPr lang="en-US" altLang="lt-LT" sz="1800" i="1"/>
              <a:t>News</a:t>
            </a:r>
            <a:r>
              <a:rPr lang="tr-TR" altLang="lt-LT" sz="1800" i="1"/>
              <a:t>;</a:t>
            </a:r>
            <a:r>
              <a:rPr lang="en-US" altLang="lt-LT" sz="1800" i="1"/>
              <a:t> in the newspaper Herald</a:t>
            </a:r>
            <a:r>
              <a:rPr lang="tr-TR" altLang="lt-LT" sz="1800" i="1"/>
              <a:t>;</a:t>
            </a:r>
            <a:r>
              <a:rPr lang="en-US" altLang="lt-LT" sz="1800" i="1"/>
              <a:t> by mean of</a:t>
            </a:r>
            <a:r>
              <a:rPr lang="tr-TR" altLang="lt-LT" sz="1800" i="1"/>
              <a:t> </a:t>
            </a:r>
            <a:r>
              <a:rPr lang="en-US" altLang="lt-LT" sz="1800"/>
              <a:t>advertising boards in large cities</a:t>
            </a:r>
            <a:r>
              <a:rPr lang="tr-TR" altLang="lt-LT" sz="1800"/>
              <a:t>;</a:t>
            </a:r>
            <a:r>
              <a:rPr lang="en-US" altLang="lt-LT" sz="1800"/>
              <a:t> of a personal</a:t>
            </a:r>
            <a:r>
              <a:rPr lang="tr-TR" altLang="lt-LT" sz="1800"/>
              <a:t> </a:t>
            </a:r>
            <a:r>
              <a:rPr lang="en-US" altLang="lt-LT" sz="1800"/>
              <a:t>mailing</a:t>
            </a:r>
            <a:r>
              <a:rPr lang="tr-TR" altLang="lt-LT" sz="1800"/>
              <a:t>;</a:t>
            </a:r>
            <a:r>
              <a:rPr lang="en-US" altLang="lt-LT" sz="1800"/>
              <a:t> by TV spots on channels </a:t>
            </a:r>
            <a:r>
              <a:rPr lang="en-US" altLang="lt-LT" sz="1800" i="1"/>
              <a:t>CMM or</a:t>
            </a:r>
            <a:r>
              <a:rPr lang="tr-TR" altLang="lt-LT" sz="1800" i="1"/>
              <a:t> NCB.</a:t>
            </a:r>
            <a:endParaRPr lang="tr-TR" altLang="lt-LT" sz="1800"/>
          </a:p>
        </p:txBody>
      </p:sp>
      <p:pic>
        <p:nvPicPr>
          <p:cNvPr id="3686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819400"/>
            <a:ext cx="567055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6870" name="TextBox 7"/>
          <p:cNvSpPr txBox="1">
            <a:spLocks noChangeArrowheads="1"/>
          </p:cNvSpPr>
          <p:nvPr/>
        </p:nvSpPr>
        <p:spPr bwMode="auto">
          <a:xfrm>
            <a:off x="609600" y="5562600"/>
            <a:ext cx="83708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Units: Cost ($ 1,000), Target (10,000 people), Duration (days), Efficiency (0-100)</a:t>
            </a:r>
          </a:p>
          <a:p>
            <a:pPr eaLnBrk="1" hangingPunct="1">
              <a:spcBef>
                <a:spcPct val="0"/>
              </a:spcBef>
              <a:buClrTx/>
              <a:buSzTx/>
              <a:buFontTx/>
              <a:buNone/>
            </a:pPr>
            <a:r>
              <a:rPr lang="tr-TR" altLang="lt-LT" sz="1800"/>
              <a:t>Manpower (# people involved in the company)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77813"/>
            <a:ext cx="8229600" cy="1246187"/>
          </a:xfrm>
        </p:spPr>
        <p:txBody>
          <a:bodyPr/>
          <a:lstStyle/>
          <a:p>
            <a:r>
              <a:rPr lang="tr-TR" altLang="lt-LT" smtClean="0"/>
              <a:t>Partial anf full rankings with Promethee I and II</a:t>
            </a:r>
          </a:p>
        </p:txBody>
      </p:sp>
      <p:sp>
        <p:nvSpPr>
          <p:cNvPr id="3" name="Slide Number Placeholder 2"/>
          <p:cNvSpPr>
            <a:spLocks noGrp="1"/>
          </p:cNvSpPr>
          <p:nvPr>
            <p:ph type="sldNum" sz="quarter" idx="12"/>
          </p:nvPr>
        </p:nvSpPr>
        <p:spPr/>
        <p:txBody>
          <a:bodyPr/>
          <a:lstStyle/>
          <a:p>
            <a:pPr>
              <a:defRPr/>
            </a:pPr>
            <a:fld id="{6A8359B5-E6D9-4761-948B-75140D61D752}" type="slidenum">
              <a:rPr lang="en-US" altLang="en-US" smtClean="0"/>
              <a:pPr>
                <a:defRPr/>
              </a:pPr>
              <a:t>33</a:t>
            </a:fld>
            <a:endParaRPr lang="en-US" altLang="en-US" dirty="0"/>
          </a:p>
        </p:txBody>
      </p:sp>
      <p:pic>
        <p:nvPicPr>
          <p:cNvPr id="3789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524000"/>
            <a:ext cx="6589713"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789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5181600"/>
            <a:ext cx="79787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67446B09-F2F8-4DFF-90D8-0EC54D8BE709}" type="slidenum">
              <a:rPr lang="en-US" altLang="en-US" smtClean="0"/>
              <a:pPr>
                <a:defRPr/>
              </a:pPr>
              <a:t>34</a:t>
            </a:fld>
            <a:endParaRPr lang="en-US" altLang="en-US" dirty="0"/>
          </a:p>
        </p:txBody>
      </p:sp>
      <p:pic>
        <p:nvPicPr>
          <p:cNvPr id="389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533400"/>
            <a:ext cx="485775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8916" name="TextBox 4"/>
          <p:cNvSpPr txBox="1">
            <a:spLocks noChangeArrowheads="1"/>
          </p:cNvSpPr>
          <p:nvPr/>
        </p:nvSpPr>
        <p:spPr bwMode="auto">
          <a:xfrm>
            <a:off x="6553200" y="2667000"/>
            <a:ext cx="2362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Ranking of the alternatives can be obtained for the selected weights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7813"/>
            <a:ext cx="8229600" cy="788987"/>
          </a:xfrm>
        </p:spPr>
        <p:txBody>
          <a:bodyPr/>
          <a:lstStyle/>
          <a:p>
            <a:r>
              <a:rPr lang="en-US" altLang="lt-LT" sz="3200" dirty="0" smtClean="0"/>
              <a:t>Including optimization: </a:t>
            </a:r>
            <a:r>
              <a:rPr lang="tr-TR" altLang="lt-LT" sz="3200" dirty="0" err="1" smtClean="0"/>
              <a:t>Additional</a:t>
            </a:r>
            <a:r>
              <a:rPr lang="tr-TR" altLang="lt-LT" sz="3200" dirty="0" smtClean="0"/>
              <a:t> </a:t>
            </a:r>
            <a:r>
              <a:rPr lang="tr-TR" altLang="lt-LT" sz="3200" dirty="0" err="1" smtClean="0"/>
              <a:t>constraints</a:t>
            </a:r>
            <a:endParaRPr lang="tr-TR" altLang="lt-LT" sz="3200" dirty="0" smtClean="0"/>
          </a:p>
        </p:txBody>
      </p:sp>
      <p:sp>
        <p:nvSpPr>
          <p:cNvPr id="4" name="Slide Number Placeholder 3"/>
          <p:cNvSpPr>
            <a:spLocks noGrp="1"/>
          </p:cNvSpPr>
          <p:nvPr>
            <p:ph type="sldNum" sz="quarter" idx="12"/>
          </p:nvPr>
        </p:nvSpPr>
        <p:spPr/>
        <p:txBody>
          <a:bodyPr/>
          <a:lstStyle/>
          <a:p>
            <a:pPr>
              <a:defRPr/>
            </a:pPr>
            <a:fld id="{5D668924-21A7-4B79-932E-0BC7BC718A3B}" type="slidenum">
              <a:rPr lang="en-US" altLang="en-US" smtClean="0"/>
              <a:pPr>
                <a:defRPr/>
              </a:pPr>
              <a:t>35</a:t>
            </a:fld>
            <a:endParaRPr lang="en-US" altLang="en-US" dirty="0"/>
          </a:p>
        </p:txBody>
      </p:sp>
      <p:sp>
        <p:nvSpPr>
          <p:cNvPr id="5" name="Text Box 4"/>
          <p:cNvSpPr txBox="1">
            <a:spLocks noChangeArrowheads="1"/>
          </p:cNvSpPr>
          <p:nvPr/>
        </p:nvSpPr>
        <p:spPr>
          <a:xfrm>
            <a:off x="381000" y="1143000"/>
            <a:ext cx="8229600" cy="1447800"/>
          </a:xfrm>
          <a:prstGeom prst="rect">
            <a:avLst/>
          </a:prstGeom>
          <a:noFill/>
        </p:spPr>
        <p:txBody>
          <a:bodyPr/>
          <a:lstStyle/>
          <a:p>
            <a:pPr marL="342900" indent="-342900">
              <a:lnSpc>
                <a:spcPct val="80000"/>
              </a:lnSpc>
              <a:spcBef>
                <a:spcPct val="20000"/>
              </a:spcBef>
              <a:buClr>
                <a:schemeClr val="accent1"/>
              </a:buClr>
              <a:buSzPct val="65000"/>
              <a:buFont typeface="Wingdings" pitchFamily="2" charset="2"/>
              <a:buChar char="n"/>
              <a:defRPr/>
            </a:pPr>
            <a:r>
              <a:rPr lang="tr-TR" sz="2100" kern="0" dirty="0">
                <a:latin typeface="+mn-lt"/>
              </a:rPr>
              <a:t>It is often necessary that several alternatives have to be selected subject to a set of goals.</a:t>
            </a:r>
          </a:p>
          <a:p>
            <a:pPr marL="342900" indent="-342900">
              <a:lnSpc>
                <a:spcPct val="80000"/>
              </a:lnSpc>
              <a:spcBef>
                <a:spcPct val="20000"/>
              </a:spcBef>
              <a:buClr>
                <a:schemeClr val="accent1"/>
              </a:buClr>
              <a:buSzPct val="65000"/>
              <a:buFont typeface="Wingdings" pitchFamily="2" charset="2"/>
              <a:buChar char="n"/>
              <a:defRPr/>
            </a:pPr>
            <a:r>
              <a:rPr lang="tr-TR" sz="2100" kern="0" dirty="0">
                <a:latin typeface="+mn-lt"/>
              </a:rPr>
              <a:t>In this case an LP can be constructed with binary decision variables, which gives the selection of </a:t>
            </a:r>
            <a:r>
              <a:rPr lang="tr-TR" sz="2100" i="1" kern="0" dirty="0">
                <a:latin typeface="+mn-lt"/>
              </a:rPr>
              <a:t>r</a:t>
            </a:r>
            <a:r>
              <a:rPr lang="tr-TR" sz="2100" kern="0" dirty="0">
                <a:latin typeface="+mn-lt"/>
              </a:rPr>
              <a:t> actions, among </a:t>
            </a:r>
            <a:r>
              <a:rPr lang="tr-TR" sz="2100" i="1" kern="0" dirty="0">
                <a:latin typeface="+mn-lt"/>
              </a:rPr>
              <a:t>n</a:t>
            </a:r>
            <a:r>
              <a:rPr lang="tr-TR" sz="2100" kern="0" dirty="0">
                <a:latin typeface="+mn-lt"/>
              </a:rPr>
              <a:t> alternatives.</a:t>
            </a:r>
            <a:endParaRPr lang="en-US" sz="2100" kern="0" dirty="0">
              <a:latin typeface="+mn-lt"/>
            </a:endParaRPr>
          </a:p>
          <a:p>
            <a:pPr marL="342900" indent="-342900">
              <a:lnSpc>
                <a:spcPct val="80000"/>
              </a:lnSpc>
              <a:defRPr/>
            </a:pPr>
            <a:endParaRPr lang="en-US" sz="1400" kern="0" dirty="0">
              <a:latin typeface="+mn-lt"/>
            </a:endParaRPr>
          </a:p>
        </p:txBody>
      </p:sp>
      <p:sp>
        <p:nvSpPr>
          <p:cNvPr id="39941" name="Rectangle 5"/>
          <p:cNvSpPr>
            <a:spLocks noChangeArrowheads="1"/>
          </p:cNvSpPr>
          <p:nvPr/>
        </p:nvSpPr>
        <p:spPr bwMode="auto">
          <a:xfrm>
            <a:off x="762000" y="2590800"/>
            <a:ext cx="82296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800"/>
              <a:t>Let xi=1 if media i is selected and 0 otherwise, i=1,2,...,6.</a:t>
            </a:r>
          </a:p>
          <a:p>
            <a:pPr eaLnBrk="1" hangingPunct="1">
              <a:spcBef>
                <a:spcPct val="0"/>
              </a:spcBef>
              <a:buClrTx/>
              <a:buSzTx/>
              <a:buFontTx/>
              <a:buNone/>
            </a:pPr>
            <a:r>
              <a:rPr lang="tr-TR" altLang="lt-LT" sz="1800"/>
              <a:t>      </a:t>
            </a:r>
            <a:r>
              <a:rPr lang="pt-BR" altLang="lt-LT" sz="1800"/>
              <a:t>φ(</a:t>
            </a:r>
            <a:r>
              <a:rPr lang="tr-TR" altLang="lt-LT" sz="1800"/>
              <a:t>Ai</a:t>
            </a:r>
            <a:r>
              <a:rPr lang="pt-BR" altLang="lt-LT" sz="1800"/>
              <a:t>)</a:t>
            </a:r>
            <a:r>
              <a:rPr lang="tr-TR" altLang="lt-LT" sz="1800"/>
              <a:t> are the relative weight of media i, i=1,2,...,6.</a:t>
            </a:r>
          </a:p>
          <a:p>
            <a:pPr eaLnBrk="1" hangingPunct="1">
              <a:spcBef>
                <a:spcPct val="0"/>
              </a:spcBef>
              <a:buClrTx/>
              <a:buSzTx/>
              <a:buFontTx/>
              <a:buNone/>
            </a:pPr>
            <a:r>
              <a:rPr lang="pt-BR" altLang="lt-LT" sz="1800"/>
              <a:t>Max φ(A1) </a:t>
            </a:r>
            <a:r>
              <a:rPr lang="pt-BR" altLang="lt-LT" sz="1800" i="1"/>
              <a:t>x1 + … + φ(A6) x6</a:t>
            </a:r>
            <a:endParaRPr lang="tr-TR" altLang="lt-LT" sz="1800" i="1"/>
          </a:p>
          <a:p>
            <a:pPr eaLnBrk="1" hangingPunct="1">
              <a:spcBef>
                <a:spcPct val="0"/>
              </a:spcBef>
              <a:buClrTx/>
              <a:buSzTx/>
              <a:buFontTx/>
              <a:buNone/>
            </a:pPr>
            <a:endParaRPr lang="tr-TR" altLang="lt-LT" sz="1800" i="1"/>
          </a:p>
          <a:p>
            <a:pPr eaLnBrk="1" hangingPunct="1">
              <a:spcBef>
                <a:spcPct val="0"/>
              </a:spcBef>
              <a:buClrTx/>
              <a:buSzTx/>
              <a:buFontTx/>
              <a:buNone/>
            </a:pPr>
            <a:r>
              <a:rPr lang="tr-TR" altLang="lt-LT" sz="1800" i="1"/>
              <a:t>Subject to</a:t>
            </a:r>
            <a:endParaRPr lang="pt-BR" altLang="lt-LT" sz="1800" i="1"/>
          </a:p>
          <a:p>
            <a:pPr eaLnBrk="1" hangingPunct="1">
              <a:spcBef>
                <a:spcPct val="0"/>
              </a:spcBef>
              <a:buClrTx/>
              <a:buSzTx/>
              <a:buFontTx/>
              <a:buNone/>
            </a:pPr>
            <a:r>
              <a:rPr lang="tr-TR" altLang="lt-LT" sz="1800" i="1"/>
              <a:t>x1 + x2 + x3 + x4 + x5 + x6 ≥ 2 (at least 2 media should be selected)</a:t>
            </a:r>
          </a:p>
          <a:p>
            <a:pPr eaLnBrk="1" hangingPunct="1">
              <a:spcBef>
                <a:spcPct val="0"/>
              </a:spcBef>
              <a:buClrTx/>
              <a:buSzTx/>
              <a:buFontTx/>
              <a:buNone/>
            </a:pPr>
            <a:r>
              <a:rPr lang="tr-TR" altLang="lt-LT" sz="1800" i="1"/>
              <a:t>x1 + x2 + x3 + x4 + x5 + x6 ≤ 4 (at most 4 media should be selected.)</a:t>
            </a:r>
          </a:p>
          <a:p>
            <a:pPr eaLnBrk="1" hangingPunct="1">
              <a:spcBef>
                <a:spcPct val="0"/>
              </a:spcBef>
              <a:buClrTx/>
              <a:buSzTx/>
              <a:buFontTx/>
              <a:buNone/>
            </a:pPr>
            <a:r>
              <a:rPr lang="tr-TR" altLang="lt-LT" sz="1800" i="1"/>
              <a:t>x1 + x2 = 1 (choose exactly one newspaper)</a:t>
            </a:r>
          </a:p>
          <a:p>
            <a:pPr eaLnBrk="1" hangingPunct="1">
              <a:spcBef>
                <a:spcPct val="0"/>
              </a:spcBef>
              <a:buClrTx/>
              <a:buSzTx/>
              <a:buFontTx/>
              <a:buNone/>
            </a:pPr>
            <a:r>
              <a:rPr lang="tr-TR" altLang="lt-LT" sz="1800" i="1"/>
              <a:t>x5 + x6 = 1 ((choose exactly 1 TV channel)</a:t>
            </a:r>
          </a:p>
          <a:p>
            <a:pPr eaLnBrk="1" hangingPunct="1">
              <a:spcBef>
                <a:spcPct val="0"/>
              </a:spcBef>
              <a:buClrTx/>
              <a:buSzTx/>
              <a:buFontTx/>
              <a:buNone/>
            </a:pPr>
            <a:r>
              <a:rPr lang="tr-TR" altLang="lt-LT" sz="1800"/>
              <a:t>625 </a:t>
            </a:r>
            <a:r>
              <a:rPr lang="tr-TR" altLang="lt-LT" sz="1800" i="1"/>
              <a:t>x1 + 550 x2 + 250 x3 + 150 x4 + 175 x5 </a:t>
            </a:r>
            <a:r>
              <a:rPr lang="tr-TR" altLang="lt-LT" sz="1800"/>
              <a:t>+ 750 </a:t>
            </a:r>
            <a:r>
              <a:rPr lang="tr-TR" altLang="lt-LT" sz="1800" i="1"/>
              <a:t>x6 ≥ 1200 (min. expected return)</a:t>
            </a:r>
          </a:p>
          <a:p>
            <a:pPr eaLnBrk="1" hangingPunct="1">
              <a:spcBef>
                <a:spcPct val="0"/>
              </a:spcBef>
              <a:buClrTx/>
              <a:buSzTx/>
              <a:buFontTx/>
              <a:buNone/>
            </a:pPr>
            <a:r>
              <a:rPr lang="tr-TR" altLang="lt-LT" sz="1800"/>
              <a:t>- 60 </a:t>
            </a:r>
            <a:r>
              <a:rPr lang="tr-TR" altLang="lt-LT" sz="1800" i="1"/>
              <a:t>x1 - 30 x2 + 40 x3 + 92 x4 + 52 x5 </a:t>
            </a:r>
            <a:r>
              <a:rPr lang="tr-TR" altLang="lt-LT" sz="1800"/>
              <a:t>+ 80 </a:t>
            </a:r>
            <a:r>
              <a:rPr lang="tr-TR" altLang="lt-LT" sz="1800" i="1"/>
              <a:t>x6 ≥ 0 (cost of advertising in newspapers should be less than 50% of total costs)</a:t>
            </a:r>
            <a:endParaRPr lang="tr-TR" altLang="lt-LT" sz="1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AHP </a:t>
            </a:r>
            <a:r>
              <a:rPr lang="en-US" dirty="0" smtClean="0"/>
              <a:t>web tool</a:t>
            </a:r>
            <a:endParaRPr lang="lt-LT" dirty="0"/>
          </a:p>
        </p:txBody>
      </p:sp>
      <p:sp>
        <p:nvSpPr>
          <p:cNvPr id="3" name="Content Placeholder 2"/>
          <p:cNvSpPr>
            <a:spLocks noGrp="1"/>
          </p:cNvSpPr>
          <p:nvPr>
            <p:ph idx="1"/>
          </p:nvPr>
        </p:nvSpPr>
        <p:spPr>
          <a:xfrm>
            <a:off x="457200" y="1295400"/>
            <a:ext cx="8229600" cy="4830763"/>
          </a:xfrm>
        </p:spPr>
        <p:txBody>
          <a:bodyPr/>
          <a:lstStyle/>
          <a:p>
            <a:r>
              <a:rPr lang="lt-LT" sz="1800" dirty="0">
                <a:hlinkClick r:id="rId2"/>
              </a:rPr>
              <a:t>https://</a:t>
            </a:r>
            <a:r>
              <a:rPr lang="lt-LT" sz="1800" dirty="0" smtClean="0">
                <a:hlinkClick r:id="rId2"/>
              </a:rPr>
              <a:t>bpmsg.com/</a:t>
            </a:r>
            <a:r>
              <a:rPr lang="en-US" sz="1800" dirty="0" err="1" smtClean="0">
                <a:hlinkClick r:id="rId2"/>
              </a:rPr>
              <a:t>ahp</a:t>
            </a:r>
            <a:r>
              <a:rPr lang="lt-LT" sz="1800" dirty="0" smtClean="0">
                <a:hlinkClick r:id="rId2"/>
              </a:rPr>
              <a:t>/</a:t>
            </a:r>
            <a:r>
              <a:rPr lang="en-US" sz="1800" dirty="0" smtClean="0"/>
              <a:t> </a:t>
            </a:r>
            <a:endParaRPr lang="lt-LT" sz="1800" dirty="0" smtClean="0"/>
          </a:p>
          <a:p>
            <a:r>
              <a:rPr lang="en-US" sz="1800" dirty="0" smtClean="0"/>
              <a:t>Top link</a:t>
            </a:r>
            <a:r>
              <a:rPr lang="lt-LT" sz="1800" dirty="0" smtClean="0"/>
              <a:t>- </a:t>
            </a:r>
            <a:r>
              <a:rPr lang="lt-LT" sz="1800" dirty="0" err="1" smtClean="0"/>
              <a:t>Register</a:t>
            </a:r>
            <a:r>
              <a:rPr lang="en-US" sz="1800" dirty="0" smtClean="0"/>
              <a:t> (</a:t>
            </a:r>
            <a:r>
              <a:rPr lang="en-US" sz="1800" b="1" dirty="0" smtClean="0"/>
              <a:t>for the leader of AHP evaluation</a:t>
            </a:r>
            <a:r>
              <a:rPr lang="en-US" sz="1800" dirty="0" smtClean="0"/>
              <a:t>)</a:t>
            </a:r>
            <a:endParaRPr lang="lt-LT" sz="1800" dirty="0" smtClean="0"/>
          </a:p>
          <a:p>
            <a:r>
              <a:rPr lang="en-US" sz="1800" dirty="0" smtClean="0"/>
              <a:t>After registration an Sign in- use</a:t>
            </a:r>
            <a:r>
              <a:rPr lang="lt-LT" sz="1800" dirty="0" smtClean="0"/>
              <a:t> </a:t>
            </a:r>
            <a:r>
              <a:rPr lang="lt-LT" sz="1800" dirty="0" smtClean="0"/>
              <a:t>- </a:t>
            </a:r>
            <a:r>
              <a:rPr lang="lt-LT" sz="1800" dirty="0" err="1">
                <a:hlinkClick r:id="rId3"/>
              </a:rPr>
              <a:t>My</a:t>
            </a:r>
            <a:r>
              <a:rPr lang="lt-LT" sz="1800" dirty="0">
                <a:hlinkClick r:id="rId3"/>
              </a:rPr>
              <a:t> AHP </a:t>
            </a:r>
            <a:r>
              <a:rPr lang="lt-LT" sz="1800" dirty="0" err="1">
                <a:hlinkClick r:id="rId3"/>
              </a:rPr>
              <a:t>Projects</a:t>
            </a:r>
            <a:endParaRPr lang="lt-LT" sz="1800" dirty="0"/>
          </a:p>
          <a:p>
            <a:r>
              <a:rPr lang="en-US" sz="1800" dirty="0" smtClean="0"/>
              <a:t>For New project press “New hierarchy”</a:t>
            </a:r>
            <a:r>
              <a:rPr lang="lt-LT" sz="1800" dirty="0" smtClean="0"/>
              <a:t>. </a:t>
            </a:r>
            <a:r>
              <a:rPr lang="en-US" sz="1800" dirty="0" smtClean="0"/>
              <a:t>It will consist of two stages</a:t>
            </a:r>
            <a:r>
              <a:rPr lang="lt-LT" sz="1800" dirty="0" smtClean="0"/>
              <a:t>: </a:t>
            </a:r>
            <a:r>
              <a:rPr lang="en-US" sz="1800" dirty="0" smtClean="0"/>
              <a:t>1 stage: criteria hierarchy is created and evaluated and saved (project type in My projects is “H”</a:t>
            </a:r>
            <a:r>
              <a:rPr lang="en-US" sz="1800" dirty="0" smtClean="0"/>
              <a:t>. </a:t>
            </a:r>
          </a:p>
          <a:p>
            <a:r>
              <a:rPr lang="en-US" sz="1800" dirty="0" smtClean="0"/>
              <a:t>2 stage project will be generated automatically by listing alternatives after stage 1 evaluation phase.</a:t>
            </a:r>
            <a:r>
              <a:rPr lang="lt-LT" sz="1800" dirty="0" smtClean="0"/>
              <a:t> </a:t>
            </a:r>
            <a:r>
              <a:rPr lang="en-US" sz="1800" dirty="0" smtClean="0"/>
              <a:t>This will be shown in the My project list as project type A, same title as H.</a:t>
            </a:r>
          </a:p>
          <a:p>
            <a:r>
              <a:rPr lang="en-US" sz="1800" dirty="0" smtClean="0"/>
              <a:t>For creatin</a:t>
            </a:r>
            <a:r>
              <a:rPr lang="en-US" sz="1800" dirty="0" smtClean="0"/>
              <a:t>g project for stage 1, press </a:t>
            </a:r>
            <a:r>
              <a:rPr lang="en-US" sz="1800" dirty="0"/>
              <a:t>“New hierarchy</a:t>
            </a:r>
            <a:r>
              <a:rPr lang="en-US" sz="1800" dirty="0" smtClean="0"/>
              <a:t>” and edit it (keeping the syntax signs- column, </a:t>
            </a:r>
            <a:r>
              <a:rPr lang="en-US" sz="1800" dirty="0" err="1" smtClean="0"/>
              <a:t>semicolumn</a:t>
            </a:r>
            <a:r>
              <a:rPr lang="en-US" sz="1800" dirty="0" smtClean="0"/>
              <a:t>. E.g.</a:t>
            </a:r>
            <a:endParaRPr lang="lt-LT" sz="1800" dirty="0"/>
          </a:p>
          <a:p>
            <a:r>
              <a:rPr lang="lt-LT" sz="1800" dirty="0" err="1" smtClean="0"/>
              <a:t>ATOSTOGOS:Saule,Gamta,Pramogos,Lankytini</a:t>
            </a:r>
            <a:r>
              <a:rPr lang="lt-LT" sz="1800" dirty="0" smtClean="0"/>
              <a:t> </a:t>
            </a:r>
            <a:r>
              <a:rPr lang="lt-LT" sz="1800" dirty="0"/>
              <a:t>objektai;</a:t>
            </a:r>
            <a:r>
              <a:rPr lang="lt-LT" sz="1800" dirty="0" smtClean="0"/>
              <a:t> </a:t>
            </a:r>
          </a:p>
          <a:p>
            <a:r>
              <a:rPr lang="en-US" sz="1800" dirty="0" smtClean="0"/>
              <a:t>Hierarchy is extended by explaining criteria – e.g. </a:t>
            </a:r>
            <a:r>
              <a:rPr lang="lt-LT" sz="1800" dirty="0" smtClean="0"/>
              <a:t>„</a:t>
            </a:r>
            <a:r>
              <a:rPr lang="lt-LT" sz="1800" dirty="0" smtClean="0"/>
              <a:t>Pramogos</a:t>
            </a:r>
            <a:r>
              <a:rPr lang="lt-LT" sz="1800" dirty="0" smtClean="0"/>
              <a:t>“</a:t>
            </a:r>
            <a:r>
              <a:rPr lang="en-US" sz="1800" dirty="0" smtClean="0"/>
              <a:t> has to be explained, so the new line is written in the same format:</a:t>
            </a:r>
            <a:endParaRPr lang="lt-LT" sz="1800" dirty="0" smtClean="0"/>
          </a:p>
          <a:p>
            <a:r>
              <a:rPr lang="lt-LT" sz="1800" dirty="0" smtClean="0"/>
              <a:t>Pramogos: Jaunimui, Vaikams, Sportas;</a:t>
            </a:r>
          </a:p>
          <a:p>
            <a:r>
              <a:rPr lang="en-US" sz="1800" dirty="0" smtClean="0"/>
              <a:t>After creating (save, submit) hierarchy, copy the link for expert evaluation to all members (they must not be registered or signed to the system)</a:t>
            </a:r>
            <a:endParaRPr lang="lt-LT" sz="1800" dirty="0"/>
          </a:p>
        </p:txBody>
      </p:sp>
      <p:sp>
        <p:nvSpPr>
          <p:cNvPr id="4" name="Slide Number Placeholder 3"/>
          <p:cNvSpPr>
            <a:spLocks noGrp="1"/>
          </p:cNvSpPr>
          <p:nvPr>
            <p:ph type="sldNum" sz="quarter" idx="12"/>
          </p:nvPr>
        </p:nvSpPr>
        <p:spPr/>
        <p:txBody>
          <a:bodyPr/>
          <a:lstStyle/>
          <a:p>
            <a:pPr>
              <a:defRPr/>
            </a:pPr>
            <a:fld id="{D162ECE7-685A-46B8-81D7-1676C88A2AE7}" type="slidenum">
              <a:rPr lang="en-US" altLang="en-US" smtClean="0"/>
              <a:pPr>
                <a:defRPr/>
              </a:pPr>
              <a:t>36</a:t>
            </a:fld>
            <a:endParaRPr lang="en-US" altLang="en-US" dirty="0"/>
          </a:p>
        </p:txBody>
      </p:sp>
    </p:spTree>
    <p:extLst>
      <p:ext uri="{BB962C8B-B14F-4D97-AF65-F5344CB8AC3E}">
        <p14:creationId xmlns:p14="http://schemas.microsoft.com/office/powerpoint/2010/main" val="12742758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AHP web tool</a:t>
            </a:r>
            <a:endParaRPr lang="lt-LT" dirty="0"/>
          </a:p>
        </p:txBody>
      </p:sp>
      <p:sp>
        <p:nvSpPr>
          <p:cNvPr id="3" name="Content Placeholder 2"/>
          <p:cNvSpPr>
            <a:spLocks noGrp="1"/>
          </p:cNvSpPr>
          <p:nvPr>
            <p:ph idx="1"/>
          </p:nvPr>
        </p:nvSpPr>
        <p:spPr>
          <a:xfrm>
            <a:off x="457200" y="1295400"/>
            <a:ext cx="8534400" cy="4830763"/>
          </a:xfrm>
        </p:spPr>
        <p:txBody>
          <a:bodyPr>
            <a:noAutofit/>
          </a:bodyPr>
          <a:lstStyle/>
          <a:p>
            <a:r>
              <a:rPr lang="en-US" sz="1600" dirty="0" smtClean="0"/>
              <a:t>After receiving the link (or the session code), the experts can do evaluation. If they have a session code, they use </a:t>
            </a:r>
            <a:r>
              <a:rPr lang="lt-LT" sz="1600" dirty="0" smtClean="0">
                <a:hlinkClick r:id="rId2"/>
              </a:rPr>
              <a:t>AHP </a:t>
            </a:r>
            <a:r>
              <a:rPr lang="lt-LT" sz="1600" dirty="0" smtClean="0">
                <a:hlinkClick r:id="rId2"/>
              </a:rPr>
              <a:t>Group </a:t>
            </a:r>
            <a:r>
              <a:rPr lang="lt-LT" sz="1600" dirty="0" err="1" smtClean="0">
                <a:hlinkClick r:id="rId2"/>
              </a:rPr>
              <a:t>Session</a:t>
            </a:r>
            <a:r>
              <a:rPr lang="lt-LT" sz="1600" dirty="0" smtClean="0"/>
              <a:t> </a:t>
            </a:r>
            <a:r>
              <a:rPr lang="lt-LT" sz="1600" dirty="0" smtClean="0"/>
              <a:t>meniu</a:t>
            </a:r>
            <a:r>
              <a:rPr lang="en-US" sz="1600" dirty="0" smtClean="0"/>
              <a:t>.</a:t>
            </a:r>
            <a:r>
              <a:rPr lang="lt-LT" sz="1600" dirty="0" smtClean="0"/>
              <a:t> </a:t>
            </a:r>
            <a:r>
              <a:rPr lang="en-US" sz="1600" dirty="0" smtClean="0"/>
              <a:t>Each place where they see AHP, they have to do evaluation. They evaluate pairs of criteria : chose a dot for the more important criterion, assign value, how much more it is important. </a:t>
            </a:r>
          </a:p>
          <a:p>
            <a:r>
              <a:rPr lang="en-US" sz="1600" dirty="0" smtClean="0"/>
              <a:t>After submitting evaluation, the </a:t>
            </a:r>
            <a:r>
              <a:rPr lang="lt-LT" sz="1600" dirty="0" smtClean="0"/>
              <a:t>„</a:t>
            </a:r>
            <a:r>
              <a:rPr lang="lt-LT" sz="1600" dirty="0" err="1" smtClean="0"/>
              <a:t>consistency</a:t>
            </a:r>
            <a:r>
              <a:rPr lang="lt-LT" sz="1600" dirty="0" smtClean="0"/>
              <a:t> </a:t>
            </a:r>
            <a:r>
              <a:rPr lang="lt-LT" sz="1600" dirty="0" err="1"/>
              <a:t>ratio</a:t>
            </a:r>
            <a:r>
              <a:rPr lang="lt-LT" sz="1600" dirty="0"/>
              <a:t>“ </a:t>
            </a:r>
            <a:r>
              <a:rPr lang="en-US" sz="1600" dirty="0" smtClean="0"/>
              <a:t>is computed by system, and , if </a:t>
            </a:r>
            <a:r>
              <a:rPr lang="lt-LT" sz="1600" dirty="0" smtClean="0"/>
              <a:t>CR </a:t>
            </a:r>
            <a:r>
              <a:rPr lang="en-US" sz="1600" dirty="0" smtClean="0"/>
              <a:t>value</a:t>
            </a:r>
            <a:r>
              <a:rPr lang="lt-LT" sz="1600" dirty="0" smtClean="0"/>
              <a:t> </a:t>
            </a:r>
            <a:r>
              <a:rPr lang="en-US" sz="1600" dirty="0" smtClean="0"/>
              <a:t>&gt;</a:t>
            </a:r>
            <a:r>
              <a:rPr lang="lt-LT" sz="1600" dirty="0" smtClean="0"/>
              <a:t> </a:t>
            </a:r>
            <a:r>
              <a:rPr lang="lt-LT" sz="1600" dirty="0"/>
              <a:t>10</a:t>
            </a:r>
            <a:r>
              <a:rPr lang="en-US" sz="1600" dirty="0" smtClean="0"/>
              <a:t>%, the suggestions for changing evaluation are highlighted. The experts are allowed to revise to reach CR&lt;10 </a:t>
            </a:r>
            <a:r>
              <a:rPr lang="en-US" sz="1600" dirty="0" smtClean="0"/>
              <a:t>% (if this is not achieved, the evaluation will be excluded </a:t>
            </a:r>
            <a:r>
              <a:rPr lang="en-US" sz="1600" dirty="0" err="1" smtClean="0"/>
              <a:t>forom</a:t>
            </a:r>
            <a:r>
              <a:rPr lang="en-US" sz="1600" dirty="0" smtClean="0"/>
              <a:t> the decision).</a:t>
            </a:r>
            <a:endParaRPr lang="lt-LT" sz="1600" dirty="0"/>
          </a:p>
          <a:p>
            <a:r>
              <a:rPr lang="en-US" sz="1600" dirty="0" smtClean="0"/>
              <a:t>For initiating  STAGE 2, project leader reviews the Stage 1 group results, selects </a:t>
            </a:r>
            <a:r>
              <a:rPr lang="lt-LT" sz="1600" dirty="0" smtClean="0"/>
              <a:t>"</a:t>
            </a:r>
            <a:r>
              <a:rPr lang="lt-LT" sz="1600" dirty="0" err="1" smtClean="0"/>
              <a:t>View</a:t>
            </a:r>
            <a:r>
              <a:rPr lang="lt-LT" sz="1600" dirty="0" smtClean="0"/>
              <a:t> </a:t>
            </a:r>
            <a:r>
              <a:rPr lang="lt-LT" sz="1600" dirty="0" err="1"/>
              <a:t>results</a:t>
            </a:r>
            <a:r>
              <a:rPr lang="lt-LT" sz="1600" dirty="0"/>
              <a:t>" </a:t>
            </a:r>
            <a:r>
              <a:rPr lang="en-US" sz="1600" dirty="0" smtClean="0"/>
              <a:t>press </a:t>
            </a:r>
            <a:r>
              <a:rPr lang="lt-LT" sz="1600" dirty="0" smtClean="0"/>
              <a:t>"</a:t>
            </a:r>
            <a:r>
              <a:rPr lang="lt-LT" sz="1600" dirty="0" err="1" smtClean="0"/>
              <a:t>Define</a:t>
            </a:r>
            <a:r>
              <a:rPr lang="lt-LT" sz="1600" dirty="0" smtClean="0"/>
              <a:t> </a:t>
            </a:r>
            <a:r>
              <a:rPr lang="lt-LT" sz="1600" dirty="0" err="1"/>
              <a:t>alternatives</a:t>
            </a:r>
            <a:r>
              <a:rPr lang="lt-LT" sz="1600" dirty="0"/>
              <a:t>"  </a:t>
            </a:r>
            <a:r>
              <a:rPr lang="en-US" sz="1600" dirty="0" smtClean="0"/>
              <a:t>and writes the number of alternatives for discussion in the stage </a:t>
            </a:r>
            <a:r>
              <a:rPr lang="lt-LT" sz="1600" dirty="0" smtClean="0"/>
              <a:t>2 </a:t>
            </a:r>
            <a:r>
              <a:rPr lang="lt-LT" sz="1600" dirty="0"/>
              <a:t>etapui. </a:t>
            </a:r>
            <a:r>
              <a:rPr lang="en-US" sz="1600" dirty="0" smtClean="0"/>
              <a:t>Then the window opens for writing down the list of alternatives. After Save, the new code for voting is assigned. The new link with the new code is sent out to all experts.</a:t>
            </a:r>
            <a:endParaRPr lang="lt-LT" sz="1600" dirty="0"/>
          </a:p>
          <a:p>
            <a:r>
              <a:rPr lang="en-US" sz="1600" dirty="0" smtClean="0"/>
              <a:t>The same procedure for evaluation (following each AHP in red square) and adjusting CR is done.</a:t>
            </a:r>
          </a:p>
          <a:p>
            <a:r>
              <a:rPr lang="en-US" sz="1600" dirty="0" smtClean="0"/>
              <a:t>The team report will include the visualizations and tables about voting : criteria weights, alternative weights, table of voting by group members and their results . If some experts have CR&gt;10, their results have to be excluded.</a:t>
            </a:r>
          </a:p>
          <a:p>
            <a:endParaRPr lang="en-US" sz="1800" dirty="0"/>
          </a:p>
        </p:txBody>
      </p:sp>
      <p:sp>
        <p:nvSpPr>
          <p:cNvPr id="4" name="Slide Number Placeholder 3"/>
          <p:cNvSpPr>
            <a:spLocks noGrp="1"/>
          </p:cNvSpPr>
          <p:nvPr>
            <p:ph type="sldNum" sz="quarter" idx="12"/>
          </p:nvPr>
        </p:nvSpPr>
        <p:spPr/>
        <p:txBody>
          <a:bodyPr/>
          <a:lstStyle/>
          <a:p>
            <a:pPr>
              <a:defRPr/>
            </a:pPr>
            <a:fld id="{D162ECE7-685A-46B8-81D7-1676C88A2AE7}" type="slidenum">
              <a:rPr lang="en-US" altLang="en-US" smtClean="0"/>
              <a:pPr>
                <a:defRPr/>
              </a:pPr>
              <a:t>37</a:t>
            </a:fld>
            <a:endParaRPr lang="en-US" altLang="en-US" dirty="0"/>
          </a:p>
        </p:txBody>
      </p:sp>
    </p:spTree>
    <p:extLst>
      <p:ext uri="{BB962C8B-B14F-4D97-AF65-F5344CB8AC3E}">
        <p14:creationId xmlns:p14="http://schemas.microsoft.com/office/powerpoint/2010/main" val="17375810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method</a:t>
            </a:r>
            <a:r>
              <a:rPr lang="lt-LT" dirty="0" smtClean="0"/>
              <a:t>: </a:t>
            </a:r>
            <a:r>
              <a:rPr lang="lt-LT" dirty="0" err="1" smtClean="0"/>
              <a:t>mindmapping</a:t>
            </a:r>
            <a:endParaRPr lang="lt-LT" dirty="0"/>
          </a:p>
        </p:txBody>
      </p:sp>
      <p:sp>
        <p:nvSpPr>
          <p:cNvPr id="3" name="Content Placeholder 2"/>
          <p:cNvSpPr>
            <a:spLocks noGrp="1"/>
          </p:cNvSpPr>
          <p:nvPr>
            <p:ph idx="1"/>
          </p:nvPr>
        </p:nvSpPr>
        <p:spPr/>
        <p:txBody>
          <a:bodyPr/>
          <a:lstStyle/>
          <a:p>
            <a:r>
              <a:rPr lang="en-US" dirty="0" smtClean="0"/>
              <a:t>Mind maps</a:t>
            </a:r>
          </a:p>
          <a:p>
            <a:r>
              <a:rPr lang="lt-LT" dirty="0" smtClean="0">
                <a:hlinkClick r:id="rId2"/>
              </a:rPr>
              <a:t>https</a:t>
            </a:r>
            <a:r>
              <a:rPr lang="lt-LT" dirty="0">
                <a:hlinkClick r:id="rId2"/>
              </a:rPr>
              <a:t>://www.mindmeister.com</a:t>
            </a:r>
            <a:r>
              <a:rPr lang="lt-LT" dirty="0" smtClean="0">
                <a:hlinkClick r:id="rId2"/>
              </a:rPr>
              <a:t>/</a:t>
            </a:r>
            <a:endParaRPr lang="lt-LT" dirty="0" smtClean="0"/>
          </a:p>
          <a:p>
            <a:pPr marL="0" indent="0">
              <a:buNone/>
            </a:pPr>
            <a:r>
              <a:rPr lang="en-US" dirty="0" smtClean="0"/>
              <a:t>It is an idea organization and visualization tool for grouping the ideas, summarizing them for further applying other (quantitative) decision making methods</a:t>
            </a:r>
            <a:r>
              <a:rPr lang="lt-LT" dirty="0" smtClean="0"/>
              <a:t>. </a:t>
            </a:r>
            <a:endParaRPr lang="lt-LT" dirty="0"/>
          </a:p>
        </p:txBody>
      </p:sp>
      <p:sp>
        <p:nvSpPr>
          <p:cNvPr id="4" name="Slide Number Placeholder 3"/>
          <p:cNvSpPr>
            <a:spLocks noGrp="1"/>
          </p:cNvSpPr>
          <p:nvPr>
            <p:ph type="sldNum" sz="quarter" idx="12"/>
          </p:nvPr>
        </p:nvSpPr>
        <p:spPr/>
        <p:txBody>
          <a:bodyPr/>
          <a:lstStyle/>
          <a:p>
            <a:pPr>
              <a:defRPr/>
            </a:pPr>
            <a:fld id="{D162ECE7-685A-46B8-81D7-1676C88A2AE7}" type="slidenum">
              <a:rPr lang="en-US" altLang="en-US" smtClean="0"/>
              <a:pPr>
                <a:defRPr/>
              </a:pPr>
              <a:t>38</a:t>
            </a:fld>
            <a:endParaRPr lang="en-US" altLang="en-US" dirty="0"/>
          </a:p>
        </p:txBody>
      </p:sp>
    </p:spTree>
    <p:extLst>
      <p:ext uri="{BB962C8B-B14F-4D97-AF65-F5344CB8AC3E}">
        <p14:creationId xmlns:p14="http://schemas.microsoft.com/office/powerpoint/2010/main" val="42057250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alternatives – evaluation by “6 hats” method</a:t>
            </a:r>
            <a:endParaRPr lang="lt-LT" dirty="0"/>
          </a:p>
        </p:txBody>
      </p:sp>
      <p:sp>
        <p:nvSpPr>
          <p:cNvPr id="3" name="Content Placeholder 2"/>
          <p:cNvSpPr>
            <a:spLocks noGrp="1"/>
          </p:cNvSpPr>
          <p:nvPr>
            <p:ph idx="1"/>
          </p:nvPr>
        </p:nvSpPr>
        <p:spPr/>
        <p:txBody>
          <a:bodyPr/>
          <a:lstStyle/>
          <a:p>
            <a:r>
              <a:rPr lang="en-US" sz="2000" dirty="0" smtClean="0"/>
              <a:t>Present evaluation of alternatives by taking a role, expressed by the hat color:</a:t>
            </a:r>
          </a:p>
          <a:p>
            <a:r>
              <a:rPr lang="en-US" sz="2000" dirty="0" smtClean="0"/>
              <a:t>White hat – relies on information and facts;</a:t>
            </a:r>
          </a:p>
          <a:p>
            <a:r>
              <a:rPr lang="en-US" sz="2000" dirty="0" smtClean="0"/>
              <a:t>Yellow – positive support, discuss pros, potential;</a:t>
            </a:r>
          </a:p>
          <a:p>
            <a:r>
              <a:rPr lang="en-US" sz="2000" dirty="0" smtClean="0"/>
              <a:t>Red – based on emotional argumentation, convincing, taking perspective of market response;</a:t>
            </a:r>
          </a:p>
          <a:p>
            <a:r>
              <a:rPr lang="en-US" sz="2000" dirty="0" smtClean="0"/>
              <a:t>Black – reserved, critical, cautious thinking and argumentation;</a:t>
            </a:r>
          </a:p>
          <a:p>
            <a:r>
              <a:rPr lang="en-US" sz="2000" dirty="0" smtClean="0"/>
              <a:t>Green – creativity aspect, comparative evaluation of innovation and creativity influence for development;</a:t>
            </a:r>
          </a:p>
          <a:p>
            <a:r>
              <a:rPr lang="en-US" sz="2000" dirty="0" smtClean="0"/>
              <a:t>Blue- management aspects, control and summarizing all pros and cons</a:t>
            </a:r>
          </a:p>
        </p:txBody>
      </p:sp>
      <p:sp>
        <p:nvSpPr>
          <p:cNvPr id="4" name="Slide Number Placeholder 3"/>
          <p:cNvSpPr>
            <a:spLocks noGrp="1"/>
          </p:cNvSpPr>
          <p:nvPr>
            <p:ph type="sldNum" sz="quarter" idx="12"/>
          </p:nvPr>
        </p:nvSpPr>
        <p:spPr/>
        <p:txBody>
          <a:bodyPr/>
          <a:lstStyle/>
          <a:p>
            <a:pPr>
              <a:defRPr/>
            </a:pPr>
            <a:fld id="{D162ECE7-685A-46B8-81D7-1676C88A2AE7}" type="slidenum">
              <a:rPr lang="en-US" altLang="en-US" smtClean="0"/>
              <a:pPr>
                <a:defRPr/>
              </a:pPr>
              <a:t>39</a:t>
            </a:fld>
            <a:endParaRPr lang="en-US" altLang="en-US" dirty="0"/>
          </a:p>
        </p:txBody>
      </p:sp>
    </p:spTree>
    <p:extLst>
      <p:ext uri="{BB962C8B-B14F-4D97-AF65-F5344CB8AC3E}">
        <p14:creationId xmlns:p14="http://schemas.microsoft.com/office/powerpoint/2010/main" val="3886915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4"/>
          <p:cNvSpPr>
            <a:spLocks noGrp="1" noChangeArrowheads="1"/>
          </p:cNvSpPr>
          <p:nvPr>
            <p:ph type="title"/>
          </p:nvPr>
        </p:nvSpPr>
        <p:spPr>
          <a:xfrm>
            <a:off x="685800" y="457200"/>
            <a:ext cx="7772400" cy="1143000"/>
          </a:xfrm>
          <a:noFill/>
        </p:spPr>
        <p:txBody>
          <a:bodyPr lIns="90488" tIns="44450" rIns="90488" bIns="44450" anchor="ctr"/>
          <a:lstStyle/>
          <a:p>
            <a:pPr eaLnBrk="1" hangingPunct="1"/>
            <a:r>
              <a:rPr lang="lt-LT" altLang="lt-LT" dirty="0" err="1" smtClean="0"/>
              <a:t>Example</a:t>
            </a:r>
            <a:r>
              <a:rPr lang="lt-LT" altLang="lt-LT" dirty="0" smtClean="0"/>
              <a:t> – </a:t>
            </a:r>
            <a:r>
              <a:rPr lang="lt-LT" altLang="lt-LT" dirty="0" err="1" smtClean="0"/>
              <a:t>car</a:t>
            </a:r>
            <a:r>
              <a:rPr lang="lt-LT" altLang="lt-LT" dirty="0" smtClean="0"/>
              <a:t> </a:t>
            </a:r>
            <a:r>
              <a:rPr lang="lt-LT" altLang="lt-LT" dirty="0" err="1" smtClean="0"/>
              <a:t>selection</a:t>
            </a:r>
            <a:endParaRPr lang="en-US" altLang="lt-LT" dirty="0" smtClean="0"/>
          </a:p>
        </p:txBody>
      </p:sp>
      <p:sp>
        <p:nvSpPr>
          <p:cNvPr id="6150" name="Rectangle 5"/>
          <p:cNvSpPr>
            <a:spLocks noGrp="1" noChangeArrowheads="1"/>
          </p:cNvSpPr>
          <p:nvPr>
            <p:ph idx="1"/>
          </p:nvPr>
        </p:nvSpPr>
        <p:spPr>
          <a:noFill/>
        </p:spPr>
        <p:txBody>
          <a:bodyPr lIns="90488" tIns="44450" rIns="90488" bIns="44450"/>
          <a:lstStyle/>
          <a:p>
            <a:pPr eaLnBrk="1" hangingPunct="1"/>
            <a:r>
              <a:rPr lang="lt-LT" altLang="lt-LT" dirty="0" err="1" smtClean="0"/>
              <a:t>Goal</a:t>
            </a:r>
            <a:r>
              <a:rPr lang="lt-LT" altLang="lt-LT" dirty="0" smtClean="0"/>
              <a:t>- </a:t>
            </a:r>
            <a:r>
              <a:rPr lang="lt-LT" altLang="lt-LT" dirty="0" err="1" smtClean="0"/>
              <a:t>car</a:t>
            </a:r>
            <a:r>
              <a:rPr lang="lt-LT" altLang="lt-LT" dirty="0" smtClean="0"/>
              <a:t> </a:t>
            </a:r>
            <a:endParaRPr lang="en-US" altLang="lt-LT" dirty="0" smtClean="0"/>
          </a:p>
          <a:p>
            <a:pPr eaLnBrk="1" hangingPunct="1"/>
            <a:r>
              <a:rPr lang="lt-LT" altLang="lt-LT" dirty="0" err="1" smtClean="0"/>
              <a:t>Criteria</a:t>
            </a:r>
            <a:r>
              <a:rPr lang="lt-LT" altLang="lt-LT" dirty="0" smtClean="0"/>
              <a:t> – </a:t>
            </a:r>
            <a:r>
              <a:rPr lang="lt-LT" altLang="lt-LT" dirty="0" err="1" smtClean="0"/>
              <a:t>style</a:t>
            </a:r>
            <a:r>
              <a:rPr lang="lt-LT" altLang="lt-LT" dirty="0" smtClean="0"/>
              <a:t>, </a:t>
            </a:r>
            <a:r>
              <a:rPr lang="lt-LT" altLang="lt-LT" dirty="0" err="1" smtClean="0"/>
              <a:t>reliability</a:t>
            </a:r>
            <a:r>
              <a:rPr lang="lt-LT" altLang="lt-LT" dirty="0" smtClean="0"/>
              <a:t>, </a:t>
            </a:r>
            <a:r>
              <a:rPr lang="lt-LT" altLang="lt-LT" dirty="0" err="1" smtClean="0"/>
              <a:t>fuel</a:t>
            </a:r>
            <a:r>
              <a:rPr lang="lt-LT" altLang="lt-LT" dirty="0" smtClean="0"/>
              <a:t>, </a:t>
            </a:r>
            <a:r>
              <a:rPr lang="lt-LT" altLang="lt-LT" dirty="0" err="1" smtClean="0"/>
              <a:t>price</a:t>
            </a:r>
            <a:endParaRPr lang="en-US" altLang="lt-LT" dirty="0" smtClean="0"/>
          </a:p>
          <a:p>
            <a:pPr eaLnBrk="1" hangingPunct="1"/>
            <a:r>
              <a:rPr lang="en-US" altLang="lt-LT" dirty="0" err="1" smtClean="0"/>
              <a:t>Alternativ</a:t>
            </a:r>
            <a:r>
              <a:rPr lang="lt-LT" altLang="lt-LT" dirty="0" err="1" smtClean="0"/>
              <a:t>es</a:t>
            </a:r>
            <a:r>
              <a:rPr lang="en-US" altLang="lt-LT" dirty="0" smtClean="0"/>
              <a:t> (list of items)</a:t>
            </a:r>
            <a:endParaRPr lang="en-US" altLang="lt-LT" b="1" dirty="0" smtClean="0">
              <a:solidFill>
                <a:schemeClr val="accent2"/>
              </a:solidFill>
            </a:endParaRPr>
          </a:p>
          <a:p>
            <a:pPr lvl="1" eaLnBrk="1" hangingPunct="1"/>
            <a:r>
              <a:rPr lang="en-US" altLang="lt-LT" dirty="0" smtClean="0"/>
              <a:t>Civic Coupe, Saturn Coupe, Ford Escort, Mazda Miata</a:t>
            </a:r>
          </a:p>
        </p:txBody>
      </p:sp>
      <p:sp>
        <p:nvSpPr>
          <p:cNvPr id="7" name="Slide Number Placeholder 5"/>
          <p:cNvSpPr>
            <a:spLocks noGrp="1"/>
          </p:cNvSpPr>
          <p:nvPr>
            <p:ph type="sldNum" sz="quarter" idx="12"/>
          </p:nvPr>
        </p:nvSpPr>
        <p:spPr/>
        <p:txBody>
          <a:bodyPr/>
          <a:lstStyle/>
          <a:p>
            <a:pPr>
              <a:defRPr/>
            </a:pPr>
            <a:fld id="{106E0733-2125-45EA-A0BC-98C9A2B25E57}" type="slidenum">
              <a:rPr lang="en-US" altLang="en-US"/>
              <a:pPr>
                <a:defRPr/>
              </a:pPr>
              <a:t>4</a:t>
            </a:fld>
            <a:endParaRPr lang="en-US" altLang="en-US"/>
          </a:p>
        </p:txBody>
      </p:sp>
      <p:sp>
        <p:nvSpPr>
          <p:cNvPr id="614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614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Delphi method</a:t>
            </a:r>
            <a:endParaRPr lang="lt-LT" dirty="0"/>
          </a:p>
        </p:txBody>
      </p:sp>
      <p:sp>
        <p:nvSpPr>
          <p:cNvPr id="3" name="Content Placeholder 2"/>
          <p:cNvSpPr>
            <a:spLocks noGrp="1"/>
          </p:cNvSpPr>
          <p:nvPr>
            <p:ph idx="1"/>
          </p:nvPr>
        </p:nvSpPr>
        <p:spPr/>
        <p:txBody>
          <a:bodyPr/>
          <a:lstStyle/>
          <a:p>
            <a:r>
              <a:rPr lang="en-US" sz="2000" dirty="0"/>
              <a:t>Delphi is based on the principle that forecasts (or decisions) from a structured group of individuals are more accurate than those from unstructured groups</a:t>
            </a:r>
            <a:r>
              <a:rPr lang="en-US" sz="2000" dirty="0" smtClean="0"/>
              <a:t>.</a:t>
            </a:r>
          </a:p>
          <a:p>
            <a:r>
              <a:rPr lang="en-US" sz="2000" dirty="0" smtClean="0"/>
              <a:t> The </a:t>
            </a:r>
            <a:r>
              <a:rPr lang="en-US" sz="2000" dirty="0"/>
              <a:t>experts answer questionnaires in </a:t>
            </a:r>
            <a:r>
              <a:rPr lang="en-US" sz="2000" b="1" dirty="0"/>
              <a:t>two or more rounds</a:t>
            </a:r>
            <a:r>
              <a:rPr lang="en-US" sz="2000" dirty="0"/>
              <a:t>. After each round, a facilitator or change </a:t>
            </a:r>
            <a:r>
              <a:rPr lang="en-US" sz="2000" dirty="0" smtClean="0"/>
              <a:t>agent provides </a:t>
            </a:r>
            <a:r>
              <a:rPr lang="en-US" sz="2000" dirty="0"/>
              <a:t>an </a:t>
            </a:r>
            <a:r>
              <a:rPr lang="en-US" sz="2000" dirty="0" err="1"/>
              <a:t>anonymised</a:t>
            </a:r>
            <a:r>
              <a:rPr lang="en-US" sz="2000" dirty="0"/>
              <a:t> summary of the experts' forecasts from the previous round as well as the reasons they provided for their judgments. </a:t>
            </a:r>
            <a:endParaRPr lang="en-US" sz="2000" dirty="0" smtClean="0"/>
          </a:p>
          <a:p>
            <a:r>
              <a:rPr lang="en-US" sz="2000" dirty="0" smtClean="0"/>
              <a:t>Thus</a:t>
            </a:r>
            <a:r>
              <a:rPr lang="en-US" sz="2000" dirty="0"/>
              <a:t>, experts are encouraged to </a:t>
            </a:r>
            <a:r>
              <a:rPr lang="en-US" sz="2000" b="1" dirty="0"/>
              <a:t>revise their earlier answers </a:t>
            </a:r>
            <a:r>
              <a:rPr lang="en-US" sz="2000" dirty="0"/>
              <a:t>in light of the replies of other members of their panel. </a:t>
            </a:r>
            <a:endParaRPr lang="en-US" sz="2000" dirty="0" smtClean="0"/>
          </a:p>
          <a:p>
            <a:r>
              <a:rPr lang="en-US" sz="2000" dirty="0" smtClean="0"/>
              <a:t>Finally</a:t>
            </a:r>
            <a:r>
              <a:rPr lang="en-US" sz="2000" dirty="0"/>
              <a:t>, the process is stopped after a predefined stop criterion (e.g., number of rounds, achievement of consensus, stability of results), and the </a:t>
            </a:r>
            <a:r>
              <a:rPr lang="en-US" sz="2000" b="1" dirty="0"/>
              <a:t>mean or median scores of the final rounds determine the results</a:t>
            </a:r>
            <a:endParaRPr lang="lt-LT" sz="2000" b="1" dirty="0"/>
          </a:p>
        </p:txBody>
      </p:sp>
      <p:sp>
        <p:nvSpPr>
          <p:cNvPr id="4" name="Slide Number Placeholder 3"/>
          <p:cNvSpPr>
            <a:spLocks noGrp="1"/>
          </p:cNvSpPr>
          <p:nvPr>
            <p:ph type="sldNum" sz="quarter" idx="12"/>
          </p:nvPr>
        </p:nvSpPr>
        <p:spPr/>
        <p:txBody>
          <a:bodyPr/>
          <a:lstStyle/>
          <a:p>
            <a:pPr>
              <a:defRPr/>
            </a:pPr>
            <a:fld id="{D162ECE7-685A-46B8-81D7-1676C88A2AE7}" type="slidenum">
              <a:rPr lang="en-US" altLang="en-US" smtClean="0"/>
              <a:pPr>
                <a:defRPr/>
              </a:pPr>
              <a:t>40</a:t>
            </a:fld>
            <a:endParaRPr lang="en-US" altLang="en-US" dirty="0"/>
          </a:p>
        </p:txBody>
      </p:sp>
    </p:spTree>
    <p:extLst>
      <p:ext uri="{BB962C8B-B14F-4D97-AF65-F5344CB8AC3E}">
        <p14:creationId xmlns:p14="http://schemas.microsoft.com/office/powerpoint/2010/main" val="11635040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tr-TR" altLang="lt-LT" smtClean="0"/>
              <a:t>References</a:t>
            </a:r>
          </a:p>
        </p:txBody>
      </p:sp>
      <p:sp>
        <p:nvSpPr>
          <p:cNvPr id="3" name="Slide Number Placeholder 2"/>
          <p:cNvSpPr>
            <a:spLocks noGrp="1"/>
          </p:cNvSpPr>
          <p:nvPr>
            <p:ph type="sldNum" sz="quarter" idx="12"/>
          </p:nvPr>
        </p:nvSpPr>
        <p:spPr/>
        <p:txBody>
          <a:bodyPr/>
          <a:lstStyle/>
          <a:p>
            <a:pPr>
              <a:defRPr/>
            </a:pPr>
            <a:fld id="{A47452CA-7569-474F-9199-2BBA60DBB09D}" type="slidenum">
              <a:rPr lang="en-US" altLang="en-US" smtClean="0"/>
              <a:pPr>
                <a:defRPr/>
              </a:pPr>
              <a:t>41</a:t>
            </a:fld>
            <a:endParaRPr lang="en-US" altLang="en-US" dirty="0"/>
          </a:p>
        </p:txBody>
      </p:sp>
      <p:sp>
        <p:nvSpPr>
          <p:cNvPr id="40964" name="TextBox 3"/>
          <p:cNvSpPr txBox="1">
            <a:spLocks noChangeArrowheads="1"/>
          </p:cNvSpPr>
          <p:nvPr/>
        </p:nvSpPr>
        <p:spPr bwMode="auto">
          <a:xfrm>
            <a:off x="533400" y="1524000"/>
            <a:ext cx="79248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600"/>
          </a:p>
          <a:p>
            <a:pPr eaLnBrk="1" hangingPunct="1">
              <a:spcBef>
                <a:spcPct val="0"/>
              </a:spcBef>
              <a:buClrTx/>
              <a:buSzTx/>
              <a:buFontTx/>
              <a:buNone/>
            </a:pPr>
            <a:r>
              <a:rPr lang="tr-TR" altLang="lt-LT" sz="1600"/>
              <a:t>Al Harbi K.M.A.S. (1999), Application of AHP in Project Management, International Journal of Project Management, 19, 19-27.</a:t>
            </a:r>
          </a:p>
          <a:p>
            <a:pPr eaLnBrk="1" hangingPunct="1">
              <a:spcBef>
                <a:spcPct val="0"/>
              </a:spcBef>
              <a:buClrTx/>
              <a:buSzTx/>
              <a:buFontTx/>
              <a:buNone/>
            </a:pPr>
            <a:endParaRPr lang="tr-TR" altLang="lt-LT" sz="1600"/>
          </a:p>
          <a:p>
            <a:pPr eaLnBrk="1" hangingPunct="1">
              <a:spcBef>
                <a:spcPct val="0"/>
              </a:spcBef>
              <a:buClrTx/>
              <a:buSzTx/>
              <a:buFontTx/>
              <a:buNone/>
            </a:pPr>
            <a:r>
              <a:rPr lang="tr-TR" altLang="lt-LT" sz="1600"/>
              <a:t>Haas R., Meixner, O., (2009) </a:t>
            </a:r>
            <a:r>
              <a:rPr lang="en-US" altLang="lt-LT" sz="1600"/>
              <a:t>An Illustrated Guide to the</a:t>
            </a:r>
            <a:r>
              <a:rPr lang="tr-TR" altLang="lt-LT" sz="1600"/>
              <a:t> Analytic Hierarchy Process, Lecture Notes, Institute of Marketing &amp; Innovation, </a:t>
            </a:r>
            <a:r>
              <a:rPr lang="en-US" altLang="lt-LT" sz="1600"/>
              <a:t>University of Natural Resources</a:t>
            </a:r>
            <a:r>
              <a:rPr lang="tr-TR" altLang="lt-LT" sz="1600"/>
              <a:t>, retrieved from </a:t>
            </a:r>
            <a:r>
              <a:rPr lang="tr-TR" altLang="lt-LT" sz="1600">
                <a:hlinkClick r:id="rId2"/>
              </a:rPr>
              <a:t>http://www.boku.ac.at/mi/</a:t>
            </a:r>
            <a:r>
              <a:rPr lang="tr-TR" altLang="lt-LT" sz="1600"/>
              <a:t> on October 2009.</a:t>
            </a:r>
          </a:p>
          <a:p>
            <a:pPr eaLnBrk="1" hangingPunct="1">
              <a:spcBef>
                <a:spcPct val="0"/>
              </a:spcBef>
              <a:buClrTx/>
              <a:buSzTx/>
              <a:buFontTx/>
              <a:buNone/>
            </a:pPr>
            <a:endParaRPr lang="tr-TR" altLang="lt-LT" sz="1600"/>
          </a:p>
          <a:p>
            <a:pPr eaLnBrk="1" hangingPunct="1">
              <a:spcBef>
                <a:spcPct val="0"/>
              </a:spcBef>
              <a:buClrTx/>
              <a:buSzTx/>
              <a:buFontTx/>
              <a:buNone/>
            </a:pPr>
            <a:r>
              <a:rPr lang="tr-TR" altLang="lt-LT" sz="1600"/>
              <a:t>Saaty, T.L., Vargas, L.G., (2001), Models, Methods, Concepts &amp; Applications of the Analytic Hierarchy Process, Kluwer’s Academic Publishers, Boston, USA. </a:t>
            </a:r>
          </a:p>
          <a:p>
            <a:pPr eaLnBrk="1" hangingPunct="1">
              <a:spcBef>
                <a:spcPct val="0"/>
              </a:spcBef>
              <a:buClrTx/>
              <a:buSzTx/>
              <a:buFontTx/>
              <a:buNone/>
            </a:pPr>
            <a:endParaRPr lang="tr-TR" altLang="lt-LT" sz="1600"/>
          </a:p>
          <a:p>
            <a:pPr eaLnBrk="1" hangingPunct="1">
              <a:spcBef>
                <a:spcPct val="0"/>
              </a:spcBef>
              <a:buClrTx/>
              <a:buSzTx/>
              <a:buFontTx/>
              <a:buNone/>
            </a:pPr>
            <a:r>
              <a:rPr lang="tr-TR" altLang="lt-LT" sz="1600"/>
              <a:t>Brans, J.P., Mareschal, B., (2010) “How to Decide with Promethee, retrieved from </a:t>
            </a:r>
            <a:r>
              <a:rPr lang="tr-TR" altLang="lt-LT" sz="1600">
                <a:hlinkClick r:id="rId3"/>
              </a:rPr>
              <a:t>http://www.visualdecision.com</a:t>
            </a:r>
            <a:r>
              <a:rPr lang="tr-TR" altLang="lt-LT" sz="1600"/>
              <a:t> on October 2010.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3200400" y="277813"/>
            <a:ext cx="3200400" cy="712787"/>
          </a:xfrm>
          <a:noFill/>
        </p:spPr>
        <p:txBody>
          <a:bodyPr lIns="90488" tIns="44450" rIns="90488" bIns="44450" anchor="ctr"/>
          <a:lstStyle/>
          <a:p>
            <a:pPr eaLnBrk="1" hangingPunct="1"/>
            <a:r>
              <a:rPr lang="lt-LT" altLang="lt-LT" sz="2800" dirty="0" err="1" smtClean="0">
                <a:latin typeface="Times New Roman" pitchFamily="18" charset="0"/>
                <a:cs typeface="Times New Roman" pitchFamily="18" charset="0"/>
              </a:rPr>
              <a:t>Stage</a:t>
            </a:r>
            <a:r>
              <a:rPr lang="lt-LT" altLang="lt-LT" sz="2800" dirty="0" smtClean="0">
                <a:latin typeface="Times New Roman" pitchFamily="18" charset="0"/>
                <a:cs typeface="Times New Roman" pitchFamily="18" charset="0"/>
              </a:rPr>
              <a:t> 1- </a:t>
            </a:r>
            <a:r>
              <a:rPr lang="lt-LT" altLang="lt-LT" sz="2800" dirty="0" err="1" smtClean="0">
                <a:latin typeface="Times New Roman" pitchFamily="18" charset="0"/>
                <a:cs typeface="Times New Roman" pitchFamily="18" charset="0"/>
              </a:rPr>
              <a:t>Criteria</a:t>
            </a:r>
            <a:r>
              <a:rPr lang="lt-LT" altLang="lt-LT" sz="2800" dirty="0" smtClean="0">
                <a:latin typeface="Times New Roman" pitchFamily="18" charset="0"/>
                <a:cs typeface="Times New Roman" pitchFamily="18" charset="0"/>
              </a:rPr>
              <a:t> </a:t>
            </a:r>
            <a:r>
              <a:rPr lang="lt-LT" altLang="lt-LT" sz="2800" dirty="0" err="1" smtClean="0">
                <a:latin typeface="Times New Roman" pitchFamily="18" charset="0"/>
                <a:cs typeface="Times New Roman" pitchFamily="18" charset="0"/>
              </a:rPr>
              <a:t>hierarchy</a:t>
            </a:r>
            <a:endParaRPr lang="en-US" altLang="lt-LT" sz="2800" dirty="0" smtClean="0">
              <a:latin typeface="Times New Roman" pitchFamily="18" charset="0"/>
              <a:cs typeface="Times New Roman" pitchFamily="18" charset="0"/>
            </a:endParaRPr>
          </a:p>
        </p:txBody>
      </p:sp>
      <p:sp>
        <p:nvSpPr>
          <p:cNvPr id="10" name="Slide Number Placeholder 5"/>
          <p:cNvSpPr>
            <a:spLocks noGrp="1"/>
          </p:cNvSpPr>
          <p:nvPr>
            <p:ph type="sldNum" sz="quarter" idx="12"/>
          </p:nvPr>
        </p:nvSpPr>
        <p:spPr/>
        <p:txBody>
          <a:bodyPr/>
          <a:lstStyle/>
          <a:p>
            <a:pPr>
              <a:defRPr/>
            </a:pPr>
            <a:fld id="{E194DF80-6DAD-473E-94AC-D29089E5F1DB}" type="slidenum">
              <a:rPr lang="en-US" altLang="en-US"/>
              <a:pPr>
                <a:defRPr/>
              </a:pPr>
              <a:t>5</a:t>
            </a:fld>
            <a:endParaRPr lang="en-US" altLang="en-US"/>
          </a:p>
        </p:txBody>
      </p:sp>
      <p:sp>
        <p:nvSpPr>
          <p:cNvPr id="717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7174" name="Rectangle 6"/>
          <p:cNvSpPr>
            <a:spLocks noChangeArrowheads="1"/>
          </p:cNvSpPr>
          <p:nvPr/>
        </p:nvSpPr>
        <p:spPr bwMode="auto">
          <a:xfrm>
            <a:off x="1219200" y="4800600"/>
            <a:ext cx="7167563"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a:latin typeface="Times New Roman" pitchFamily="18" charset="0"/>
              </a:rPr>
              <a:t>Civic</a:t>
            </a:r>
            <a:r>
              <a:rPr lang="tr-TR" altLang="lt-LT" sz="2400">
                <a:latin typeface="Times New Roman" pitchFamily="18" charset="0"/>
              </a:rPr>
              <a:t>		</a:t>
            </a:r>
            <a:r>
              <a:rPr lang="en-US" altLang="lt-LT" sz="2400">
                <a:latin typeface="Times New Roman" pitchFamily="18" charset="0"/>
              </a:rPr>
              <a:t>Saturn</a:t>
            </a:r>
            <a:r>
              <a:rPr lang="tr-TR" altLang="lt-LT" sz="2400">
                <a:latin typeface="Times New Roman" pitchFamily="18" charset="0"/>
              </a:rPr>
              <a:t>		</a:t>
            </a:r>
            <a:r>
              <a:rPr lang="en-US" altLang="lt-LT" sz="2400">
                <a:latin typeface="Times New Roman" pitchFamily="18" charset="0"/>
              </a:rPr>
              <a:t>Escort</a:t>
            </a:r>
            <a:r>
              <a:rPr lang="tr-TR" altLang="lt-LT" sz="2400">
                <a:latin typeface="Times New Roman" pitchFamily="18" charset="0"/>
              </a:rPr>
              <a:t>		</a:t>
            </a:r>
            <a:r>
              <a:rPr lang="en-US" altLang="lt-LT" sz="2400">
                <a:latin typeface="Times New Roman" pitchFamily="18" charset="0"/>
              </a:rPr>
              <a:t>Miata</a:t>
            </a:r>
          </a:p>
        </p:txBody>
      </p:sp>
      <p:cxnSp>
        <p:nvCxnSpPr>
          <p:cNvPr id="7176" name="Straight Arrow Connector 12"/>
          <p:cNvCxnSpPr>
            <a:cxnSpLocks noChangeShapeType="1"/>
          </p:cNvCxnSpPr>
          <p:nvPr/>
        </p:nvCxnSpPr>
        <p:spPr bwMode="auto">
          <a:xfrm rot="5400000" flipH="1" flipV="1">
            <a:off x="1028700" y="4000500"/>
            <a:ext cx="1447800" cy="1524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77" name="Straight Arrow Connector 14"/>
          <p:cNvCxnSpPr>
            <a:cxnSpLocks noChangeShapeType="1"/>
          </p:cNvCxnSpPr>
          <p:nvPr/>
        </p:nvCxnSpPr>
        <p:spPr bwMode="auto">
          <a:xfrm flipV="1">
            <a:off x="1676400" y="3352800"/>
            <a:ext cx="2667000" cy="14478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78" name="Straight Arrow Connector 16"/>
          <p:cNvCxnSpPr>
            <a:cxnSpLocks noChangeShapeType="1"/>
          </p:cNvCxnSpPr>
          <p:nvPr/>
        </p:nvCxnSpPr>
        <p:spPr bwMode="auto">
          <a:xfrm flipV="1">
            <a:off x="1676400" y="3352800"/>
            <a:ext cx="5334000" cy="14478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79" name="Straight Arrow Connector 18"/>
          <p:cNvCxnSpPr>
            <a:cxnSpLocks noChangeShapeType="1"/>
          </p:cNvCxnSpPr>
          <p:nvPr/>
        </p:nvCxnSpPr>
        <p:spPr bwMode="auto">
          <a:xfrm rot="10800000">
            <a:off x="1905000" y="3352800"/>
            <a:ext cx="1524000" cy="14478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0" name="Straight Arrow Connector 20"/>
          <p:cNvCxnSpPr>
            <a:cxnSpLocks noChangeShapeType="1"/>
          </p:cNvCxnSpPr>
          <p:nvPr/>
        </p:nvCxnSpPr>
        <p:spPr bwMode="auto">
          <a:xfrm rot="5400000" flipH="1" flipV="1">
            <a:off x="3276600" y="3505200"/>
            <a:ext cx="1447800" cy="11430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1" name="Straight Arrow Connector 22"/>
          <p:cNvCxnSpPr>
            <a:cxnSpLocks noChangeShapeType="1"/>
          </p:cNvCxnSpPr>
          <p:nvPr/>
        </p:nvCxnSpPr>
        <p:spPr bwMode="auto">
          <a:xfrm flipV="1">
            <a:off x="3429000" y="3352800"/>
            <a:ext cx="3962400" cy="14478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2" name="Straight Arrow Connector 24"/>
          <p:cNvCxnSpPr>
            <a:cxnSpLocks noChangeShapeType="1"/>
          </p:cNvCxnSpPr>
          <p:nvPr/>
        </p:nvCxnSpPr>
        <p:spPr bwMode="auto">
          <a:xfrm rot="10800000">
            <a:off x="2057400" y="3352800"/>
            <a:ext cx="3200400" cy="14478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3" name="Straight Arrow Connector 26"/>
          <p:cNvCxnSpPr>
            <a:cxnSpLocks noChangeShapeType="1"/>
          </p:cNvCxnSpPr>
          <p:nvPr/>
        </p:nvCxnSpPr>
        <p:spPr bwMode="auto">
          <a:xfrm rot="16200000" flipV="1">
            <a:off x="4267200" y="3810000"/>
            <a:ext cx="1447800" cy="5334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4" name="Straight Arrow Connector 30"/>
          <p:cNvCxnSpPr>
            <a:cxnSpLocks noChangeShapeType="1"/>
          </p:cNvCxnSpPr>
          <p:nvPr/>
        </p:nvCxnSpPr>
        <p:spPr bwMode="auto">
          <a:xfrm flipV="1">
            <a:off x="5257800" y="3352800"/>
            <a:ext cx="2286000" cy="14478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5" name="Straight Arrow Connector 32"/>
          <p:cNvCxnSpPr>
            <a:cxnSpLocks noChangeShapeType="1"/>
          </p:cNvCxnSpPr>
          <p:nvPr/>
        </p:nvCxnSpPr>
        <p:spPr bwMode="auto">
          <a:xfrm rot="10800000">
            <a:off x="2209800" y="3352800"/>
            <a:ext cx="4800600" cy="12954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6" name="Straight Arrow Connector 34"/>
          <p:cNvCxnSpPr>
            <a:cxnSpLocks noChangeShapeType="1"/>
          </p:cNvCxnSpPr>
          <p:nvPr/>
        </p:nvCxnSpPr>
        <p:spPr bwMode="auto">
          <a:xfrm rot="10800000">
            <a:off x="4953000" y="3352800"/>
            <a:ext cx="2057400" cy="12954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7" name="Straight Arrow Connector 36"/>
          <p:cNvCxnSpPr>
            <a:cxnSpLocks noChangeShapeType="1"/>
          </p:cNvCxnSpPr>
          <p:nvPr/>
        </p:nvCxnSpPr>
        <p:spPr bwMode="auto">
          <a:xfrm rot="5400000" flipH="1" flipV="1">
            <a:off x="6743700" y="3619500"/>
            <a:ext cx="1295400" cy="7620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graphicFrame>
        <p:nvGraphicFramePr>
          <p:cNvPr id="20" name="Content Placeholder 4"/>
          <p:cNvGraphicFramePr>
            <a:graphicFrameLocks/>
          </p:cNvGraphicFramePr>
          <p:nvPr>
            <p:extLst>
              <p:ext uri="{D42A27DB-BD31-4B8C-83A1-F6EECF244321}">
                <p14:modId xmlns:p14="http://schemas.microsoft.com/office/powerpoint/2010/main" val="1496216459"/>
              </p:ext>
            </p:extLst>
          </p:nvPr>
        </p:nvGraphicFramePr>
        <p:xfrm>
          <a:off x="457200" y="1600201"/>
          <a:ext cx="8077200" cy="1523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7010400" y="1676400"/>
            <a:ext cx="1828800" cy="369332"/>
          </a:xfrm>
          <a:prstGeom prst="rect">
            <a:avLst/>
          </a:prstGeom>
          <a:noFill/>
        </p:spPr>
        <p:txBody>
          <a:bodyPr wrap="square" rtlCol="0">
            <a:spAutoFit/>
          </a:bodyPr>
          <a:lstStyle/>
          <a:p>
            <a:r>
              <a:rPr lang="en-US" dirty="0" smtClean="0">
                <a:solidFill>
                  <a:schemeClr val="accent1">
                    <a:lumMod val="75000"/>
                  </a:schemeClr>
                </a:solidFill>
              </a:rPr>
              <a:t>STAGE 1</a:t>
            </a:r>
            <a:endParaRPr lang="lt-LT" dirty="0">
              <a:solidFill>
                <a:schemeClr val="accent1">
                  <a:lumMod val="75000"/>
                </a:schemeClr>
              </a:solidFill>
            </a:endParaRPr>
          </a:p>
        </p:txBody>
      </p:sp>
      <p:sp>
        <p:nvSpPr>
          <p:cNvPr id="22" name="TextBox 21"/>
          <p:cNvSpPr txBox="1"/>
          <p:nvPr/>
        </p:nvSpPr>
        <p:spPr>
          <a:xfrm>
            <a:off x="7165848" y="4288012"/>
            <a:ext cx="1828800" cy="369332"/>
          </a:xfrm>
          <a:prstGeom prst="rect">
            <a:avLst/>
          </a:prstGeom>
          <a:noFill/>
        </p:spPr>
        <p:txBody>
          <a:bodyPr wrap="square" rtlCol="0">
            <a:spAutoFit/>
          </a:bodyPr>
          <a:lstStyle/>
          <a:p>
            <a:r>
              <a:rPr lang="en-US" dirty="0" smtClean="0">
                <a:solidFill>
                  <a:schemeClr val="accent1">
                    <a:lumMod val="75000"/>
                  </a:schemeClr>
                </a:solidFill>
              </a:rPr>
              <a:t>STAGE 2</a:t>
            </a:r>
            <a:endParaRPr lang="lt-LT" dirty="0">
              <a:solidFill>
                <a:schemeClr val="accent1">
                  <a:lumMod val="75000"/>
                </a:schemeClr>
              </a:solidFill>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lt-LT" altLang="lt-LT" dirty="0" err="1" smtClean="0"/>
              <a:t>Ranking</a:t>
            </a:r>
            <a:r>
              <a:rPr lang="lt-LT" altLang="lt-LT" dirty="0" smtClean="0"/>
              <a:t> </a:t>
            </a:r>
            <a:r>
              <a:rPr lang="lt-LT" altLang="lt-LT" dirty="0" err="1" smtClean="0"/>
              <a:t>criteria</a:t>
            </a:r>
            <a:r>
              <a:rPr lang="lt-LT" altLang="lt-LT" dirty="0" smtClean="0"/>
              <a:t> </a:t>
            </a:r>
            <a:r>
              <a:rPr lang="lt-LT" altLang="lt-LT" dirty="0" err="1" smtClean="0"/>
              <a:t>and</a:t>
            </a:r>
            <a:r>
              <a:rPr lang="lt-LT" altLang="lt-LT" dirty="0" smtClean="0"/>
              <a:t> </a:t>
            </a:r>
            <a:r>
              <a:rPr lang="lt-LT" altLang="lt-LT" dirty="0" err="1" smtClean="0"/>
              <a:t>alternatives</a:t>
            </a:r>
            <a:endParaRPr lang="en-US" altLang="lt-LT" dirty="0" smtClean="0"/>
          </a:p>
        </p:txBody>
      </p:sp>
      <p:sp>
        <p:nvSpPr>
          <p:cNvPr id="8196" name="Rectangle 3"/>
          <p:cNvSpPr>
            <a:spLocks noGrp="1" noChangeArrowheads="1"/>
          </p:cNvSpPr>
          <p:nvPr>
            <p:ph idx="1"/>
          </p:nvPr>
        </p:nvSpPr>
        <p:spPr>
          <a:xfrm>
            <a:off x="381000" y="1600200"/>
            <a:ext cx="8001000" cy="4800600"/>
          </a:xfrm>
        </p:spPr>
        <p:txBody>
          <a:bodyPr/>
          <a:lstStyle/>
          <a:p>
            <a:pPr eaLnBrk="1" hangingPunct="1">
              <a:lnSpc>
                <a:spcPct val="90000"/>
              </a:lnSpc>
            </a:pPr>
            <a:r>
              <a:rPr lang="lt-LT" altLang="lt-LT" sz="2800" dirty="0" err="1" smtClean="0"/>
              <a:t>Expert</a:t>
            </a:r>
            <a:r>
              <a:rPr lang="lt-LT" altLang="lt-LT" sz="2800" dirty="0" smtClean="0"/>
              <a:t> </a:t>
            </a:r>
            <a:r>
              <a:rPr lang="lt-LT" altLang="lt-LT" sz="2800" dirty="0" err="1" smtClean="0"/>
              <a:t>ranking</a:t>
            </a:r>
            <a:r>
              <a:rPr lang="lt-LT" altLang="lt-LT" sz="2800" dirty="0" smtClean="0"/>
              <a:t>: </a:t>
            </a:r>
            <a:r>
              <a:rPr lang="lt-LT" altLang="lt-LT" sz="2800" dirty="0" err="1" smtClean="0"/>
              <a:t>scale</a:t>
            </a:r>
            <a:r>
              <a:rPr lang="lt-LT" altLang="lt-LT" sz="2800" dirty="0" smtClean="0"/>
              <a:t> </a:t>
            </a:r>
            <a:r>
              <a:rPr lang="tr-TR" altLang="lt-LT" sz="2800" dirty="0" smtClean="0"/>
              <a:t>1-9</a:t>
            </a:r>
            <a:r>
              <a:rPr lang="lt-LT" altLang="lt-LT" sz="2800" dirty="0"/>
              <a:t> </a:t>
            </a:r>
            <a:r>
              <a:rPr lang="lt-LT" altLang="lt-LT" sz="2800" dirty="0" smtClean="0"/>
              <a:t>: </a:t>
            </a:r>
            <a:r>
              <a:rPr lang="lt-LT" altLang="lt-LT" sz="2800" dirty="0" err="1" smtClean="0"/>
              <a:t>symetric</a:t>
            </a:r>
            <a:r>
              <a:rPr lang="lt-LT" altLang="lt-LT" sz="2800" dirty="0" smtClean="0"/>
              <a:t> </a:t>
            </a:r>
            <a:r>
              <a:rPr lang="lt-LT" altLang="lt-LT" sz="2800" dirty="0" err="1" smtClean="0"/>
              <a:t>relation</a:t>
            </a:r>
            <a:endParaRPr lang="tr-TR" altLang="lt-LT" sz="2800" dirty="0" smtClean="0"/>
          </a:p>
          <a:p>
            <a:pPr eaLnBrk="1" hangingPunct="1">
              <a:lnSpc>
                <a:spcPct val="90000"/>
              </a:lnSpc>
              <a:buFont typeface="Wingdings" pitchFamily="2" charset="2"/>
              <a:buNone/>
            </a:pPr>
            <a:endParaRPr lang="lt-LT" altLang="lt-LT" sz="2800" dirty="0" smtClean="0"/>
          </a:p>
          <a:p>
            <a:pPr eaLnBrk="1" hangingPunct="1">
              <a:lnSpc>
                <a:spcPct val="90000"/>
              </a:lnSpc>
              <a:buFont typeface="Wingdings" pitchFamily="2" charset="2"/>
              <a:buNone/>
            </a:pPr>
            <a:endParaRPr lang="lt-LT" altLang="lt-LT" sz="2800" dirty="0" smtClean="0"/>
          </a:p>
          <a:p>
            <a:pPr eaLnBrk="1" hangingPunct="1">
              <a:lnSpc>
                <a:spcPct val="90000"/>
              </a:lnSpc>
              <a:buFont typeface="Wingdings" pitchFamily="2" charset="2"/>
              <a:buNone/>
            </a:pPr>
            <a:endParaRPr lang="lt-LT" altLang="lt-LT" sz="2800" dirty="0"/>
          </a:p>
          <a:p>
            <a:pPr eaLnBrk="1" hangingPunct="1">
              <a:lnSpc>
                <a:spcPct val="90000"/>
              </a:lnSpc>
              <a:buFont typeface="Wingdings" pitchFamily="2" charset="2"/>
              <a:buNone/>
            </a:pPr>
            <a:endParaRPr lang="lt-LT" altLang="lt-LT" sz="2800" dirty="0"/>
          </a:p>
          <a:p>
            <a:pPr eaLnBrk="1" hangingPunct="1">
              <a:lnSpc>
                <a:spcPct val="90000"/>
              </a:lnSpc>
              <a:buFont typeface="Wingdings" pitchFamily="2" charset="2"/>
              <a:buNone/>
            </a:pPr>
            <a:endParaRPr lang="tr-TR" altLang="lt-LT" sz="2800" dirty="0" smtClean="0"/>
          </a:p>
          <a:p>
            <a:pPr eaLnBrk="1" hangingPunct="1">
              <a:lnSpc>
                <a:spcPct val="90000"/>
              </a:lnSpc>
              <a:buFont typeface="Wingdings" pitchFamily="2" charset="2"/>
              <a:buNone/>
            </a:pPr>
            <a:r>
              <a:rPr lang="tr-TR" altLang="lt-LT" sz="2800" dirty="0" smtClean="0"/>
              <a:t>	</a:t>
            </a:r>
            <a:r>
              <a:rPr lang="en-US" altLang="lt-LT" sz="2800" dirty="0" smtClean="0"/>
              <a:t> </a:t>
            </a:r>
          </a:p>
        </p:txBody>
      </p:sp>
      <p:sp>
        <p:nvSpPr>
          <p:cNvPr id="5" name="Slide Number Placeholder 5"/>
          <p:cNvSpPr>
            <a:spLocks noGrp="1"/>
          </p:cNvSpPr>
          <p:nvPr>
            <p:ph type="sldNum" sz="quarter" idx="12"/>
          </p:nvPr>
        </p:nvSpPr>
        <p:spPr/>
        <p:txBody>
          <a:bodyPr/>
          <a:lstStyle/>
          <a:p>
            <a:pPr>
              <a:defRPr/>
            </a:pPr>
            <a:fld id="{92678023-E6E1-4731-A193-77D95E033987}" type="slidenum">
              <a:rPr lang="en-US" altLang="en-US"/>
              <a:pPr>
                <a:defRPr/>
              </a:pPr>
              <a:t>6</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2201512885"/>
              </p:ext>
            </p:extLst>
          </p:nvPr>
        </p:nvGraphicFramePr>
        <p:xfrm>
          <a:off x="838200" y="2133600"/>
          <a:ext cx="5400942" cy="2346960"/>
        </p:xfrm>
        <a:graphic>
          <a:graphicData uri="http://schemas.openxmlformats.org/drawingml/2006/table">
            <a:tbl>
              <a:tblPr firstRow="1" bandRow="1">
                <a:tableStyleId>{5202B0CA-FC54-4496-8BCA-5EF66A818D29}</a:tableStyleId>
              </a:tblPr>
              <a:tblGrid>
                <a:gridCol w="2176140">
                  <a:extLst>
                    <a:ext uri="{9D8B030D-6E8A-4147-A177-3AD203B41FA5}">
                      <a16:colId xmlns:a16="http://schemas.microsoft.com/office/drawing/2014/main" val="20000"/>
                    </a:ext>
                  </a:extLst>
                </a:gridCol>
                <a:gridCol w="3224802">
                  <a:extLst>
                    <a:ext uri="{9D8B030D-6E8A-4147-A177-3AD203B41FA5}">
                      <a16:colId xmlns:a16="http://schemas.microsoft.com/office/drawing/2014/main" val="20001"/>
                    </a:ext>
                  </a:extLst>
                </a:gridCol>
              </a:tblGrid>
              <a:tr h="141514">
                <a:tc>
                  <a:txBody>
                    <a:bodyPr/>
                    <a:lstStyle/>
                    <a:p>
                      <a:r>
                        <a:rPr lang="lt-LT" sz="1600" b="0" dirty="0" smtClean="0"/>
                        <a:t>Intensyvumas, rangas</a:t>
                      </a:r>
                      <a:endParaRPr lang="en-US" sz="1600" b="0" dirty="0"/>
                    </a:p>
                  </a:txBody>
                  <a:tcPr/>
                </a:tc>
                <a:tc>
                  <a:txBody>
                    <a:bodyPr/>
                    <a:lstStyle/>
                    <a:p>
                      <a:r>
                        <a:rPr lang="lt-LT" sz="1600" b="0" dirty="0" smtClean="0"/>
                        <a:t>Apibrėžimas</a:t>
                      </a:r>
                      <a:endParaRPr lang="en-US" sz="1600" b="0" dirty="0"/>
                    </a:p>
                  </a:txBody>
                  <a:tcPr/>
                </a:tc>
                <a:extLst>
                  <a:ext uri="{0D108BD9-81ED-4DB2-BD59-A6C34878D82A}">
                    <a16:rowId xmlns:a16="http://schemas.microsoft.com/office/drawing/2014/main" val="10000"/>
                  </a:ext>
                </a:extLst>
              </a:tr>
              <a:tr h="141514">
                <a:tc>
                  <a:txBody>
                    <a:bodyPr/>
                    <a:lstStyle/>
                    <a:p>
                      <a:pPr algn="ctr"/>
                      <a:r>
                        <a:rPr lang="lt-LT" sz="1600" dirty="0" smtClean="0"/>
                        <a:t>1</a:t>
                      </a:r>
                      <a:endParaRPr lang="en-US" sz="1600" dirty="0"/>
                    </a:p>
                  </a:txBody>
                  <a:tcPr/>
                </a:tc>
                <a:tc>
                  <a:txBody>
                    <a:bodyPr/>
                    <a:lstStyle/>
                    <a:p>
                      <a:r>
                        <a:rPr lang="lt-LT" sz="1600" dirty="0" err="1" smtClean="0"/>
                        <a:t>Equal</a:t>
                      </a:r>
                      <a:endParaRPr lang="en-US" sz="1600" dirty="0"/>
                    </a:p>
                  </a:txBody>
                  <a:tcPr/>
                </a:tc>
                <a:extLst>
                  <a:ext uri="{0D108BD9-81ED-4DB2-BD59-A6C34878D82A}">
                    <a16:rowId xmlns:a16="http://schemas.microsoft.com/office/drawing/2014/main" val="10001"/>
                  </a:ext>
                </a:extLst>
              </a:tr>
              <a:tr h="141514">
                <a:tc>
                  <a:txBody>
                    <a:bodyPr/>
                    <a:lstStyle/>
                    <a:p>
                      <a:pPr algn="ctr"/>
                      <a:r>
                        <a:rPr lang="lt-LT" sz="1600" dirty="0" smtClean="0"/>
                        <a:t>3</a:t>
                      </a:r>
                      <a:endParaRPr lang="en-US" sz="1600" dirty="0"/>
                    </a:p>
                  </a:txBody>
                  <a:tcPr/>
                </a:tc>
                <a:tc>
                  <a:txBody>
                    <a:bodyPr/>
                    <a:lstStyle/>
                    <a:p>
                      <a:r>
                        <a:rPr lang="lt-LT" sz="1600" dirty="0" err="1" smtClean="0"/>
                        <a:t>Slightly</a:t>
                      </a:r>
                      <a:r>
                        <a:rPr lang="lt-LT" sz="1600" baseline="0" dirty="0" smtClean="0"/>
                        <a:t> </a:t>
                      </a:r>
                      <a:r>
                        <a:rPr lang="lt-LT" sz="1600" baseline="0" dirty="0" err="1" smtClean="0"/>
                        <a:t>more</a:t>
                      </a:r>
                      <a:r>
                        <a:rPr lang="lt-LT" sz="1600" baseline="0" dirty="0" smtClean="0"/>
                        <a:t> </a:t>
                      </a:r>
                      <a:r>
                        <a:rPr lang="lt-LT" sz="1600" baseline="0" dirty="0" err="1" smtClean="0"/>
                        <a:t>important</a:t>
                      </a:r>
                      <a:endParaRPr lang="en-US" sz="1600" dirty="0"/>
                    </a:p>
                  </a:txBody>
                  <a:tcPr/>
                </a:tc>
                <a:extLst>
                  <a:ext uri="{0D108BD9-81ED-4DB2-BD59-A6C34878D82A}">
                    <a16:rowId xmlns:a16="http://schemas.microsoft.com/office/drawing/2014/main" val="10002"/>
                  </a:ext>
                </a:extLst>
              </a:tr>
              <a:tr h="141514">
                <a:tc>
                  <a:txBody>
                    <a:bodyPr/>
                    <a:lstStyle/>
                    <a:p>
                      <a:pPr algn="ctr"/>
                      <a:r>
                        <a:rPr lang="lt-LT" sz="1600" dirty="0" smtClean="0"/>
                        <a:t>5</a:t>
                      </a:r>
                      <a:endParaRPr lang="en-US" sz="1600" dirty="0"/>
                    </a:p>
                  </a:txBody>
                  <a:tcPr/>
                </a:tc>
                <a:tc>
                  <a:txBody>
                    <a:bodyPr/>
                    <a:lstStyle/>
                    <a:p>
                      <a:r>
                        <a:rPr lang="lt-LT" sz="1600" dirty="0" err="1" smtClean="0"/>
                        <a:t>Definitely</a:t>
                      </a:r>
                      <a:r>
                        <a:rPr lang="lt-LT" sz="1600" dirty="0" smtClean="0"/>
                        <a:t> </a:t>
                      </a:r>
                      <a:r>
                        <a:rPr lang="lt-LT" sz="1600" dirty="0" err="1" smtClean="0"/>
                        <a:t>More</a:t>
                      </a:r>
                      <a:r>
                        <a:rPr lang="lt-LT" sz="1600" dirty="0" smtClean="0"/>
                        <a:t> </a:t>
                      </a:r>
                      <a:r>
                        <a:rPr lang="lt-LT" sz="1600" dirty="0" err="1" smtClean="0"/>
                        <a:t>important</a:t>
                      </a:r>
                      <a:endParaRPr lang="en-US" sz="1600" dirty="0"/>
                    </a:p>
                  </a:txBody>
                  <a:tcPr/>
                </a:tc>
                <a:extLst>
                  <a:ext uri="{0D108BD9-81ED-4DB2-BD59-A6C34878D82A}">
                    <a16:rowId xmlns:a16="http://schemas.microsoft.com/office/drawing/2014/main" val="10003"/>
                  </a:ext>
                </a:extLst>
              </a:tr>
              <a:tr h="141514">
                <a:tc>
                  <a:txBody>
                    <a:bodyPr/>
                    <a:lstStyle/>
                    <a:p>
                      <a:pPr algn="ctr"/>
                      <a:r>
                        <a:rPr lang="lt-LT" sz="1600" dirty="0" smtClean="0"/>
                        <a:t>7</a:t>
                      </a:r>
                      <a:endParaRPr lang="en-US" sz="1600" dirty="0"/>
                    </a:p>
                  </a:txBody>
                  <a:tcPr/>
                </a:tc>
                <a:tc>
                  <a:txBody>
                    <a:bodyPr/>
                    <a:lstStyle/>
                    <a:p>
                      <a:r>
                        <a:rPr lang="lt-LT" sz="1600" dirty="0" err="1" smtClean="0"/>
                        <a:t>Much</a:t>
                      </a:r>
                      <a:r>
                        <a:rPr lang="lt-LT" sz="1600" dirty="0" smtClean="0"/>
                        <a:t> </a:t>
                      </a:r>
                      <a:r>
                        <a:rPr lang="lt-LT" sz="1600" dirty="0" err="1" smtClean="0"/>
                        <a:t>more</a:t>
                      </a:r>
                      <a:r>
                        <a:rPr lang="lt-LT" sz="1600" dirty="0" smtClean="0"/>
                        <a:t> </a:t>
                      </a:r>
                      <a:r>
                        <a:rPr lang="lt-LT" sz="1600" dirty="0" err="1" smtClean="0"/>
                        <a:t>important</a:t>
                      </a:r>
                      <a:endParaRPr lang="en-US" sz="1600" dirty="0"/>
                    </a:p>
                  </a:txBody>
                  <a:tcPr/>
                </a:tc>
                <a:extLst>
                  <a:ext uri="{0D108BD9-81ED-4DB2-BD59-A6C34878D82A}">
                    <a16:rowId xmlns:a16="http://schemas.microsoft.com/office/drawing/2014/main" val="10004"/>
                  </a:ext>
                </a:extLst>
              </a:tr>
              <a:tr h="141514">
                <a:tc>
                  <a:txBody>
                    <a:bodyPr/>
                    <a:lstStyle/>
                    <a:p>
                      <a:pPr algn="ctr"/>
                      <a:r>
                        <a:rPr lang="lt-LT" sz="1600" dirty="0" smtClean="0"/>
                        <a:t>9</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600" dirty="0" err="1" smtClean="0"/>
                        <a:t>Absolutely</a:t>
                      </a:r>
                      <a:r>
                        <a:rPr lang="lt-LT" sz="1600" dirty="0" smtClean="0"/>
                        <a:t> </a:t>
                      </a:r>
                      <a:r>
                        <a:rPr lang="lt-LT" sz="1600" dirty="0" err="1" smtClean="0"/>
                        <a:t>more</a:t>
                      </a:r>
                      <a:r>
                        <a:rPr lang="lt-LT" sz="1600" dirty="0" smtClean="0"/>
                        <a:t> </a:t>
                      </a:r>
                      <a:r>
                        <a:rPr lang="lt-LT" sz="1600" dirty="0" err="1" smtClean="0"/>
                        <a:t>important</a:t>
                      </a:r>
                      <a:endParaRPr lang="en-US" sz="1600" dirty="0" smtClean="0"/>
                    </a:p>
                  </a:txBody>
                  <a:tcPr/>
                </a:tc>
                <a:extLst>
                  <a:ext uri="{0D108BD9-81ED-4DB2-BD59-A6C34878D82A}">
                    <a16:rowId xmlns:a16="http://schemas.microsoft.com/office/drawing/2014/main" val="10005"/>
                  </a:ext>
                </a:extLst>
              </a:tr>
              <a:tr h="141514">
                <a:tc>
                  <a:txBody>
                    <a:bodyPr/>
                    <a:lstStyle/>
                    <a:p>
                      <a:pPr algn="ctr"/>
                      <a:r>
                        <a:rPr lang="lt-LT" sz="1600" dirty="0" smtClean="0"/>
                        <a:t>2,4,6,8</a:t>
                      </a:r>
                      <a:endParaRPr lang="en-US" sz="1600" dirty="0"/>
                    </a:p>
                  </a:txBody>
                  <a:tcPr/>
                </a:tc>
                <a:tc>
                  <a:txBody>
                    <a:bodyPr/>
                    <a:lstStyle/>
                    <a:p>
                      <a:r>
                        <a:rPr lang="lt-LT" sz="1600" dirty="0" err="1" smtClean="0"/>
                        <a:t>Intermediate</a:t>
                      </a:r>
                      <a:r>
                        <a:rPr lang="lt-LT" sz="1600" dirty="0" smtClean="0"/>
                        <a:t> </a:t>
                      </a:r>
                      <a:r>
                        <a:rPr lang="lt-LT" sz="1600" smtClean="0"/>
                        <a:t>values</a:t>
                      </a:r>
                      <a:endParaRPr lang="en-US"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p:cNvSpPr/>
          <p:nvPr/>
        </p:nvSpPr>
        <p:spPr>
          <a:xfrm>
            <a:off x="4572000" y="2780507"/>
            <a:ext cx="533399" cy="5349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4" name="Oval 3"/>
          <p:cNvSpPr/>
          <p:nvPr/>
        </p:nvSpPr>
        <p:spPr>
          <a:xfrm>
            <a:off x="2743201" y="3429001"/>
            <a:ext cx="533399" cy="5349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10245" name="Rectangle 4"/>
          <p:cNvSpPr>
            <a:spLocks noGrp="1" noChangeArrowheads="1"/>
          </p:cNvSpPr>
          <p:nvPr>
            <p:ph type="title"/>
          </p:nvPr>
        </p:nvSpPr>
        <p:spPr>
          <a:xfrm>
            <a:off x="609600" y="304800"/>
            <a:ext cx="7772400" cy="1143000"/>
          </a:xfrm>
          <a:noFill/>
        </p:spPr>
        <p:txBody>
          <a:bodyPr lIns="90488" tIns="44450" rIns="90488" bIns="44450" anchor="ctr"/>
          <a:lstStyle/>
          <a:p>
            <a:pPr eaLnBrk="1" hangingPunct="1"/>
            <a:r>
              <a:rPr lang="en-US" altLang="lt-LT" sz="2400" dirty="0" smtClean="0"/>
              <a:t>Evaluation of Criteria: experts assign importance value by analysis of pairs. Is the criterion </a:t>
            </a:r>
            <a:r>
              <a:rPr lang="en-US" altLang="lt-LT" sz="2400" dirty="0" err="1" smtClean="0"/>
              <a:t>i</a:t>
            </a:r>
            <a:r>
              <a:rPr lang="en-US" altLang="lt-LT" sz="2400" dirty="0" smtClean="0"/>
              <a:t> (row) more important to criterion j (column) ?</a:t>
            </a:r>
            <a:endParaRPr lang="en-US" altLang="lt-LT" sz="2400" dirty="0" smtClean="0"/>
          </a:p>
        </p:txBody>
      </p:sp>
      <p:sp>
        <p:nvSpPr>
          <p:cNvPr id="16" name="Slide Number Placeholder 5"/>
          <p:cNvSpPr>
            <a:spLocks noGrp="1"/>
          </p:cNvSpPr>
          <p:nvPr>
            <p:ph type="sldNum" sz="quarter" idx="12"/>
          </p:nvPr>
        </p:nvSpPr>
        <p:spPr/>
        <p:txBody>
          <a:bodyPr/>
          <a:lstStyle/>
          <a:p>
            <a:pPr>
              <a:defRPr/>
            </a:pPr>
            <a:fld id="{5B8CCAC3-1F08-4254-93EF-6711D2D67CAA}" type="slidenum">
              <a:rPr lang="en-US" altLang="en-US"/>
              <a:pPr>
                <a:defRPr/>
              </a:pPr>
              <a:t>7</a:t>
            </a:fld>
            <a:endParaRPr lang="en-US" altLang="en-US"/>
          </a:p>
        </p:txBody>
      </p:sp>
      <p:sp>
        <p:nvSpPr>
          <p:cNvPr id="1024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0244"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grpSp>
        <p:nvGrpSpPr>
          <p:cNvPr id="10246" name="Group 15"/>
          <p:cNvGrpSpPr>
            <a:grpSpLocks/>
          </p:cNvGrpSpPr>
          <p:nvPr/>
        </p:nvGrpSpPr>
        <p:grpSpPr bwMode="auto">
          <a:xfrm>
            <a:off x="228600" y="2209801"/>
            <a:ext cx="7772402" cy="2439988"/>
            <a:chOff x="93" y="2397"/>
            <a:chExt cx="4896" cy="1537"/>
          </a:xfrm>
        </p:grpSpPr>
        <p:sp>
          <p:nvSpPr>
            <p:cNvPr id="10247" name="Rectangle 6"/>
            <p:cNvSpPr>
              <a:spLocks noChangeArrowheads="1"/>
            </p:cNvSpPr>
            <p:nvPr/>
          </p:nvSpPr>
          <p:spPr bwMode="auto">
            <a:xfrm>
              <a:off x="1677" y="2397"/>
              <a:ext cx="524"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smtClean="0">
                  <a:latin typeface="Times New Roman" pitchFamily="18" charset="0"/>
                </a:rPr>
                <a:t>Style</a:t>
              </a:r>
              <a:endParaRPr lang="en-US" altLang="lt-LT" sz="2400" b="1" dirty="0">
                <a:latin typeface="Times New Roman" pitchFamily="18" charset="0"/>
              </a:endParaRPr>
            </a:p>
          </p:txBody>
        </p:sp>
        <p:sp>
          <p:nvSpPr>
            <p:cNvPr id="10248" name="Rectangle 7"/>
            <p:cNvSpPr>
              <a:spLocks noChangeArrowheads="1"/>
            </p:cNvSpPr>
            <p:nvPr/>
          </p:nvSpPr>
          <p:spPr bwMode="auto">
            <a:xfrm>
              <a:off x="2397" y="2397"/>
              <a:ext cx="975"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smtClean="0">
                  <a:latin typeface="Times New Roman" pitchFamily="18" charset="0"/>
                </a:rPr>
                <a:t>Reliability</a:t>
              </a:r>
              <a:endParaRPr lang="en-US" altLang="lt-LT" sz="2400" b="1" dirty="0">
                <a:latin typeface="Times New Roman" pitchFamily="18" charset="0"/>
              </a:endParaRPr>
            </a:p>
          </p:txBody>
        </p:sp>
        <p:sp>
          <p:nvSpPr>
            <p:cNvPr id="10249" name="Rectangle 8"/>
            <p:cNvSpPr>
              <a:spLocks noChangeArrowheads="1"/>
            </p:cNvSpPr>
            <p:nvPr/>
          </p:nvSpPr>
          <p:spPr bwMode="auto">
            <a:xfrm>
              <a:off x="3549" y="2397"/>
              <a:ext cx="1440"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lvl="0">
                <a:spcBef>
                  <a:spcPct val="0"/>
                </a:spcBef>
                <a:buClrTx/>
                <a:buSzTx/>
                <a:buNone/>
              </a:pPr>
              <a:r>
                <a:rPr lang="en-US" sz="2400" b="1" dirty="0">
                  <a:latin typeface="Times New Roman" pitchFamily="18" charset="0"/>
                </a:rPr>
                <a:t>Fuel efficiency</a:t>
              </a:r>
              <a:endParaRPr lang="en-US" sz="2400" b="1" dirty="0">
                <a:latin typeface="Times New Roman" pitchFamily="18" charset="0"/>
              </a:endParaRPr>
            </a:p>
          </p:txBody>
        </p:sp>
        <p:sp>
          <p:nvSpPr>
            <p:cNvPr id="10250" name="Rectangle 9"/>
            <p:cNvSpPr>
              <a:spLocks noChangeArrowheads="1"/>
            </p:cNvSpPr>
            <p:nvPr/>
          </p:nvSpPr>
          <p:spPr bwMode="auto">
            <a:xfrm>
              <a:off x="861" y="2781"/>
              <a:ext cx="524"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latin typeface="Times New Roman" pitchFamily="18" charset="0"/>
                </a:rPr>
                <a:t>Style</a:t>
              </a:r>
              <a:endParaRPr lang="en-US" altLang="lt-LT" sz="2400" b="1" dirty="0">
                <a:latin typeface="Times New Roman" pitchFamily="18" charset="0"/>
              </a:endParaRPr>
            </a:p>
          </p:txBody>
        </p:sp>
        <p:sp>
          <p:nvSpPr>
            <p:cNvPr id="10251" name="Rectangle 10"/>
            <p:cNvSpPr>
              <a:spLocks noChangeArrowheads="1"/>
            </p:cNvSpPr>
            <p:nvPr/>
          </p:nvSpPr>
          <p:spPr bwMode="auto">
            <a:xfrm>
              <a:off x="429" y="3213"/>
              <a:ext cx="975"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latin typeface="Times New Roman" pitchFamily="18" charset="0"/>
                </a:rPr>
                <a:t>Reliability</a:t>
              </a:r>
              <a:endParaRPr lang="en-US" altLang="lt-LT" sz="2400" b="1" dirty="0">
                <a:latin typeface="Times New Roman" pitchFamily="18" charset="0"/>
              </a:endParaRPr>
            </a:p>
          </p:txBody>
        </p:sp>
        <p:sp>
          <p:nvSpPr>
            <p:cNvPr id="10252" name="Rectangle 11"/>
            <p:cNvSpPr>
              <a:spLocks noChangeArrowheads="1"/>
            </p:cNvSpPr>
            <p:nvPr/>
          </p:nvSpPr>
          <p:spPr bwMode="auto">
            <a:xfrm>
              <a:off x="93" y="3645"/>
              <a:ext cx="1314"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lvl="0">
                <a:spcBef>
                  <a:spcPct val="0"/>
                </a:spcBef>
                <a:buClrTx/>
                <a:buSzTx/>
                <a:buNone/>
              </a:pPr>
              <a:r>
                <a:rPr lang="en-US" sz="2400" b="1" dirty="0">
                  <a:latin typeface="Times New Roman" pitchFamily="18" charset="0"/>
                </a:rPr>
                <a:t>Fuel efficiency</a:t>
              </a:r>
              <a:endParaRPr lang="en-US" sz="2400" b="1" dirty="0">
                <a:latin typeface="Times New Roman" pitchFamily="18" charset="0"/>
              </a:endParaRPr>
            </a:p>
          </p:txBody>
        </p:sp>
        <p:sp>
          <p:nvSpPr>
            <p:cNvPr id="10253" name="Rectangle 12"/>
            <p:cNvSpPr>
              <a:spLocks noChangeArrowheads="1"/>
            </p:cNvSpPr>
            <p:nvPr/>
          </p:nvSpPr>
          <p:spPr bwMode="auto">
            <a:xfrm>
              <a:off x="1677" y="2781"/>
              <a:ext cx="3126"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latin typeface="Times New Roman" pitchFamily="18" charset="0"/>
                </a:rPr>
                <a:t>1		</a:t>
              </a:r>
              <a:r>
                <a:rPr lang="en-US" altLang="lt-LT" sz="2400" b="1" dirty="0" smtClean="0">
                  <a:latin typeface="Times New Roman" pitchFamily="18" charset="0"/>
                </a:rPr>
                <a:t>1/2</a:t>
              </a:r>
              <a:r>
                <a:rPr lang="en-US" altLang="lt-LT" sz="2400" b="1" dirty="0">
                  <a:latin typeface="Times New Roman" pitchFamily="18" charset="0"/>
                </a:rPr>
                <a:t>		3</a:t>
              </a:r>
            </a:p>
          </p:txBody>
        </p:sp>
        <p:sp>
          <p:nvSpPr>
            <p:cNvPr id="10254" name="Rectangle 13"/>
            <p:cNvSpPr>
              <a:spLocks noChangeArrowheads="1"/>
            </p:cNvSpPr>
            <p:nvPr/>
          </p:nvSpPr>
          <p:spPr bwMode="auto">
            <a:xfrm>
              <a:off x="1677" y="3165"/>
              <a:ext cx="3126"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latin typeface="Times New Roman" pitchFamily="18" charset="0"/>
                </a:rPr>
                <a:t>2		1		4</a:t>
              </a:r>
            </a:p>
          </p:txBody>
        </p:sp>
        <p:sp>
          <p:nvSpPr>
            <p:cNvPr id="10255" name="Rectangle 14"/>
            <p:cNvSpPr>
              <a:spLocks noChangeArrowheads="1"/>
            </p:cNvSpPr>
            <p:nvPr/>
          </p:nvSpPr>
          <p:spPr bwMode="auto">
            <a:xfrm>
              <a:off x="1677" y="3597"/>
              <a:ext cx="3126"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400" b="1" dirty="0">
                  <a:latin typeface="Times New Roman" pitchFamily="18" charset="0"/>
                </a:rPr>
                <a:t>1/3		1/4		1</a:t>
              </a:r>
            </a:p>
          </p:txBody>
        </p:sp>
      </p:grpSp>
      <p:cxnSp>
        <p:nvCxnSpPr>
          <p:cNvPr id="6" name="Straight Arrow Connector 5"/>
          <p:cNvCxnSpPr>
            <a:endCxn id="4" idx="4"/>
          </p:cNvCxnSpPr>
          <p:nvPr/>
        </p:nvCxnSpPr>
        <p:spPr>
          <a:xfrm flipH="1" flipV="1">
            <a:off x="3009901" y="3963989"/>
            <a:ext cx="1638299" cy="15986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648200" y="5257800"/>
            <a:ext cx="1905000" cy="1200329"/>
          </a:xfrm>
          <a:prstGeom prst="rect">
            <a:avLst/>
          </a:prstGeom>
          <a:noFill/>
        </p:spPr>
        <p:txBody>
          <a:bodyPr wrap="square" rtlCol="0">
            <a:spAutoFit/>
          </a:bodyPr>
          <a:lstStyle/>
          <a:p>
            <a:r>
              <a:rPr lang="en-US" dirty="0" smtClean="0"/>
              <a:t>Is Reliability (row) more important than Style (column)</a:t>
            </a:r>
            <a:endParaRPr lang="lt-LT" dirty="0"/>
          </a:p>
        </p:txBody>
      </p:sp>
      <p:cxnSp>
        <p:nvCxnSpPr>
          <p:cNvPr id="28" name="Straight Arrow Connector 27"/>
          <p:cNvCxnSpPr/>
          <p:nvPr/>
        </p:nvCxnSpPr>
        <p:spPr>
          <a:xfrm flipH="1" flipV="1">
            <a:off x="4914901" y="3315495"/>
            <a:ext cx="1638299" cy="15986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629400" y="4610102"/>
            <a:ext cx="1785941" cy="1200329"/>
          </a:xfrm>
          <a:prstGeom prst="rect">
            <a:avLst/>
          </a:prstGeom>
          <a:noFill/>
        </p:spPr>
        <p:txBody>
          <a:bodyPr wrap="square" rtlCol="0">
            <a:spAutoFit/>
          </a:bodyPr>
          <a:lstStyle/>
          <a:p>
            <a:r>
              <a:rPr lang="en-US" dirty="0" smtClean="0"/>
              <a:t>Automatic recalculation of symmetric relation</a:t>
            </a:r>
          </a:p>
        </p:txBody>
      </p:sp>
      <p:cxnSp>
        <p:nvCxnSpPr>
          <p:cNvPr id="30" name="Straight Arrow Connector 29"/>
          <p:cNvCxnSpPr/>
          <p:nvPr/>
        </p:nvCxnSpPr>
        <p:spPr>
          <a:xfrm flipV="1">
            <a:off x="3276600" y="3048001"/>
            <a:ext cx="1295400" cy="4572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noGrp="1" noChangeArrowheads="1"/>
          </p:cNvSpPr>
          <p:nvPr>
            <p:ph type="title"/>
          </p:nvPr>
        </p:nvSpPr>
        <p:spPr>
          <a:xfrm>
            <a:off x="457200" y="277813"/>
            <a:ext cx="8229600" cy="712787"/>
          </a:xfrm>
          <a:noFill/>
        </p:spPr>
        <p:txBody>
          <a:bodyPr lIns="90488" tIns="44450" rIns="90488" bIns="44450" anchor="ctr"/>
          <a:lstStyle/>
          <a:p>
            <a:pPr eaLnBrk="1" hangingPunct="1"/>
            <a:r>
              <a:rPr lang="en-US" altLang="lt-LT" dirty="0" smtClean="0"/>
              <a:t>Calculating weights</a:t>
            </a:r>
            <a:endParaRPr lang="en-US" altLang="lt-LT" dirty="0" smtClean="0"/>
          </a:p>
        </p:txBody>
      </p:sp>
      <p:sp>
        <p:nvSpPr>
          <p:cNvPr id="14342" name="Rectangle 5"/>
          <p:cNvSpPr>
            <a:spLocks noGrp="1" noChangeArrowheads="1"/>
          </p:cNvSpPr>
          <p:nvPr>
            <p:ph idx="1"/>
          </p:nvPr>
        </p:nvSpPr>
        <p:spPr>
          <a:xfrm>
            <a:off x="457200" y="990600"/>
            <a:ext cx="8534400" cy="2743200"/>
          </a:xfrm>
        </p:spPr>
        <p:txBody>
          <a:bodyPr lIns="90488" tIns="44450" rIns="90488" bIns="44450"/>
          <a:lstStyle/>
          <a:p>
            <a:pPr eaLnBrk="1" hangingPunct="1">
              <a:defRPr/>
            </a:pPr>
            <a:r>
              <a:rPr lang="en-US" sz="1800" dirty="0" smtClean="0"/>
              <a:t>We </a:t>
            </a:r>
            <a:r>
              <a:rPr lang="en-US" sz="1800" dirty="0" err="1" smtClean="0"/>
              <a:t>analyse</a:t>
            </a:r>
            <a:r>
              <a:rPr lang="en-US" sz="1800" dirty="0" smtClean="0"/>
              <a:t> the matric </a:t>
            </a:r>
            <a:r>
              <a:rPr lang="tr-TR" sz="1800" dirty="0" smtClean="0"/>
              <a:t> </a:t>
            </a:r>
            <a:r>
              <a:rPr lang="en-US" sz="1800" dirty="0" smtClean="0"/>
              <a:t>[Ax = </a:t>
            </a:r>
            <a:r>
              <a:rPr lang="en-US" sz="1800" dirty="0" smtClean="0">
                <a:latin typeface="Symbol" pitchFamily="18" charset="2"/>
              </a:rPr>
              <a:t></a:t>
            </a:r>
            <a:r>
              <a:rPr lang="tr-TR" sz="1800" baseline="-25000" dirty="0" smtClean="0"/>
              <a:t>max</a:t>
            </a:r>
            <a:r>
              <a:rPr lang="en-US" sz="1800" dirty="0" smtClean="0"/>
              <a:t>x]</a:t>
            </a:r>
            <a:r>
              <a:rPr lang="tr-TR" sz="1800" dirty="0" smtClean="0"/>
              <a:t> </a:t>
            </a:r>
            <a:r>
              <a:rPr lang="en-US" sz="1800" dirty="0" smtClean="0"/>
              <a:t>where</a:t>
            </a:r>
            <a:r>
              <a:rPr lang="lt-LT" sz="1800" dirty="0" smtClean="0"/>
              <a:t>:</a:t>
            </a:r>
            <a:endParaRPr lang="tr-TR" sz="1800" dirty="0" smtClean="0"/>
          </a:p>
          <a:p>
            <a:pPr lvl="1" eaLnBrk="1" hangingPunct="1">
              <a:defRPr/>
            </a:pPr>
            <a:r>
              <a:rPr lang="tr-TR" sz="1600" dirty="0" smtClean="0"/>
              <a:t>A </a:t>
            </a:r>
            <a:r>
              <a:rPr lang="en-US" sz="1600" dirty="0" smtClean="0"/>
              <a:t>– matrix of </a:t>
            </a:r>
            <a:r>
              <a:rPr lang="en-US" sz="1600" dirty="0" err="1" smtClean="0"/>
              <a:t>citeria</a:t>
            </a:r>
            <a:r>
              <a:rPr lang="en-US" sz="1600" dirty="0" smtClean="0"/>
              <a:t> ranks </a:t>
            </a:r>
            <a:r>
              <a:rPr lang="tr-TR" sz="1600" dirty="0" smtClean="0"/>
              <a:t>n</a:t>
            </a:r>
            <a:r>
              <a:rPr lang="en-US" sz="1600" dirty="0" smtClean="0">
                <a:cs typeface="Arial" charset="0"/>
              </a:rPr>
              <a:t>×</a:t>
            </a:r>
            <a:r>
              <a:rPr lang="tr-TR" sz="1600" dirty="0" smtClean="0"/>
              <a:t>n</a:t>
            </a:r>
            <a:r>
              <a:rPr lang="tr-TR" sz="1600" dirty="0" smtClean="0"/>
              <a:t>.</a:t>
            </a:r>
            <a:r>
              <a:rPr lang="en-US" sz="1600" dirty="0" smtClean="0"/>
              <a:t> (n- matrix rank equal to the number of items/criteria)</a:t>
            </a:r>
            <a:endParaRPr lang="tr-TR" sz="1600" dirty="0" smtClean="0"/>
          </a:p>
          <a:p>
            <a:pPr lvl="1">
              <a:defRPr/>
            </a:pPr>
            <a:r>
              <a:rPr lang="tr-TR" sz="1600" dirty="0" smtClean="0"/>
              <a:t>x </a:t>
            </a:r>
            <a:r>
              <a:rPr lang="en-US" sz="1600" dirty="0" smtClean="0"/>
              <a:t>eigenvalue vector </a:t>
            </a:r>
            <a:r>
              <a:rPr lang="tr-TR" sz="1600" dirty="0" smtClean="0"/>
              <a:t>n</a:t>
            </a:r>
            <a:r>
              <a:rPr lang="en-US" sz="1600" dirty="0" smtClean="0">
                <a:cs typeface="Arial" charset="0"/>
              </a:rPr>
              <a:t>×</a:t>
            </a:r>
            <a:r>
              <a:rPr lang="tr-TR" sz="1600" dirty="0" smtClean="0">
                <a:cs typeface="Arial" charset="0"/>
              </a:rPr>
              <a:t>1</a:t>
            </a:r>
            <a:r>
              <a:rPr lang="en-US" sz="1600" dirty="0" smtClean="0">
                <a:cs typeface="Arial" charset="0"/>
              </a:rPr>
              <a:t> </a:t>
            </a:r>
            <a:r>
              <a:rPr lang="en-US" sz="1600" dirty="0">
                <a:cs typeface="Arial" charset="0"/>
              </a:rPr>
              <a:t>– </a:t>
            </a:r>
            <a:r>
              <a:rPr lang="en-US" sz="1600" dirty="0" smtClean="0">
                <a:cs typeface="Arial" charset="0"/>
              </a:rPr>
              <a:t>vector of output weights</a:t>
            </a:r>
            <a:r>
              <a:rPr lang="tr-TR" sz="1600" dirty="0" smtClean="0">
                <a:cs typeface="Arial" charset="0"/>
              </a:rPr>
              <a:t>.</a:t>
            </a:r>
            <a:endParaRPr lang="tr-TR" sz="1600" dirty="0" smtClean="0"/>
          </a:p>
          <a:p>
            <a:pPr lvl="1" eaLnBrk="1" hangingPunct="1">
              <a:defRPr/>
            </a:pPr>
            <a:r>
              <a:rPr lang="en-US" sz="1600" dirty="0" smtClean="0">
                <a:latin typeface="Symbol" pitchFamily="18" charset="2"/>
              </a:rPr>
              <a:t></a:t>
            </a:r>
            <a:r>
              <a:rPr lang="tr-TR" sz="1600" baseline="-25000" dirty="0" err="1" smtClean="0"/>
              <a:t>max</a:t>
            </a:r>
            <a:r>
              <a:rPr lang="tr-TR" sz="1600" dirty="0" smtClean="0">
                <a:latin typeface="Symbol" pitchFamily="18" charset="2"/>
              </a:rPr>
              <a:t> </a:t>
            </a:r>
            <a:r>
              <a:rPr lang="en-US" sz="1600" dirty="0" smtClean="0"/>
              <a:t>eigenvalue</a:t>
            </a:r>
            <a:r>
              <a:rPr lang="tr-TR" sz="1600" dirty="0" smtClean="0"/>
              <a:t>, </a:t>
            </a:r>
            <a:r>
              <a:rPr lang="en-US" sz="1600" dirty="0" smtClean="0">
                <a:latin typeface="Symbol" pitchFamily="18" charset="2"/>
              </a:rPr>
              <a:t></a:t>
            </a:r>
            <a:r>
              <a:rPr lang="tr-TR" sz="1600" baseline="-25000" dirty="0" smtClean="0"/>
              <a:t>max</a:t>
            </a:r>
            <a:r>
              <a:rPr lang="tr-TR" sz="1600" dirty="0" smtClean="0"/>
              <a:t> </a:t>
            </a:r>
            <a:r>
              <a:rPr lang="en-US" sz="1600" dirty="0" smtClean="0">
                <a:latin typeface="Symbol" pitchFamily="18" charset="2"/>
                <a:sym typeface="Symbol" pitchFamily="18" charset="2"/>
              </a:rPr>
              <a:t></a:t>
            </a:r>
            <a:r>
              <a:rPr lang="tr-TR" sz="1600" dirty="0" smtClean="0">
                <a:latin typeface="Symbol" pitchFamily="18" charset="2"/>
                <a:sym typeface="Symbol" pitchFamily="18" charset="2"/>
              </a:rPr>
              <a:t> </a:t>
            </a:r>
            <a:r>
              <a:rPr lang="tr-TR" sz="1600" dirty="0" smtClean="0">
                <a:sym typeface="Symbol" pitchFamily="18" charset="2"/>
              </a:rPr>
              <a:t>&gt;</a:t>
            </a:r>
            <a:r>
              <a:rPr lang="tr-TR" sz="1600" dirty="0" smtClean="0"/>
              <a:t> n.</a:t>
            </a:r>
          </a:p>
          <a:p>
            <a:pPr lvl="1" eaLnBrk="1" hangingPunct="1">
              <a:buFont typeface="Wingdings" pitchFamily="2" charset="2"/>
              <a:buNone/>
              <a:defRPr/>
            </a:pPr>
            <a:endParaRPr lang="tr-TR" sz="1600" dirty="0" smtClean="0"/>
          </a:p>
          <a:p>
            <a:pPr>
              <a:defRPr/>
            </a:pPr>
            <a:r>
              <a:rPr lang="en-US" sz="1800" dirty="0" smtClean="0"/>
              <a:t>The output weights are estimated </a:t>
            </a:r>
            <a:r>
              <a:rPr lang="en-US" sz="1800" dirty="0"/>
              <a:t>by calculating eigenvalue vector </a:t>
            </a:r>
            <a:r>
              <a:rPr lang="tr-TR" sz="1800" dirty="0" smtClean="0"/>
              <a:t>X</a:t>
            </a:r>
            <a:r>
              <a:rPr lang="tr-TR" sz="1800" dirty="0" smtClean="0"/>
              <a:t>:</a:t>
            </a:r>
          </a:p>
          <a:p>
            <a:pPr indent="19050">
              <a:buFont typeface="Wingdings" pitchFamily="2" charset="2"/>
              <a:buNone/>
              <a:defRPr/>
            </a:pPr>
            <a:r>
              <a:rPr lang="tr-TR" sz="1600" dirty="0" smtClean="0"/>
              <a:t>1) </a:t>
            </a:r>
            <a:r>
              <a:rPr lang="en-US" sz="1600" dirty="0" smtClean="0"/>
              <a:t>Matrix </a:t>
            </a:r>
            <a:r>
              <a:rPr lang="lt-LT" sz="1600" dirty="0" smtClean="0"/>
              <a:t>A </a:t>
            </a:r>
            <a:r>
              <a:rPr lang="en-US" sz="1600" dirty="0" err="1" smtClean="0"/>
              <a:t>comlumns</a:t>
            </a:r>
            <a:r>
              <a:rPr lang="en-US" sz="1600" dirty="0" smtClean="0"/>
              <a:t> are normalized (the sum columns should become equal to 1) </a:t>
            </a:r>
            <a:r>
              <a:rPr lang="tr-TR" sz="1600" dirty="0" smtClean="0"/>
              <a:t>.</a:t>
            </a:r>
            <a:endParaRPr lang="tr-TR" sz="1600" dirty="0" smtClean="0"/>
          </a:p>
          <a:p>
            <a:pPr indent="19050">
              <a:buFont typeface="Wingdings" pitchFamily="2" charset="2"/>
              <a:buNone/>
              <a:defRPr/>
            </a:pPr>
            <a:r>
              <a:rPr lang="tr-TR" sz="1600" dirty="0" smtClean="0"/>
              <a:t>2) </a:t>
            </a:r>
            <a:r>
              <a:rPr lang="en-US" sz="1600" dirty="0" smtClean="0"/>
              <a:t>Calculate average values by rows</a:t>
            </a:r>
            <a:r>
              <a:rPr lang="tr-TR" sz="1600" dirty="0" smtClean="0"/>
              <a:t>.</a:t>
            </a:r>
            <a:endParaRPr lang="tr-TR" sz="1600" dirty="0" smtClean="0"/>
          </a:p>
          <a:p>
            <a:pPr eaLnBrk="1" hangingPunct="1">
              <a:defRPr/>
            </a:pPr>
            <a:endParaRPr lang="tr-TR" sz="2000" dirty="0" smtClean="0"/>
          </a:p>
        </p:txBody>
      </p:sp>
      <p:sp>
        <p:nvSpPr>
          <p:cNvPr id="7" name="Slide Number Placeholder 5"/>
          <p:cNvSpPr>
            <a:spLocks noGrp="1"/>
          </p:cNvSpPr>
          <p:nvPr>
            <p:ph type="sldNum" sz="quarter" idx="12"/>
          </p:nvPr>
        </p:nvSpPr>
        <p:spPr/>
        <p:txBody>
          <a:bodyPr/>
          <a:lstStyle/>
          <a:p>
            <a:pPr>
              <a:defRPr/>
            </a:pPr>
            <a:fld id="{9991FED2-B9D3-4C42-951E-EC22358FD370}" type="slidenum">
              <a:rPr lang="en-US" altLang="en-US"/>
              <a:pPr>
                <a:defRPr/>
              </a:pPr>
              <a:t>8</a:t>
            </a:fld>
            <a:endParaRPr lang="en-US" altLang="en-US"/>
          </a:p>
        </p:txBody>
      </p:sp>
      <p:sp>
        <p:nvSpPr>
          <p:cNvPr id="1126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126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grpSp>
        <p:nvGrpSpPr>
          <p:cNvPr id="11271" name="Group 11"/>
          <p:cNvGrpSpPr>
            <a:grpSpLocks/>
          </p:cNvGrpSpPr>
          <p:nvPr/>
        </p:nvGrpSpPr>
        <p:grpSpPr bwMode="auto">
          <a:xfrm>
            <a:off x="4495800" y="3962400"/>
            <a:ext cx="2057400" cy="990600"/>
            <a:chOff x="669" y="576"/>
            <a:chExt cx="1591" cy="912"/>
          </a:xfrm>
        </p:grpSpPr>
        <p:sp>
          <p:nvSpPr>
            <p:cNvPr id="11301" name="Line 5"/>
            <p:cNvSpPr>
              <a:spLocks noChangeShapeType="1"/>
            </p:cNvSpPr>
            <p:nvPr/>
          </p:nvSpPr>
          <p:spPr bwMode="auto">
            <a:xfrm flipH="1">
              <a:off x="669" y="624"/>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2" name="Line 6"/>
            <p:cNvSpPr>
              <a:spLocks noChangeShapeType="1"/>
            </p:cNvSpPr>
            <p:nvPr/>
          </p:nvSpPr>
          <p:spPr bwMode="auto">
            <a:xfrm>
              <a:off x="672" y="629"/>
              <a:ext cx="0" cy="85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3" name="Line 7"/>
            <p:cNvSpPr>
              <a:spLocks noChangeShapeType="1"/>
            </p:cNvSpPr>
            <p:nvPr/>
          </p:nvSpPr>
          <p:spPr bwMode="auto">
            <a:xfrm>
              <a:off x="677" y="1488"/>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4" name="Line 8"/>
            <p:cNvSpPr>
              <a:spLocks noChangeShapeType="1"/>
            </p:cNvSpPr>
            <p:nvPr/>
          </p:nvSpPr>
          <p:spPr bwMode="auto">
            <a:xfrm>
              <a:off x="2256" y="581"/>
              <a:ext cx="0" cy="90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5" name="Line 9"/>
            <p:cNvSpPr>
              <a:spLocks noChangeShapeType="1"/>
            </p:cNvSpPr>
            <p:nvPr/>
          </p:nvSpPr>
          <p:spPr bwMode="auto">
            <a:xfrm>
              <a:off x="2213" y="576"/>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6" name="Line 10"/>
            <p:cNvSpPr>
              <a:spLocks noChangeShapeType="1"/>
            </p:cNvSpPr>
            <p:nvPr/>
          </p:nvSpPr>
          <p:spPr bwMode="auto">
            <a:xfrm flipH="1">
              <a:off x="2205" y="1488"/>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272" name="Rectangle 12"/>
          <p:cNvSpPr>
            <a:spLocks noChangeArrowheads="1"/>
          </p:cNvSpPr>
          <p:nvPr/>
        </p:nvSpPr>
        <p:spPr bwMode="auto">
          <a:xfrm>
            <a:off x="4495800" y="4038600"/>
            <a:ext cx="20240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342900" eaLnBrk="0" hangingPunct="0">
              <a:spcBef>
                <a:spcPct val="20000"/>
              </a:spcBef>
              <a:buClr>
                <a:schemeClr val="accent1"/>
              </a:buClr>
              <a:buSzPct val="65000"/>
              <a:buFont typeface="Wingdings" pitchFamily="2" charset="2"/>
              <a:buChar char="n"/>
              <a:tabLst>
                <a:tab pos="628650" algn="l"/>
              </a:tabLst>
              <a:defRPr sz="3000">
                <a:solidFill>
                  <a:schemeClr val="tx1"/>
                </a:solidFill>
                <a:latin typeface="Arial" charset="0"/>
              </a:defRPr>
            </a:lvl1pPr>
            <a:lvl2pPr marL="742950" indent="-285750" defTabSz="342900" eaLnBrk="0" hangingPunct="0">
              <a:spcBef>
                <a:spcPct val="20000"/>
              </a:spcBef>
              <a:buClr>
                <a:schemeClr val="accent2"/>
              </a:buClr>
              <a:buSzPct val="60000"/>
              <a:buFont typeface="Wingdings" pitchFamily="2" charset="2"/>
              <a:buChar char="q"/>
              <a:tabLst>
                <a:tab pos="628650" algn="l"/>
              </a:tabLst>
              <a:defRPr sz="2600">
                <a:solidFill>
                  <a:schemeClr val="tx1"/>
                </a:solidFill>
                <a:latin typeface="Arial" charset="0"/>
              </a:defRPr>
            </a:lvl2pPr>
            <a:lvl3pPr marL="1143000" indent="-228600" defTabSz="342900" eaLnBrk="0" hangingPunct="0">
              <a:spcBef>
                <a:spcPct val="20000"/>
              </a:spcBef>
              <a:buClr>
                <a:schemeClr val="accent1"/>
              </a:buClr>
              <a:buSzPct val="65000"/>
              <a:buFont typeface="Wingdings" pitchFamily="2" charset="2"/>
              <a:buChar char="n"/>
              <a:tabLst>
                <a:tab pos="628650" algn="l"/>
              </a:tabLst>
              <a:defRPr sz="2200">
                <a:solidFill>
                  <a:schemeClr val="tx1"/>
                </a:solidFill>
                <a:latin typeface="Arial" charset="0"/>
              </a:defRPr>
            </a:lvl3pPr>
            <a:lvl4pPr marL="1600200" indent="-228600" defTabSz="342900" eaLnBrk="0" hangingPunct="0">
              <a:spcBef>
                <a:spcPct val="20000"/>
              </a:spcBef>
              <a:buClr>
                <a:schemeClr val="accent2"/>
              </a:buClr>
              <a:buSzPct val="70000"/>
              <a:buFont typeface="Wingdings" pitchFamily="2" charset="2"/>
              <a:buChar char="q"/>
              <a:tabLst>
                <a:tab pos="628650" algn="l"/>
              </a:tabLst>
              <a:defRPr sz="2000">
                <a:solidFill>
                  <a:schemeClr val="tx1"/>
                </a:solidFill>
                <a:latin typeface="Arial" charset="0"/>
              </a:defRPr>
            </a:lvl4pPr>
            <a:lvl5pPr marL="2057400" indent="-228600" defTabSz="342900" eaLnBrk="0" hangingPunct="0">
              <a:spcBef>
                <a:spcPct val="20000"/>
              </a:spcBef>
              <a:buClr>
                <a:schemeClr val="accent1"/>
              </a:buClr>
              <a:buSzPct val="75000"/>
              <a:buFont typeface="Wingdings" pitchFamily="2" charset="2"/>
              <a:buChar char="§"/>
              <a:tabLst>
                <a:tab pos="628650" algn="l"/>
              </a:tabLst>
              <a:defRPr sz="2000">
                <a:solidFill>
                  <a:schemeClr val="tx1"/>
                </a:solidFill>
                <a:latin typeface="Arial" charset="0"/>
              </a:defRPr>
            </a:lvl5pPr>
            <a:lvl6pPr marL="2514600" indent="-228600" defTabSz="342900" eaLnBrk="0" fontAlgn="base" hangingPunct="0">
              <a:spcBef>
                <a:spcPct val="20000"/>
              </a:spcBef>
              <a:spcAft>
                <a:spcPct val="0"/>
              </a:spcAft>
              <a:buClr>
                <a:schemeClr val="accent1"/>
              </a:buClr>
              <a:buSzPct val="75000"/>
              <a:buFont typeface="Wingdings" pitchFamily="2" charset="2"/>
              <a:buChar char="§"/>
              <a:tabLst>
                <a:tab pos="628650" algn="l"/>
              </a:tabLst>
              <a:defRPr sz="2000">
                <a:solidFill>
                  <a:schemeClr val="tx1"/>
                </a:solidFill>
                <a:latin typeface="Arial" charset="0"/>
              </a:defRPr>
            </a:lvl6pPr>
            <a:lvl7pPr marL="2971800" indent="-228600" defTabSz="342900" eaLnBrk="0" fontAlgn="base" hangingPunct="0">
              <a:spcBef>
                <a:spcPct val="20000"/>
              </a:spcBef>
              <a:spcAft>
                <a:spcPct val="0"/>
              </a:spcAft>
              <a:buClr>
                <a:schemeClr val="accent1"/>
              </a:buClr>
              <a:buSzPct val="75000"/>
              <a:buFont typeface="Wingdings" pitchFamily="2" charset="2"/>
              <a:buChar char="§"/>
              <a:tabLst>
                <a:tab pos="628650" algn="l"/>
              </a:tabLst>
              <a:defRPr sz="2000">
                <a:solidFill>
                  <a:schemeClr val="tx1"/>
                </a:solidFill>
                <a:latin typeface="Arial" charset="0"/>
              </a:defRPr>
            </a:lvl7pPr>
            <a:lvl8pPr marL="3429000" indent="-228600" defTabSz="342900" eaLnBrk="0" fontAlgn="base" hangingPunct="0">
              <a:spcBef>
                <a:spcPct val="20000"/>
              </a:spcBef>
              <a:spcAft>
                <a:spcPct val="0"/>
              </a:spcAft>
              <a:buClr>
                <a:schemeClr val="accent1"/>
              </a:buClr>
              <a:buSzPct val="75000"/>
              <a:buFont typeface="Wingdings" pitchFamily="2" charset="2"/>
              <a:buChar char="§"/>
              <a:tabLst>
                <a:tab pos="628650" algn="l"/>
              </a:tabLst>
              <a:defRPr sz="2000">
                <a:solidFill>
                  <a:schemeClr val="tx1"/>
                </a:solidFill>
                <a:latin typeface="Arial" charset="0"/>
              </a:defRPr>
            </a:lvl8pPr>
            <a:lvl9pPr marL="3886200" indent="-228600" defTabSz="342900" eaLnBrk="0" fontAlgn="base" hangingPunct="0">
              <a:spcBef>
                <a:spcPct val="20000"/>
              </a:spcBef>
              <a:spcAft>
                <a:spcPct val="0"/>
              </a:spcAft>
              <a:buClr>
                <a:schemeClr val="accent1"/>
              </a:buClr>
              <a:buSzPct val="75000"/>
              <a:buFont typeface="Wingdings" pitchFamily="2" charset="2"/>
              <a:buChar char="§"/>
              <a:tabLst>
                <a:tab pos="628650" algn="l"/>
              </a:tabLst>
              <a:defRPr sz="2000">
                <a:solidFill>
                  <a:schemeClr val="tx1"/>
                </a:solidFill>
                <a:latin typeface="Arial" charset="0"/>
              </a:defRPr>
            </a:lvl9pPr>
          </a:lstStyle>
          <a:p>
            <a:pPr>
              <a:spcBef>
                <a:spcPct val="0"/>
              </a:spcBef>
              <a:buClrTx/>
              <a:buSzTx/>
              <a:buFontTx/>
              <a:buNone/>
            </a:pPr>
            <a:r>
              <a:rPr lang="tr-TR" altLang="lt-LT" sz="1600">
                <a:latin typeface="Times New Roman" pitchFamily="18" charset="0"/>
              </a:rPr>
              <a:t>0.30 	0.29 	0.38 </a:t>
            </a:r>
          </a:p>
          <a:p>
            <a:pPr>
              <a:spcBef>
                <a:spcPct val="0"/>
              </a:spcBef>
              <a:buClrTx/>
              <a:buSzTx/>
              <a:buFontTx/>
              <a:buNone/>
            </a:pPr>
            <a:r>
              <a:rPr lang="tr-TR" altLang="lt-LT" sz="1600">
                <a:latin typeface="Times New Roman" pitchFamily="18" charset="0"/>
              </a:rPr>
              <a:t>0.60 	0.57 	0.50 </a:t>
            </a:r>
          </a:p>
          <a:p>
            <a:pPr>
              <a:spcBef>
                <a:spcPct val="0"/>
              </a:spcBef>
              <a:buClrTx/>
              <a:buSzTx/>
              <a:buFontTx/>
              <a:buNone/>
            </a:pPr>
            <a:r>
              <a:rPr lang="tr-TR" altLang="lt-LT" sz="1600">
                <a:latin typeface="Times New Roman" pitchFamily="18" charset="0"/>
              </a:rPr>
              <a:t>0.10 	0.14 	0.13 </a:t>
            </a:r>
            <a:endParaRPr lang="en-US" altLang="lt-LT" sz="1600">
              <a:latin typeface="Times New Roman" pitchFamily="18" charset="0"/>
            </a:endParaRPr>
          </a:p>
        </p:txBody>
      </p:sp>
      <p:sp>
        <p:nvSpPr>
          <p:cNvPr id="11273" name="Line 21"/>
          <p:cNvSpPr>
            <a:spLocks noChangeShapeType="1"/>
          </p:cNvSpPr>
          <p:nvPr/>
        </p:nvSpPr>
        <p:spPr bwMode="auto">
          <a:xfrm>
            <a:off x="3200400" y="4572000"/>
            <a:ext cx="120491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298" name="Rectangle 23"/>
          <p:cNvSpPr>
            <a:spLocks noChangeArrowheads="1"/>
          </p:cNvSpPr>
          <p:nvPr/>
        </p:nvSpPr>
        <p:spPr bwMode="auto">
          <a:xfrm>
            <a:off x="76200" y="5029200"/>
            <a:ext cx="6858000" cy="582211"/>
          </a:xfrm>
          <a:prstGeom prst="rect">
            <a:avLst/>
          </a:prstGeom>
          <a:noFill/>
          <a:ln w="12700">
            <a:noFill/>
            <a:miter lim="800000"/>
            <a:headEnd/>
            <a:tailEnd/>
          </a:ln>
        </p:spPr>
        <p:txBody>
          <a:bodyPr wrap="square" lIns="90488" tIns="44450" rIns="90488" bIns="44450">
            <a:spAutoFit/>
          </a:bodyPr>
          <a:lstStyle/>
          <a:p>
            <a:pPr eaLnBrk="0" hangingPunct="0">
              <a:defRPr/>
            </a:pPr>
            <a:r>
              <a:rPr lang="en-US" sz="1400" dirty="0" smtClean="0">
                <a:latin typeface="+mn-lt"/>
              </a:rPr>
              <a:t>Sums of columns </a:t>
            </a:r>
            <a:r>
              <a:rPr lang="tr-TR" sz="1600" dirty="0" smtClean="0">
                <a:latin typeface="Times New Roman" pitchFamily="18" charset="0"/>
              </a:rPr>
              <a:t>3.33   </a:t>
            </a:r>
            <a:r>
              <a:rPr lang="tr-TR" sz="1600" dirty="0">
                <a:latin typeface="Times New Roman" pitchFamily="18" charset="0"/>
              </a:rPr>
              <a:t>1.75    8.00	</a:t>
            </a:r>
            <a:r>
              <a:rPr lang="tr-TR" sz="1600" dirty="0" smtClean="0">
                <a:latin typeface="Times New Roman" pitchFamily="18" charset="0"/>
              </a:rPr>
              <a:t>     </a:t>
            </a:r>
            <a:r>
              <a:rPr lang="lt-LT" sz="1600" dirty="0" smtClean="0">
                <a:latin typeface="Times New Roman" pitchFamily="18" charset="0"/>
              </a:rPr>
              <a:t>   </a:t>
            </a:r>
            <a:r>
              <a:rPr lang="tr-TR" sz="1600" dirty="0" smtClean="0">
                <a:latin typeface="Times New Roman" pitchFamily="18" charset="0"/>
              </a:rPr>
              <a:t>      </a:t>
            </a:r>
            <a:r>
              <a:rPr lang="tr-TR" sz="1600" dirty="0">
                <a:latin typeface="Times New Roman" pitchFamily="18" charset="0"/>
              </a:rPr>
              <a:t>1.00      1.00       1.00</a:t>
            </a:r>
          </a:p>
          <a:p>
            <a:pPr eaLnBrk="0" hangingPunct="0">
              <a:defRPr/>
            </a:pPr>
            <a:r>
              <a:rPr lang="tr-TR" sz="1600" dirty="0">
                <a:latin typeface="Times New Roman" pitchFamily="18" charset="0"/>
              </a:rPr>
              <a:t>  </a:t>
            </a:r>
            <a:endParaRPr lang="en-US" sz="1600" u="sng" dirty="0">
              <a:latin typeface="Times New Roman" pitchFamily="18" charset="0"/>
            </a:endParaRPr>
          </a:p>
        </p:txBody>
      </p:sp>
      <p:grpSp>
        <p:nvGrpSpPr>
          <p:cNvPr id="11275" name="Group 37"/>
          <p:cNvGrpSpPr>
            <a:grpSpLocks/>
          </p:cNvGrpSpPr>
          <p:nvPr/>
        </p:nvGrpSpPr>
        <p:grpSpPr bwMode="auto">
          <a:xfrm>
            <a:off x="7848600" y="4038600"/>
            <a:ext cx="838200" cy="762000"/>
            <a:chOff x="3261" y="2640"/>
            <a:chExt cx="679" cy="672"/>
          </a:xfrm>
        </p:grpSpPr>
        <p:sp>
          <p:nvSpPr>
            <p:cNvPr id="11291" name="Rectangle 27"/>
            <p:cNvSpPr>
              <a:spLocks noChangeArrowheads="1"/>
            </p:cNvSpPr>
            <p:nvPr/>
          </p:nvSpPr>
          <p:spPr bwMode="auto">
            <a:xfrm>
              <a:off x="3261" y="2685"/>
              <a:ext cx="2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2000">
                  <a:latin typeface="Times New Roman" pitchFamily="18" charset="0"/>
                </a:rPr>
                <a:t>   </a:t>
              </a:r>
              <a:endParaRPr lang="en-US" altLang="lt-LT" sz="1600">
                <a:latin typeface="Times New Roman" pitchFamily="18" charset="0"/>
              </a:endParaRPr>
            </a:p>
          </p:txBody>
        </p:sp>
        <p:grpSp>
          <p:nvGrpSpPr>
            <p:cNvPr id="11292" name="Group 36"/>
            <p:cNvGrpSpPr>
              <a:grpSpLocks/>
            </p:cNvGrpSpPr>
            <p:nvPr/>
          </p:nvGrpSpPr>
          <p:grpSpPr bwMode="auto">
            <a:xfrm>
              <a:off x="3357" y="2640"/>
              <a:ext cx="583" cy="672"/>
              <a:chOff x="3357" y="2640"/>
              <a:chExt cx="583" cy="672"/>
            </a:xfrm>
          </p:grpSpPr>
          <p:grpSp>
            <p:nvGrpSpPr>
              <p:cNvPr id="11293" name="Group 31"/>
              <p:cNvGrpSpPr>
                <a:grpSpLocks/>
              </p:cNvGrpSpPr>
              <p:nvPr/>
            </p:nvGrpSpPr>
            <p:grpSpPr bwMode="auto">
              <a:xfrm>
                <a:off x="3885" y="2640"/>
                <a:ext cx="55" cy="672"/>
                <a:chOff x="3885" y="2640"/>
                <a:chExt cx="55" cy="672"/>
              </a:xfrm>
            </p:grpSpPr>
            <p:sp>
              <p:nvSpPr>
                <p:cNvPr id="11298" name="Line 28"/>
                <p:cNvSpPr>
                  <a:spLocks noChangeShapeType="1"/>
                </p:cNvSpPr>
                <p:nvPr/>
              </p:nvSpPr>
              <p:spPr bwMode="auto">
                <a:xfrm>
                  <a:off x="3936" y="2645"/>
                  <a:ext cx="0" cy="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99" name="Line 29"/>
                <p:cNvSpPr>
                  <a:spLocks noChangeShapeType="1"/>
                </p:cNvSpPr>
                <p:nvPr/>
              </p:nvSpPr>
              <p:spPr bwMode="auto">
                <a:xfrm>
                  <a:off x="3893" y="2640"/>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0" name="Line 30"/>
                <p:cNvSpPr>
                  <a:spLocks noChangeShapeType="1"/>
                </p:cNvSpPr>
                <p:nvPr/>
              </p:nvSpPr>
              <p:spPr bwMode="auto">
                <a:xfrm flipH="1">
                  <a:off x="3885" y="3312"/>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294" name="Group 35"/>
              <p:cNvGrpSpPr>
                <a:grpSpLocks/>
              </p:cNvGrpSpPr>
              <p:nvPr/>
            </p:nvGrpSpPr>
            <p:grpSpPr bwMode="auto">
              <a:xfrm>
                <a:off x="3357" y="2640"/>
                <a:ext cx="55" cy="672"/>
                <a:chOff x="3357" y="2640"/>
                <a:chExt cx="55" cy="672"/>
              </a:xfrm>
            </p:grpSpPr>
            <p:sp>
              <p:nvSpPr>
                <p:cNvPr id="11295" name="Line 32"/>
                <p:cNvSpPr>
                  <a:spLocks noChangeShapeType="1"/>
                </p:cNvSpPr>
                <p:nvPr/>
              </p:nvSpPr>
              <p:spPr bwMode="auto">
                <a:xfrm flipH="1">
                  <a:off x="3357" y="2640"/>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96" name="Line 33"/>
                <p:cNvSpPr>
                  <a:spLocks noChangeShapeType="1"/>
                </p:cNvSpPr>
                <p:nvPr/>
              </p:nvSpPr>
              <p:spPr bwMode="auto">
                <a:xfrm>
                  <a:off x="3360" y="2645"/>
                  <a:ext cx="0" cy="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97" name="Line 34"/>
                <p:cNvSpPr>
                  <a:spLocks noChangeShapeType="1"/>
                </p:cNvSpPr>
                <p:nvPr/>
              </p:nvSpPr>
              <p:spPr bwMode="auto">
                <a:xfrm>
                  <a:off x="3365" y="3312"/>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grpSp>
      <p:sp>
        <p:nvSpPr>
          <p:cNvPr id="11276" name="TextBox 115"/>
          <p:cNvSpPr txBox="1">
            <a:spLocks noChangeArrowheads="1"/>
          </p:cNvSpPr>
          <p:nvPr/>
        </p:nvSpPr>
        <p:spPr bwMode="auto">
          <a:xfrm>
            <a:off x="762000" y="4267200"/>
            <a:ext cx="441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600"/>
              <a:t>A=</a:t>
            </a:r>
          </a:p>
        </p:txBody>
      </p:sp>
      <p:grpSp>
        <p:nvGrpSpPr>
          <p:cNvPr id="11277" name="Group 11"/>
          <p:cNvGrpSpPr>
            <a:grpSpLocks/>
          </p:cNvGrpSpPr>
          <p:nvPr/>
        </p:nvGrpSpPr>
        <p:grpSpPr bwMode="auto">
          <a:xfrm>
            <a:off x="1371600" y="3971925"/>
            <a:ext cx="1752600" cy="981075"/>
            <a:chOff x="669" y="576"/>
            <a:chExt cx="1591" cy="912"/>
          </a:xfrm>
        </p:grpSpPr>
        <p:sp>
          <p:nvSpPr>
            <p:cNvPr id="11284" name="Rectangle 4"/>
            <p:cNvSpPr>
              <a:spLocks noChangeArrowheads="1"/>
            </p:cNvSpPr>
            <p:nvPr/>
          </p:nvSpPr>
          <p:spPr bwMode="auto">
            <a:xfrm>
              <a:off x="669" y="669"/>
              <a:ext cx="1092" cy="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533400"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defTabSz="53340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defTabSz="5334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defTabSz="5334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defTabSz="5334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defTabSz="5334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defTabSz="5334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defTabSz="5334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defTabSz="5334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1600">
                  <a:latin typeface="Times New Roman" pitchFamily="18" charset="0"/>
                </a:rPr>
                <a:t>1  	0.5  	3</a:t>
              </a:r>
            </a:p>
            <a:p>
              <a:pPr>
                <a:spcBef>
                  <a:spcPct val="0"/>
                </a:spcBef>
                <a:buClrTx/>
                <a:buSzTx/>
                <a:buFontTx/>
                <a:buNone/>
              </a:pPr>
              <a:r>
                <a:rPr lang="en-US" altLang="lt-LT" sz="1600">
                  <a:latin typeface="Times New Roman" pitchFamily="18" charset="0"/>
                </a:rPr>
                <a:t>2    	1	4</a:t>
              </a:r>
            </a:p>
            <a:p>
              <a:pPr>
                <a:spcBef>
                  <a:spcPct val="0"/>
                </a:spcBef>
                <a:buClrTx/>
                <a:buSzTx/>
                <a:buFontTx/>
                <a:buNone/>
              </a:pPr>
              <a:r>
                <a:rPr lang="en-US" altLang="lt-LT" sz="1600">
                  <a:latin typeface="Times New Roman" pitchFamily="18" charset="0"/>
                </a:rPr>
                <a:t>0.33  </a:t>
              </a:r>
              <a:r>
                <a:rPr lang="tr-TR" altLang="lt-LT" sz="1600">
                  <a:latin typeface="Times New Roman" pitchFamily="18" charset="0"/>
                </a:rPr>
                <a:t>	</a:t>
              </a:r>
              <a:r>
                <a:rPr lang="en-US" altLang="lt-LT" sz="1600">
                  <a:latin typeface="Times New Roman" pitchFamily="18" charset="0"/>
                </a:rPr>
                <a:t>0.25	1.0</a:t>
              </a:r>
            </a:p>
          </p:txBody>
        </p:sp>
        <p:sp>
          <p:nvSpPr>
            <p:cNvPr id="11285" name="Line 5"/>
            <p:cNvSpPr>
              <a:spLocks noChangeShapeType="1"/>
            </p:cNvSpPr>
            <p:nvPr/>
          </p:nvSpPr>
          <p:spPr bwMode="auto">
            <a:xfrm flipH="1">
              <a:off x="669" y="624"/>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86" name="Line 6"/>
            <p:cNvSpPr>
              <a:spLocks noChangeShapeType="1"/>
            </p:cNvSpPr>
            <p:nvPr/>
          </p:nvSpPr>
          <p:spPr bwMode="auto">
            <a:xfrm>
              <a:off x="672" y="629"/>
              <a:ext cx="0" cy="85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87" name="Line 7"/>
            <p:cNvSpPr>
              <a:spLocks noChangeShapeType="1"/>
            </p:cNvSpPr>
            <p:nvPr/>
          </p:nvSpPr>
          <p:spPr bwMode="auto">
            <a:xfrm>
              <a:off x="677" y="1488"/>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88" name="Line 8"/>
            <p:cNvSpPr>
              <a:spLocks noChangeShapeType="1"/>
            </p:cNvSpPr>
            <p:nvPr/>
          </p:nvSpPr>
          <p:spPr bwMode="auto">
            <a:xfrm>
              <a:off x="2256" y="581"/>
              <a:ext cx="0" cy="90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89" name="Line 9"/>
            <p:cNvSpPr>
              <a:spLocks noChangeShapeType="1"/>
            </p:cNvSpPr>
            <p:nvPr/>
          </p:nvSpPr>
          <p:spPr bwMode="auto">
            <a:xfrm>
              <a:off x="2213" y="576"/>
              <a:ext cx="3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90" name="Line 10"/>
            <p:cNvSpPr>
              <a:spLocks noChangeShapeType="1"/>
            </p:cNvSpPr>
            <p:nvPr/>
          </p:nvSpPr>
          <p:spPr bwMode="auto">
            <a:xfrm flipH="1">
              <a:off x="2205" y="1488"/>
              <a:ext cx="5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1278" name="Line 82"/>
          <p:cNvSpPr>
            <a:spLocks noChangeShapeType="1"/>
          </p:cNvSpPr>
          <p:nvPr/>
        </p:nvSpPr>
        <p:spPr bwMode="auto">
          <a:xfrm>
            <a:off x="6629400" y="4572000"/>
            <a:ext cx="8382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9" name="Rectangle 38"/>
          <p:cNvSpPr>
            <a:spLocks noChangeArrowheads="1"/>
          </p:cNvSpPr>
          <p:nvPr/>
        </p:nvSpPr>
        <p:spPr bwMode="auto">
          <a:xfrm>
            <a:off x="3200400" y="4038600"/>
            <a:ext cx="104868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1100" dirty="0" smtClean="0"/>
              <a:t>Normalization</a:t>
            </a:r>
            <a:endParaRPr lang="en-US" altLang="lt-LT" sz="1100" dirty="0"/>
          </a:p>
        </p:txBody>
      </p:sp>
      <p:sp>
        <p:nvSpPr>
          <p:cNvPr id="11280" name="Rectangle 39"/>
          <p:cNvSpPr>
            <a:spLocks noChangeArrowheads="1"/>
          </p:cNvSpPr>
          <p:nvPr/>
        </p:nvSpPr>
        <p:spPr bwMode="auto">
          <a:xfrm>
            <a:off x="6629400" y="3962400"/>
            <a:ext cx="10166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spcBef>
                <a:spcPct val="0"/>
              </a:spcBef>
              <a:buClrTx/>
              <a:buSzTx/>
              <a:buFontTx/>
              <a:buNone/>
            </a:pPr>
            <a:r>
              <a:rPr lang="en-US" altLang="lt-LT" sz="1100" dirty="0" smtClean="0"/>
              <a:t>Row average</a:t>
            </a:r>
            <a:endParaRPr lang="en-US" altLang="lt-LT" sz="1100" dirty="0"/>
          </a:p>
        </p:txBody>
      </p:sp>
      <p:sp>
        <p:nvSpPr>
          <p:cNvPr id="11281" name="Rectangle 40"/>
          <p:cNvSpPr>
            <a:spLocks noChangeArrowheads="1"/>
          </p:cNvSpPr>
          <p:nvPr/>
        </p:nvSpPr>
        <p:spPr bwMode="auto">
          <a:xfrm>
            <a:off x="8001000" y="4038600"/>
            <a:ext cx="76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a:spcBef>
                <a:spcPct val="0"/>
              </a:spcBef>
              <a:buClrTx/>
              <a:buSzTx/>
              <a:buFontTx/>
              <a:buNone/>
            </a:pPr>
            <a:r>
              <a:rPr lang="en-US" altLang="lt-LT" sz="1600">
                <a:solidFill>
                  <a:srgbClr val="000000"/>
                </a:solidFill>
                <a:latin typeface="Times New Roman" pitchFamily="18" charset="0"/>
              </a:rPr>
              <a:t>0.3</a:t>
            </a:r>
            <a:r>
              <a:rPr lang="tr-TR" altLang="lt-LT" sz="1600">
                <a:solidFill>
                  <a:srgbClr val="000000"/>
                </a:solidFill>
                <a:latin typeface="Times New Roman" pitchFamily="18" charset="0"/>
              </a:rPr>
              <a:t>0</a:t>
            </a:r>
            <a:endParaRPr lang="en-US" altLang="lt-LT" sz="1600">
              <a:solidFill>
                <a:srgbClr val="000000"/>
              </a:solidFill>
              <a:latin typeface="Times New Roman" pitchFamily="18" charset="0"/>
            </a:endParaRPr>
          </a:p>
          <a:p>
            <a:pPr algn="ctr">
              <a:spcBef>
                <a:spcPct val="0"/>
              </a:spcBef>
              <a:buClrTx/>
              <a:buSzTx/>
              <a:buFontTx/>
              <a:buNone/>
            </a:pPr>
            <a:r>
              <a:rPr lang="en-US" altLang="lt-LT" sz="1600">
                <a:solidFill>
                  <a:srgbClr val="000000"/>
                </a:solidFill>
                <a:latin typeface="Times New Roman" pitchFamily="18" charset="0"/>
              </a:rPr>
              <a:t>0.</a:t>
            </a:r>
            <a:r>
              <a:rPr lang="tr-TR" altLang="lt-LT" sz="1600">
                <a:solidFill>
                  <a:srgbClr val="000000"/>
                </a:solidFill>
                <a:latin typeface="Times New Roman" pitchFamily="18" charset="0"/>
              </a:rPr>
              <a:t>60</a:t>
            </a:r>
            <a:endParaRPr lang="en-US" altLang="lt-LT" sz="1600">
              <a:solidFill>
                <a:srgbClr val="000000"/>
              </a:solidFill>
              <a:latin typeface="Times New Roman" pitchFamily="18" charset="0"/>
            </a:endParaRPr>
          </a:p>
          <a:p>
            <a:pPr algn="ctr">
              <a:spcBef>
                <a:spcPct val="0"/>
              </a:spcBef>
              <a:buClrTx/>
              <a:buSzTx/>
              <a:buFontTx/>
              <a:buNone/>
            </a:pPr>
            <a:r>
              <a:rPr lang="tr-TR" altLang="lt-LT" sz="1600">
                <a:solidFill>
                  <a:srgbClr val="000000"/>
                </a:solidFill>
                <a:latin typeface="Times New Roman" pitchFamily="18" charset="0"/>
              </a:rPr>
              <a:t> </a:t>
            </a:r>
            <a:r>
              <a:rPr lang="en-US" altLang="lt-LT" sz="1600">
                <a:solidFill>
                  <a:srgbClr val="000000"/>
                </a:solidFill>
                <a:latin typeface="Times New Roman" pitchFamily="18" charset="0"/>
              </a:rPr>
              <a:t>0.1</a:t>
            </a:r>
            <a:r>
              <a:rPr lang="tr-TR" altLang="lt-LT" sz="1600">
                <a:solidFill>
                  <a:srgbClr val="000000"/>
                </a:solidFill>
                <a:latin typeface="Times New Roman" pitchFamily="18" charset="0"/>
              </a:rPr>
              <a:t>0</a:t>
            </a:r>
            <a:endParaRPr lang="en-US" altLang="lt-LT" sz="1600">
              <a:solidFill>
                <a:srgbClr val="000000"/>
              </a:solidFill>
              <a:latin typeface="Times New Roman" pitchFamily="18" charset="0"/>
            </a:endParaRPr>
          </a:p>
        </p:txBody>
      </p:sp>
      <p:sp>
        <p:nvSpPr>
          <p:cNvPr id="13330" name="Rectangle 23"/>
          <p:cNvSpPr>
            <a:spLocks noChangeArrowheads="1"/>
          </p:cNvSpPr>
          <p:nvPr/>
        </p:nvSpPr>
        <p:spPr bwMode="auto">
          <a:xfrm>
            <a:off x="7162800" y="4876800"/>
            <a:ext cx="1676400" cy="336550"/>
          </a:xfrm>
          <a:prstGeom prst="rect">
            <a:avLst/>
          </a:prstGeom>
          <a:noFill/>
          <a:ln w="12700">
            <a:noFill/>
            <a:miter lim="800000"/>
            <a:headEnd/>
            <a:tailEnd/>
          </a:ln>
        </p:spPr>
        <p:txBody>
          <a:bodyPr lIns="90488" tIns="44450" rIns="90488" bIns="44450">
            <a:spAutoFit/>
          </a:bodyPr>
          <a:lstStyle/>
          <a:p>
            <a:pPr eaLnBrk="0" hangingPunct="0">
              <a:defRPr/>
            </a:pPr>
            <a:r>
              <a:rPr lang="en-US" sz="1600" dirty="0" smtClean="0">
                <a:latin typeface="+mn-lt"/>
              </a:rPr>
              <a:t>Weight vector X</a:t>
            </a:r>
            <a:endParaRPr lang="en-US" sz="1600" u="sng" dirty="0">
              <a:latin typeface="+mn-lt"/>
            </a:endParaRPr>
          </a:p>
        </p:txBody>
      </p:sp>
      <p:sp>
        <p:nvSpPr>
          <p:cNvPr id="11283" name="Rectangle 41"/>
          <p:cNvSpPr>
            <a:spLocks noChangeArrowheads="1"/>
          </p:cNvSpPr>
          <p:nvPr/>
        </p:nvSpPr>
        <p:spPr bwMode="auto">
          <a:xfrm>
            <a:off x="7543800" y="4419600"/>
            <a:ext cx="409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tr-TR" altLang="lt-LT" sz="1400"/>
              <a:t>X=</a:t>
            </a:r>
            <a:endParaRPr lang="tr-TR" altLang="lt-LT" sz="180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Grp="1" noChangeArrowheads="1"/>
          </p:cNvSpPr>
          <p:nvPr>
            <p:ph idx="1"/>
          </p:nvPr>
        </p:nvSpPr>
        <p:spPr>
          <a:xfrm>
            <a:off x="685800" y="914400"/>
            <a:ext cx="7772400" cy="4876800"/>
          </a:xfrm>
          <a:noFill/>
        </p:spPr>
        <p:txBody>
          <a:bodyPr lIns="90488" tIns="44450" rIns="90488" bIns="44450"/>
          <a:lstStyle/>
          <a:p>
            <a:pPr eaLnBrk="1" hangingPunct="1">
              <a:buFont typeface="Wingdings" pitchFamily="2" charset="2"/>
              <a:buNone/>
            </a:pPr>
            <a:r>
              <a:rPr lang="en-US" altLang="lt-LT" dirty="0" smtClean="0"/>
              <a:t>	</a:t>
            </a:r>
            <a:r>
              <a:rPr lang="en-US" altLang="lt-LT" dirty="0" smtClean="0"/>
              <a:t>STAGE 1 output:</a:t>
            </a:r>
            <a:r>
              <a:rPr lang="en-US" altLang="lt-LT" dirty="0" smtClean="0"/>
              <a:t>	</a:t>
            </a:r>
            <a:r>
              <a:rPr lang="en-US" altLang="lt-LT" u="sng" dirty="0" smtClean="0"/>
              <a:t>Criteria weights</a:t>
            </a:r>
            <a:endParaRPr lang="en-US" altLang="lt-LT" u="sng" dirty="0" smtClean="0"/>
          </a:p>
          <a:p>
            <a:pPr eaLnBrk="1" hangingPunct="1"/>
            <a:r>
              <a:rPr lang="en-US" altLang="lt-LT" dirty="0" smtClean="0">
                <a:solidFill>
                  <a:schemeClr val="accent2"/>
                </a:solidFill>
              </a:rPr>
              <a:t>Style</a:t>
            </a:r>
            <a:r>
              <a:rPr lang="en-US" altLang="lt-LT" dirty="0" smtClean="0"/>
              <a:t>		  </a:t>
            </a:r>
            <a:r>
              <a:rPr lang="lt-LT" altLang="lt-LT" dirty="0" smtClean="0"/>
              <a:t>  </a:t>
            </a:r>
            <a:r>
              <a:rPr lang="en-US" altLang="lt-LT" dirty="0" smtClean="0"/>
              <a:t> </a:t>
            </a:r>
            <a:r>
              <a:rPr lang="lt-LT" altLang="lt-LT" dirty="0" smtClean="0"/>
              <a:t>0</a:t>
            </a:r>
            <a:r>
              <a:rPr lang="en-US" altLang="lt-LT" dirty="0" smtClean="0"/>
              <a:t>.3</a:t>
            </a:r>
            <a:r>
              <a:rPr lang="tr-TR" altLang="lt-LT" dirty="0" smtClean="0"/>
              <a:t>0</a:t>
            </a:r>
            <a:endParaRPr lang="en-US" altLang="lt-LT" dirty="0" smtClean="0"/>
          </a:p>
          <a:p>
            <a:pPr eaLnBrk="1" hangingPunct="1"/>
            <a:r>
              <a:rPr lang="en-US" altLang="lt-LT" dirty="0" smtClean="0">
                <a:solidFill>
                  <a:schemeClr val="accent2"/>
                </a:solidFill>
              </a:rPr>
              <a:t>Reliability</a:t>
            </a:r>
            <a:r>
              <a:rPr lang="en-US" altLang="lt-LT" dirty="0" smtClean="0"/>
              <a:t>	   </a:t>
            </a:r>
            <a:r>
              <a:rPr lang="lt-LT" altLang="lt-LT" dirty="0" smtClean="0"/>
              <a:t>  0</a:t>
            </a:r>
            <a:r>
              <a:rPr lang="en-US" altLang="lt-LT" dirty="0" smtClean="0"/>
              <a:t>.</a:t>
            </a:r>
            <a:r>
              <a:rPr lang="tr-TR" altLang="lt-LT" dirty="0" smtClean="0"/>
              <a:t>60</a:t>
            </a:r>
            <a:endParaRPr lang="en-US" altLang="lt-LT" dirty="0" smtClean="0"/>
          </a:p>
          <a:p>
            <a:pPr eaLnBrk="1" hangingPunct="1"/>
            <a:r>
              <a:rPr lang="en-US" altLang="lt-LT" dirty="0" smtClean="0">
                <a:solidFill>
                  <a:schemeClr val="accent2"/>
                </a:solidFill>
              </a:rPr>
              <a:t>Fuel efficiency   </a:t>
            </a:r>
            <a:r>
              <a:rPr lang="lt-LT" altLang="lt-LT" dirty="0" smtClean="0"/>
              <a:t>0.</a:t>
            </a:r>
            <a:r>
              <a:rPr lang="en-US" altLang="lt-LT" dirty="0" smtClean="0"/>
              <a:t>1</a:t>
            </a:r>
            <a:r>
              <a:rPr lang="tr-TR" altLang="lt-LT" dirty="0" smtClean="0"/>
              <a:t>0</a:t>
            </a:r>
            <a:endParaRPr lang="en-US" altLang="lt-LT" dirty="0" smtClean="0"/>
          </a:p>
        </p:txBody>
      </p:sp>
      <p:sp>
        <p:nvSpPr>
          <p:cNvPr id="7" name="Slide Number Placeholder 5"/>
          <p:cNvSpPr>
            <a:spLocks noGrp="1"/>
          </p:cNvSpPr>
          <p:nvPr>
            <p:ph type="sldNum" sz="quarter" idx="12"/>
          </p:nvPr>
        </p:nvSpPr>
        <p:spPr/>
        <p:txBody>
          <a:bodyPr/>
          <a:lstStyle/>
          <a:p>
            <a:pPr>
              <a:defRPr/>
            </a:pPr>
            <a:fld id="{EF379E1B-CBB5-480E-947B-396AE9FDDDC4}" type="slidenum">
              <a:rPr lang="en-US" altLang="en-US"/>
              <a:pPr>
                <a:defRPr/>
              </a:pPr>
              <a:t>9</a:t>
            </a:fld>
            <a:endParaRPr lang="en-US" altLang="en-US"/>
          </a:p>
        </p:txBody>
      </p:sp>
      <p:sp>
        <p:nvSpPr>
          <p:cNvPr id="1229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229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tr-TR" altLang="lt-LT" sz="1800"/>
          </a:p>
        </p:txBody>
      </p:sp>
      <p:sp>
        <p:nvSpPr>
          <p:cNvPr id="12294" name="Rectangle 8"/>
          <p:cNvSpPr>
            <a:spLocks noChangeArrowheads="1"/>
          </p:cNvSpPr>
          <p:nvPr/>
        </p:nvSpPr>
        <p:spPr bwMode="auto">
          <a:xfrm>
            <a:off x="1447800" y="4876800"/>
            <a:ext cx="10668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en-US" altLang="lt-LT" sz="1800" dirty="0" smtClean="0"/>
              <a:t>Style</a:t>
            </a:r>
            <a:endParaRPr lang="tr-TR" altLang="lt-LT" sz="1800" dirty="0"/>
          </a:p>
          <a:p>
            <a:pPr algn="ctr" eaLnBrk="1" hangingPunct="1">
              <a:spcBef>
                <a:spcPct val="0"/>
              </a:spcBef>
              <a:buClrTx/>
              <a:buSzTx/>
              <a:buFontTx/>
              <a:buNone/>
            </a:pPr>
            <a:r>
              <a:rPr lang="tr-TR" altLang="lt-LT" sz="1800" dirty="0"/>
              <a:t>0.30</a:t>
            </a:r>
          </a:p>
        </p:txBody>
      </p:sp>
      <p:sp>
        <p:nvSpPr>
          <p:cNvPr id="12295" name="Rectangle 9"/>
          <p:cNvSpPr>
            <a:spLocks noChangeArrowheads="1"/>
          </p:cNvSpPr>
          <p:nvPr/>
        </p:nvSpPr>
        <p:spPr bwMode="auto">
          <a:xfrm>
            <a:off x="3581400" y="4876800"/>
            <a:ext cx="15240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en-US" altLang="lt-LT" sz="1800" dirty="0" smtClean="0"/>
              <a:t>Reliability</a:t>
            </a:r>
            <a:endParaRPr lang="tr-TR" altLang="lt-LT" sz="1800" dirty="0"/>
          </a:p>
          <a:p>
            <a:pPr algn="ctr" eaLnBrk="1" hangingPunct="1">
              <a:spcBef>
                <a:spcPct val="0"/>
              </a:spcBef>
              <a:buClrTx/>
              <a:buSzTx/>
              <a:buFontTx/>
              <a:buNone/>
            </a:pPr>
            <a:r>
              <a:rPr lang="tr-TR" altLang="lt-LT" sz="1800" dirty="0"/>
              <a:t>0.60</a:t>
            </a:r>
          </a:p>
        </p:txBody>
      </p:sp>
      <p:sp>
        <p:nvSpPr>
          <p:cNvPr id="12296" name="Rectangle 10"/>
          <p:cNvSpPr>
            <a:spLocks noChangeArrowheads="1"/>
          </p:cNvSpPr>
          <p:nvPr/>
        </p:nvSpPr>
        <p:spPr bwMode="auto">
          <a:xfrm>
            <a:off x="5715000" y="4876800"/>
            <a:ext cx="19812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en-US" altLang="lt-LT" sz="1800" dirty="0" smtClean="0"/>
              <a:t>Fuel efficiency</a:t>
            </a:r>
            <a:endParaRPr lang="tr-TR" altLang="lt-LT" sz="1800" dirty="0"/>
          </a:p>
          <a:p>
            <a:pPr algn="ctr" eaLnBrk="1" hangingPunct="1">
              <a:spcBef>
                <a:spcPct val="0"/>
              </a:spcBef>
              <a:buClrTx/>
              <a:buSzTx/>
              <a:buFontTx/>
              <a:buNone/>
            </a:pPr>
            <a:r>
              <a:rPr lang="tr-TR" altLang="lt-LT" sz="1800" dirty="0"/>
              <a:t>0.10</a:t>
            </a:r>
          </a:p>
        </p:txBody>
      </p:sp>
      <p:sp>
        <p:nvSpPr>
          <p:cNvPr id="12297" name="Rectangle 11"/>
          <p:cNvSpPr>
            <a:spLocks noChangeArrowheads="1"/>
          </p:cNvSpPr>
          <p:nvPr/>
        </p:nvSpPr>
        <p:spPr bwMode="auto">
          <a:xfrm>
            <a:off x="3124200" y="3505200"/>
            <a:ext cx="2362200" cy="609600"/>
          </a:xfrm>
          <a:prstGeom prst="rect">
            <a:avLst/>
          </a:prstGeom>
          <a:solidFill>
            <a:schemeClr val="accent1"/>
          </a:solidFill>
          <a:ln w="12700" algn="ctr">
            <a:solidFill>
              <a:schemeClr val="tx1"/>
            </a:solidFill>
            <a:round/>
            <a:headEnd/>
            <a:tailEnd/>
          </a:ln>
        </p:spPr>
        <p:txBody>
          <a:bodyPr/>
          <a:lstStyle>
            <a:lvl1pPr eaLnBrk="0" hangingPunct="0">
              <a:spcBef>
                <a:spcPct val="20000"/>
              </a:spcBef>
              <a:buClr>
                <a:schemeClr val="accent1"/>
              </a:buClr>
              <a:buSzPct val="65000"/>
              <a:buFont typeface="Wingdings" pitchFamily="2" charset="2"/>
              <a:buChar char="n"/>
              <a:defRPr sz="3000">
                <a:solidFill>
                  <a:schemeClr val="tx1"/>
                </a:solidFill>
                <a:latin typeface="Arial" charset="0"/>
              </a:defRPr>
            </a:lvl1pPr>
            <a:lvl2pPr marL="742950" indent="-285750" eaLnBrk="0" hangingPunct="0">
              <a:spcBef>
                <a:spcPct val="20000"/>
              </a:spcBef>
              <a:buClr>
                <a:schemeClr val="accent2"/>
              </a:buClr>
              <a:buSzPct val="60000"/>
              <a:buFont typeface="Wingdings" pitchFamily="2" charset="2"/>
              <a:buChar char="q"/>
              <a:defRPr sz="2600">
                <a:solidFill>
                  <a:schemeClr val="tx1"/>
                </a:solidFill>
                <a:latin typeface="Arial" charset="0"/>
              </a:defRPr>
            </a:lvl2pPr>
            <a:lvl3pPr marL="1143000" indent="-228600" eaLnBrk="0" hangingPunct="0">
              <a:spcBef>
                <a:spcPct val="20000"/>
              </a:spcBef>
              <a:buClr>
                <a:schemeClr val="accent1"/>
              </a:buClr>
              <a:buSzPct val="65000"/>
              <a:buFont typeface="Wingdings" pitchFamily="2" charset="2"/>
              <a:buChar char="n"/>
              <a:defRPr sz="22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q"/>
              <a:defRPr sz="2000">
                <a:solidFill>
                  <a:schemeClr val="tx1"/>
                </a:solidFill>
                <a:latin typeface="Arial" charset="0"/>
              </a:defRPr>
            </a:lvl4pPr>
            <a:lvl5pPr marL="2057400" indent="-228600" eaLnBrk="0" hangingPunct="0">
              <a:spcBef>
                <a:spcPct val="20000"/>
              </a:spcBef>
              <a:buClr>
                <a:schemeClr val="accent1"/>
              </a:buClr>
              <a:buSzPct val="75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a:lstStyle>
          <a:p>
            <a:pPr algn="ctr" eaLnBrk="1" hangingPunct="1">
              <a:spcBef>
                <a:spcPct val="0"/>
              </a:spcBef>
              <a:buClrTx/>
              <a:buSzTx/>
              <a:buFontTx/>
              <a:buNone/>
            </a:pPr>
            <a:r>
              <a:rPr lang="en-US" altLang="lt-LT" sz="1800" dirty="0" smtClean="0"/>
              <a:t>Car selection</a:t>
            </a:r>
            <a:endParaRPr lang="tr-TR" altLang="lt-LT" sz="1800" dirty="0"/>
          </a:p>
          <a:p>
            <a:pPr algn="ctr" eaLnBrk="1" hangingPunct="1">
              <a:spcBef>
                <a:spcPct val="0"/>
              </a:spcBef>
              <a:buClrTx/>
              <a:buSzTx/>
              <a:buFontTx/>
              <a:buNone/>
            </a:pPr>
            <a:r>
              <a:rPr lang="tr-TR" altLang="lt-LT" sz="1800" dirty="0"/>
              <a:t>1.00</a:t>
            </a:r>
          </a:p>
        </p:txBody>
      </p:sp>
      <p:cxnSp>
        <p:nvCxnSpPr>
          <p:cNvPr id="12298" name="Straight Connector 13"/>
          <p:cNvCxnSpPr>
            <a:cxnSpLocks noChangeShapeType="1"/>
          </p:cNvCxnSpPr>
          <p:nvPr/>
        </p:nvCxnSpPr>
        <p:spPr bwMode="auto">
          <a:xfrm>
            <a:off x="1905000" y="4419600"/>
            <a:ext cx="4800600"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12299" name="Straight Arrow Connector 15"/>
          <p:cNvCxnSpPr>
            <a:cxnSpLocks noChangeShapeType="1"/>
          </p:cNvCxnSpPr>
          <p:nvPr/>
        </p:nvCxnSpPr>
        <p:spPr bwMode="auto">
          <a:xfrm rot="5400000">
            <a:off x="1676401" y="4648200"/>
            <a:ext cx="457200" cy="3175"/>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300" name="Straight Arrow Connector 16"/>
          <p:cNvCxnSpPr>
            <a:cxnSpLocks noChangeShapeType="1"/>
          </p:cNvCxnSpPr>
          <p:nvPr/>
        </p:nvCxnSpPr>
        <p:spPr bwMode="auto">
          <a:xfrm rot="5400000">
            <a:off x="6477794" y="4647406"/>
            <a:ext cx="4572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301" name="Straight Arrow Connector 23"/>
          <p:cNvCxnSpPr>
            <a:cxnSpLocks noChangeShapeType="1"/>
          </p:cNvCxnSpPr>
          <p:nvPr/>
        </p:nvCxnSpPr>
        <p:spPr bwMode="auto">
          <a:xfrm rot="5400000">
            <a:off x="4039394" y="4266406"/>
            <a:ext cx="3048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302" name="Straight Arrow Connector 25"/>
          <p:cNvCxnSpPr>
            <a:cxnSpLocks noChangeShapeType="1"/>
          </p:cNvCxnSpPr>
          <p:nvPr/>
        </p:nvCxnSpPr>
        <p:spPr bwMode="auto">
          <a:xfrm rot="5400000">
            <a:off x="3963194" y="4647406"/>
            <a:ext cx="4572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spd="slow"/>
</p:sld>
</file>

<file path=ppt/theme/theme1.xml><?xml version="1.0" encoding="utf-8"?>
<a:theme xmlns:a="http://schemas.openxmlformats.org/drawingml/2006/main" name="Theme_rusvas">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Theme_rusvas</Template>
  <TotalTime>14968068</TotalTime>
  <Words>3281</Words>
  <Application>Microsoft Office PowerPoint</Application>
  <PresentationFormat>On-screen Show (4:3)</PresentationFormat>
  <Paragraphs>690</Paragraphs>
  <Slides>41</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7" baseType="lpstr">
      <vt:lpstr>Arial</vt:lpstr>
      <vt:lpstr>Symbol</vt:lpstr>
      <vt:lpstr>Times New Roman</vt:lpstr>
      <vt:lpstr>Wingdings</vt:lpstr>
      <vt:lpstr>Theme_rusvas</vt:lpstr>
      <vt:lpstr>MS Org Chart</vt:lpstr>
      <vt:lpstr>PowerPoint Presentation</vt:lpstr>
      <vt:lpstr>Analytical Hierarchical process AHP</vt:lpstr>
      <vt:lpstr>AHP algorithm</vt:lpstr>
      <vt:lpstr>Example – car selection</vt:lpstr>
      <vt:lpstr>Stage 1- Criteria hierarchy</vt:lpstr>
      <vt:lpstr>Ranking criteria and alternatives</vt:lpstr>
      <vt:lpstr>Evaluation of Criteria: experts assign importance value by analysis of pairs. Is the criterion i (row) more important to criterion j (column) ?</vt:lpstr>
      <vt:lpstr>Calculating weights</vt:lpstr>
      <vt:lpstr>PowerPoint Presentation</vt:lpstr>
      <vt:lpstr>Consistency check, evaluation of CR (Consistency ratio)</vt:lpstr>
      <vt:lpstr>CR calculation</vt:lpstr>
      <vt:lpstr>STAGE 2: Assessment of decision alternatives by EACH criterion</vt:lpstr>
      <vt:lpstr>PowerPoint Presentation</vt:lpstr>
      <vt:lpstr>PowerPoint Presentation</vt:lpstr>
      <vt:lpstr>Global evaluation- weights are calculated by matrix multiplication</vt:lpstr>
      <vt:lpstr>Cost criterion for decision making</vt:lpstr>
      <vt:lpstr>Regression analysis: Graphical visualization of result</vt:lpstr>
      <vt:lpstr>Choosing place to study. Criteria (Location, budget, recommendations). Alternatives (universities)</vt:lpstr>
      <vt:lpstr>Complex decisions</vt:lpstr>
      <vt:lpstr>Group Decision Making</vt:lpstr>
      <vt:lpstr>More about AHP: Pros and Cons</vt:lpstr>
      <vt:lpstr>Example 1: : Evaluation of Job Offers</vt:lpstr>
      <vt:lpstr>Example 1: Priority Vectors:</vt:lpstr>
      <vt:lpstr>Example 1: Evaluation of Job Offers</vt:lpstr>
      <vt:lpstr>Example 1: Calculation of Relative Scores</vt:lpstr>
      <vt:lpstr>Example 2: AHP in project management</vt:lpstr>
      <vt:lpstr>Example 2 (cont.’d)</vt:lpstr>
      <vt:lpstr>Example 2: Hierarchy Tree</vt:lpstr>
      <vt:lpstr>Example 2: AHP in project management</vt:lpstr>
      <vt:lpstr>Example 2: AHP in project management</vt:lpstr>
      <vt:lpstr>Multi Criteria Decision Making Models: PROMETHEE</vt:lpstr>
      <vt:lpstr>Example 3: Media Selection for a Bicycle Co.</vt:lpstr>
      <vt:lpstr>Partial anf full rankings with Promethee I and II</vt:lpstr>
      <vt:lpstr>PowerPoint Presentation</vt:lpstr>
      <vt:lpstr>Including optimization: Additional constraints</vt:lpstr>
      <vt:lpstr>AHP web tool</vt:lpstr>
      <vt:lpstr>AHP web tool</vt:lpstr>
      <vt:lpstr>Decision making method: mindmapping</vt:lpstr>
      <vt:lpstr>Decision alternatives – evaluation by “6 hats” method</vt:lpstr>
      <vt:lpstr>Delphi method</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 Hierarchy Process</dc:title>
  <dc:creator>Asli Erdem</dc:creator>
  <cp:lastModifiedBy>Dalia Krikščiūnienė</cp:lastModifiedBy>
  <cp:revision>157</cp:revision>
  <cp:lastPrinted>2015-11-09T14:24:00Z</cp:lastPrinted>
  <dcterms:created xsi:type="dcterms:W3CDTF">1998-09-21T21:09:24Z</dcterms:created>
  <dcterms:modified xsi:type="dcterms:W3CDTF">2022-09-13T11:23:45Z</dcterms:modified>
</cp:coreProperties>
</file>