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 id="2147483675" r:id="rId3"/>
  </p:sldMasterIdLst>
  <p:notesMasterIdLst>
    <p:notesMasterId r:id="rId71"/>
  </p:notesMasterIdLst>
  <p:sldIdLst>
    <p:sldId id="256" r:id="rId4"/>
    <p:sldId id="407" r:id="rId5"/>
    <p:sldId id="422" r:id="rId6"/>
    <p:sldId id="303" r:id="rId7"/>
    <p:sldId id="304" r:id="rId8"/>
    <p:sldId id="294" r:id="rId9"/>
    <p:sldId id="292" r:id="rId10"/>
    <p:sldId id="305" r:id="rId11"/>
    <p:sldId id="306" r:id="rId12"/>
    <p:sldId id="311" r:id="rId13"/>
    <p:sldId id="307" r:id="rId14"/>
    <p:sldId id="388" r:id="rId15"/>
    <p:sldId id="409" r:id="rId16"/>
    <p:sldId id="410" r:id="rId17"/>
    <p:sldId id="389" r:id="rId18"/>
    <p:sldId id="312" r:id="rId19"/>
    <p:sldId id="419" r:id="rId20"/>
    <p:sldId id="390" r:id="rId21"/>
    <p:sldId id="417" r:id="rId22"/>
    <p:sldId id="418" r:id="rId23"/>
    <p:sldId id="393" r:id="rId24"/>
    <p:sldId id="394" r:id="rId25"/>
    <p:sldId id="395" r:id="rId26"/>
    <p:sldId id="396" r:id="rId27"/>
    <p:sldId id="413" r:id="rId28"/>
    <p:sldId id="414" r:id="rId29"/>
    <p:sldId id="420" r:id="rId30"/>
    <p:sldId id="453" r:id="rId31"/>
    <p:sldId id="454" r:id="rId32"/>
    <p:sldId id="425" r:id="rId33"/>
    <p:sldId id="316" r:id="rId34"/>
    <p:sldId id="426" r:id="rId35"/>
    <p:sldId id="412" r:id="rId36"/>
    <p:sldId id="398" r:id="rId37"/>
    <p:sldId id="427" r:id="rId38"/>
    <p:sldId id="428" r:id="rId39"/>
    <p:sldId id="329" r:id="rId40"/>
    <p:sldId id="321" r:id="rId41"/>
    <p:sldId id="322" r:id="rId42"/>
    <p:sldId id="323" r:id="rId43"/>
    <p:sldId id="324" r:id="rId44"/>
    <p:sldId id="325" r:id="rId45"/>
    <p:sldId id="333" r:id="rId46"/>
    <p:sldId id="433" r:id="rId47"/>
    <p:sldId id="434" r:id="rId48"/>
    <p:sldId id="435" r:id="rId49"/>
    <p:sldId id="436" r:id="rId50"/>
    <p:sldId id="437" r:id="rId51"/>
    <p:sldId id="438" r:id="rId52"/>
    <p:sldId id="439" r:id="rId53"/>
    <p:sldId id="440" r:id="rId54"/>
    <p:sldId id="441" r:id="rId55"/>
    <p:sldId id="442" r:id="rId56"/>
    <p:sldId id="443" r:id="rId57"/>
    <p:sldId id="444" r:id="rId58"/>
    <p:sldId id="445" r:id="rId59"/>
    <p:sldId id="446" r:id="rId60"/>
    <p:sldId id="447" r:id="rId61"/>
    <p:sldId id="448" r:id="rId62"/>
    <p:sldId id="449" r:id="rId63"/>
    <p:sldId id="450" r:id="rId64"/>
    <p:sldId id="451" r:id="rId65"/>
    <p:sldId id="344" r:id="rId66"/>
    <p:sldId id="347" r:id="rId67"/>
    <p:sldId id="348" r:id="rId68"/>
    <p:sldId id="349" r:id="rId69"/>
    <p:sldId id="452"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990000"/>
    <a:srgbClr val="377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86856" autoAdjust="0"/>
  </p:normalViewPr>
  <p:slideViewPr>
    <p:cSldViewPr>
      <p:cViewPr varScale="1">
        <p:scale>
          <a:sx n="64" d="100"/>
          <a:sy n="64" d="100"/>
        </p:scale>
        <p:origin x="892"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85AB0-7500-4F98-9638-625F81F4B79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lt-LT"/>
        </a:p>
      </dgm:t>
    </dgm:pt>
    <dgm:pt modelId="{112562FA-4CC6-43AE-B0E2-2FF6CF90EB00}">
      <dgm:prSet custT="1"/>
      <dgm:spPr/>
      <dgm:t>
        <a:bodyPr/>
        <a:lstStyle/>
        <a:p>
          <a:pPr rtl="0"/>
          <a:r>
            <a:rPr kumimoji="1" lang="en-US" sz="2400" dirty="0" smtClean="0"/>
            <a:t>Traditional parts of enterprise resource capital</a:t>
          </a:r>
          <a:r>
            <a:rPr kumimoji="1" lang="lt-LT" sz="2400" dirty="0" smtClean="0"/>
            <a:t>:</a:t>
          </a:r>
          <a:endParaRPr lang="lt-LT" sz="2400" dirty="0"/>
        </a:p>
      </dgm:t>
    </dgm:pt>
    <dgm:pt modelId="{41D269A7-A751-42F1-8769-408CCB694147}" type="parTrans" cxnId="{345F0CCE-0E9A-448F-9BB0-D26C34EF34D6}">
      <dgm:prSet/>
      <dgm:spPr/>
      <dgm:t>
        <a:bodyPr/>
        <a:lstStyle/>
        <a:p>
          <a:endParaRPr lang="lt-LT"/>
        </a:p>
      </dgm:t>
    </dgm:pt>
    <dgm:pt modelId="{D025635C-D20D-4F45-943F-1CECE0F520C9}" type="sibTrans" cxnId="{345F0CCE-0E9A-448F-9BB0-D26C34EF34D6}">
      <dgm:prSet/>
      <dgm:spPr/>
      <dgm:t>
        <a:bodyPr/>
        <a:lstStyle/>
        <a:p>
          <a:endParaRPr lang="lt-LT"/>
        </a:p>
      </dgm:t>
    </dgm:pt>
    <dgm:pt modelId="{452AA438-7F9F-4021-A5BB-B83567744988}">
      <dgm:prSet custT="1"/>
      <dgm:spPr/>
      <dgm:t>
        <a:bodyPr/>
        <a:lstStyle/>
        <a:p>
          <a:pPr rtl="0"/>
          <a:r>
            <a:rPr kumimoji="1" lang="lt-LT" sz="1800" dirty="0" smtClean="0"/>
            <a:t>Finan</a:t>
          </a:r>
          <a:r>
            <a:rPr kumimoji="1" lang="en-US" sz="1800" dirty="0" err="1" smtClean="0"/>
            <a:t>cial</a:t>
          </a:r>
          <a:endParaRPr lang="lt-LT" sz="1800" dirty="0"/>
        </a:p>
      </dgm:t>
    </dgm:pt>
    <dgm:pt modelId="{E6911A87-B144-4107-A49E-F5314B781C31}" type="parTrans" cxnId="{7E38A6EF-F444-418A-B109-9762243A3B5F}">
      <dgm:prSet/>
      <dgm:spPr/>
      <dgm:t>
        <a:bodyPr/>
        <a:lstStyle/>
        <a:p>
          <a:endParaRPr lang="lt-LT"/>
        </a:p>
      </dgm:t>
    </dgm:pt>
    <dgm:pt modelId="{72314203-682D-44B1-AC49-79EB950A0EF4}" type="sibTrans" cxnId="{7E38A6EF-F444-418A-B109-9762243A3B5F}">
      <dgm:prSet/>
      <dgm:spPr/>
      <dgm:t>
        <a:bodyPr/>
        <a:lstStyle/>
        <a:p>
          <a:endParaRPr lang="lt-LT"/>
        </a:p>
      </dgm:t>
    </dgm:pt>
    <dgm:pt modelId="{98B722E6-ED97-45AB-B8C3-29E8C11907F6}">
      <dgm:prSet custT="1"/>
      <dgm:spPr/>
      <dgm:t>
        <a:bodyPr/>
        <a:lstStyle/>
        <a:p>
          <a:pPr rtl="0"/>
          <a:r>
            <a:rPr kumimoji="1" lang="en-US" sz="1800" dirty="0" smtClean="0"/>
            <a:t>Human</a:t>
          </a:r>
          <a:endParaRPr lang="lt-LT" sz="1800" dirty="0"/>
        </a:p>
      </dgm:t>
    </dgm:pt>
    <dgm:pt modelId="{CC22553B-091D-4B05-B29B-9FFD2D1976D3}" type="parTrans" cxnId="{634DA454-B597-4958-A3A3-916E2FFC29AF}">
      <dgm:prSet/>
      <dgm:spPr/>
      <dgm:t>
        <a:bodyPr/>
        <a:lstStyle/>
        <a:p>
          <a:endParaRPr lang="lt-LT"/>
        </a:p>
      </dgm:t>
    </dgm:pt>
    <dgm:pt modelId="{7A54330B-04DB-4D35-928D-50B651DF531D}" type="sibTrans" cxnId="{634DA454-B597-4958-A3A3-916E2FFC29AF}">
      <dgm:prSet/>
      <dgm:spPr/>
      <dgm:t>
        <a:bodyPr/>
        <a:lstStyle/>
        <a:p>
          <a:endParaRPr lang="lt-LT"/>
        </a:p>
      </dgm:t>
    </dgm:pt>
    <dgm:pt modelId="{AF09D29A-444D-4EB4-8994-841F633D6FDB}">
      <dgm:prSet custT="1"/>
      <dgm:spPr/>
      <dgm:t>
        <a:bodyPr/>
        <a:lstStyle/>
        <a:p>
          <a:pPr rtl="0"/>
          <a:r>
            <a:rPr kumimoji="1" lang="en-US" sz="1800" dirty="0" smtClean="0"/>
            <a:t>Intangible</a:t>
          </a:r>
          <a:endParaRPr lang="lt-LT" sz="1800" dirty="0"/>
        </a:p>
      </dgm:t>
    </dgm:pt>
    <dgm:pt modelId="{B57C588F-917E-4466-92C5-14B0159098D0}" type="parTrans" cxnId="{9D55B741-37F9-47CF-8394-55FDB127FC06}">
      <dgm:prSet/>
      <dgm:spPr/>
      <dgm:t>
        <a:bodyPr/>
        <a:lstStyle/>
        <a:p>
          <a:endParaRPr lang="lt-LT"/>
        </a:p>
      </dgm:t>
    </dgm:pt>
    <dgm:pt modelId="{D7D73C94-1683-4E3A-96F5-94DF4D0D039D}" type="sibTrans" cxnId="{9D55B741-37F9-47CF-8394-55FDB127FC06}">
      <dgm:prSet/>
      <dgm:spPr/>
      <dgm:t>
        <a:bodyPr/>
        <a:lstStyle/>
        <a:p>
          <a:endParaRPr lang="lt-LT"/>
        </a:p>
      </dgm:t>
    </dgm:pt>
    <dgm:pt modelId="{1C4363BE-D94A-4865-BF1F-1F5D34A1521B}">
      <dgm:prSet custT="1"/>
      <dgm:spPr/>
      <dgm:t>
        <a:bodyPr/>
        <a:lstStyle/>
        <a:p>
          <a:pPr rtl="0"/>
          <a:r>
            <a:rPr kumimoji="1" lang="lt-LT" sz="2400" dirty="0" smtClean="0"/>
            <a:t>CRM </a:t>
          </a:r>
          <a:r>
            <a:rPr kumimoji="1" lang="en-US" sz="2400" dirty="0" smtClean="0"/>
            <a:t> explores new types of resource capital</a:t>
          </a:r>
          <a:endParaRPr lang="lt-LT" sz="2400" dirty="0"/>
        </a:p>
      </dgm:t>
    </dgm:pt>
    <dgm:pt modelId="{5640421D-3D9C-4432-910A-6248F8A750B7}" type="parTrans" cxnId="{880F8A7C-6B15-465A-9541-93EE81285BAD}">
      <dgm:prSet/>
      <dgm:spPr/>
      <dgm:t>
        <a:bodyPr/>
        <a:lstStyle/>
        <a:p>
          <a:endParaRPr lang="lt-LT"/>
        </a:p>
      </dgm:t>
    </dgm:pt>
    <dgm:pt modelId="{41488E5F-D7B7-4015-9952-F20F0B3CCB71}" type="sibTrans" cxnId="{880F8A7C-6B15-465A-9541-93EE81285BAD}">
      <dgm:prSet/>
      <dgm:spPr/>
      <dgm:t>
        <a:bodyPr/>
        <a:lstStyle/>
        <a:p>
          <a:endParaRPr lang="lt-LT"/>
        </a:p>
      </dgm:t>
    </dgm:pt>
    <dgm:pt modelId="{F221AFED-1EB2-4F21-8409-FD311CD13063}">
      <dgm:prSet custT="1"/>
      <dgm:spPr/>
      <dgm:t>
        <a:bodyPr/>
        <a:lstStyle/>
        <a:p>
          <a:pPr rtl="0"/>
          <a:r>
            <a:rPr lang="en-US" sz="1800" dirty="0" smtClean="0">
              <a:solidFill>
                <a:srgbClr val="FF0000"/>
              </a:solidFill>
            </a:rPr>
            <a:t>Information</a:t>
          </a:r>
          <a:endParaRPr lang="lt-LT" sz="1800" dirty="0">
            <a:solidFill>
              <a:srgbClr val="FF0000"/>
            </a:solidFill>
          </a:endParaRPr>
        </a:p>
      </dgm:t>
    </dgm:pt>
    <dgm:pt modelId="{1AE354F6-F42E-47B4-9C28-3D32B2654D2B}" type="parTrans" cxnId="{413A63EC-2E39-4135-B6EB-AEC52398CB88}">
      <dgm:prSet/>
      <dgm:spPr/>
      <dgm:t>
        <a:bodyPr/>
        <a:lstStyle/>
        <a:p>
          <a:endParaRPr lang="lt-LT"/>
        </a:p>
      </dgm:t>
    </dgm:pt>
    <dgm:pt modelId="{8CBABE27-FB65-48C6-874E-1F2456F59F40}" type="sibTrans" cxnId="{413A63EC-2E39-4135-B6EB-AEC52398CB88}">
      <dgm:prSet/>
      <dgm:spPr/>
      <dgm:t>
        <a:bodyPr/>
        <a:lstStyle/>
        <a:p>
          <a:endParaRPr lang="lt-LT"/>
        </a:p>
      </dgm:t>
    </dgm:pt>
    <dgm:pt modelId="{3D46A233-B1B5-4F21-BE57-655DC37DE172}">
      <dgm:prSet custT="1"/>
      <dgm:spPr/>
      <dgm:t>
        <a:bodyPr/>
        <a:lstStyle/>
        <a:p>
          <a:pPr rtl="0"/>
          <a:r>
            <a:rPr kumimoji="1" lang="en-US" sz="1800" dirty="0" smtClean="0"/>
            <a:t>Customer capital, where share of each customer is explored (different approach </a:t>
          </a:r>
          <a:r>
            <a:rPr kumimoji="1" lang="en-US" sz="1800" dirty="0" smtClean="0"/>
            <a:t>than market </a:t>
          </a:r>
          <a:r>
            <a:rPr kumimoji="1" lang="en-US" sz="1800" dirty="0" smtClean="0"/>
            <a:t>share</a:t>
          </a:r>
          <a:r>
            <a:rPr kumimoji="1" lang="lt-LT" sz="1800" dirty="0" smtClean="0"/>
            <a:t>)</a:t>
          </a:r>
          <a:endParaRPr lang="lt-LT" sz="1800" dirty="0"/>
        </a:p>
      </dgm:t>
    </dgm:pt>
    <dgm:pt modelId="{CB0C7B5D-EE0D-4B23-A0DB-CCBD1AF68D40}" type="sibTrans" cxnId="{E38339E0-74C7-428D-9070-7388C841A14E}">
      <dgm:prSet/>
      <dgm:spPr/>
      <dgm:t>
        <a:bodyPr/>
        <a:lstStyle/>
        <a:p>
          <a:endParaRPr lang="lt-LT"/>
        </a:p>
      </dgm:t>
    </dgm:pt>
    <dgm:pt modelId="{7D734EDA-B3F6-4906-A078-96EE985C17C5}" type="parTrans" cxnId="{E38339E0-74C7-428D-9070-7388C841A14E}">
      <dgm:prSet/>
      <dgm:spPr/>
      <dgm:t>
        <a:bodyPr/>
        <a:lstStyle/>
        <a:p>
          <a:endParaRPr lang="lt-LT"/>
        </a:p>
      </dgm:t>
    </dgm:pt>
    <dgm:pt modelId="{0FDD3F22-85D2-43AA-9158-CE509A7E8F8D}">
      <dgm:prSet custT="1"/>
      <dgm:spPr/>
      <dgm:t>
        <a:bodyPr/>
        <a:lstStyle/>
        <a:p>
          <a:pPr rtl="0"/>
          <a:r>
            <a:rPr kumimoji="1" lang="en-US" sz="1800" dirty="0" smtClean="0"/>
            <a:t>Knowledge &amp; info</a:t>
          </a:r>
          <a:endParaRPr lang="lt-LT" sz="1800" dirty="0"/>
        </a:p>
      </dgm:t>
    </dgm:pt>
    <dgm:pt modelId="{A0C6FDB8-B71E-43B7-ADAA-1455AB67B078}" type="sibTrans" cxnId="{B1AEB233-443D-4D3E-8C4D-F05F4A3015F6}">
      <dgm:prSet/>
      <dgm:spPr/>
      <dgm:t>
        <a:bodyPr/>
        <a:lstStyle/>
        <a:p>
          <a:endParaRPr lang="lt-LT"/>
        </a:p>
      </dgm:t>
    </dgm:pt>
    <dgm:pt modelId="{73DCE25B-B65D-449B-9225-7D767EA3C584}" type="parTrans" cxnId="{B1AEB233-443D-4D3E-8C4D-F05F4A3015F6}">
      <dgm:prSet/>
      <dgm:spPr/>
      <dgm:t>
        <a:bodyPr/>
        <a:lstStyle/>
        <a:p>
          <a:endParaRPr lang="lt-LT"/>
        </a:p>
      </dgm:t>
    </dgm:pt>
    <dgm:pt modelId="{F4FBB7F6-86D7-4FE1-947E-FAC09C567DD5}">
      <dgm:prSet custT="1"/>
      <dgm:spPr/>
      <dgm:t>
        <a:bodyPr/>
        <a:lstStyle/>
        <a:p>
          <a:pPr rtl="0"/>
          <a:r>
            <a:rPr kumimoji="1" lang="lt-LT" sz="1800" dirty="0" smtClean="0"/>
            <a:t>Material</a:t>
          </a:r>
          <a:endParaRPr lang="lt-LT" sz="1800" dirty="0"/>
        </a:p>
      </dgm:t>
    </dgm:pt>
    <dgm:pt modelId="{DE3F5057-C246-47A2-8A97-A004D8A87C3B}" type="parTrans" cxnId="{9AF5812A-605C-4639-B733-406FAD6DA2A4}">
      <dgm:prSet/>
      <dgm:spPr/>
      <dgm:t>
        <a:bodyPr/>
        <a:lstStyle/>
        <a:p>
          <a:endParaRPr lang="lt-LT"/>
        </a:p>
      </dgm:t>
    </dgm:pt>
    <dgm:pt modelId="{904C1D8D-CABF-45AF-8D13-721423B5CBBD}" type="sibTrans" cxnId="{9AF5812A-605C-4639-B733-406FAD6DA2A4}">
      <dgm:prSet/>
      <dgm:spPr/>
      <dgm:t>
        <a:bodyPr/>
        <a:lstStyle/>
        <a:p>
          <a:endParaRPr lang="lt-LT"/>
        </a:p>
      </dgm:t>
    </dgm:pt>
    <dgm:pt modelId="{69398F62-80C8-4FED-8E70-675507136B2E}" type="pres">
      <dgm:prSet presAssocID="{A6085AB0-7500-4F98-9638-625F81F4B797}" presName="cycle" presStyleCnt="0">
        <dgm:presLayoutVars>
          <dgm:dir/>
          <dgm:resizeHandles val="exact"/>
        </dgm:presLayoutVars>
      </dgm:prSet>
      <dgm:spPr/>
      <dgm:t>
        <a:bodyPr/>
        <a:lstStyle/>
        <a:p>
          <a:endParaRPr lang="lt-LT"/>
        </a:p>
      </dgm:t>
    </dgm:pt>
    <dgm:pt modelId="{F777B611-424D-44A5-B494-2BB34DE627A4}" type="pres">
      <dgm:prSet presAssocID="{112562FA-4CC6-43AE-B0E2-2FF6CF90EB00}" presName="node" presStyleLbl="node1" presStyleIdx="0" presStyleCnt="2" custScaleX="126351" custScaleY="119744" custRadScaleRad="88340" custRadScaleInc="0">
        <dgm:presLayoutVars>
          <dgm:bulletEnabled val="1"/>
        </dgm:presLayoutVars>
      </dgm:prSet>
      <dgm:spPr/>
      <dgm:t>
        <a:bodyPr/>
        <a:lstStyle/>
        <a:p>
          <a:endParaRPr lang="lt-LT"/>
        </a:p>
      </dgm:t>
    </dgm:pt>
    <dgm:pt modelId="{125FE61C-F7E2-4D14-9389-016728B39525}" type="pres">
      <dgm:prSet presAssocID="{D025635C-D20D-4F45-943F-1CECE0F520C9}" presName="sibTrans" presStyleLbl="sibTrans2D1" presStyleIdx="0" presStyleCnt="2"/>
      <dgm:spPr/>
      <dgm:t>
        <a:bodyPr/>
        <a:lstStyle/>
        <a:p>
          <a:endParaRPr lang="lt-LT"/>
        </a:p>
      </dgm:t>
    </dgm:pt>
    <dgm:pt modelId="{BD1F72F1-E55C-47B9-BFB6-13B1CAB4A2AF}" type="pres">
      <dgm:prSet presAssocID="{D025635C-D20D-4F45-943F-1CECE0F520C9}" presName="connectorText" presStyleLbl="sibTrans2D1" presStyleIdx="0" presStyleCnt="2"/>
      <dgm:spPr/>
      <dgm:t>
        <a:bodyPr/>
        <a:lstStyle/>
        <a:p>
          <a:endParaRPr lang="lt-LT"/>
        </a:p>
      </dgm:t>
    </dgm:pt>
    <dgm:pt modelId="{59021EC3-F1E9-409E-9458-D02CF3E5DAAE}" type="pres">
      <dgm:prSet presAssocID="{1C4363BE-D94A-4865-BF1F-1F5D34A1521B}" presName="node" presStyleLbl="node1" presStyleIdx="1" presStyleCnt="2" custScaleX="121925" custScaleY="131663" custRadScaleRad="79701" custRadScaleInc="0">
        <dgm:presLayoutVars>
          <dgm:bulletEnabled val="1"/>
        </dgm:presLayoutVars>
      </dgm:prSet>
      <dgm:spPr/>
      <dgm:t>
        <a:bodyPr/>
        <a:lstStyle/>
        <a:p>
          <a:endParaRPr lang="lt-LT"/>
        </a:p>
      </dgm:t>
    </dgm:pt>
    <dgm:pt modelId="{0B6526E7-13A8-4F4F-A1CE-F87956D9A3C2}" type="pres">
      <dgm:prSet presAssocID="{41488E5F-D7B7-4015-9952-F20F0B3CCB71}" presName="sibTrans" presStyleLbl="sibTrans2D1" presStyleIdx="1" presStyleCnt="2"/>
      <dgm:spPr/>
      <dgm:t>
        <a:bodyPr/>
        <a:lstStyle/>
        <a:p>
          <a:endParaRPr lang="lt-LT"/>
        </a:p>
      </dgm:t>
    </dgm:pt>
    <dgm:pt modelId="{42F8B6AC-D285-4432-B97D-5A37B0136733}" type="pres">
      <dgm:prSet presAssocID="{41488E5F-D7B7-4015-9952-F20F0B3CCB71}" presName="connectorText" presStyleLbl="sibTrans2D1" presStyleIdx="1" presStyleCnt="2"/>
      <dgm:spPr/>
      <dgm:t>
        <a:bodyPr/>
        <a:lstStyle/>
        <a:p>
          <a:endParaRPr lang="lt-LT"/>
        </a:p>
      </dgm:t>
    </dgm:pt>
  </dgm:ptLst>
  <dgm:cxnLst>
    <dgm:cxn modelId="{FB542A24-0107-4924-992B-9FDA4A8D36CC}" type="presOf" srcId="{0FDD3F22-85D2-43AA-9158-CE509A7E8F8D}" destId="{59021EC3-F1E9-409E-9458-D02CF3E5DAAE}" srcOrd="0" destOrd="1" presId="urn:microsoft.com/office/officeart/2005/8/layout/cycle2"/>
    <dgm:cxn modelId="{634DA454-B597-4958-A3A3-916E2FFC29AF}" srcId="{112562FA-4CC6-43AE-B0E2-2FF6CF90EB00}" destId="{98B722E6-ED97-45AB-B8C3-29E8C11907F6}" srcOrd="2" destOrd="0" parTransId="{CC22553B-091D-4B05-B29B-9FFD2D1976D3}" sibTransId="{7A54330B-04DB-4D35-928D-50B651DF531D}"/>
    <dgm:cxn modelId="{9AF5812A-605C-4639-B733-406FAD6DA2A4}" srcId="{112562FA-4CC6-43AE-B0E2-2FF6CF90EB00}" destId="{F4FBB7F6-86D7-4FE1-947E-FAC09C567DD5}" srcOrd="1" destOrd="0" parTransId="{DE3F5057-C246-47A2-8A97-A004D8A87C3B}" sibTransId="{904C1D8D-CABF-45AF-8D13-721423B5CBBD}"/>
    <dgm:cxn modelId="{B1AEB233-443D-4D3E-8C4D-F05F4A3015F6}" srcId="{1C4363BE-D94A-4865-BF1F-1F5D34A1521B}" destId="{0FDD3F22-85D2-43AA-9158-CE509A7E8F8D}" srcOrd="0" destOrd="0" parTransId="{73DCE25B-B65D-449B-9225-7D767EA3C584}" sibTransId="{A0C6FDB8-B71E-43B7-ADAA-1455AB67B078}"/>
    <dgm:cxn modelId="{330DFCB4-2E39-4C18-A821-48BF7019BC6E}" type="presOf" srcId="{41488E5F-D7B7-4015-9952-F20F0B3CCB71}" destId="{42F8B6AC-D285-4432-B97D-5A37B0136733}" srcOrd="1" destOrd="0" presId="urn:microsoft.com/office/officeart/2005/8/layout/cycle2"/>
    <dgm:cxn modelId="{413A63EC-2E39-4135-B6EB-AEC52398CB88}" srcId="{112562FA-4CC6-43AE-B0E2-2FF6CF90EB00}" destId="{F221AFED-1EB2-4F21-8409-FD311CD13063}" srcOrd="4" destOrd="0" parTransId="{1AE354F6-F42E-47B4-9C28-3D32B2654D2B}" sibTransId="{8CBABE27-FB65-48C6-874E-1F2456F59F40}"/>
    <dgm:cxn modelId="{973D9E85-E8A4-4046-B09C-14C0590F9C10}" type="presOf" srcId="{3D46A233-B1B5-4F21-BE57-655DC37DE172}" destId="{59021EC3-F1E9-409E-9458-D02CF3E5DAAE}" srcOrd="0" destOrd="2" presId="urn:microsoft.com/office/officeart/2005/8/layout/cycle2"/>
    <dgm:cxn modelId="{6552337B-8240-4198-9595-0BD05C48946F}" type="presOf" srcId="{98B722E6-ED97-45AB-B8C3-29E8C11907F6}" destId="{F777B611-424D-44A5-B494-2BB34DE627A4}" srcOrd="0" destOrd="3" presId="urn:microsoft.com/office/officeart/2005/8/layout/cycle2"/>
    <dgm:cxn modelId="{345F0CCE-0E9A-448F-9BB0-D26C34EF34D6}" srcId="{A6085AB0-7500-4F98-9638-625F81F4B797}" destId="{112562FA-4CC6-43AE-B0E2-2FF6CF90EB00}" srcOrd="0" destOrd="0" parTransId="{41D269A7-A751-42F1-8769-408CCB694147}" sibTransId="{D025635C-D20D-4F45-943F-1CECE0F520C9}"/>
    <dgm:cxn modelId="{A1211D72-F28F-4BBF-BAC8-A6A99AF6479E}" type="presOf" srcId="{D025635C-D20D-4F45-943F-1CECE0F520C9}" destId="{125FE61C-F7E2-4D14-9389-016728B39525}" srcOrd="0" destOrd="0" presId="urn:microsoft.com/office/officeart/2005/8/layout/cycle2"/>
    <dgm:cxn modelId="{5766667B-5ADC-4952-B581-B6F47AB945A6}" type="presOf" srcId="{F4FBB7F6-86D7-4FE1-947E-FAC09C567DD5}" destId="{F777B611-424D-44A5-B494-2BB34DE627A4}" srcOrd="0" destOrd="2" presId="urn:microsoft.com/office/officeart/2005/8/layout/cycle2"/>
    <dgm:cxn modelId="{778D32CE-290D-4012-B7DF-81266B465D23}" type="presOf" srcId="{41488E5F-D7B7-4015-9952-F20F0B3CCB71}" destId="{0B6526E7-13A8-4F4F-A1CE-F87956D9A3C2}" srcOrd="0" destOrd="0" presId="urn:microsoft.com/office/officeart/2005/8/layout/cycle2"/>
    <dgm:cxn modelId="{D2DC7B22-3DDD-4601-AE6E-EA3256225B73}" type="presOf" srcId="{D025635C-D20D-4F45-943F-1CECE0F520C9}" destId="{BD1F72F1-E55C-47B9-BFB6-13B1CAB4A2AF}" srcOrd="1" destOrd="0" presId="urn:microsoft.com/office/officeart/2005/8/layout/cycle2"/>
    <dgm:cxn modelId="{E38339E0-74C7-428D-9070-7388C841A14E}" srcId="{1C4363BE-D94A-4865-BF1F-1F5D34A1521B}" destId="{3D46A233-B1B5-4F21-BE57-655DC37DE172}" srcOrd="1" destOrd="0" parTransId="{7D734EDA-B3F6-4906-A078-96EE985C17C5}" sibTransId="{CB0C7B5D-EE0D-4B23-A0DB-CCBD1AF68D40}"/>
    <dgm:cxn modelId="{880F8A7C-6B15-465A-9541-93EE81285BAD}" srcId="{A6085AB0-7500-4F98-9638-625F81F4B797}" destId="{1C4363BE-D94A-4865-BF1F-1F5D34A1521B}" srcOrd="1" destOrd="0" parTransId="{5640421D-3D9C-4432-910A-6248F8A750B7}" sibTransId="{41488E5F-D7B7-4015-9952-F20F0B3CCB71}"/>
    <dgm:cxn modelId="{B7043928-93E6-4A68-BF04-33BF8CE53A91}" type="presOf" srcId="{112562FA-4CC6-43AE-B0E2-2FF6CF90EB00}" destId="{F777B611-424D-44A5-B494-2BB34DE627A4}" srcOrd="0" destOrd="0" presId="urn:microsoft.com/office/officeart/2005/8/layout/cycle2"/>
    <dgm:cxn modelId="{7E38A6EF-F444-418A-B109-9762243A3B5F}" srcId="{112562FA-4CC6-43AE-B0E2-2FF6CF90EB00}" destId="{452AA438-7F9F-4021-A5BB-B83567744988}" srcOrd="0" destOrd="0" parTransId="{E6911A87-B144-4107-A49E-F5314B781C31}" sibTransId="{72314203-682D-44B1-AC49-79EB950A0EF4}"/>
    <dgm:cxn modelId="{9D55B741-37F9-47CF-8394-55FDB127FC06}" srcId="{112562FA-4CC6-43AE-B0E2-2FF6CF90EB00}" destId="{AF09D29A-444D-4EB4-8994-841F633D6FDB}" srcOrd="3" destOrd="0" parTransId="{B57C588F-917E-4466-92C5-14B0159098D0}" sibTransId="{D7D73C94-1683-4E3A-96F5-94DF4D0D039D}"/>
    <dgm:cxn modelId="{6E172A55-B005-40CF-99EB-641CA6FA85C8}" type="presOf" srcId="{AF09D29A-444D-4EB4-8994-841F633D6FDB}" destId="{F777B611-424D-44A5-B494-2BB34DE627A4}" srcOrd="0" destOrd="4" presId="urn:microsoft.com/office/officeart/2005/8/layout/cycle2"/>
    <dgm:cxn modelId="{E8974DED-F2DE-416A-88A4-C999D8686843}" type="presOf" srcId="{1C4363BE-D94A-4865-BF1F-1F5D34A1521B}" destId="{59021EC3-F1E9-409E-9458-D02CF3E5DAAE}" srcOrd="0" destOrd="0" presId="urn:microsoft.com/office/officeart/2005/8/layout/cycle2"/>
    <dgm:cxn modelId="{6B34AF5E-9321-49C5-B2AC-E9ED0EBCB6B8}" type="presOf" srcId="{A6085AB0-7500-4F98-9638-625F81F4B797}" destId="{69398F62-80C8-4FED-8E70-675507136B2E}" srcOrd="0" destOrd="0" presId="urn:microsoft.com/office/officeart/2005/8/layout/cycle2"/>
    <dgm:cxn modelId="{1947DC0B-81D7-4D37-AA9E-670C7ABAFB1A}" type="presOf" srcId="{452AA438-7F9F-4021-A5BB-B83567744988}" destId="{F777B611-424D-44A5-B494-2BB34DE627A4}" srcOrd="0" destOrd="1" presId="urn:microsoft.com/office/officeart/2005/8/layout/cycle2"/>
    <dgm:cxn modelId="{DA8FD07D-6633-4DF0-9477-EA61E2A39F40}" type="presOf" srcId="{F221AFED-1EB2-4F21-8409-FD311CD13063}" destId="{F777B611-424D-44A5-B494-2BB34DE627A4}" srcOrd="0" destOrd="5" presId="urn:microsoft.com/office/officeart/2005/8/layout/cycle2"/>
    <dgm:cxn modelId="{8E4D4E16-E23B-4026-BE32-E277B68FC36D}" type="presParOf" srcId="{69398F62-80C8-4FED-8E70-675507136B2E}" destId="{F777B611-424D-44A5-B494-2BB34DE627A4}" srcOrd="0" destOrd="0" presId="urn:microsoft.com/office/officeart/2005/8/layout/cycle2"/>
    <dgm:cxn modelId="{05AF55B0-C7DD-4E90-A4A1-BC439190F7CF}" type="presParOf" srcId="{69398F62-80C8-4FED-8E70-675507136B2E}" destId="{125FE61C-F7E2-4D14-9389-016728B39525}" srcOrd="1" destOrd="0" presId="urn:microsoft.com/office/officeart/2005/8/layout/cycle2"/>
    <dgm:cxn modelId="{61C76846-44A5-43A4-8000-C867DD014B62}" type="presParOf" srcId="{125FE61C-F7E2-4D14-9389-016728B39525}" destId="{BD1F72F1-E55C-47B9-BFB6-13B1CAB4A2AF}" srcOrd="0" destOrd="0" presId="urn:microsoft.com/office/officeart/2005/8/layout/cycle2"/>
    <dgm:cxn modelId="{237FF2D4-6562-4239-9306-A942CA018BA5}" type="presParOf" srcId="{69398F62-80C8-4FED-8E70-675507136B2E}" destId="{59021EC3-F1E9-409E-9458-D02CF3E5DAAE}" srcOrd="2" destOrd="0" presId="urn:microsoft.com/office/officeart/2005/8/layout/cycle2"/>
    <dgm:cxn modelId="{24D56D75-AE08-4CAE-89BE-B339CE478C7D}" type="presParOf" srcId="{69398F62-80C8-4FED-8E70-675507136B2E}" destId="{0B6526E7-13A8-4F4F-A1CE-F87956D9A3C2}" srcOrd="3" destOrd="0" presId="urn:microsoft.com/office/officeart/2005/8/layout/cycle2"/>
    <dgm:cxn modelId="{F5F5140E-6AC0-4AB1-99F6-746936E231F7}" type="presParOf" srcId="{0B6526E7-13A8-4F4F-A1CE-F87956D9A3C2}" destId="{42F8B6AC-D285-4432-B97D-5A37B013673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EBD01-2922-4509-B86A-8806CD78A89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lt-LT"/>
        </a:p>
      </dgm:t>
    </dgm:pt>
    <dgm:pt modelId="{C18DF31A-2C5B-4DAD-A500-68B886FFE50E}">
      <dgm:prSet/>
      <dgm:spPr/>
      <dgm:t>
        <a:bodyPr/>
        <a:lstStyle/>
        <a:p>
          <a:pPr rtl="0"/>
          <a:r>
            <a:rPr kumimoji="1" lang="en-US" dirty="0" smtClean="0"/>
            <a:t>Get</a:t>
          </a:r>
          <a:r>
            <a:rPr kumimoji="1" lang="lt-LT" dirty="0" smtClean="0"/>
            <a:t>:</a:t>
          </a:r>
          <a:endParaRPr lang="lt-LT" dirty="0"/>
        </a:p>
      </dgm:t>
    </dgm:pt>
    <dgm:pt modelId="{F3696EB2-5394-4C19-9BA6-72F1FFE13506}" type="parTrans" cxnId="{F5068B08-123E-4B9B-9CAE-C719525B02ED}">
      <dgm:prSet/>
      <dgm:spPr/>
      <dgm:t>
        <a:bodyPr/>
        <a:lstStyle/>
        <a:p>
          <a:endParaRPr lang="lt-LT"/>
        </a:p>
      </dgm:t>
    </dgm:pt>
    <dgm:pt modelId="{76273CF3-CDA5-4F3C-94F9-2A353CE0A061}" type="sibTrans" cxnId="{F5068B08-123E-4B9B-9CAE-C719525B02ED}">
      <dgm:prSet/>
      <dgm:spPr/>
      <dgm:t>
        <a:bodyPr/>
        <a:lstStyle/>
        <a:p>
          <a:endParaRPr lang="lt-LT"/>
        </a:p>
      </dgm:t>
    </dgm:pt>
    <dgm:pt modelId="{20A6A35D-5EC1-4FAD-9840-6A8A0758C60A}">
      <dgm:prSet custT="1"/>
      <dgm:spPr/>
      <dgm:t>
        <a:bodyPr/>
        <a:lstStyle/>
        <a:p>
          <a:pPr rtl="0"/>
          <a:r>
            <a:rPr kumimoji="1" lang="lt-LT" sz="1500" dirty="0" smtClean="0"/>
            <a:t>... </a:t>
          </a:r>
          <a:r>
            <a:rPr kumimoji="1" lang="en-US" sz="2000" dirty="0" smtClean="0"/>
            <a:t>Profitable customers</a:t>
          </a:r>
          <a:endParaRPr lang="lt-LT" sz="2000" dirty="0"/>
        </a:p>
      </dgm:t>
    </dgm:pt>
    <dgm:pt modelId="{30A385A5-4405-417D-B66F-9EEA7C03583D}" type="parTrans" cxnId="{B92949A9-CB23-40E7-BDD0-500812434911}">
      <dgm:prSet/>
      <dgm:spPr/>
      <dgm:t>
        <a:bodyPr/>
        <a:lstStyle/>
        <a:p>
          <a:endParaRPr lang="lt-LT"/>
        </a:p>
      </dgm:t>
    </dgm:pt>
    <dgm:pt modelId="{F2D89A60-4CFA-4D79-BD85-F3A6BA57909D}" type="sibTrans" cxnId="{B92949A9-CB23-40E7-BDD0-500812434911}">
      <dgm:prSet/>
      <dgm:spPr/>
      <dgm:t>
        <a:bodyPr/>
        <a:lstStyle/>
        <a:p>
          <a:endParaRPr lang="lt-LT"/>
        </a:p>
      </dgm:t>
    </dgm:pt>
    <dgm:pt modelId="{FD45A684-3E0B-4811-AEE8-D3F4AC366B58}">
      <dgm:prSet/>
      <dgm:spPr/>
      <dgm:t>
        <a:bodyPr/>
        <a:lstStyle/>
        <a:p>
          <a:pPr rtl="0"/>
          <a:r>
            <a:rPr kumimoji="1" lang="en-US" dirty="0" smtClean="0"/>
            <a:t>Keep</a:t>
          </a:r>
          <a:r>
            <a:rPr kumimoji="1" lang="lt-LT" dirty="0" smtClean="0"/>
            <a:t>:</a:t>
          </a:r>
          <a:endParaRPr lang="lt-LT" dirty="0"/>
        </a:p>
      </dgm:t>
    </dgm:pt>
    <dgm:pt modelId="{CEAB74EF-4325-4E36-97E6-FA8512FC6386}" type="parTrans" cxnId="{C7C8B8A0-3009-4D5A-8514-BEA4802B3B36}">
      <dgm:prSet/>
      <dgm:spPr/>
      <dgm:t>
        <a:bodyPr/>
        <a:lstStyle/>
        <a:p>
          <a:endParaRPr lang="lt-LT"/>
        </a:p>
      </dgm:t>
    </dgm:pt>
    <dgm:pt modelId="{DDD5AE0E-9B02-443A-9876-0E96758C8011}" type="sibTrans" cxnId="{C7C8B8A0-3009-4D5A-8514-BEA4802B3B36}">
      <dgm:prSet/>
      <dgm:spPr/>
      <dgm:t>
        <a:bodyPr/>
        <a:lstStyle/>
        <a:p>
          <a:endParaRPr lang="lt-LT"/>
        </a:p>
      </dgm:t>
    </dgm:pt>
    <dgm:pt modelId="{5D3D7D40-1277-4D8D-9E37-8A29246E25C3}">
      <dgm:prSet custT="1"/>
      <dgm:spPr/>
      <dgm:t>
        <a:bodyPr/>
        <a:lstStyle/>
        <a:p>
          <a:pPr rtl="0"/>
          <a:r>
            <a:rPr kumimoji="1" lang="lt-LT" sz="1500" dirty="0" smtClean="0"/>
            <a:t>... </a:t>
          </a:r>
          <a:r>
            <a:rPr kumimoji="1" lang="en-US" sz="2000" dirty="0" smtClean="0"/>
            <a:t>Profitable customers as long as possible</a:t>
          </a:r>
          <a:endParaRPr lang="lt-LT" sz="2000" dirty="0"/>
        </a:p>
      </dgm:t>
    </dgm:pt>
    <dgm:pt modelId="{961E4411-E1E4-4B6B-9CD6-EDF119D1046E}" type="parTrans" cxnId="{E88910D2-4595-4D97-B354-0C9E39FACE92}">
      <dgm:prSet/>
      <dgm:spPr/>
      <dgm:t>
        <a:bodyPr/>
        <a:lstStyle/>
        <a:p>
          <a:endParaRPr lang="lt-LT"/>
        </a:p>
      </dgm:t>
    </dgm:pt>
    <dgm:pt modelId="{41831D0F-14AC-4B1B-96A1-05E723B5F0B6}" type="sibTrans" cxnId="{E88910D2-4595-4D97-B354-0C9E39FACE92}">
      <dgm:prSet/>
      <dgm:spPr/>
      <dgm:t>
        <a:bodyPr/>
        <a:lstStyle/>
        <a:p>
          <a:endParaRPr lang="lt-LT"/>
        </a:p>
      </dgm:t>
    </dgm:pt>
    <dgm:pt modelId="{6263C867-DDDF-4BE1-8D8F-179C37B352AF}">
      <dgm:prSet custT="1"/>
      <dgm:spPr/>
      <dgm:t>
        <a:bodyPr/>
        <a:lstStyle/>
        <a:p>
          <a:pPr rtl="0"/>
          <a:r>
            <a:rPr kumimoji="1" lang="lt-LT" sz="2000" dirty="0" smtClean="0"/>
            <a:t>... </a:t>
          </a:r>
          <a:r>
            <a:rPr kumimoji="1" lang="en-US" sz="2000" dirty="0" smtClean="0"/>
            <a:t>Win them back from competitors</a:t>
          </a:r>
          <a:endParaRPr lang="lt-LT" sz="2000" dirty="0"/>
        </a:p>
      </dgm:t>
    </dgm:pt>
    <dgm:pt modelId="{B23A6DEB-1A3D-4814-9F0A-B19FAF6A10BD}" type="parTrans" cxnId="{37379384-8757-4620-A430-D7F86D9F6B81}">
      <dgm:prSet/>
      <dgm:spPr/>
      <dgm:t>
        <a:bodyPr/>
        <a:lstStyle/>
        <a:p>
          <a:endParaRPr lang="lt-LT"/>
        </a:p>
      </dgm:t>
    </dgm:pt>
    <dgm:pt modelId="{8C3BADB9-23D6-4BD6-8E90-A4B42DE9C4EC}" type="sibTrans" cxnId="{37379384-8757-4620-A430-D7F86D9F6B81}">
      <dgm:prSet/>
      <dgm:spPr/>
      <dgm:t>
        <a:bodyPr/>
        <a:lstStyle/>
        <a:p>
          <a:endParaRPr lang="lt-LT"/>
        </a:p>
      </dgm:t>
    </dgm:pt>
    <dgm:pt modelId="{2AFAE17C-FECA-44F1-B959-3BCE5EF388E0}">
      <dgm:prSet custT="1"/>
      <dgm:spPr/>
      <dgm:t>
        <a:bodyPr/>
        <a:lstStyle/>
        <a:p>
          <a:pPr rtl="0"/>
          <a:r>
            <a:rPr kumimoji="1" lang="lt-LT" sz="2000" dirty="0" smtClean="0"/>
            <a:t>... </a:t>
          </a:r>
          <a:r>
            <a:rPr kumimoji="1" lang="en-US" sz="2000" dirty="0" smtClean="0"/>
            <a:t>Convert not-profitable customers to the profitable</a:t>
          </a:r>
          <a:endParaRPr lang="lt-LT" sz="2000" dirty="0"/>
        </a:p>
      </dgm:t>
    </dgm:pt>
    <dgm:pt modelId="{BCFDE10F-B1B1-4B27-B0DF-6BEF9B041434}" type="parTrans" cxnId="{13324734-FCC6-4D80-AB25-80C79EC153DA}">
      <dgm:prSet/>
      <dgm:spPr/>
      <dgm:t>
        <a:bodyPr/>
        <a:lstStyle/>
        <a:p>
          <a:endParaRPr lang="lt-LT"/>
        </a:p>
      </dgm:t>
    </dgm:pt>
    <dgm:pt modelId="{E38DEFBF-941D-48BF-B841-750CAFED5D08}" type="sibTrans" cxnId="{13324734-FCC6-4D80-AB25-80C79EC153DA}">
      <dgm:prSet/>
      <dgm:spPr/>
      <dgm:t>
        <a:bodyPr/>
        <a:lstStyle/>
        <a:p>
          <a:endParaRPr lang="lt-LT"/>
        </a:p>
      </dgm:t>
    </dgm:pt>
    <dgm:pt modelId="{93F9D7F4-4BD0-4415-958F-2F4E64C9A35C}">
      <dgm:prSet/>
      <dgm:spPr/>
      <dgm:t>
        <a:bodyPr/>
        <a:lstStyle/>
        <a:p>
          <a:pPr rtl="0"/>
          <a:r>
            <a:rPr kumimoji="1" lang="en-US" dirty="0" smtClean="0"/>
            <a:t>Enhance</a:t>
          </a:r>
          <a:r>
            <a:rPr kumimoji="1" lang="lt-LT" dirty="0" smtClean="0"/>
            <a:t>:</a:t>
          </a:r>
          <a:endParaRPr lang="lt-LT" dirty="0"/>
        </a:p>
      </dgm:t>
    </dgm:pt>
    <dgm:pt modelId="{9FAF8DDF-3B90-418B-97EE-F70A2BBAECB7}" type="parTrans" cxnId="{A6CB7A36-4701-4ACE-B2F1-6E92AEC09B97}">
      <dgm:prSet/>
      <dgm:spPr/>
      <dgm:t>
        <a:bodyPr/>
        <a:lstStyle/>
        <a:p>
          <a:endParaRPr lang="lt-LT"/>
        </a:p>
      </dgm:t>
    </dgm:pt>
    <dgm:pt modelId="{E6AFE97C-0E57-471B-B4F3-1457821BDD12}" type="sibTrans" cxnId="{A6CB7A36-4701-4ACE-B2F1-6E92AEC09B97}">
      <dgm:prSet/>
      <dgm:spPr/>
      <dgm:t>
        <a:bodyPr/>
        <a:lstStyle/>
        <a:p>
          <a:endParaRPr lang="lt-LT"/>
        </a:p>
      </dgm:t>
    </dgm:pt>
    <dgm:pt modelId="{874FBF46-67C6-42A5-BB6E-A21D3D1FFF2E}">
      <dgm:prSet custT="1"/>
      <dgm:spPr/>
      <dgm:t>
        <a:bodyPr/>
        <a:lstStyle/>
        <a:p>
          <a:pPr rtl="0"/>
          <a:r>
            <a:rPr kumimoji="1" lang="lt-LT" sz="2000" dirty="0" smtClean="0"/>
            <a:t>... </a:t>
          </a:r>
          <a:r>
            <a:rPr kumimoji="1" lang="en-US" sz="2000" dirty="0" smtClean="0"/>
            <a:t>incentives to get additional products</a:t>
          </a:r>
          <a:endParaRPr lang="lt-LT" sz="2000" dirty="0"/>
        </a:p>
      </dgm:t>
    </dgm:pt>
    <dgm:pt modelId="{C22FD60D-255B-4AB3-A2FF-01DC906A54B1}" type="parTrans" cxnId="{FA765B64-1FDC-4755-856F-A237E8F0447D}">
      <dgm:prSet/>
      <dgm:spPr/>
      <dgm:t>
        <a:bodyPr/>
        <a:lstStyle/>
        <a:p>
          <a:endParaRPr lang="lt-LT"/>
        </a:p>
      </dgm:t>
    </dgm:pt>
    <dgm:pt modelId="{3394D6E4-D087-40F8-9151-54B79D1BD70D}" type="sibTrans" cxnId="{FA765B64-1FDC-4755-856F-A237E8F0447D}">
      <dgm:prSet/>
      <dgm:spPr/>
      <dgm:t>
        <a:bodyPr/>
        <a:lstStyle/>
        <a:p>
          <a:endParaRPr lang="lt-LT"/>
        </a:p>
      </dgm:t>
    </dgm:pt>
    <dgm:pt modelId="{C57DA690-03DF-4928-9E56-18C8407DFA03}">
      <dgm:prSet custT="1"/>
      <dgm:spPr/>
      <dgm:t>
        <a:bodyPr/>
        <a:lstStyle/>
        <a:p>
          <a:pPr rtl="0"/>
          <a:r>
            <a:rPr kumimoji="1" lang="lt-LT" sz="2000" dirty="0" smtClean="0"/>
            <a:t>.... </a:t>
          </a:r>
          <a:r>
            <a:rPr kumimoji="1" lang="en-US" sz="2000" dirty="0" smtClean="0"/>
            <a:t>Positive reference from existing customers to win new</a:t>
          </a:r>
          <a:endParaRPr lang="lt-LT" sz="2000" dirty="0"/>
        </a:p>
      </dgm:t>
    </dgm:pt>
    <dgm:pt modelId="{13849BD6-A4AD-4741-A657-8C39A847A73E}" type="parTrans" cxnId="{30A0B621-252A-4A81-B70E-6DA6D859106E}">
      <dgm:prSet/>
      <dgm:spPr/>
      <dgm:t>
        <a:bodyPr/>
        <a:lstStyle/>
        <a:p>
          <a:endParaRPr lang="lt-LT"/>
        </a:p>
      </dgm:t>
    </dgm:pt>
    <dgm:pt modelId="{38724545-D494-472F-9A7E-6CE4E8DAF078}" type="sibTrans" cxnId="{30A0B621-252A-4A81-B70E-6DA6D859106E}">
      <dgm:prSet/>
      <dgm:spPr/>
      <dgm:t>
        <a:bodyPr/>
        <a:lstStyle/>
        <a:p>
          <a:endParaRPr lang="lt-LT"/>
        </a:p>
      </dgm:t>
    </dgm:pt>
    <dgm:pt modelId="{C169C09E-5D08-486A-98D4-876A7700A888}">
      <dgm:prSet custT="1"/>
      <dgm:spPr/>
      <dgm:t>
        <a:bodyPr/>
        <a:lstStyle/>
        <a:p>
          <a:pPr rtl="0"/>
          <a:r>
            <a:rPr kumimoji="1" lang="lt-LT" sz="2000" dirty="0" smtClean="0"/>
            <a:t>... </a:t>
          </a:r>
          <a:r>
            <a:rPr kumimoji="1" lang="en-US" sz="2000" dirty="0" smtClean="0"/>
            <a:t>Customer service programs</a:t>
          </a:r>
          <a:endParaRPr lang="lt-LT" sz="2000" dirty="0"/>
        </a:p>
      </dgm:t>
    </dgm:pt>
    <dgm:pt modelId="{7DB7652F-DF8B-4DB1-BEA8-09465B758806}" type="parTrans" cxnId="{8D65A1DD-7D28-474D-AD98-56D517D0345B}">
      <dgm:prSet/>
      <dgm:spPr/>
      <dgm:t>
        <a:bodyPr/>
        <a:lstStyle/>
        <a:p>
          <a:endParaRPr lang="lt-LT"/>
        </a:p>
      </dgm:t>
    </dgm:pt>
    <dgm:pt modelId="{14D3523F-6EC1-4758-AAB3-6C9D0ADCA18E}" type="sibTrans" cxnId="{8D65A1DD-7D28-474D-AD98-56D517D0345B}">
      <dgm:prSet/>
      <dgm:spPr/>
      <dgm:t>
        <a:bodyPr/>
        <a:lstStyle/>
        <a:p>
          <a:endParaRPr lang="lt-LT"/>
        </a:p>
      </dgm:t>
    </dgm:pt>
    <dgm:pt modelId="{55B24CB9-3771-44EC-B0BE-E34AC2D6A42C}" type="pres">
      <dgm:prSet presAssocID="{0C5EBD01-2922-4509-B86A-8806CD78A89F}" presName="Name0" presStyleCnt="0">
        <dgm:presLayoutVars>
          <dgm:chMax val="5"/>
          <dgm:chPref val="5"/>
          <dgm:dir/>
          <dgm:animLvl val="lvl"/>
        </dgm:presLayoutVars>
      </dgm:prSet>
      <dgm:spPr/>
      <dgm:t>
        <a:bodyPr/>
        <a:lstStyle/>
        <a:p>
          <a:endParaRPr lang="lt-LT"/>
        </a:p>
      </dgm:t>
    </dgm:pt>
    <dgm:pt modelId="{80EFEC47-DAB4-4199-9F44-FC5E3D340547}" type="pres">
      <dgm:prSet presAssocID="{C18DF31A-2C5B-4DAD-A500-68B886FFE50E}" presName="parentText1" presStyleLbl="node1" presStyleIdx="0" presStyleCnt="3">
        <dgm:presLayoutVars>
          <dgm:chMax/>
          <dgm:chPref val="3"/>
          <dgm:bulletEnabled val="1"/>
        </dgm:presLayoutVars>
      </dgm:prSet>
      <dgm:spPr/>
      <dgm:t>
        <a:bodyPr/>
        <a:lstStyle/>
        <a:p>
          <a:endParaRPr lang="lt-LT"/>
        </a:p>
      </dgm:t>
    </dgm:pt>
    <dgm:pt modelId="{B4EC68FE-1ED0-43BD-AEE9-DBE90FA34916}" type="pres">
      <dgm:prSet presAssocID="{C18DF31A-2C5B-4DAD-A500-68B886FFE50E}" presName="childText1" presStyleLbl="solidAlignAcc1" presStyleIdx="0" presStyleCnt="3" custLinFactNeighborX="-59283" custLinFactNeighborY="1590">
        <dgm:presLayoutVars>
          <dgm:chMax val="0"/>
          <dgm:chPref val="0"/>
          <dgm:bulletEnabled val="1"/>
        </dgm:presLayoutVars>
      </dgm:prSet>
      <dgm:spPr/>
      <dgm:t>
        <a:bodyPr/>
        <a:lstStyle/>
        <a:p>
          <a:endParaRPr lang="lt-LT"/>
        </a:p>
      </dgm:t>
    </dgm:pt>
    <dgm:pt modelId="{72A022F5-A5D3-4046-8EA4-32AA954F632B}" type="pres">
      <dgm:prSet presAssocID="{FD45A684-3E0B-4811-AEE8-D3F4AC366B58}" presName="parentText2" presStyleLbl="node1" presStyleIdx="1" presStyleCnt="3">
        <dgm:presLayoutVars>
          <dgm:chMax/>
          <dgm:chPref val="3"/>
          <dgm:bulletEnabled val="1"/>
        </dgm:presLayoutVars>
      </dgm:prSet>
      <dgm:spPr/>
      <dgm:t>
        <a:bodyPr/>
        <a:lstStyle/>
        <a:p>
          <a:endParaRPr lang="lt-LT"/>
        </a:p>
      </dgm:t>
    </dgm:pt>
    <dgm:pt modelId="{C70DA2E7-4BD6-46D5-82CE-C6143AA9E2EF}" type="pres">
      <dgm:prSet presAssocID="{FD45A684-3E0B-4811-AEE8-D3F4AC366B58}" presName="childText2" presStyleLbl="solidAlignAcc1" presStyleIdx="1" presStyleCnt="3">
        <dgm:presLayoutVars>
          <dgm:chMax val="0"/>
          <dgm:chPref val="0"/>
          <dgm:bulletEnabled val="1"/>
        </dgm:presLayoutVars>
      </dgm:prSet>
      <dgm:spPr/>
      <dgm:t>
        <a:bodyPr/>
        <a:lstStyle/>
        <a:p>
          <a:endParaRPr lang="lt-LT"/>
        </a:p>
      </dgm:t>
    </dgm:pt>
    <dgm:pt modelId="{A05C819D-133C-4030-8E42-5B2B46731D12}" type="pres">
      <dgm:prSet presAssocID="{93F9D7F4-4BD0-4415-958F-2F4E64C9A35C}" presName="parentText3" presStyleLbl="node1" presStyleIdx="2" presStyleCnt="3" custScaleX="103440">
        <dgm:presLayoutVars>
          <dgm:chMax/>
          <dgm:chPref val="3"/>
          <dgm:bulletEnabled val="1"/>
        </dgm:presLayoutVars>
      </dgm:prSet>
      <dgm:spPr/>
      <dgm:t>
        <a:bodyPr/>
        <a:lstStyle/>
        <a:p>
          <a:endParaRPr lang="lt-LT"/>
        </a:p>
      </dgm:t>
    </dgm:pt>
    <dgm:pt modelId="{0352C38E-0C81-4CDD-BD11-18D739B18EEB}" type="pres">
      <dgm:prSet presAssocID="{93F9D7F4-4BD0-4415-958F-2F4E64C9A35C}" presName="childText3" presStyleLbl="solidAlignAcc1" presStyleIdx="2" presStyleCnt="3" custScaleX="105857" custScaleY="126733" custLinFactNeighborX="1856" custLinFactNeighborY="10719">
        <dgm:presLayoutVars>
          <dgm:chMax val="0"/>
          <dgm:chPref val="0"/>
          <dgm:bulletEnabled val="1"/>
        </dgm:presLayoutVars>
      </dgm:prSet>
      <dgm:spPr/>
      <dgm:t>
        <a:bodyPr/>
        <a:lstStyle/>
        <a:p>
          <a:endParaRPr lang="lt-LT"/>
        </a:p>
      </dgm:t>
    </dgm:pt>
  </dgm:ptLst>
  <dgm:cxnLst>
    <dgm:cxn modelId="{13324734-FCC6-4D80-AB25-80C79EC153DA}" srcId="{FD45A684-3E0B-4811-AEE8-D3F4AC366B58}" destId="{2AFAE17C-FECA-44F1-B959-3BCE5EF388E0}" srcOrd="2" destOrd="0" parTransId="{BCFDE10F-B1B1-4B27-B0DF-6BEF9B041434}" sibTransId="{E38DEFBF-941D-48BF-B841-750CAFED5D08}"/>
    <dgm:cxn modelId="{37379384-8757-4620-A430-D7F86D9F6B81}" srcId="{FD45A684-3E0B-4811-AEE8-D3F4AC366B58}" destId="{6263C867-DDDF-4BE1-8D8F-179C37B352AF}" srcOrd="1" destOrd="0" parTransId="{B23A6DEB-1A3D-4814-9F0A-B19FAF6A10BD}" sibTransId="{8C3BADB9-23D6-4BD6-8E90-A4B42DE9C4EC}"/>
    <dgm:cxn modelId="{1DD53C9B-BE28-46D0-8EE6-B71261017155}" type="presOf" srcId="{20A6A35D-5EC1-4FAD-9840-6A8A0758C60A}" destId="{B4EC68FE-1ED0-43BD-AEE9-DBE90FA34916}" srcOrd="0" destOrd="0" presId="urn:microsoft.com/office/officeart/2009/3/layout/IncreasingArrowsProcess"/>
    <dgm:cxn modelId="{E851A00D-6382-4792-9EF3-CCF2269AA0CB}" type="presOf" srcId="{0C5EBD01-2922-4509-B86A-8806CD78A89F}" destId="{55B24CB9-3771-44EC-B0BE-E34AC2D6A42C}" srcOrd="0" destOrd="0" presId="urn:microsoft.com/office/officeart/2009/3/layout/IncreasingArrowsProcess"/>
    <dgm:cxn modelId="{30A0B621-252A-4A81-B70E-6DA6D859106E}" srcId="{93F9D7F4-4BD0-4415-958F-2F4E64C9A35C}" destId="{C57DA690-03DF-4928-9E56-18C8407DFA03}" srcOrd="1" destOrd="0" parTransId="{13849BD6-A4AD-4741-A657-8C39A847A73E}" sibTransId="{38724545-D494-472F-9A7E-6CE4E8DAF078}"/>
    <dgm:cxn modelId="{0ABC8323-767D-4714-83E1-EA8F62065225}" type="presOf" srcId="{874FBF46-67C6-42A5-BB6E-A21D3D1FFF2E}" destId="{0352C38E-0C81-4CDD-BD11-18D739B18EEB}" srcOrd="0" destOrd="0" presId="urn:microsoft.com/office/officeart/2009/3/layout/IncreasingArrowsProcess"/>
    <dgm:cxn modelId="{182D6DCC-4482-41BF-8876-5F8E118542AE}" type="presOf" srcId="{93F9D7F4-4BD0-4415-958F-2F4E64C9A35C}" destId="{A05C819D-133C-4030-8E42-5B2B46731D12}" srcOrd="0" destOrd="0" presId="urn:microsoft.com/office/officeart/2009/3/layout/IncreasingArrowsProcess"/>
    <dgm:cxn modelId="{8553543F-A4DF-43BC-A6CF-33A2A0E2EFB2}" type="presOf" srcId="{C57DA690-03DF-4928-9E56-18C8407DFA03}" destId="{0352C38E-0C81-4CDD-BD11-18D739B18EEB}" srcOrd="0" destOrd="1" presId="urn:microsoft.com/office/officeart/2009/3/layout/IncreasingArrowsProcess"/>
    <dgm:cxn modelId="{FA765B64-1FDC-4755-856F-A237E8F0447D}" srcId="{93F9D7F4-4BD0-4415-958F-2F4E64C9A35C}" destId="{874FBF46-67C6-42A5-BB6E-A21D3D1FFF2E}" srcOrd="0" destOrd="0" parTransId="{C22FD60D-255B-4AB3-A2FF-01DC906A54B1}" sibTransId="{3394D6E4-D087-40F8-9151-54B79D1BD70D}"/>
    <dgm:cxn modelId="{86CCB01F-F939-47F4-880C-136356E8D8C4}" type="presOf" srcId="{6263C867-DDDF-4BE1-8D8F-179C37B352AF}" destId="{C70DA2E7-4BD6-46D5-82CE-C6143AA9E2EF}" srcOrd="0" destOrd="1" presId="urn:microsoft.com/office/officeart/2009/3/layout/IncreasingArrowsProcess"/>
    <dgm:cxn modelId="{A6CB7A36-4701-4ACE-B2F1-6E92AEC09B97}" srcId="{0C5EBD01-2922-4509-B86A-8806CD78A89F}" destId="{93F9D7F4-4BD0-4415-958F-2F4E64C9A35C}" srcOrd="2" destOrd="0" parTransId="{9FAF8DDF-3B90-418B-97EE-F70A2BBAECB7}" sibTransId="{E6AFE97C-0E57-471B-B4F3-1457821BDD12}"/>
    <dgm:cxn modelId="{6213F413-6962-4379-825F-7BD3ACE2D407}" type="presOf" srcId="{C169C09E-5D08-486A-98D4-876A7700A888}" destId="{0352C38E-0C81-4CDD-BD11-18D739B18EEB}" srcOrd="0" destOrd="2" presId="urn:microsoft.com/office/officeart/2009/3/layout/IncreasingArrowsProcess"/>
    <dgm:cxn modelId="{2F7638AE-800C-4DC1-8640-08C7570A0D4A}" type="presOf" srcId="{5D3D7D40-1277-4D8D-9E37-8A29246E25C3}" destId="{C70DA2E7-4BD6-46D5-82CE-C6143AA9E2EF}" srcOrd="0" destOrd="0" presId="urn:microsoft.com/office/officeart/2009/3/layout/IncreasingArrowsProcess"/>
    <dgm:cxn modelId="{F5068B08-123E-4B9B-9CAE-C719525B02ED}" srcId="{0C5EBD01-2922-4509-B86A-8806CD78A89F}" destId="{C18DF31A-2C5B-4DAD-A500-68B886FFE50E}" srcOrd="0" destOrd="0" parTransId="{F3696EB2-5394-4C19-9BA6-72F1FFE13506}" sibTransId="{76273CF3-CDA5-4F3C-94F9-2A353CE0A061}"/>
    <dgm:cxn modelId="{E88910D2-4595-4D97-B354-0C9E39FACE92}" srcId="{FD45A684-3E0B-4811-AEE8-D3F4AC366B58}" destId="{5D3D7D40-1277-4D8D-9E37-8A29246E25C3}" srcOrd="0" destOrd="0" parTransId="{961E4411-E1E4-4B6B-9CD6-EDF119D1046E}" sibTransId="{41831D0F-14AC-4B1B-96A1-05E723B5F0B6}"/>
    <dgm:cxn modelId="{C7C8B8A0-3009-4D5A-8514-BEA4802B3B36}" srcId="{0C5EBD01-2922-4509-B86A-8806CD78A89F}" destId="{FD45A684-3E0B-4811-AEE8-D3F4AC366B58}" srcOrd="1" destOrd="0" parTransId="{CEAB74EF-4325-4E36-97E6-FA8512FC6386}" sibTransId="{DDD5AE0E-9B02-443A-9876-0E96758C8011}"/>
    <dgm:cxn modelId="{FDD4C185-E233-4C13-B686-2720CAF68369}" type="presOf" srcId="{FD45A684-3E0B-4811-AEE8-D3F4AC366B58}" destId="{72A022F5-A5D3-4046-8EA4-32AA954F632B}" srcOrd="0" destOrd="0" presId="urn:microsoft.com/office/officeart/2009/3/layout/IncreasingArrowsProcess"/>
    <dgm:cxn modelId="{8D65A1DD-7D28-474D-AD98-56D517D0345B}" srcId="{93F9D7F4-4BD0-4415-958F-2F4E64C9A35C}" destId="{C169C09E-5D08-486A-98D4-876A7700A888}" srcOrd="2" destOrd="0" parTransId="{7DB7652F-DF8B-4DB1-BEA8-09465B758806}" sibTransId="{14D3523F-6EC1-4758-AAB3-6C9D0ADCA18E}"/>
    <dgm:cxn modelId="{2CC2BFD3-D6E5-43DE-8658-4ED736B6CAF9}" type="presOf" srcId="{2AFAE17C-FECA-44F1-B959-3BCE5EF388E0}" destId="{C70DA2E7-4BD6-46D5-82CE-C6143AA9E2EF}" srcOrd="0" destOrd="2" presId="urn:microsoft.com/office/officeart/2009/3/layout/IncreasingArrowsProcess"/>
    <dgm:cxn modelId="{379E395A-3645-492B-971E-FF757EF51BEF}" type="presOf" srcId="{C18DF31A-2C5B-4DAD-A500-68B886FFE50E}" destId="{80EFEC47-DAB4-4199-9F44-FC5E3D340547}" srcOrd="0" destOrd="0" presId="urn:microsoft.com/office/officeart/2009/3/layout/IncreasingArrowsProcess"/>
    <dgm:cxn modelId="{B92949A9-CB23-40E7-BDD0-500812434911}" srcId="{C18DF31A-2C5B-4DAD-A500-68B886FFE50E}" destId="{20A6A35D-5EC1-4FAD-9840-6A8A0758C60A}" srcOrd="0" destOrd="0" parTransId="{30A385A5-4405-417D-B66F-9EEA7C03583D}" sibTransId="{F2D89A60-4CFA-4D79-BD85-F3A6BA57909D}"/>
    <dgm:cxn modelId="{DFEFFDC7-E322-443A-9E00-67DBE98210C8}" type="presParOf" srcId="{55B24CB9-3771-44EC-B0BE-E34AC2D6A42C}" destId="{80EFEC47-DAB4-4199-9F44-FC5E3D340547}" srcOrd="0" destOrd="0" presId="urn:microsoft.com/office/officeart/2009/3/layout/IncreasingArrowsProcess"/>
    <dgm:cxn modelId="{5A2BDE92-9727-4390-80B9-21A48AF2A24E}" type="presParOf" srcId="{55B24CB9-3771-44EC-B0BE-E34AC2D6A42C}" destId="{B4EC68FE-1ED0-43BD-AEE9-DBE90FA34916}" srcOrd="1" destOrd="0" presId="urn:microsoft.com/office/officeart/2009/3/layout/IncreasingArrowsProcess"/>
    <dgm:cxn modelId="{3814BD3A-9CE4-4270-8409-FBA39D69166A}" type="presParOf" srcId="{55B24CB9-3771-44EC-B0BE-E34AC2D6A42C}" destId="{72A022F5-A5D3-4046-8EA4-32AA954F632B}" srcOrd="2" destOrd="0" presId="urn:microsoft.com/office/officeart/2009/3/layout/IncreasingArrowsProcess"/>
    <dgm:cxn modelId="{938461F4-4B79-427A-ABE7-CE804B625F40}" type="presParOf" srcId="{55B24CB9-3771-44EC-B0BE-E34AC2D6A42C}" destId="{C70DA2E7-4BD6-46D5-82CE-C6143AA9E2EF}" srcOrd="3" destOrd="0" presId="urn:microsoft.com/office/officeart/2009/3/layout/IncreasingArrowsProcess"/>
    <dgm:cxn modelId="{130C7C90-9FCD-4EFA-A085-0E37E700A27C}" type="presParOf" srcId="{55B24CB9-3771-44EC-B0BE-E34AC2D6A42C}" destId="{A05C819D-133C-4030-8E42-5B2B46731D12}" srcOrd="4" destOrd="0" presId="urn:microsoft.com/office/officeart/2009/3/layout/IncreasingArrowsProcess"/>
    <dgm:cxn modelId="{ACED2A81-B7A6-481B-BB82-3A1D96667EE6}" type="presParOf" srcId="{55B24CB9-3771-44EC-B0BE-E34AC2D6A42C}" destId="{0352C38E-0C81-4CDD-BD11-18D739B18EEB}"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FC0596-D3B2-45D0-A6D1-78292B78A0FE}"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lt-LT"/>
        </a:p>
      </dgm:t>
    </dgm:pt>
    <dgm:pt modelId="{79893090-19B2-4619-BFD9-F530E51E7437}">
      <dgm:prSet/>
      <dgm:spPr/>
      <dgm:t>
        <a:bodyPr/>
        <a:lstStyle/>
        <a:p>
          <a:pPr rtl="0"/>
          <a:r>
            <a:rPr kumimoji="1" lang="lt-LT" dirty="0" smtClean="0"/>
            <a:t>IDIC model </a:t>
          </a:r>
          <a:endParaRPr lang="lt-LT" dirty="0"/>
        </a:p>
      </dgm:t>
    </dgm:pt>
    <dgm:pt modelId="{467C29FF-AED0-41A8-9CFA-8C45C5865ACB}" type="parTrans" cxnId="{FEAAEBFE-A8A6-4228-91A8-31F26E7672B3}">
      <dgm:prSet/>
      <dgm:spPr/>
      <dgm:t>
        <a:bodyPr/>
        <a:lstStyle/>
        <a:p>
          <a:endParaRPr lang="lt-LT"/>
        </a:p>
      </dgm:t>
    </dgm:pt>
    <dgm:pt modelId="{6CBB9F14-F4FE-437E-9ABF-847396349FBE}" type="sibTrans" cxnId="{FEAAEBFE-A8A6-4228-91A8-31F26E7672B3}">
      <dgm:prSet/>
      <dgm:spPr/>
      <dgm:t>
        <a:bodyPr/>
        <a:lstStyle/>
        <a:p>
          <a:endParaRPr lang="lt-LT"/>
        </a:p>
      </dgm:t>
    </dgm:pt>
    <dgm:pt modelId="{EA56F366-048B-41EA-951F-A92CDE23D581}">
      <dgm:prSet/>
      <dgm:spPr/>
      <dgm:t>
        <a:bodyPr/>
        <a:lstStyle/>
        <a:p>
          <a:pPr rtl="0"/>
          <a:r>
            <a:rPr kumimoji="1" lang="lt-LT" dirty="0" smtClean="0"/>
            <a:t>Anal</a:t>
          </a:r>
          <a:r>
            <a:rPr kumimoji="1" lang="en-US" dirty="0" err="1" smtClean="0"/>
            <a:t>ytic</a:t>
          </a:r>
          <a:r>
            <a:rPr kumimoji="1" lang="lt-LT" dirty="0" smtClean="0"/>
            <a:t>:</a:t>
          </a:r>
          <a:endParaRPr lang="lt-LT" dirty="0"/>
        </a:p>
      </dgm:t>
    </dgm:pt>
    <dgm:pt modelId="{34D6363B-CF84-4D19-8E10-41F795465541}" type="parTrans" cxnId="{39884129-D240-4D5D-8BC7-3E856D119C5F}">
      <dgm:prSet/>
      <dgm:spPr/>
      <dgm:t>
        <a:bodyPr/>
        <a:lstStyle/>
        <a:p>
          <a:endParaRPr lang="lt-LT"/>
        </a:p>
      </dgm:t>
    </dgm:pt>
    <dgm:pt modelId="{CA2DC26E-C28E-4910-A17E-C804AD33FAA1}" type="sibTrans" cxnId="{39884129-D240-4D5D-8BC7-3E856D119C5F}">
      <dgm:prSet/>
      <dgm:spPr/>
      <dgm:t>
        <a:bodyPr/>
        <a:lstStyle/>
        <a:p>
          <a:endParaRPr lang="lt-LT"/>
        </a:p>
      </dgm:t>
    </dgm:pt>
    <dgm:pt modelId="{3AC2E373-638D-400A-B7B3-33C41E6FF3BD}">
      <dgm:prSet custT="1"/>
      <dgm:spPr/>
      <dgm:t>
        <a:bodyPr/>
        <a:lstStyle/>
        <a:p>
          <a:pPr rtl="0"/>
          <a:r>
            <a:rPr kumimoji="1" lang="en-US" sz="2400" dirty="0" smtClean="0"/>
            <a:t>Identification</a:t>
          </a:r>
          <a:endParaRPr lang="lt-LT" sz="2400" dirty="0"/>
        </a:p>
      </dgm:t>
    </dgm:pt>
    <dgm:pt modelId="{35197C32-6E2A-4FEB-B513-53F8E6782242}" type="parTrans" cxnId="{F782A565-228E-4C7D-9A5B-6912839FF856}">
      <dgm:prSet/>
      <dgm:spPr/>
      <dgm:t>
        <a:bodyPr/>
        <a:lstStyle/>
        <a:p>
          <a:endParaRPr lang="lt-LT"/>
        </a:p>
      </dgm:t>
    </dgm:pt>
    <dgm:pt modelId="{AA915442-493E-4A9E-92B4-F6BA6BE717A2}" type="sibTrans" cxnId="{F782A565-228E-4C7D-9A5B-6912839FF856}">
      <dgm:prSet/>
      <dgm:spPr/>
      <dgm:t>
        <a:bodyPr/>
        <a:lstStyle/>
        <a:p>
          <a:endParaRPr lang="lt-LT"/>
        </a:p>
      </dgm:t>
    </dgm:pt>
    <dgm:pt modelId="{6AE1D21B-54BE-440D-9E9E-1DDA65410D9E}">
      <dgm:prSet custT="1"/>
      <dgm:spPr/>
      <dgm:t>
        <a:bodyPr/>
        <a:lstStyle/>
        <a:p>
          <a:pPr rtl="0"/>
          <a:r>
            <a:rPr kumimoji="1" lang="en-US" sz="2000" dirty="0" smtClean="0"/>
            <a:t>Differentiation</a:t>
          </a:r>
          <a:endParaRPr lang="lt-LT" sz="2000" dirty="0"/>
        </a:p>
      </dgm:t>
    </dgm:pt>
    <dgm:pt modelId="{E307CC7E-13B6-4960-AFA4-21C223BA8B35}" type="parTrans" cxnId="{1246322C-4E03-4CB0-92DA-D50BDAA3BAF5}">
      <dgm:prSet/>
      <dgm:spPr/>
      <dgm:t>
        <a:bodyPr/>
        <a:lstStyle/>
        <a:p>
          <a:endParaRPr lang="lt-LT"/>
        </a:p>
      </dgm:t>
    </dgm:pt>
    <dgm:pt modelId="{E4310F08-B12C-4C01-9188-0A02FEC323BB}" type="sibTrans" cxnId="{1246322C-4E03-4CB0-92DA-D50BDAA3BAF5}">
      <dgm:prSet/>
      <dgm:spPr/>
      <dgm:t>
        <a:bodyPr/>
        <a:lstStyle/>
        <a:p>
          <a:endParaRPr lang="lt-LT"/>
        </a:p>
      </dgm:t>
    </dgm:pt>
    <dgm:pt modelId="{379C3641-ACE8-4F5D-BD44-AC595E48AD60}">
      <dgm:prSet/>
      <dgm:spPr/>
      <dgm:t>
        <a:bodyPr/>
        <a:lstStyle/>
        <a:p>
          <a:pPr rtl="0"/>
          <a:r>
            <a:rPr kumimoji="1" lang="lt-LT" dirty="0" smtClean="0"/>
            <a:t>Opera</a:t>
          </a:r>
          <a:r>
            <a:rPr kumimoji="1" lang="en-US" dirty="0" err="1" smtClean="0"/>
            <a:t>tional</a:t>
          </a:r>
          <a:r>
            <a:rPr kumimoji="1" lang="lt-LT" dirty="0" smtClean="0"/>
            <a:t>:</a:t>
          </a:r>
          <a:endParaRPr lang="lt-LT" dirty="0"/>
        </a:p>
      </dgm:t>
    </dgm:pt>
    <dgm:pt modelId="{7E57A754-01CD-438A-ADAD-649B8FD04425}" type="parTrans" cxnId="{81D69120-75F6-40ED-8253-E1EA9E213990}">
      <dgm:prSet/>
      <dgm:spPr/>
      <dgm:t>
        <a:bodyPr/>
        <a:lstStyle/>
        <a:p>
          <a:endParaRPr lang="lt-LT"/>
        </a:p>
      </dgm:t>
    </dgm:pt>
    <dgm:pt modelId="{B319011A-A33D-472D-A198-BB70AAFBE2EB}" type="sibTrans" cxnId="{81D69120-75F6-40ED-8253-E1EA9E213990}">
      <dgm:prSet/>
      <dgm:spPr/>
      <dgm:t>
        <a:bodyPr/>
        <a:lstStyle/>
        <a:p>
          <a:endParaRPr lang="lt-LT"/>
        </a:p>
      </dgm:t>
    </dgm:pt>
    <dgm:pt modelId="{66FA9E54-C26C-4623-A1FD-108D9A4B6005}">
      <dgm:prSet custT="1"/>
      <dgm:spPr/>
      <dgm:t>
        <a:bodyPr/>
        <a:lstStyle/>
        <a:p>
          <a:pPr rtl="0"/>
          <a:r>
            <a:rPr kumimoji="1" lang="en-US" sz="2000" dirty="0" smtClean="0"/>
            <a:t>Interaction</a:t>
          </a:r>
          <a:endParaRPr lang="lt-LT" sz="2000" dirty="0"/>
        </a:p>
      </dgm:t>
    </dgm:pt>
    <dgm:pt modelId="{46AB5D47-D0C9-4A7D-B439-5CAE63C2ED4A}" type="parTrans" cxnId="{E518A555-3CBA-4786-9B6E-6DDADAC8A325}">
      <dgm:prSet/>
      <dgm:spPr/>
      <dgm:t>
        <a:bodyPr/>
        <a:lstStyle/>
        <a:p>
          <a:endParaRPr lang="lt-LT"/>
        </a:p>
      </dgm:t>
    </dgm:pt>
    <dgm:pt modelId="{0483B91B-8D78-40FD-92EA-D5A0299F0684}" type="sibTrans" cxnId="{E518A555-3CBA-4786-9B6E-6DDADAC8A325}">
      <dgm:prSet/>
      <dgm:spPr/>
      <dgm:t>
        <a:bodyPr/>
        <a:lstStyle/>
        <a:p>
          <a:endParaRPr lang="lt-LT"/>
        </a:p>
      </dgm:t>
    </dgm:pt>
    <dgm:pt modelId="{F0285119-3623-45C9-B1A2-3567126457DC}">
      <dgm:prSet custT="1"/>
      <dgm:spPr/>
      <dgm:t>
        <a:bodyPr/>
        <a:lstStyle/>
        <a:p>
          <a:pPr rtl="0"/>
          <a:r>
            <a:rPr lang="en-US" sz="2000" dirty="0" smtClean="0"/>
            <a:t>Customization</a:t>
          </a:r>
          <a:endParaRPr lang="lt-LT" sz="2000" dirty="0"/>
        </a:p>
      </dgm:t>
    </dgm:pt>
    <dgm:pt modelId="{140B0281-A7D4-48FC-9D53-39AB6618EA32}" type="parTrans" cxnId="{F766B3D1-C802-452C-82E1-B0861B83D736}">
      <dgm:prSet/>
      <dgm:spPr/>
      <dgm:t>
        <a:bodyPr/>
        <a:lstStyle/>
        <a:p>
          <a:endParaRPr lang="lt-LT"/>
        </a:p>
      </dgm:t>
    </dgm:pt>
    <dgm:pt modelId="{08CA7A4D-C46A-4D11-ADB0-E93114D1AA2D}" type="sibTrans" cxnId="{F766B3D1-C802-452C-82E1-B0861B83D736}">
      <dgm:prSet/>
      <dgm:spPr/>
      <dgm:t>
        <a:bodyPr/>
        <a:lstStyle/>
        <a:p>
          <a:endParaRPr lang="lt-LT"/>
        </a:p>
      </dgm:t>
    </dgm:pt>
    <dgm:pt modelId="{0D25E517-BCB7-4CF3-ACFD-578B61BAD803}" type="pres">
      <dgm:prSet presAssocID="{18FC0596-D3B2-45D0-A6D1-78292B78A0FE}" presName="Name0" presStyleCnt="0">
        <dgm:presLayoutVars>
          <dgm:chPref val="1"/>
          <dgm:dir/>
          <dgm:animOne val="branch"/>
          <dgm:animLvl val="lvl"/>
          <dgm:resizeHandles/>
        </dgm:presLayoutVars>
      </dgm:prSet>
      <dgm:spPr/>
      <dgm:t>
        <a:bodyPr/>
        <a:lstStyle/>
        <a:p>
          <a:endParaRPr lang="lt-LT"/>
        </a:p>
      </dgm:t>
    </dgm:pt>
    <dgm:pt modelId="{A9345895-0072-4EA6-A5C1-6ECDC5DD85C3}" type="pres">
      <dgm:prSet presAssocID="{79893090-19B2-4619-BFD9-F530E51E7437}" presName="vertOne" presStyleCnt="0"/>
      <dgm:spPr/>
    </dgm:pt>
    <dgm:pt modelId="{F7122855-28E7-4DD1-A3B3-3A9336D4275A}" type="pres">
      <dgm:prSet presAssocID="{79893090-19B2-4619-BFD9-F530E51E7437}" presName="txOne" presStyleLbl="node0" presStyleIdx="0" presStyleCnt="1">
        <dgm:presLayoutVars>
          <dgm:chPref val="3"/>
        </dgm:presLayoutVars>
      </dgm:prSet>
      <dgm:spPr/>
      <dgm:t>
        <a:bodyPr/>
        <a:lstStyle/>
        <a:p>
          <a:endParaRPr lang="lt-LT"/>
        </a:p>
      </dgm:t>
    </dgm:pt>
    <dgm:pt modelId="{DB4B0961-1B6B-40EE-B87C-39891A484659}" type="pres">
      <dgm:prSet presAssocID="{79893090-19B2-4619-BFD9-F530E51E7437}" presName="parTransOne" presStyleCnt="0"/>
      <dgm:spPr/>
    </dgm:pt>
    <dgm:pt modelId="{EEE3B368-93FC-4FC1-A54F-B577B2DF0BB6}" type="pres">
      <dgm:prSet presAssocID="{79893090-19B2-4619-BFD9-F530E51E7437}" presName="horzOne" presStyleCnt="0"/>
      <dgm:spPr/>
    </dgm:pt>
    <dgm:pt modelId="{41B64349-04CB-4420-B550-4020273465E3}" type="pres">
      <dgm:prSet presAssocID="{EA56F366-048B-41EA-951F-A92CDE23D581}" presName="vertTwo" presStyleCnt="0"/>
      <dgm:spPr/>
    </dgm:pt>
    <dgm:pt modelId="{10F17ACC-A228-4EB8-8BE3-962B1D70232C}" type="pres">
      <dgm:prSet presAssocID="{EA56F366-048B-41EA-951F-A92CDE23D581}" presName="txTwo" presStyleLbl="node2" presStyleIdx="0" presStyleCnt="2">
        <dgm:presLayoutVars>
          <dgm:chPref val="3"/>
        </dgm:presLayoutVars>
      </dgm:prSet>
      <dgm:spPr/>
      <dgm:t>
        <a:bodyPr/>
        <a:lstStyle/>
        <a:p>
          <a:endParaRPr lang="lt-LT"/>
        </a:p>
      </dgm:t>
    </dgm:pt>
    <dgm:pt modelId="{B9D30209-2CF6-48E1-919A-C9A4CFB1DE50}" type="pres">
      <dgm:prSet presAssocID="{EA56F366-048B-41EA-951F-A92CDE23D581}" presName="parTransTwo" presStyleCnt="0"/>
      <dgm:spPr/>
    </dgm:pt>
    <dgm:pt modelId="{E13B3256-5059-4718-98C1-F34797A9A22A}" type="pres">
      <dgm:prSet presAssocID="{EA56F366-048B-41EA-951F-A92CDE23D581}" presName="horzTwo" presStyleCnt="0"/>
      <dgm:spPr/>
    </dgm:pt>
    <dgm:pt modelId="{D9305AA8-7CE9-420D-A482-D21E447CC7D4}" type="pres">
      <dgm:prSet presAssocID="{3AC2E373-638D-400A-B7B3-33C41E6FF3BD}" presName="vertThree" presStyleCnt="0"/>
      <dgm:spPr/>
    </dgm:pt>
    <dgm:pt modelId="{F917A03E-1D4F-4BC8-89D0-D220B7289ACA}" type="pres">
      <dgm:prSet presAssocID="{3AC2E373-638D-400A-B7B3-33C41E6FF3BD}" presName="txThree" presStyleLbl="node3" presStyleIdx="0" presStyleCnt="4" custLinFactNeighborX="-3769" custLinFactNeighborY="4735">
        <dgm:presLayoutVars>
          <dgm:chPref val="3"/>
        </dgm:presLayoutVars>
      </dgm:prSet>
      <dgm:spPr/>
      <dgm:t>
        <a:bodyPr/>
        <a:lstStyle/>
        <a:p>
          <a:endParaRPr lang="lt-LT"/>
        </a:p>
      </dgm:t>
    </dgm:pt>
    <dgm:pt modelId="{C4E20B8F-C684-4107-A827-E31341D7C938}" type="pres">
      <dgm:prSet presAssocID="{3AC2E373-638D-400A-B7B3-33C41E6FF3BD}" presName="horzThree" presStyleCnt="0"/>
      <dgm:spPr/>
    </dgm:pt>
    <dgm:pt modelId="{1E7DAA52-B221-43DA-A2EC-909B2D7FB6BD}" type="pres">
      <dgm:prSet presAssocID="{AA915442-493E-4A9E-92B4-F6BA6BE717A2}" presName="sibSpaceThree" presStyleCnt="0"/>
      <dgm:spPr/>
    </dgm:pt>
    <dgm:pt modelId="{35219A09-4313-4D48-A7EF-1D9DFF71FF13}" type="pres">
      <dgm:prSet presAssocID="{6AE1D21B-54BE-440D-9E9E-1DDA65410D9E}" presName="vertThree" presStyleCnt="0"/>
      <dgm:spPr/>
    </dgm:pt>
    <dgm:pt modelId="{2A801066-374B-4B31-9A9A-B5C0DA29819C}" type="pres">
      <dgm:prSet presAssocID="{6AE1D21B-54BE-440D-9E9E-1DDA65410D9E}" presName="txThree" presStyleLbl="node3" presStyleIdx="1" presStyleCnt="4">
        <dgm:presLayoutVars>
          <dgm:chPref val="3"/>
        </dgm:presLayoutVars>
      </dgm:prSet>
      <dgm:spPr/>
      <dgm:t>
        <a:bodyPr/>
        <a:lstStyle/>
        <a:p>
          <a:endParaRPr lang="lt-LT"/>
        </a:p>
      </dgm:t>
    </dgm:pt>
    <dgm:pt modelId="{41F6A34F-1DC3-452C-985F-1508E28AE911}" type="pres">
      <dgm:prSet presAssocID="{6AE1D21B-54BE-440D-9E9E-1DDA65410D9E}" presName="horzThree" presStyleCnt="0"/>
      <dgm:spPr/>
    </dgm:pt>
    <dgm:pt modelId="{0C4EAB49-33B8-44E0-A691-68934C3E02C7}" type="pres">
      <dgm:prSet presAssocID="{CA2DC26E-C28E-4910-A17E-C804AD33FAA1}" presName="sibSpaceTwo" presStyleCnt="0"/>
      <dgm:spPr/>
    </dgm:pt>
    <dgm:pt modelId="{A3896507-409C-4CFC-9ED6-83003180304E}" type="pres">
      <dgm:prSet presAssocID="{379C3641-ACE8-4F5D-BD44-AC595E48AD60}" presName="vertTwo" presStyleCnt="0"/>
      <dgm:spPr/>
    </dgm:pt>
    <dgm:pt modelId="{E96D32BA-A365-4253-BC7A-4F42DD089699}" type="pres">
      <dgm:prSet presAssocID="{379C3641-ACE8-4F5D-BD44-AC595E48AD60}" presName="txTwo" presStyleLbl="node2" presStyleIdx="1" presStyleCnt="2">
        <dgm:presLayoutVars>
          <dgm:chPref val="3"/>
        </dgm:presLayoutVars>
      </dgm:prSet>
      <dgm:spPr/>
      <dgm:t>
        <a:bodyPr/>
        <a:lstStyle/>
        <a:p>
          <a:endParaRPr lang="lt-LT"/>
        </a:p>
      </dgm:t>
    </dgm:pt>
    <dgm:pt modelId="{D3E05300-C70D-4F03-8799-C583316DDA39}" type="pres">
      <dgm:prSet presAssocID="{379C3641-ACE8-4F5D-BD44-AC595E48AD60}" presName="parTransTwo" presStyleCnt="0"/>
      <dgm:spPr/>
    </dgm:pt>
    <dgm:pt modelId="{835E3ACD-AD67-486F-A9AB-861799C3AFD8}" type="pres">
      <dgm:prSet presAssocID="{379C3641-ACE8-4F5D-BD44-AC595E48AD60}" presName="horzTwo" presStyleCnt="0"/>
      <dgm:spPr/>
    </dgm:pt>
    <dgm:pt modelId="{4D324B9A-E858-432D-87F0-FCDE3199F1D8}" type="pres">
      <dgm:prSet presAssocID="{66FA9E54-C26C-4623-A1FD-108D9A4B6005}" presName="vertThree" presStyleCnt="0"/>
      <dgm:spPr/>
    </dgm:pt>
    <dgm:pt modelId="{0A48EEF0-38C0-4287-9212-508822F71D39}" type="pres">
      <dgm:prSet presAssocID="{66FA9E54-C26C-4623-A1FD-108D9A4B6005}" presName="txThree" presStyleLbl="node3" presStyleIdx="2" presStyleCnt="4">
        <dgm:presLayoutVars>
          <dgm:chPref val="3"/>
        </dgm:presLayoutVars>
      </dgm:prSet>
      <dgm:spPr/>
      <dgm:t>
        <a:bodyPr/>
        <a:lstStyle/>
        <a:p>
          <a:endParaRPr lang="lt-LT"/>
        </a:p>
      </dgm:t>
    </dgm:pt>
    <dgm:pt modelId="{7D50F67E-B6DD-4A1B-90FB-2C01C67DADD9}" type="pres">
      <dgm:prSet presAssocID="{66FA9E54-C26C-4623-A1FD-108D9A4B6005}" presName="horzThree" presStyleCnt="0"/>
      <dgm:spPr/>
    </dgm:pt>
    <dgm:pt modelId="{0E485FC1-E738-4401-B433-A322BE8DDD1A}" type="pres">
      <dgm:prSet presAssocID="{0483B91B-8D78-40FD-92EA-D5A0299F0684}" presName="sibSpaceThree" presStyleCnt="0"/>
      <dgm:spPr/>
    </dgm:pt>
    <dgm:pt modelId="{ED071DBD-28FC-4E1D-B46A-1DE9146AF924}" type="pres">
      <dgm:prSet presAssocID="{F0285119-3623-45C9-B1A2-3567126457DC}" presName="vertThree" presStyleCnt="0"/>
      <dgm:spPr/>
    </dgm:pt>
    <dgm:pt modelId="{330A7907-6836-4BFF-88F4-FE9B5263FE97}" type="pres">
      <dgm:prSet presAssocID="{F0285119-3623-45C9-B1A2-3567126457DC}" presName="txThree" presStyleLbl="node3" presStyleIdx="3" presStyleCnt="4">
        <dgm:presLayoutVars>
          <dgm:chPref val="3"/>
        </dgm:presLayoutVars>
      </dgm:prSet>
      <dgm:spPr/>
      <dgm:t>
        <a:bodyPr/>
        <a:lstStyle/>
        <a:p>
          <a:endParaRPr lang="lt-LT"/>
        </a:p>
      </dgm:t>
    </dgm:pt>
    <dgm:pt modelId="{27FA3DC4-6D54-40BB-A122-E51BEDFB0D84}" type="pres">
      <dgm:prSet presAssocID="{F0285119-3623-45C9-B1A2-3567126457DC}" presName="horzThree" presStyleCnt="0"/>
      <dgm:spPr/>
    </dgm:pt>
  </dgm:ptLst>
  <dgm:cxnLst>
    <dgm:cxn modelId="{76F23BCB-33CC-434E-BFD4-5C4AA65CC670}" type="presOf" srcId="{18FC0596-D3B2-45D0-A6D1-78292B78A0FE}" destId="{0D25E517-BCB7-4CF3-ACFD-578B61BAD803}" srcOrd="0" destOrd="0" presId="urn:microsoft.com/office/officeart/2005/8/layout/hierarchy4"/>
    <dgm:cxn modelId="{E518A555-3CBA-4786-9B6E-6DDADAC8A325}" srcId="{379C3641-ACE8-4F5D-BD44-AC595E48AD60}" destId="{66FA9E54-C26C-4623-A1FD-108D9A4B6005}" srcOrd="0" destOrd="0" parTransId="{46AB5D47-D0C9-4A7D-B439-5CAE63C2ED4A}" sibTransId="{0483B91B-8D78-40FD-92EA-D5A0299F0684}"/>
    <dgm:cxn modelId="{27A2EA39-D0F5-4197-B3A5-456D4DBD3180}" type="presOf" srcId="{66FA9E54-C26C-4623-A1FD-108D9A4B6005}" destId="{0A48EEF0-38C0-4287-9212-508822F71D39}" srcOrd="0" destOrd="0" presId="urn:microsoft.com/office/officeart/2005/8/layout/hierarchy4"/>
    <dgm:cxn modelId="{39884129-D240-4D5D-8BC7-3E856D119C5F}" srcId="{79893090-19B2-4619-BFD9-F530E51E7437}" destId="{EA56F366-048B-41EA-951F-A92CDE23D581}" srcOrd="0" destOrd="0" parTransId="{34D6363B-CF84-4D19-8E10-41F795465541}" sibTransId="{CA2DC26E-C28E-4910-A17E-C804AD33FAA1}"/>
    <dgm:cxn modelId="{DE4846FA-49B3-4B80-85CF-D78A1DFF2904}" type="presOf" srcId="{379C3641-ACE8-4F5D-BD44-AC595E48AD60}" destId="{E96D32BA-A365-4253-BC7A-4F42DD089699}" srcOrd="0" destOrd="0" presId="urn:microsoft.com/office/officeart/2005/8/layout/hierarchy4"/>
    <dgm:cxn modelId="{1F6BF28E-4F2B-4467-86B5-2A9459ED787F}" type="presOf" srcId="{EA56F366-048B-41EA-951F-A92CDE23D581}" destId="{10F17ACC-A228-4EB8-8BE3-962B1D70232C}" srcOrd="0" destOrd="0" presId="urn:microsoft.com/office/officeart/2005/8/layout/hierarchy4"/>
    <dgm:cxn modelId="{F766B3D1-C802-452C-82E1-B0861B83D736}" srcId="{379C3641-ACE8-4F5D-BD44-AC595E48AD60}" destId="{F0285119-3623-45C9-B1A2-3567126457DC}" srcOrd="1" destOrd="0" parTransId="{140B0281-A7D4-48FC-9D53-39AB6618EA32}" sibTransId="{08CA7A4D-C46A-4D11-ADB0-E93114D1AA2D}"/>
    <dgm:cxn modelId="{1246322C-4E03-4CB0-92DA-D50BDAA3BAF5}" srcId="{EA56F366-048B-41EA-951F-A92CDE23D581}" destId="{6AE1D21B-54BE-440D-9E9E-1DDA65410D9E}" srcOrd="1" destOrd="0" parTransId="{E307CC7E-13B6-4960-AFA4-21C223BA8B35}" sibTransId="{E4310F08-B12C-4C01-9188-0A02FEC323BB}"/>
    <dgm:cxn modelId="{FEAAEBFE-A8A6-4228-91A8-31F26E7672B3}" srcId="{18FC0596-D3B2-45D0-A6D1-78292B78A0FE}" destId="{79893090-19B2-4619-BFD9-F530E51E7437}" srcOrd="0" destOrd="0" parTransId="{467C29FF-AED0-41A8-9CFA-8C45C5865ACB}" sibTransId="{6CBB9F14-F4FE-437E-9ABF-847396349FBE}"/>
    <dgm:cxn modelId="{F782A565-228E-4C7D-9A5B-6912839FF856}" srcId="{EA56F366-048B-41EA-951F-A92CDE23D581}" destId="{3AC2E373-638D-400A-B7B3-33C41E6FF3BD}" srcOrd="0" destOrd="0" parTransId="{35197C32-6E2A-4FEB-B513-53F8E6782242}" sibTransId="{AA915442-493E-4A9E-92B4-F6BA6BE717A2}"/>
    <dgm:cxn modelId="{E1134DF1-0702-481D-8B81-DB2A5D6A4081}" type="presOf" srcId="{6AE1D21B-54BE-440D-9E9E-1DDA65410D9E}" destId="{2A801066-374B-4B31-9A9A-B5C0DA29819C}" srcOrd="0" destOrd="0" presId="urn:microsoft.com/office/officeart/2005/8/layout/hierarchy4"/>
    <dgm:cxn modelId="{81D69120-75F6-40ED-8253-E1EA9E213990}" srcId="{79893090-19B2-4619-BFD9-F530E51E7437}" destId="{379C3641-ACE8-4F5D-BD44-AC595E48AD60}" srcOrd="1" destOrd="0" parTransId="{7E57A754-01CD-438A-ADAD-649B8FD04425}" sibTransId="{B319011A-A33D-472D-A198-BB70AAFBE2EB}"/>
    <dgm:cxn modelId="{CF643564-27B6-4DBF-A799-72EFDA7E8540}" type="presOf" srcId="{79893090-19B2-4619-BFD9-F530E51E7437}" destId="{F7122855-28E7-4DD1-A3B3-3A9336D4275A}" srcOrd="0" destOrd="0" presId="urn:microsoft.com/office/officeart/2005/8/layout/hierarchy4"/>
    <dgm:cxn modelId="{90F3A975-981B-4346-A76B-01B5EEEE3682}" type="presOf" srcId="{F0285119-3623-45C9-B1A2-3567126457DC}" destId="{330A7907-6836-4BFF-88F4-FE9B5263FE97}" srcOrd="0" destOrd="0" presId="urn:microsoft.com/office/officeart/2005/8/layout/hierarchy4"/>
    <dgm:cxn modelId="{CFDABFD5-0FE9-4A1E-8121-DD896CC5632D}" type="presOf" srcId="{3AC2E373-638D-400A-B7B3-33C41E6FF3BD}" destId="{F917A03E-1D4F-4BC8-89D0-D220B7289ACA}" srcOrd="0" destOrd="0" presId="urn:microsoft.com/office/officeart/2005/8/layout/hierarchy4"/>
    <dgm:cxn modelId="{FBC896AD-4F49-4A2C-A298-6A749B59ADAF}" type="presParOf" srcId="{0D25E517-BCB7-4CF3-ACFD-578B61BAD803}" destId="{A9345895-0072-4EA6-A5C1-6ECDC5DD85C3}" srcOrd="0" destOrd="0" presId="urn:microsoft.com/office/officeart/2005/8/layout/hierarchy4"/>
    <dgm:cxn modelId="{E9329B91-A9DD-42F4-932A-8AD12C821FAB}" type="presParOf" srcId="{A9345895-0072-4EA6-A5C1-6ECDC5DD85C3}" destId="{F7122855-28E7-4DD1-A3B3-3A9336D4275A}" srcOrd="0" destOrd="0" presId="urn:microsoft.com/office/officeart/2005/8/layout/hierarchy4"/>
    <dgm:cxn modelId="{8C3DE97C-89AF-4F64-994A-6903D5A9F4B2}" type="presParOf" srcId="{A9345895-0072-4EA6-A5C1-6ECDC5DD85C3}" destId="{DB4B0961-1B6B-40EE-B87C-39891A484659}" srcOrd="1" destOrd="0" presId="urn:microsoft.com/office/officeart/2005/8/layout/hierarchy4"/>
    <dgm:cxn modelId="{722C97B8-B2CF-4B10-99D0-E73FA2FD49CF}" type="presParOf" srcId="{A9345895-0072-4EA6-A5C1-6ECDC5DD85C3}" destId="{EEE3B368-93FC-4FC1-A54F-B577B2DF0BB6}" srcOrd="2" destOrd="0" presId="urn:microsoft.com/office/officeart/2005/8/layout/hierarchy4"/>
    <dgm:cxn modelId="{4088C758-E0D7-4C19-A8FA-FBF26CAED6F1}" type="presParOf" srcId="{EEE3B368-93FC-4FC1-A54F-B577B2DF0BB6}" destId="{41B64349-04CB-4420-B550-4020273465E3}" srcOrd="0" destOrd="0" presId="urn:microsoft.com/office/officeart/2005/8/layout/hierarchy4"/>
    <dgm:cxn modelId="{A57E3459-6145-40EF-9365-3BB3AB9C12DD}" type="presParOf" srcId="{41B64349-04CB-4420-B550-4020273465E3}" destId="{10F17ACC-A228-4EB8-8BE3-962B1D70232C}" srcOrd="0" destOrd="0" presId="urn:microsoft.com/office/officeart/2005/8/layout/hierarchy4"/>
    <dgm:cxn modelId="{FF4C0C22-E65F-4572-BF42-6B5F9C8F79DE}" type="presParOf" srcId="{41B64349-04CB-4420-B550-4020273465E3}" destId="{B9D30209-2CF6-48E1-919A-C9A4CFB1DE50}" srcOrd="1" destOrd="0" presId="urn:microsoft.com/office/officeart/2005/8/layout/hierarchy4"/>
    <dgm:cxn modelId="{1272A214-DD1F-4415-AE67-536B830112D1}" type="presParOf" srcId="{41B64349-04CB-4420-B550-4020273465E3}" destId="{E13B3256-5059-4718-98C1-F34797A9A22A}" srcOrd="2" destOrd="0" presId="urn:microsoft.com/office/officeart/2005/8/layout/hierarchy4"/>
    <dgm:cxn modelId="{0E181771-2E8C-4949-8CBE-340A423E354E}" type="presParOf" srcId="{E13B3256-5059-4718-98C1-F34797A9A22A}" destId="{D9305AA8-7CE9-420D-A482-D21E447CC7D4}" srcOrd="0" destOrd="0" presId="urn:microsoft.com/office/officeart/2005/8/layout/hierarchy4"/>
    <dgm:cxn modelId="{67DDDE8D-4001-45BE-8D20-3DC841732D31}" type="presParOf" srcId="{D9305AA8-7CE9-420D-A482-D21E447CC7D4}" destId="{F917A03E-1D4F-4BC8-89D0-D220B7289ACA}" srcOrd="0" destOrd="0" presId="urn:microsoft.com/office/officeart/2005/8/layout/hierarchy4"/>
    <dgm:cxn modelId="{437E96E8-0EF3-4DA8-8F8C-F6595D043E8C}" type="presParOf" srcId="{D9305AA8-7CE9-420D-A482-D21E447CC7D4}" destId="{C4E20B8F-C684-4107-A827-E31341D7C938}" srcOrd="1" destOrd="0" presId="urn:microsoft.com/office/officeart/2005/8/layout/hierarchy4"/>
    <dgm:cxn modelId="{ED0E38B6-E44C-4883-B916-EDAF7F9F0FE2}" type="presParOf" srcId="{E13B3256-5059-4718-98C1-F34797A9A22A}" destId="{1E7DAA52-B221-43DA-A2EC-909B2D7FB6BD}" srcOrd="1" destOrd="0" presId="urn:microsoft.com/office/officeart/2005/8/layout/hierarchy4"/>
    <dgm:cxn modelId="{545A3265-3357-4AE3-8861-71A39BCF004D}" type="presParOf" srcId="{E13B3256-5059-4718-98C1-F34797A9A22A}" destId="{35219A09-4313-4D48-A7EF-1D9DFF71FF13}" srcOrd="2" destOrd="0" presId="urn:microsoft.com/office/officeart/2005/8/layout/hierarchy4"/>
    <dgm:cxn modelId="{EAD6685A-A400-40AB-9462-F687F5A16E3B}" type="presParOf" srcId="{35219A09-4313-4D48-A7EF-1D9DFF71FF13}" destId="{2A801066-374B-4B31-9A9A-B5C0DA29819C}" srcOrd="0" destOrd="0" presId="urn:microsoft.com/office/officeart/2005/8/layout/hierarchy4"/>
    <dgm:cxn modelId="{6E32D573-5859-4F52-9381-88A907B9C45F}" type="presParOf" srcId="{35219A09-4313-4D48-A7EF-1D9DFF71FF13}" destId="{41F6A34F-1DC3-452C-985F-1508E28AE911}" srcOrd="1" destOrd="0" presId="urn:microsoft.com/office/officeart/2005/8/layout/hierarchy4"/>
    <dgm:cxn modelId="{300374F1-C895-4278-91A5-B261888FDDA0}" type="presParOf" srcId="{EEE3B368-93FC-4FC1-A54F-B577B2DF0BB6}" destId="{0C4EAB49-33B8-44E0-A691-68934C3E02C7}" srcOrd="1" destOrd="0" presId="urn:microsoft.com/office/officeart/2005/8/layout/hierarchy4"/>
    <dgm:cxn modelId="{C5B8D4ED-62A0-48AB-AFE3-11D573A938AE}" type="presParOf" srcId="{EEE3B368-93FC-4FC1-A54F-B577B2DF0BB6}" destId="{A3896507-409C-4CFC-9ED6-83003180304E}" srcOrd="2" destOrd="0" presId="urn:microsoft.com/office/officeart/2005/8/layout/hierarchy4"/>
    <dgm:cxn modelId="{654032FD-10BB-4328-B889-317EF84109F8}" type="presParOf" srcId="{A3896507-409C-4CFC-9ED6-83003180304E}" destId="{E96D32BA-A365-4253-BC7A-4F42DD089699}" srcOrd="0" destOrd="0" presId="urn:microsoft.com/office/officeart/2005/8/layout/hierarchy4"/>
    <dgm:cxn modelId="{B51E65DC-97C0-45B9-94FC-7208948EAB00}" type="presParOf" srcId="{A3896507-409C-4CFC-9ED6-83003180304E}" destId="{D3E05300-C70D-4F03-8799-C583316DDA39}" srcOrd="1" destOrd="0" presId="urn:microsoft.com/office/officeart/2005/8/layout/hierarchy4"/>
    <dgm:cxn modelId="{94189033-7B94-4911-AF88-76EDC7131478}" type="presParOf" srcId="{A3896507-409C-4CFC-9ED6-83003180304E}" destId="{835E3ACD-AD67-486F-A9AB-861799C3AFD8}" srcOrd="2" destOrd="0" presId="urn:microsoft.com/office/officeart/2005/8/layout/hierarchy4"/>
    <dgm:cxn modelId="{38C82027-B568-40CA-BE0F-CA5557F0BA7D}" type="presParOf" srcId="{835E3ACD-AD67-486F-A9AB-861799C3AFD8}" destId="{4D324B9A-E858-432D-87F0-FCDE3199F1D8}" srcOrd="0" destOrd="0" presId="urn:microsoft.com/office/officeart/2005/8/layout/hierarchy4"/>
    <dgm:cxn modelId="{D955200A-0AAF-49F3-83B6-C38BB6D147BD}" type="presParOf" srcId="{4D324B9A-E858-432D-87F0-FCDE3199F1D8}" destId="{0A48EEF0-38C0-4287-9212-508822F71D39}" srcOrd="0" destOrd="0" presId="urn:microsoft.com/office/officeart/2005/8/layout/hierarchy4"/>
    <dgm:cxn modelId="{4B283357-9A54-47C5-9CA6-2642E40D77F9}" type="presParOf" srcId="{4D324B9A-E858-432D-87F0-FCDE3199F1D8}" destId="{7D50F67E-B6DD-4A1B-90FB-2C01C67DADD9}" srcOrd="1" destOrd="0" presId="urn:microsoft.com/office/officeart/2005/8/layout/hierarchy4"/>
    <dgm:cxn modelId="{528F34FF-E574-450D-B7F8-6E6719F5426F}" type="presParOf" srcId="{835E3ACD-AD67-486F-A9AB-861799C3AFD8}" destId="{0E485FC1-E738-4401-B433-A322BE8DDD1A}" srcOrd="1" destOrd="0" presId="urn:microsoft.com/office/officeart/2005/8/layout/hierarchy4"/>
    <dgm:cxn modelId="{4FA0D087-B0EC-4644-A671-BD30760850CE}" type="presParOf" srcId="{835E3ACD-AD67-486F-A9AB-861799C3AFD8}" destId="{ED071DBD-28FC-4E1D-B46A-1DE9146AF924}" srcOrd="2" destOrd="0" presId="urn:microsoft.com/office/officeart/2005/8/layout/hierarchy4"/>
    <dgm:cxn modelId="{48638924-18A5-4725-A635-547674F39933}" type="presParOf" srcId="{ED071DBD-28FC-4E1D-B46A-1DE9146AF924}" destId="{330A7907-6836-4BFF-88F4-FE9B5263FE97}" srcOrd="0" destOrd="0" presId="urn:microsoft.com/office/officeart/2005/8/layout/hierarchy4"/>
    <dgm:cxn modelId="{25B7425A-3351-47C9-A434-BF047D1A1683}" type="presParOf" srcId="{ED071DBD-28FC-4E1D-B46A-1DE9146AF924}" destId="{27FA3DC4-6D54-40BB-A122-E51BEDFB0D8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6395D1-A0A5-48C6-9E69-72E79B757D7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lt-LT"/>
        </a:p>
      </dgm:t>
    </dgm:pt>
    <dgm:pt modelId="{269F1C28-ACA2-49EE-8BF6-1940EC1D3499}">
      <dgm:prSet/>
      <dgm:spPr/>
      <dgm:t>
        <a:bodyPr/>
        <a:lstStyle/>
        <a:p>
          <a:pPr rtl="0"/>
          <a:r>
            <a:rPr kumimoji="1" lang="lt-LT" dirty="0" smtClean="0"/>
            <a:t>OPERA</a:t>
          </a:r>
          <a:r>
            <a:rPr kumimoji="1" lang="en-US" dirty="0" err="1" smtClean="0"/>
            <a:t>TIONAL</a:t>
          </a:r>
          <a:r>
            <a:rPr kumimoji="1" lang="lt-LT" dirty="0" smtClean="0"/>
            <a:t> CRM:</a:t>
          </a:r>
        </a:p>
        <a:p>
          <a:pPr rtl="0"/>
          <a:r>
            <a:rPr kumimoji="1" lang="en-US" dirty="0" smtClean="0"/>
            <a:t>How to collect information about relationships</a:t>
          </a:r>
          <a:endParaRPr lang="lt-LT" dirty="0"/>
        </a:p>
      </dgm:t>
    </dgm:pt>
    <dgm:pt modelId="{C5170018-2E8B-484C-964F-025980DEA0F8}" type="parTrans" cxnId="{FCD93FE6-1049-4D5C-80D1-6FD712856E91}">
      <dgm:prSet/>
      <dgm:spPr/>
      <dgm:t>
        <a:bodyPr/>
        <a:lstStyle/>
        <a:p>
          <a:endParaRPr lang="lt-LT"/>
        </a:p>
      </dgm:t>
    </dgm:pt>
    <dgm:pt modelId="{240C4EE4-5661-4676-9E21-F7B8E7B6B710}" type="sibTrans" cxnId="{FCD93FE6-1049-4D5C-80D1-6FD712856E91}">
      <dgm:prSet/>
      <dgm:spPr/>
      <dgm:t>
        <a:bodyPr/>
        <a:lstStyle/>
        <a:p>
          <a:endParaRPr lang="lt-LT"/>
        </a:p>
      </dgm:t>
    </dgm:pt>
    <dgm:pt modelId="{EE34CD9B-8414-4544-B70D-1A3F005C40E4}">
      <dgm:prSet custT="1"/>
      <dgm:spPr/>
      <dgm:t>
        <a:bodyPr/>
        <a:lstStyle/>
        <a:p>
          <a:pPr rtl="0"/>
          <a:r>
            <a:rPr kumimoji="1" lang="en-US" sz="2000" dirty="0" smtClean="0"/>
            <a:t>Surveys, registering calls, visual observation, loyalty cards, promotion responses</a:t>
          </a:r>
        </a:p>
      </dgm:t>
    </dgm:pt>
    <dgm:pt modelId="{37510858-A8A3-4315-AF6D-E76BDB2BCBAE}" type="parTrans" cxnId="{480A4CD6-41A0-4D82-94A7-7141EF18EA31}">
      <dgm:prSet/>
      <dgm:spPr/>
      <dgm:t>
        <a:bodyPr/>
        <a:lstStyle/>
        <a:p>
          <a:endParaRPr lang="lt-LT"/>
        </a:p>
      </dgm:t>
    </dgm:pt>
    <dgm:pt modelId="{E4E245BD-B4FE-4FF6-9A1A-55B3075D03B3}" type="sibTrans" cxnId="{480A4CD6-41A0-4D82-94A7-7141EF18EA31}">
      <dgm:prSet/>
      <dgm:spPr/>
      <dgm:t>
        <a:bodyPr/>
        <a:lstStyle/>
        <a:p>
          <a:endParaRPr lang="lt-LT"/>
        </a:p>
      </dgm:t>
    </dgm:pt>
    <dgm:pt modelId="{7A6AFAFA-A570-4E12-9F82-755FA82CFA86}">
      <dgm:prSet/>
      <dgm:spPr/>
      <dgm:t>
        <a:bodyPr/>
        <a:lstStyle/>
        <a:p>
          <a:pPr rtl="0"/>
          <a:r>
            <a:rPr kumimoji="1" lang="lt-LT" dirty="0" smtClean="0"/>
            <a:t>ANAL</a:t>
          </a:r>
          <a:r>
            <a:rPr kumimoji="1" lang="en-US" dirty="0" err="1" smtClean="0"/>
            <a:t>YTICAL</a:t>
          </a:r>
          <a:r>
            <a:rPr kumimoji="1" lang="lt-LT" dirty="0" smtClean="0"/>
            <a:t> CRM:</a:t>
          </a:r>
        </a:p>
        <a:p>
          <a:pPr rtl="0"/>
          <a:r>
            <a:rPr kumimoji="1" lang="en-US" dirty="0" smtClean="0"/>
            <a:t>Ho to evaluate and use information</a:t>
          </a:r>
          <a:endParaRPr lang="lt-LT" dirty="0"/>
        </a:p>
      </dgm:t>
    </dgm:pt>
    <dgm:pt modelId="{480BB101-C82A-4449-8889-F83274045691}" type="parTrans" cxnId="{4188036D-D760-4C5B-9EA0-45B6608564EC}">
      <dgm:prSet/>
      <dgm:spPr/>
      <dgm:t>
        <a:bodyPr/>
        <a:lstStyle/>
        <a:p>
          <a:endParaRPr lang="lt-LT"/>
        </a:p>
      </dgm:t>
    </dgm:pt>
    <dgm:pt modelId="{98DBB4C0-4ADB-4CD4-B2E9-43D65B6D3B11}" type="sibTrans" cxnId="{4188036D-D760-4C5B-9EA0-45B6608564EC}">
      <dgm:prSet/>
      <dgm:spPr/>
      <dgm:t>
        <a:bodyPr/>
        <a:lstStyle/>
        <a:p>
          <a:endParaRPr lang="lt-LT"/>
        </a:p>
      </dgm:t>
    </dgm:pt>
    <dgm:pt modelId="{DA40ACCF-EDFF-41AE-84CB-68AC6AEF861F}">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1" lang="en-US" sz="1800" dirty="0" smtClean="0"/>
            <a:t>Evaluation by creating meaningful  CRM indicators</a:t>
          </a:r>
          <a:endParaRPr kumimoji="1" lang="lt-LT" sz="1800" dirty="0" smtClean="0"/>
        </a:p>
        <a:p>
          <a:pPr marL="0" marR="0" indent="0" defTabSz="914400" rtl="0" eaLnBrk="1" fontAlgn="auto" latinLnBrk="0" hangingPunct="1">
            <a:lnSpc>
              <a:spcPct val="100000"/>
            </a:lnSpc>
            <a:spcBef>
              <a:spcPts val="0"/>
            </a:spcBef>
            <a:spcAft>
              <a:spcPts val="0"/>
            </a:spcAft>
            <a:buClrTx/>
            <a:buSzTx/>
            <a:buFontTx/>
            <a:buNone/>
            <a:tabLst/>
            <a:defRPr/>
          </a:pPr>
          <a:r>
            <a:rPr kumimoji="1" lang="lt-LT" sz="1800" dirty="0" smtClean="0"/>
            <a:t> </a:t>
          </a:r>
          <a:endParaRPr lang="lt-LT" sz="1800" dirty="0" smtClean="0"/>
        </a:p>
        <a:p>
          <a:pPr defTabSz="755650" rtl="0">
            <a:lnSpc>
              <a:spcPct val="90000"/>
            </a:lnSpc>
            <a:spcBef>
              <a:spcPct val="0"/>
            </a:spcBef>
            <a:spcAft>
              <a:spcPct val="35000"/>
            </a:spcAft>
          </a:pPr>
          <a:r>
            <a:rPr kumimoji="1" lang="en-US" sz="1800" dirty="0" smtClean="0"/>
            <a:t>Reporting, statistical methods, analytic tools, intellectual computing</a:t>
          </a:r>
        </a:p>
      </dgm:t>
    </dgm:pt>
    <dgm:pt modelId="{0BB4FA7D-49BA-4B76-A250-674F9F87917E}" type="parTrans" cxnId="{6A7E93CE-455F-4FDC-94F6-17F00B68D74C}">
      <dgm:prSet/>
      <dgm:spPr/>
      <dgm:t>
        <a:bodyPr/>
        <a:lstStyle/>
        <a:p>
          <a:endParaRPr lang="lt-LT"/>
        </a:p>
      </dgm:t>
    </dgm:pt>
    <dgm:pt modelId="{2E82F697-2C01-42EF-9976-44F5EA376ABC}" type="sibTrans" cxnId="{6A7E93CE-455F-4FDC-94F6-17F00B68D74C}">
      <dgm:prSet/>
      <dgm:spPr/>
      <dgm:t>
        <a:bodyPr/>
        <a:lstStyle/>
        <a:p>
          <a:endParaRPr lang="lt-LT"/>
        </a:p>
      </dgm:t>
    </dgm:pt>
    <dgm:pt modelId="{DAC91844-1891-4216-9F2C-1A64EB0C688F}" type="pres">
      <dgm:prSet presAssocID="{596395D1-A0A5-48C6-9E69-72E79B757D7F}" presName="diagram" presStyleCnt="0">
        <dgm:presLayoutVars>
          <dgm:chPref val="1"/>
          <dgm:dir/>
          <dgm:animOne val="branch"/>
          <dgm:animLvl val="lvl"/>
          <dgm:resizeHandles/>
        </dgm:presLayoutVars>
      </dgm:prSet>
      <dgm:spPr/>
      <dgm:t>
        <a:bodyPr/>
        <a:lstStyle/>
        <a:p>
          <a:endParaRPr lang="lt-LT"/>
        </a:p>
      </dgm:t>
    </dgm:pt>
    <dgm:pt modelId="{71C72935-7335-413E-8F8C-CDC21F6A3E9E}" type="pres">
      <dgm:prSet presAssocID="{269F1C28-ACA2-49EE-8BF6-1940EC1D3499}" presName="root" presStyleCnt="0"/>
      <dgm:spPr/>
    </dgm:pt>
    <dgm:pt modelId="{A82346B2-A9BD-471D-AAB3-F6177529ECB6}" type="pres">
      <dgm:prSet presAssocID="{269F1C28-ACA2-49EE-8BF6-1940EC1D3499}" presName="rootComposite" presStyleCnt="0"/>
      <dgm:spPr/>
    </dgm:pt>
    <dgm:pt modelId="{B62D76FD-83E7-401D-A048-7263FF0E272D}" type="pres">
      <dgm:prSet presAssocID="{269F1C28-ACA2-49EE-8BF6-1940EC1D3499}" presName="rootText" presStyleLbl="node1" presStyleIdx="0" presStyleCnt="2"/>
      <dgm:spPr/>
      <dgm:t>
        <a:bodyPr/>
        <a:lstStyle/>
        <a:p>
          <a:endParaRPr lang="lt-LT"/>
        </a:p>
      </dgm:t>
    </dgm:pt>
    <dgm:pt modelId="{9AA2383B-7E71-46D9-87E4-8DABB4D10505}" type="pres">
      <dgm:prSet presAssocID="{269F1C28-ACA2-49EE-8BF6-1940EC1D3499}" presName="rootConnector" presStyleLbl="node1" presStyleIdx="0" presStyleCnt="2"/>
      <dgm:spPr/>
      <dgm:t>
        <a:bodyPr/>
        <a:lstStyle/>
        <a:p>
          <a:endParaRPr lang="lt-LT"/>
        </a:p>
      </dgm:t>
    </dgm:pt>
    <dgm:pt modelId="{5C6E8AB0-53D5-4EDD-8AEB-FD38D62CE1BD}" type="pres">
      <dgm:prSet presAssocID="{269F1C28-ACA2-49EE-8BF6-1940EC1D3499}" presName="childShape" presStyleCnt="0"/>
      <dgm:spPr/>
    </dgm:pt>
    <dgm:pt modelId="{4AD57FDA-1295-4DD1-9C05-FD617C38B340}" type="pres">
      <dgm:prSet presAssocID="{37510858-A8A3-4315-AF6D-E76BDB2BCBAE}" presName="Name13" presStyleLbl="parChTrans1D2" presStyleIdx="0" presStyleCnt="2"/>
      <dgm:spPr/>
      <dgm:t>
        <a:bodyPr/>
        <a:lstStyle/>
        <a:p>
          <a:endParaRPr lang="lt-LT"/>
        </a:p>
      </dgm:t>
    </dgm:pt>
    <dgm:pt modelId="{23C88E67-C26E-4E70-A60A-75C80DB872E2}" type="pres">
      <dgm:prSet presAssocID="{EE34CD9B-8414-4544-B70D-1A3F005C40E4}" presName="childText" presStyleLbl="bgAcc1" presStyleIdx="0" presStyleCnt="2">
        <dgm:presLayoutVars>
          <dgm:bulletEnabled val="1"/>
        </dgm:presLayoutVars>
      </dgm:prSet>
      <dgm:spPr/>
      <dgm:t>
        <a:bodyPr/>
        <a:lstStyle/>
        <a:p>
          <a:endParaRPr lang="lt-LT"/>
        </a:p>
      </dgm:t>
    </dgm:pt>
    <dgm:pt modelId="{BDC6C18E-D5B8-45F9-911F-75A4B8A59F99}" type="pres">
      <dgm:prSet presAssocID="{7A6AFAFA-A570-4E12-9F82-755FA82CFA86}" presName="root" presStyleCnt="0"/>
      <dgm:spPr/>
    </dgm:pt>
    <dgm:pt modelId="{F406E224-F65A-4BBE-84CD-89D1E2E4FB89}" type="pres">
      <dgm:prSet presAssocID="{7A6AFAFA-A570-4E12-9F82-755FA82CFA86}" presName="rootComposite" presStyleCnt="0"/>
      <dgm:spPr/>
    </dgm:pt>
    <dgm:pt modelId="{B8C1815F-25D7-482F-9C5B-FD3691BA8577}" type="pres">
      <dgm:prSet presAssocID="{7A6AFAFA-A570-4E12-9F82-755FA82CFA86}" presName="rootText" presStyleLbl="node1" presStyleIdx="1" presStyleCnt="2"/>
      <dgm:spPr/>
      <dgm:t>
        <a:bodyPr/>
        <a:lstStyle/>
        <a:p>
          <a:endParaRPr lang="lt-LT"/>
        </a:p>
      </dgm:t>
    </dgm:pt>
    <dgm:pt modelId="{69B46931-C00C-4BA8-B55C-B48991A01F9A}" type="pres">
      <dgm:prSet presAssocID="{7A6AFAFA-A570-4E12-9F82-755FA82CFA86}" presName="rootConnector" presStyleLbl="node1" presStyleIdx="1" presStyleCnt="2"/>
      <dgm:spPr/>
      <dgm:t>
        <a:bodyPr/>
        <a:lstStyle/>
        <a:p>
          <a:endParaRPr lang="lt-LT"/>
        </a:p>
      </dgm:t>
    </dgm:pt>
    <dgm:pt modelId="{58E53A92-1CA3-46F7-8020-4F608B223235}" type="pres">
      <dgm:prSet presAssocID="{7A6AFAFA-A570-4E12-9F82-755FA82CFA86}" presName="childShape" presStyleCnt="0"/>
      <dgm:spPr/>
    </dgm:pt>
    <dgm:pt modelId="{88BD0316-BB4F-427A-9812-2F74C63CAD50}" type="pres">
      <dgm:prSet presAssocID="{0BB4FA7D-49BA-4B76-A250-674F9F87917E}" presName="Name13" presStyleLbl="parChTrans1D2" presStyleIdx="1" presStyleCnt="2"/>
      <dgm:spPr/>
      <dgm:t>
        <a:bodyPr/>
        <a:lstStyle/>
        <a:p>
          <a:endParaRPr lang="lt-LT"/>
        </a:p>
      </dgm:t>
    </dgm:pt>
    <dgm:pt modelId="{E04A9A40-3ABC-474F-8364-48F0E3772A5A}" type="pres">
      <dgm:prSet presAssocID="{DA40ACCF-EDFF-41AE-84CB-68AC6AEF861F}" presName="childText" presStyleLbl="bgAcc1" presStyleIdx="1" presStyleCnt="2">
        <dgm:presLayoutVars>
          <dgm:bulletEnabled val="1"/>
        </dgm:presLayoutVars>
      </dgm:prSet>
      <dgm:spPr/>
      <dgm:t>
        <a:bodyPr/>
        <a:lstStyle/>
        <a:p>
          <a:endParaRPr lang="lt-LT"/>
        </a:p>
      </dgm:t>
    </dgm:pt>
  </dgm:ptLst>
  <dgm:cxnLst>
    <dgm:cxn modelId="{9468A27A-B087-47EF-A63D-8F34369C87F9}" type="presOf" srcId="{0BB4FA7D-49BA-4B76-A250-674F9F87917E}" destId="{88BD0316-BB4F-427A-9812-2F74C63CAD50}" srcOrd="0" destOrd="0" presId="urn:microsoft.com/office/officeart/2005/8/layout/hierarchy3"/>
    <dgm:cxn modelId="{331D92D5-034C-4FB3-B09A-49B1C125EE42}" type="presOf" srcId="{DA40ACCF-EDFF-41AE-84CB-68AC6AEF861F}" destId="{E04A9A40-3ABC-474F-8364-48F0E3772A5A}" srcOrd="0" destOrd="0" presId="urn:microsoft.com/office/officeart/2005/8/layout/hierarchy3"/>
    <dgm:cxn modelId="{480A4CD6-41A0-4D82-94A7-7141EF18EA31}" srcId="{269F1C28-ACA2-49EE-8BF6-1940EC1D3499}" destId="{EE34CD9B-8414-4544-B70D-1A3F005C40E4}" srcOrd="0" destOrd="0" parTransId="{37510858-A8A3-4315-AF6D-E76BDB2BCBAE}" sibTransId="{E4E245BD-B4FE-4FF6-9A1A-55B3075D03B3}"/>
    <dgm:cxn modelId="{FCD93FE6-1049-4D5C-80D1-6FD712856E91}" srcId="{596395D1-A0A5-48C6-9E69-72E79B757D7F}" destId="{269F1C28-ACA2-49EE-8BF6-1940EC1D3499}" srcOrd="0" destOrd="0" parTransId="{C5170018-2E8B-484C-964F-025980DEA0F8}" sibTransId="{240C4EE4-5661-4676-9E21-F7B8E7B6B710}"/>
    <dgm:cxn modelId="{DD34D23C-2426-428E-83F7-EF22D115AC62}" type="presOf" srcId="{EE34CD9B-8414-4544-B70D-1A3F005C40E4}" destId="{23C88E67-C26E-4E70-A60A-75C80DB872E2}" srcOrd="0" destOrd="0" presId="urn:microsoft.com/office/officeart/2005/8/layout/hierarchy3"/>
    <dgm:cxn modelId="{4188036D-D760-4C5B-9EA0-45B6608564EC}" srcId="{596395D1-A0A5-48C6-9E69-72E79B757D7F}" destId="{7A6AFAFA-A570-4E12-9F82-755FA82CFA86}" srcOrd="1" destOrd="0" parTransId="{480BB101-C82A-4449-8889-F83274045691}" sibTransId="{98DBB4C0-4ADB-4CD4-B2E9-43D65B6D3B11}"/>
    <dgm:cxn modelId="{5F07EDC5-A47D-43A8-B08E-F3DDD390944B}" type="presOf" srcId="{269F1C28-ACA2-49EE-8BF6-1940EC1D3499}" destId="{B62D76FD-83E7-401D-A048-7263FF0E272D}" srcOrd="0" destOrd="0" presId="urn:microsoft.com/office/officeart/2005/8/layout/hierarchy3"/>
    <dgm:cxn modelId="{6A7E93CE-455F-4FDC-94F6-17F00B68D74C}" srcId="{7A6AFAFA-A570-4E12-9F82-755FA82CFA86}" destId="{DA40ACCF-EDFF-41AE-84CB-68AC6AEF861F}" srcOrd="0" destOrd="0" parTransId="{0BB4FA7D-49BA-4B76-A250-674F9F87917E}" sibTransId="{2E82F697-2C01-42EF-9976-44F5EA376ABC}"/>
    <dgm:cxn modelId="{254BBEDC-D372-4ABA-8918-5775DD28F7DE}" type="presOf" srcId="{596395D1-A0A5-48C6-9E69-72E79B757D7F}" destId="{DAC91844-1891-4216-9F2C-1A64EB0C688F}" srcOrd="0" destOrd="0" presId="urn:microsoft.com/office/officeart/2005/8/layout/hierarchy3"/>
    <dgm:cxn modelId="{6E29819D-3814-4B1C-BCAE-5FF56EF50843}" type="presOf" srcId="{7A6AFAFA-A570-4E12-9F82-755FA82CFA86}" destId="{69B46931-C00C-4BA8-B55C-B48991A01F9A}" srcOrd="1" destOrd="0" presId="urn:microsoft.com/office/officeart/2005/8/layout/hierarchy3"/>
    <dgm:cxn modelId="{47C68D5B-015F-4BA4-BAAF-F9FC89498847}" type="presOf" srcId="{37510858-A8A3-4315-AF6D-E76BDB2BCBAE}" destId="{4AD57FDA-1295-4DD1-9C05-FD617C38B340}" srcOrd="0" destOrd="0" presId="urn:microsoft.com/office/officeart/2005/8/layout/hierarchy3"/>
    <dgm:cxn modelId="{578376E6-D11C-4AD9-9E4F-C0540BEA0F55}" type="presOf" srcId="{269F1C28-ACA2-49EE-8BF6-1940EC1D3499}" destId="{9AA2383B-7E71-46D9-87E4-8DABB4D10505}" srcOrd="1" destOrd="0" presId="urn:microsoft.com/office/officeart/2005/8/layout/hierarchy3"/>
    <dgm:cxn modelId="{9C9D59CA-A24D-4906-BC9A-D746CBC12EA4}" type="presOf" srcId="{7A6AFAFA-A570-4E12-9F82-755FA82CFA86}" destId="{B8C1815F-25D7-482F-9C5B-FD3691BA8577}" srcOrd="0" destOrd="0" presId="urn:microsoft.com/office/officeart/2005/8/layout/hierarchy3"/>
    <dgm:cxn modelId="{074ECA18-89E7-4B13-AE9A-7C7472C27820}" type="presParOf" srcId="{DAC91844-1891-4216-9F2C-1A64EB0C688F}" destId="{71C72935-7335-413E-8F8C-CDC21F6A3E9E}" srcOrd="0" destOrd="0" presId="urn:microsoft.com/office/officeart/2005/8/layout/hierarchy3"/>
    <dgm:cxn modelId="{76678C24-6C95-483E-800A-44E9B400D27E}" type="presParOf" srcId="{71C72935-7335-413E-8F8C-CDC21F6A3E9E}" destId="{A82346B2-A9BD-471D-AAB3-F6177529ECB6}" srcOrd="0" destOrd="0" presId="urn:microsoft.com/office/officeart/2005/8/layout/hierarchy3"/>
    <dgm:cxn modelId="{069C96B8-FC25-48A7-B5C8-244ED19B42DF}" type="presParOf" srcId="{A82346B2-A9BD-471D-AAB3-F6177529ECB6}" destId="{B62D76FD-83E7-401D-A048-7263FF0E272D}" srcOrd="0" destOrd="0" presId="urn:microsoft.com/office/officeart/2005/8/layout/hierarchy3"/>
    <dgm:cxn modelId="{58FF50AE-6A69-4161-A632-E32AAD8B8D0E}" type="presParOf" srcId="{A82346B2-A9BD-471D-AAB3-F6177529ECB6}" destId="{9AA2383B-7E71-46D9-87E4-8DABB4D10505}" srcOrd="1" destOrd="0" presId="urn:microsoft.com/office/officeart/2005/8/layout/hierarchy3"/>
    <dgm:cxn modelId="{BF4D5EFE-8054-485D-951C-6997D6A2493F}" type="presParOf" srcId="{71C72935-7335-413E-8F8C-CDC21F6A3E9E}" destId="{5C6E8AB0-53D5-4EDD-8AEB-FD38D62CE1BD}" srcOrd="1" destOrd="0" presId="urn:microsoft.com/office/officeart/2005/8/layout/hierarchy3"/>
    <dgm:cxn modelId="{9A176875-A4DF-4A8D-8844-7AF83D75D14C}" type="presParOf" srcId="{5C6E8AB0-53D5-4EDD-8AEB-FD38D62CE1BD}" destId="{4AD57FDA-1295-4DD1-9C05-FD617C38B340}" srcOrd="0" destOrd="0" presId="urn:microsoft.com/office/officeart/2005/8/layout/hierarchy3"/>
    <dgm:cxn modelId="{67C89FAD-AA61-432C-BC5E-4FCE2704FC5A}" type="presParOf" srcId="{5C6E8AB0-53D5-4EDD-8AEB-FD38D62CE1BD}" destId="{23C88E67-C26E-4E70-A60A-75C80DB872E2}" srcOrd="1" destOrd="0" presId="urn:microsoft.com/office/officeart/2005/8/layout/hierarchy3"/>
    <dgm:cxn modelId="{5D2E17C8-6039-47F7-AB12-B0BE11BFE5CF}" type="presParOf" srcId="{DAC91844-1891-4216-9F2C-1A64EB0C688F}" destId="{BDC6C18E-D5B8-45F9-911F-75A4B8A59F99}" srcOrd="1" destOrd="0" presId="urn:microsoft.com/office/officeart/2005/8/layout/hierarchy3"/>
    <dgm:cxn modelId="{C586A67B-74D5-4492-93E0-2D2E2380D538}" type="presParOf" srcId="{BDC6C18E-D5B8-45F9-911F-75A4B8A59F99}" destId="{F406E224-F65A-4BBE-84CD-89D1E2E4FB89}" srcOrd="0" destOrd="0" presId="urn:microsoft.com/office/officeart/2005/8/layout/hierarchy3"/>
    <dgm:cxn modelId="{5B61E06B-ADBF-4B37-B8B8-3425CAB7FD3E}" type="presParOf" srcId="{F406E224-F65A-4BBE-84CD-89D1E2E4FB89}" destId="{B8C1815F-25D7-482F-9C5B-FD3691BA8577}" srcOrd="0" destOrd="0" presId="urn:microsoft.com/office/officeart/2005/8/layout/hierarchy3"/>
    <dgm:cxn modelId="{69078E0F-2E6D-4D84-99D2-5F561BC6BE60}" type="presParOf" srcId="{F406E224-F65A-4BBE-84CD-89D1E2E4FB89}" destId="{69B46931-C00C-4BA8-B55C-B48991A01F9A}" srcOrd="1" destOrd="0" presId="urn:microsoft.com/office/officeart/2005/8/layout/hierarchy3"/>
    <dgm:cxn modelId="{B7FE0E20-8E09-4A11-BE1C-07CA0F5A0E07}" type="presParOf" srcId="{BDC6C18E-D5B8-45F9-911F-75A4B8A59F99}" destId="{58E53A92-1CA3-46F7-8020-4F608B223235}" srcOrd="1" destOrd="0" presId="urn:microsoft.com/office/officeart/2005/8/layout/hierarchy3"/>
    <dgm:cxn modelId="{4BBC0AE5-2A3D-4991-9C1F-EB2A8E39B004}" type="presParOf" srcId="{58E53A92-1CA3-46F7-8020-4F608B223235}" destId="{88BD0316-BB4F-427A-9812-2F74C63CAD50}" srcOrd="0" destOrd="0" presId="urn:microsoft.com/office/officeart/2005/8/layout/hierarchy3"/>
    <dgm:cxn modelId="{DBDB76C8-8C40-4530-9943-CE1674B51DA3}" type="presParOf" srcId="{58E53A92-1CA3-46F7-8020-4F608B223235}" destId="{E04A9A40-3ABC-474F-8364-48F0E3772A5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7B611-424D-44A5-B494-2BB34DE627A4}">
      <dsp:nvSpPr>
        <dsp:cNvPr id="0" name=""/>
        <dsp:cNvSpPr/>
      </dsp:nvSpPr>
      <dsp:spPr>
        <a:xfrm>
          <a:off x="-108037" y="486842"/>
          <a:ext cx="4215156" cy="39947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rtl="0">
            <a:lnSpc>
              <a:spcPct val="90000"/>
            </a:lnSpc>
            <a:spcBef>
              <a:spcPct val="0"/>
            </a:spcBef>
            <a:spcAft>
              <a:spcPct val="35000"/>
            </a:spcAft>
          </a:pPr>
          <a:r>
            <a:rPr kumimoji="1" lang="en-US" sz="2400" kern="1200" dirty="0" smtClean="0"/>
            <a:t>Traditional parts of enterprise resource capital</a:t>
          </a:r>
          <a:r>
            <a:rPr kumimoji="1" lang="lt-LT" sz="2400" kern="1200" dirty="0" smtClean="0"/>
            <a:t>:</a:t>
          </a:r>
          <a:endParaRPr lang="lt-LT" sz="2400" kern="1200" dirty="0"/>
        </a:p>
        <a:p>
          <a:pPr marL="171450" lvl="1" indent="-171450" algn="l" defTabSz="800100" rtl="0">
            <a:lnSpc>
              <a:spcPct val="90000"/>
            </a:lnSpc>
            <a:spcBef>
              <a:spcPct val="0"/>
            </a:spcBef>
            <a:spcAft>
              <a:spcPct val="15000"/>
            </a:spcAft>
            <a:buChar char="••"/>
          </a:pPr>
          <a:r>
            <a:rPr kumimoji="1" lang="lt-LT" sz="1800" kern="1200" dirty="0" smtClean="0"/>
            <a:t>Finan</a:t>
          </a:r>
          <a:r>
            <a:rPr kumimoji="1" lang="en-US" sz="1800" kern="1200" dirty="0" err="1" smtClean="0"/>
            <a:t>cial</a:t>
          </a:r>
          <a:endParaRPr lang="lt-LT" sz="1800" kern="1200" dirty="0"/>
        </a:p>
        <a:p>
          <a:pPr marL="171450" lvl="1" indent="-171450" algn="l" defTabSz="800100" rtl="0">
            <a:lnSpc>
              <a:spcPct val="90000"/>
            </a:lnSpc>
            <a:spcBef>
              <a:spcPct val="0"/>
            </a:spcBef>
            <a:spcAft>
              <a:spcPct val="15000"/>
            </a:spcAft>
            <a:buChar char="••"/>
          </a:pPr>
          <a:r>
            <a:rPr kumimoji="1" lang="lt-LT" sz="1800" kern="1200" dirty="0" smtClean="0"/>
            <a:t>Material</a:t>
          </a:r>
          <a:endParaRPr lang="lt-LT" sz="1800" kern="1200" dirty="0"/>
        </a:p>
        <a:p>
          <a:pPr marL="171450" lvl="1" indent="-171450" algn="l" defTabSz="800100" rtl="0">
            <a:lnSpc>
              <a:spcPct val="90000"/>
            </a:lnSpc>
            <a:spcBef>
              <a:spcPct val="0"/>
            </a:spcBef>
            <a:spcAft>
              <a:spcPct val="15000"/>
            </a:spcAft>
            <a:buChar char="••"/>
          </a:pPr>
          <a:r>
            <a:rPr kumimoji="1" lang="en-US" sz="1800" kern="1200" dirty="0" smtClean="0"/>
            <a:t>Human</a:t>
          </a:r>
          <a:endParaRPr lang="lt-LT" sz="1800" kern="1200" dirty="0"/>
        </a:p>
        <a:p>
          <a:pPr marL="171450" lvl="1" indent="-171450" algn="l" defTabSz="800100" rtl="0">
            <a:lnSpc>
              <a:spcPct val="90000"/>
            </a:lnSpc>
            <a:spcBef>
              <a:spcPct val="0"/>
            </a:spcBef>
            <a:spcAft>
              <a:spcPct val="15000"/>
            </a:spcAft>
            <a:buChar char="••"/>
          </a:pPr>
          <a:r>
            <a:rPr kumimoji="1" lang="en-US" sz="1800" kern="1200" dirty="0" smtClean="0"/>
            <a:t>Intangible</a:t>
          </a:r>
          <a:endParaRPr lang="lt-LT" sz="1800" kern="1200" dirty="0"/>
        </a:p>
        <a:p>
          <a:pPr marL="171450" lvl="1" indent="-171450" algn="l" defTabSz="800100" rtl="0">
            <a:lnSpc>
              <a:spcPct val="90000"/>
            </a:lnSpc>
            <a:spcBef>
              <a:spcPct val="0"/>
            </a:spcBef>
            <a:spcAft>
              <a:spcPct val="15000"/>
            </a:spcAft>
            <a:buChar char="••"/>
          </a:pPr>
          <a:r>
            <a:rPr lang="en-US" sz="1800" kern="1200" dirty="0" smtClean="0">
              <a:solidFill>
                <a:srgbClr val="FF0000"/>
              </a:solidFill>
            </a:rPr>
            <a:t>Information</a:t>
          </a:r>
          <a:endParaRPr lang="lt-LT" sz="1800" kern="1200" dirty="0">
            <a:solidFill>
              <a:srgbClr val="FF0000"/>
            </a:solidFill>
          </a:endParaRPr>
        </a:p>
      </dsp:txBody>
      <dsp:txXfrm>
        <a:off x="509258" y="1071858"/>
        <a:ext cx="2980566" cy="2824710"/>
      </dsp:txXfrm>
    </dsp:sp>
    <dsp:sp modelId="{125FE61C-F7E2-4D14-9389-016728B39525}">
      <dsp:nvSpPr>
        <dsp:cNvPr id="0" name=""/>
        <dsp:cNvSpPr/>
      </dsp:nvSpPr>
      <dsp:spPr>
        <a:xfrm rot="148602">
          <a:off x="3460600" y="95291"/>
          <a:ext cx="1195450" cy="1125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66950">
            <a:lnSpc>
              <a:spcPct val="90000"/>
            </a:lnSpc>
            <a:spcBef>
              <a:spcPct val="0"/>
            </a:spcBef>
            <a:spcAft>
              <a:spcPct val="35000"/>
            </a:spcAft>
          </a:pPr>
          <a:endParaRPr lang="lt-LT" sz="5100" kern="1200"/>
        </a:p>
      </dsp:txBody>
      <dsp:txXfrm>
        <a:off x="3460758" y="313178"/>
        <a:ext cx="857673" cy="675553"/>
      </dsp:txXfrm>
    </dsp:sp>
    <dsp:sp modelId="{59021EC3-F1E9-409E-9458-D02CF3E5DAAE}">
      <dsp:nvSpPr>
        <dsp:cNvPr id="0" name=""/>
        <dsp:cNvSpPr/>
      </dsp:nvSpPr>
      <dsp:spPr>
        <a:xfrm>
          <a:off x="4176471" y="288029"/>
          <a:ext cx="4067502" cy="4392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rtl="0">
            <a:lnSpc>
              <a:spcPct val="90000"/>
            </a:lnSpc>
            <a:spcBef>
              <a:spcPct val="0"/>
            </a:spcBef>
            <a:spcAft>
              <a:spcPct val="35000"/>
            </a:spcAft>
          </a:pPr>
          <a:r>
            <a:rPr kumimoji="1" lang="lt-LT" sz="2400" kern="1200" dirty="0" smtClean="0"/>
            <a:t>CRM </a:t>
          </a:r>
          <a:r>
            <a:rPr kumimoji="1" lang="en-US" sz="2400" kern="1200" dirty="0" smtClean="0"/>
            <a:t> explores new types of resource capital</a:t>
          </a:r>
          <a:endParaRPr lang="lt-LT" sz="2400" kern="1200" dirty="0"/>
        </a:p>
        <a:p>
          <a:pPr marL="171450" lvl="1" indent="-171450" algn="l" defTabSz="800100" rtl="0">
            <a:lnSpc>
              <a:spcPct val="90000"/>
            </a:lnSpc>
            <a:spcBef>
              <a:spcPct val="0"/>
            </a:spcBef>
            <a:spcAft>
              <a:spcPct val="15000"/>
            </a:spcAft>
            <a:buChar char="••"/>
          </a:pPr>
          <a:r>
            <a:rPr kumimoji="1" lang="en-US" sz="1800" kern="1200" dirty="0" smtClean="0"/>
            <a:t>Knowledge &amp; info</a:t>
          </a:r>
          <a:endParaRPr lang="lt-LT" sz="1800" kern="1200" dirty="0"/>
        </a:p>
        <a:p>
          <a:pPr marL="171450" lvl="1" indent="-171450" algn="l" defTabSz="800100" rtl="0">
            <a:lnSpc>
              <a:spcPct val="90000"/>
            </a:lnSpc>
            <a:spcBef>
              <a:spcPct val="0"/>
            </a:spcBef>
            <a:spcAft>
              <a:spcPct val="15000"/>
            </a:spcAft>
            <a:buChar char="••"/>
          </a:pPr>
          <a:r>
            <a:rPr kumimoji="1" lang="en-US" sz="1800" kern="1200" dirty="0" smtClean="0"/>
            <a:t>Customer capital, where share of each customer is explored (different approach </a:t>
          </a:r>
          <a:r>
            <a:rPr kumimoji="1" lang="en-US" sz="1800" kern="1200" dirty="0" smtClean="0"/>
            <a:t>than market </a:t>
          </a:r>
          <a:r>
            <a:rPr kumimoji="1" lang="en-US" sz="1800" kern="1200" dirty="0" smtClean="0"/>
            <a:t>share</a:t>
          </a:r>
          <a:r>
            <a:rPr kumimoji="1" lang="lt-LT" sz="1800" kern="1200" dirty="0" smtClean="0"/>
            <a:t>)</a:t>
          </a:r>
          <a:endParaRPr lang="lt-LT" sz="1800" kern="1200" dirty="0"/>
        </a:p>
      </dsp:txBody>
      <dsp:txXfrm>
        <a:off x="4772143" y="931276"/>
        <a:ext cx="2876158" cy="3105874"/>
      </dsp:txXfrm>
    </dsp:sp>
    <dsp:sp modelId="{0B6526E7-13A8-4F4F-A1CE-F87956D9A3C2}">
      <dsp:nvSpPr>
        <dsp:cNvPr id="0" name=""/>
        <dsp:cNvSpPr/>
      </dsp:nvSpPr>
      <dsp:spPr>
        <a:xfrm rot="10651398">
          <a:off x="3528204" y="3744289"/>
          <a:ext cx="1195450" cy="1125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66950">
            <a:lnSpc>
              <a:spcPct val="90000"/>
            </a:lnSpc>
            <a:spcBef>
              <a:spcPct val="0"/>
            </a:spcBef>
            <a:spcAft>
              <a:spcPct val="35000"/>
            </a:spcAft>
          </a:pPr>
          <a:endParaRPr lang="lt-LT" sz="5100" kern="1200"/>
        </a:p>
      </dsp:txBody>
      <dsp:txXfrm rot="10800000">
        <a:off x="3865823" y="3962176"/>
        <a:ext cx="857673" cy="675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EC47-DAB4-4199-9F44-FC5E3D340547}">
      <dsp:nvSpPr>
        <dsp:cNvPr id="0" name=""/>
        <dsp:cNvSpPr/>
      </dsp:nvSpPr>
      <dsp:spPr>
        <a:xfrm>
          <a:off x="-3312" y="260199"/>
          <a:ext cx="8232650" cy="119898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339" numCol="1" spcCol="1270" anchor="ctr" anchorCtr="0">
          <a:noAutofit/>
        </a:bodyPr>
        <a:lstStyle/>
        <a:p>
          <a:pPr lvl="0" algn="l" defTabSz="1066800" rtl="0">
            <a:lnSpc>
              <a:spcPct val="90000"/>
            </a:lnSpc>
            <a:spcBef>
              <a:spcPct val="0"/>
            </a:spcBef>
            <a:spcAft>
              <a:spcPct val="35000"/>
            </a:spcAft>
          </a:pPr>
          <a:r>
            <a:rPr kumimoji="1" lang="en-US" sz="2400" kern="1200" dirty="0" smtClean="0"/>
            <a:t>Get</a:t>
          </a:r>
          <a:r>
            <a:rPr kumimoji="1" lang="lt-LT" sz="2400" kern="1200" dirty="0" smtClean="0"/>
            <a:t>:</a:t>
          </a:r>
          <a:endParaRPr lang="lt-LT" sz="2400" kern="1200" dirty="0"/>
        </a:p>
      </dsp:txBody>
      <dsp:txXfrm>
        <a:off x="-3312" y="559946"/>
        <a:ext cx="7932903" cy="599493"/>
      </dsp:txXfrm>
    </dsp:sp>
    <dsp:sp modelId="{B4EC68FE-1ED0-43BD-AEE9-DBE90FA34916}">
      <dsp:nvSpPr>
        <dsp:cNvPr id="0" name=""/>
        <dsp:cNvSpPr/>
      </dsp:nvSpPr>
      <dsp:spPr>
        <a:xfrm>
          <a:off x="-3312" y="1221515"/>
          <a:ext cx="2535656" cy="230969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kumimoji="1" lang="lt-LT" sz="1500" kern="1200" dirty="0" smtClean="0"/>
            <a:t>... </a:t>
          </a:r>
          <a:r>
            <a:rPr kumimoji="1" lang="en-US" sz="2000" kern="1200" dirty="0" smtClean="0"/>
            <a:t>Profitable customers</a:t>
          </a:r>
          <a:endParaRPr lang="lt-LT" sz="2000" kern="1200" dirty="0"/>
        </a:p>
      </dsp:txBody>
      <dsp:txXfrm>
        <a:off x="-3312" y="1221515"/>
        <a:ext cx="2535656" cy="2309691"/>
      </dsp:txXfrm>
    </dsp:sp>
    <dsp:sp modelId="{72A022F5-A5D3-4046-8EA4-32AA954F632B}">
      <dsp:nvSpPr>
        <dsp:cNvPr id="0" name=""/>
        <dsp:cNvSpPr/>
      </dsp:nvSpPr>
      <dsp:spPr>
        <a:xfrm>
          <a:off x="2532343" y="659861"/>
          <a:ext cx="5696994" cy="119898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339" numCol="1" spcCol="1270" anchor="ctr" anchorCtr="0">
          <a:noAutofit/>
        </a:bodyPr>
        <a:lstStyle/>
        <a:p>
          <a:pPr lvl="0" algn="l" defTabSz="1066800" rtl="0">
            <a:lnSpc>
              <a:spcPct val="90000"/>
            </a:lnSpc>
            <a:spcBef>
              <a:spcPct val="0"/>
            </a:spcBef>
            <a:spcAft>
              <a:spcPct val="35000"/>
            </a:spcAft>
          </a:pPr>
          <a:r>
            <a:rPr kumimoji="1" lang="en-US" sz="2400" kern="1200" dirty="0" smtClean="0"/>
            <a:t>Keep</a:t>
          </a:r>
          <a:r>
            <a:rPr kumimoji="1" lang="lt-LT" sz="2400" kern="1200" dirty="0" smtClean="0"/>
            <a:t>:</a:t>
          </a:r>
          <a:endParaRPr lang="lt-LT" sz="2400" kern="1200" dirty="0"/>
        </a:p>
      </dsp:txBody>
      <dsp:txXfrm>
        <a:off x="2532343" y="959608"/>
        <a:ext cx="5397247" cy="599493"/>
      </dsp:txXfrm>
    </dsp:sp>
    <dsp:sp modelId="{C70DA2E7-4BD6-46D5-82CE-C6143AA9E2EF}">
      <dsp:nvSpPr>
        <dsp:cNvPr id="0" name=""/>
        <dsp:cNvSpPr/>
      </dsp:nvSpPr>
      <dsp:spPr>
        <a:xfrm>
          <a:off x="2532343" y="1584454"/>
          <a:ext cx="2535656" cy="230969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kumimoji="1" lang="lt-LT" sz="1500" kern="1200" dirty="0" smtClean="0"/>
            <a:t>... </a:t>
          </a:r>
          <a:r>
            <a:rPr kumimoji="1" lang="en-US" sz="2000" kern="1200" dirty="0" smtClean="0"/>
            <a:t>Profitable customers as long as possible</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Win them back from competitors</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Convert not-profitable customers to the profitable</a:t>
          </a:r>
          <a:endParaRPr lang="lt-LT" sz="2000" kern="1200" dirty="0"/>
        </a:p>
      </dsp:txBody>
      <dsp:txXfrm>
        <a:off x="2532343" y="1584454"/>
        <a:ext cx="2535656" cy="2309691"/>
      </dsp:txXfrm>
    </dsp:sp>
    <dsp:sp modelId="{A05C819D-133C-4030-8E42-5B2B46731D12}">
      <dsp:nvSpPr>
        <dsp:cNvPr id="0" name=""/>
        <dsp:cNvSpPr/>
      </dsp:nvSpPr>
      <dsp:spPr>
        <a:xfrm>
          <a:off x="5013624" y="1059524"/>
          <a:ext cx="3270087" cy="119898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0339" numCol="1" spcCol="1270" anchor="ctr" anchorCtr="0">
          <a:noAutofit/>
        </a:bodyPr>
        <a:lstStyle/>
        <a:p>
          <a:pPr lvl="0" algn="l" defTabSz="1066800" rtl="0">
            <a:lnSpc>
              <a:spcPct val="90000"/>
            </a:lnSpc>
            <a:spcBef>
              <a:spcPct val="0"/>
            </a:spcBef>
            <a:spcAft>
              <a:spcPct val="35000"/>
            </a:spcAft>
          </a:pPr>
          <a:r>
            <a:rPr kumimoji="1" lang="en-US" sz="2400" kern="1200" dirty="0" smtClean="0"/>
            <a:t>Enhance</a:t>
          </a:r>
          <a:r>
            <a:rPr kumimoji="1" lang="lt-LT" sz="2400" kern="1200" dirty="0" smtClean="0"/>
            <a:t>:</a:t>
          </a:r>
          <a:endParaRPr lang="lt-LT" sz="2400" kern="1200" dirty="0"/>
        </a:p>
      </dsp:txBody>
      <dsp:txXfrm>
        <a:off x="5013624" y="1359271"/>
        <a:ext cx="2970340" cy="599493"/>
      </dsp:txXfrm>
    </dsp:sp>
    <dsp:sp modelId="{0352C38E-0C81-4CDD-BD11-18D739B18EEB}">
      <dsp:nvSpPr>
        <dsp:cNvPr id="0" name=""/>
        <dsp:cNvSpPr/>
      </dsp:nvSpPr>
      <dsp:spPr>
        <a:xfrm>
          <a:off x="5040805" y="1923862"/>
          <a:ext cx="2684169" cy="288430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kumimoji="1" lang="lt-LT" sz="2000" kern="1200" dirty="0" smtClean="0"/>
            <a:t>... </a:t>
          </a:r>
          <a:r>
            <a:rPr kumimoji="1" lang="en-US" sz="2000" kern="1200" dirty="0" smtClean="0"/>
            <a:t>incentives to get additional products</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Positive reference from existing customers to win new</a:t>
          </a:r>
          <a:endParaRPr lang="lt-LT" sz="2000" kern="1200" dirty="0"/>
        </a:p>
        <a:p>
          <a:pPr lvl="0" algn="l" defTabSz="889000" rtl="0">
            <a:lnSpc>
              <a:spcPct val="90000"/>
            </a:lnSpc>
            <a:spcBef>
              <a:spcPct val="0"/>
            </a:spcBef>
            <a:spcAft>
              <a:spcPct val="35000"/>
            </a:spcAft>
          </a:pPr>
          <a:r>
            <a:rPr kumimoji="1" lang="lt-LT" sz="2000" kern="1200" dirty="0" smtClean="0"/>
            <a:t>... </a:t>
          </a:r>
          <a:r>
            <a:rPr kumimoji="1" lang="en-US" sz="2000" kern="1200" dirty="0" smtClean="0"/>
            <a:t>Customer service programs</a:t>
          </a:r>
          <a:endParaRPr lang="lt-LT" sz="2000" kern="1200" dirty="0"/>
        </a:p>
      </dsp:txBody>
      <dsp:txXfrm>
        <a:off x="5040805" y="1923862"/>
        <a:ext cx="2684169" cy="2884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22855-28E7-4DD1-A3B3-3A9336D4275A}">
      <dsp:nvSpPr>
        <dsp:cNvPr id="0" name=""/>
        <dsp:cNvSpPr/>
      </dsp:nvSpPr>
      <dsp:spPr>
        <a:xfrm>
          <a:off x="3056" y="2095"/>
          <a:ext cx="8274286"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kumimoji="1" lang="lt-LT" sz="6500" kern="1200" dirty="0" smtClean="0"/>
            <a:t>IDIC model </a:t>
          </a:r>
          <a:endParaRPr lang="lt-LT" sz="6500" kern="1200" dirty="0"/>
        </a:p>
      </dsp:txBody>
      <dsp:txXfrm>
        <a:off x="47282" y="46321"/>
        <a:ext cx="8185834" cy="1421532"/>
      </dsp:txXfrm>
    </dsp:sp>
    <dsp:sp modelId="{10F17ACC-A228-4EB8-8BE3-962B1D70232C}">
      <dsp:nvSpPr>
        <dsp:cNvPr id="0" name=""/>
        <dsp:cNvSpPr/>
      </dsp:nvSpPr>
      <dsp:spPr>
        <a:xfrm>
          <a:off x="3056" y="1657213"/>
          <a:ext cx="4053765"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kumimoji="1" lang="lt-LT" sz="4900" kern="1200" dirty="0" smtClean="0"/>
            <a:t>Anal</a:t>
          </a:r>
          <a:r>
            <a:rPr kumimoji="1" lang="en-US" sz="4900" kern="1200" dirty="0" err="1" smtClean="0"/>
            <a:t>ytic</a:t>
          </a:r>
          <a:r>
            <a:rPr kumimoji="1" lang="lt-LT" sz="4900" kern="1200" dirty="0" smtClean="0"/>
            <a:t>:</a:t>
          </a:r>
          <a:endParaRPr lang="lt-LT" sz="4900" kern="1200" dirty="0"/>
        </a:p>
      </dsp:txBody>
      <dsp:txXfrm>
        <a:off x="47282" y="1701439"/>
        <a:ext cx="3965313" cy="1421532"/>
      </dsp:txXfrm>
    </dsp:sp>
    <dsp:sp modelId="{F917A03E-1D4F-4BC8-89D0-D220B7289ACA}">
      <dsp:nvSpPr>
        <dsp:cNvPr id="0" name=""/>
        <dsp:cNvSpPr/>
      </dsp:nvSpPr>
      <dsp:spPr>
        <a:xfrm>
          <a:off x="0" y="3314427"/>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en-US" sz="2400" kern="1200" dirty="0" smtClean="0"/>
            <a:t>Identification</a:t>
          </a:r>
          <a:endParaRPr lang="lt-LT" sz="2400" kern="1200" dirty="0"/>
        </a:p>
      </dsp:txBody>
      <dsp:txXfrm>
        <a:off x="44226" y="3358653"/>
        <a:ext cx="1896741" cy="1421532"/>
      </dsp:txXfrm>
    </dsp:sp>
    <dsp:sp modelId="{2A801066-374B-4B31-9A9A-B5C0DA29819C}">
      <dsp:nvSpPr>
        <dsp:cNvPr id="0" name=""/>
        <dsp:cNvSpPr/>
      </dsp:nvSpPr>
      <dsp:spPr>
        <a:xfrm>
          <a:off x="2071628" y="3312331"/>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1" lang="en-US" sz="2000" kern="1200" dirty="0" smtClean="0"/>
            <a:t>Differentiation</a:t>
          </a:r>
          <a:endParaRPr lang="lt-LT" sz="2000" kern="1200" dirty="0"/>
        </a:p>
      </dsp:txBody>
      <dsp:txXfrm>
        <a:off x="2115854" y="3356557"/>
        <a:ext cx="1896741" cy="1421532"/>
      </dsp:txXfrm>
    </dsp:sp>
    <dsp:sp modelId="{E96D32BA-A365-4253-BC7A-4F42DD089699}">
      <dsp:nvSpPr>
        <dsp:cNvPr id="0" name=""/>
        <dsp:cNvSpPr/>
      </dsp:nvSpPr>
      <dsp:spPr>
        <a:xfrm>
          <a:off x="4223578" y="1657213"/>
          <a:ext cx="4053765"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kumimoji="1" lang="lt-LT" sz="4900" kern="1200" dirty="0" smtClean="0"/>
            <a:t>Opera</a:t>
          </a:r>
          <a:r>
            <a:rPr kumimoji="1" lang="en-US" sz="4900" kern="1200" dirty="0" err="1" smtClean="0"/>
            <a:t>tional</a:t>
          </a:r>
          <a:r>
            <a:rPr kumimoji="1" lang="lt-LT" sz="4900" kern="1200" dirty="0" smtClean="0"/>
            <a:t>:</a:t>
          </a:r>
          <a:endParaRPr lang="lt-LT" sz="4900" kern="1200" dirty="0"/>
        </a:p>
      </dsp:txBody>
      <dsp:txXfrm>
        <a:off x="4267804" y="1701439"/>
        <a:ext cx="3965313" cy="1421532"/>
      </dsp:txXfrm>
    </dsp:sp>
    <dsp:sp modelId="{0A48EEF0-38C0-4287-9212-508822F71D39}">
      <dsp:nvSpPr>
        <dsp:cNvPr id="0" name=""/>
        <dsp:cNvSpPr/>
      </dsp:nvSpPr>
      <dsp:spPr>
        <a:xfrm>
          <a:off x="4223578" y="3312331"/>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1" lang="en-US" sz="2000" kern="1200" dirty="0" smtClean="0"/>
            <a:t>Interaction</a:t>
          </a:r>
          <a:endParaRPr lang="lt-LT" sz="2000" kern="1200" dirty="0"/>
        </a:p>
      </dsp:txBody>
      <dsp:txXfrm>
        <a:off x="4267804" y="3356557"/>
        <a:ext cx="1896741" cy="1421532"/>
      </dsp:txXfrm>
    </dsp:sp>
    <dsp:sp modelId="{330A7907-6836-4BFF-88F4-FE9B5263FE97}">
      <dsp:nvSpPr>
        <dsp:cNvPr id="0" name=""/>
        <dsp:cNvSpPr/>
      </dsp:nvSpPr>
      <dsp:spPr>
        <a:xfrm>
          <a:off x="6292149" y="3312331"/>
          <a:ext cx="1985193" cy="1509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Customization</a:t>
          </a:r>
          <a:endParaRPr lang="lt-LT" sz="2000" kern="1200" dirty="0"/>
        </a:p>
      </dsp:txBody>
      <dsp:txXfrm>
        <a:off x="6336375" y="3356557"/>
        <a:ext cx="1896741" cy="14215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D76FD-83E7-401D-A048-7263FF0E272D}">
      <dsp:nvSpPr>
        <dsp:cNvPr id="0" name=""/>
        <dsp:cNvSpPr/>
      </dsp:nvSpPr>
      <dsp:spPr>
        <a:xfrm>
          <a:off x="1010" y="342611"/>
          <a:ext cx="3679279" cy="1839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rtl="0">
            <a:lnSpc>
              <a:spcPct val="90000"/>
            </a:lnSpc>
            <a:spcBef>
              <a:spcPct val="0"/>
            </a:spcBef>
            <a:spcAft>
              <a:spcPct val="35000"/>
            </a:spcAft>
          </a:pPr>
          <a:r>
            <a:rPr kumimoji="1" lang="lt-LT" sz="2700" kern="1200" dirty="0" smtClean="0"/>
            <a:t>OPERA</a:t>
          </a:r>
          <a:r>
            <a:rPr kumimoji="1" lang="en-US" sz="2700" kern="1200" dirty="0" err="1" smtClean="0"/>
            <a:t>TIONAL</a:t>
          </a:r>
          <a:r>
            <a:rPr kumimoji="1" lang="lt-LT" sz="2700" kern="1200" dirty="0" smtClean="0"/>
            <a:t> CRM:</a:t>
          </a:r>
        </a:p>
        <a:p>
          <a:pPr lvl="0" algn="ctr" defTabSz="1200150" rtl="0">
            <a:lnSpc>
              <a:spcPct val="90000"/>
            </a:lnSpc>
            <a:spcBef>
              <a:spcPct val="0"/>
            </a:spcBef>
            <a:spcAft>
              <a:spcPct val="35000"/>
            </a:spcAft>
          </a:pPr>
          <a:r>
            <a:rPr kumimoji="1" lang="en-US" sz="2700" kern="1200" dirty="0" smtClean="0"/>
            <a:t>How to collect information about relationships</a:t>
          </a:r>
          <a:endParaRPr lang="lt-LT" sz="2700" kern="1200" dirty="0"/>
        </a:p>
      </dsp:txBody>
      <dsp:txXfrm>
        <a:off x="54891" y="396492"/>
        <a:ext cx="3571517" cy="1731877"/>
      </dsp:txXfrm>
    </dsp:sp>
    <dsp:sp modelId="{4AD57FDA-1295-4DD1-9C05-FD617C38B340}">
      <dsp:nvSpPr>
        <dsp:cNvPr id="0" name=""/>
        <dsp:cNvSpPr/>
      </dsp:nvSpPr>
      <dsp:spPr>
        <a:xfrm>
          <a:off x="368938" y="2182251"/>
          <a:ext cx="367927" cy="1379729"/>
        </a:xfrm>
        <a:custGeom>
          <a:avLst/>
          <a:gdLst/>
          <a:ahLst/>
          <a:cxnLst/>
          <a:rect l="0" t="0" r="0" b="0"/>
          <a:pathLst>
            <a:path>
              <a:moveTo>
                <a:pt x="0" y="0"/>
              </a:moveTo>
              <a:lnTo>
                <a:pt x="0" y="1379729"/>
              </a:lnTo>
              <a:lnTo>
                <a:pt x="367927" y="13797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C88E67-C26E-4E70-A60A-75C80DB872E2}">
      <dsp:nvSpPr>
        <dsp:cNvPr id="0" name=""/>
        <dsp:cNvSpPr/>
      </dsp:nvSpPr>
      <dsp:spPr>
        <a:xfrm>
          <a:off x="736866" y="2642160"/>
          <a:ext cx="2943423" cy="18396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kumimoji="1" lang="en-US" sz="2000" kern="1200" dirty="0" smtClean="0"/>
            <a:t>Surveys, registering calls, visual observation, loyalty cards, promotion responses</a:t>
          </a:r>
        </a:p>
      </dsp:txBody>
      <dsp:txXfrm>
        <a:off x="790747" y="2696041"/>
        <a:ext cx="2835661" cy="1731877"/>
      </dsp:txXfrm>
    </dsp:sp>
    <dsp:sp modelId="{B8C1815F-25D7-482F-9C5B-FD3691BA8577}">
      <dsp:nvSpPr>
        <dsp:cNvPr id="0" name=""/>
        <dsp:cNvSpPr/>
      </dsp:nvSpPr>
      <dsp:spPr>
        <a:xfrm>
          <a:off x="4600109" y="342611"/>
          <a:ext cx="3679279" cy="1839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rtl="0">
            <a:lnSpc>
              <a:spcPct val="90000"/>
            </a:lnSpc>
            <a:spcBef>
              <a:spcPct val="0"/>
            </a:spcBef>
            <a:spcAft>
              <a:spcPct val="35000"/>
            </a:spcAft>
          </a:pPr>
          <a:r>
            <a:rPr kumimoji="1" lang="lt-LT" sz="2700" kern="1200" dirty="0" smtClean="0"/>
            <a:t>ANAL</a:t>
          </a:r>
          <a:r>
            <a:rPr kumimoji="1" lang="en-US" sz="2700" kern="1200" dirty="0" err="1" smtClean="0"/>
            <a:t>YTICAL</a:t>
          </a:r>
          <a:r>
            <a:rPr kumimoji="1" lang="lt-LT" sz="2700" kern="1200" dirty="0" smtClean="0"/>
            <a:t> CRM:</a:t>
          </a:r>
        </a:p>
        <a:p>
          <a:pPr lvl="0" algn="ctr" defTabSz="1200150" rtl="0">
            <a:lnSpc>
              <a:spcPct val="90000"/>
            </a:lnSpc>
            <a:spcBef>
              <a:spcPct val="0"/>
            </a:spcBef>
            <a:spcAft>
              <a:spcPct val="35000"/>
            </a:spcAft>
          </a:pPr>
          <a:r>
            <a:rPr kumimoji="1" lang="en-US" sz="2700" kern="1200" dirty="0" smtClean="0"/>
            <a:t>Ho to evaluate and use information</a:t>
          </a:r>
          <a:endParaRPr lang="lt-LT" sz="2700" kern="1200" dirty="0"/>
        </a:p>
      </dsp:txBody>
      <dsp:txXfrm>
        <a:off x="4653990" y="396492"/>
        <a:ext cx="3571517" cy="1731877"/>
      </dsp:txXfrm>
    </dsp:sp>
    <dsp:sp modelId="{88BD0316-BB4F-427A-9812-2F74C63CAD50}">
      <dsp:nvSpPr>
        <dsp:cNvPr id="0" name=""/>
        <dsp:cNvSpPr/>
      </dsp:nvSpPr>
      <dsp:spPr>
        <a:xfrm>
          <a:off x="4968037" y="2182251"/>
          <a:ext cx="367927" cy="1379729"/>
        </a:xfrm>
        <a:custGeom>
          <a:avLst/>
          <a:gdLst/>
          <a:ahLst/>
          <a:cxnLst/>
          <a:rect l="0" t="0" r="0" b="0"/>
          <a:pathLst>
            <a:path>
              <a:moveTo>
                <a:pt x="0" y="0"/>
              </a:moveTo>
              <a:lnTo>
                <a:pt x="0" y="1379729"/>
              </a:lnTo>
              <a:lnTo>
                <a:pt x="367927" y="13797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4A9A40-3ABC-474F-8364-48F0E3772A5A}">
      <dsp:nvSpPr>
        <dsp:cNvPr id="0" name=""/>
        <dsp:cNvSpPr/>
      </dsp:nvSpPr>
      <dsp:spPr>
        <a:xfrm>
          <a:off x="5335965" y="2642160"/>
          <a:ext cx="2943423" cy="18396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sz="1800" kern="1200" dirty="0" smtClean="0"/>
            <a:t>Evaluation by creating meaningful  CRM indicators</a:t>
          </a:r>
          <a:endParaRPr kumimoji="1" lang="lt-LT" sz="1800" kern="1200" dirty="0" smtClean="0"/>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lt-LT" sz="1800" kern="1200" dirty="0" smtClean="0"/>
            <a:t> </a:t>
          </a:r>
          <a:endParaRPr lang="lt-LT" sz="1800" kern="1200" dirty="0" smtClean="0"/>
        </a:p>
        <a:p>
          <a:pPr lvl="0" algn="ctr" defTabSz="755650" rtl="0">
            <a:lnSpc>
              <a:spcPct val="90000"/>
            </a:lnSpc>
            <a:spcBef>
              <a:spcPct val="0"/>
            </a:spcBef>
            <a:spcAft>
              <a:spcPct val="35000"/>
            </a:spcAft>
          </a:pPr>
          <a:r>
            <a:rPr kumimoji="1" lang="en-US" sz="1800" kern="1200" dirty="0" smtClean="0"/>
            <a:t>Reporting, statistical methods, analytic tools, intellectual computing</a:t>
          </a:r>
        </a:p>
      </dsp:txBody>
      <dsp:txXfrm>
        <a:off x="5389846" y="2696041"/>
        <a:ext cx="2835661" cy="173187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EF110753-D13F-4E3E-8590-BC03EE6EE388}" type="slidenum">
              <a:rPr lang="en-US"/>
              <a:pPr>
                <a:defRPr/>
              </a:pPr>
              <a:t>‹#›</a:t>
            </a:fld>
            <a:endParaRPr lang="en-US"/>
          </a:p>
        </p:txBody>
      </p:sp>
    </p:spTree>
    <p:extLst>
      <p:ext uri="{BB962C8B-B14F-4D97-AF65-F5344CB8AC3E}">
        <p14:creationId xmlns:p14="http://schemas.microsoft.com/office/powerpoint/2010/main" val="4277326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E568FCF-A590-4DBA-964F-D63B5823F761}" type="slidenum">
              <a:rPr lang="lt-LT" smtClean="0">
                <a:latin typeface="Arial" charset="0"/>
              </a:rPr>
              <a:pPr eaLnBrk="1" hangingPunct="1"/>
              <a:t>2</a:t>
            </a:fld>
            <a:endParaRPr lang="lt-LT" smtClean="0">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lt-L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E3D19-29FA-4F5A-875F-891D8807F5A3}" type="slidenum">
              <a:rPr lang="en-US"/>
              <a:pPr/>
              <a:t>39</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Loyalty Guide</a:t>
            </a:r>
          </a:p>
          <a:p>
            <a:r>
              <a:rPr lang="en-US" sz="1000">
                <a:solidFill>
                  <a:srgbClr val="000000"/>
                </a:solidFill>
                <a:latin typeface="Tahoma" pitchFamily="34" charset="0"/>
              </a:rPr>
              <a:t>Step 2</a:t>
            </a:r>
          </a:p>
          <a:p>
            <a:r>
              <a:rPr lang="en-US" sz="1000">
                <a:solidFill>
                  <a:srgbClr val="000000"/>
                </a:solidFill>
                <a:latin typeface="Tahoma" pitchFamily="34" charset="0"/>
              </a:rPr>
              <a:t>Customer Profitability </a:t>
            </a:r>
          </a:p>
          <a:p>
            <a:r>
              <a:rPr lang="en-US" sz="1000">
                <a:solidFill>
                  <a:srgbClr val="000000"/>
                </a:solidFill>
                <a:latin typeface="Tahoma" pitchFamily="34" charset="0"/>
              </a:rPr>
              <a:t>This step gives the Director the opportunity to understand how the company’s customers affect overall performance indicators through their buying patterns. </a:t>
            </a:r>
          </a:p>
          <a:p>
            <a:r>
              <a:rPr lang="en-US" sz="1000">
                <a:solidFill>
                  <a:srgbClr val="000000"/>
                </a:solidFill>
                <a:latin typeface="Tahoma" pitchFamily="34" charset="0"/>
              </a:rPr>
              <a:t>The information in this report is again grouped by regular and preferred customers, and the Director finds the figures consistent with the information obtained in previous reports.</a:t>
            </a:r>
          </a:p>
          <a:p>
            <a:r>
              <a:rPr lang="en-US" sz="1000">
                <a:solidFill>
                  <a:srgbClr val="000000"/>
                </a:solidFill>
                <a:latin typeface="Tahoma" pitchFamily="34" charset="0"/>
              </a:rPr>
              <a:t>The Director can see that while profit margins are similar between loyalty cardholders and non-cardholders, average revenue per customer is much higher for cardholders. The loyalty cardholder is a better customer and the director will need to incorporate this into plans.</a:t>
            </a:r>
          </a:p>
          <a:p>
            <a:r>
              <a:rPr lang="en-US" sz="1000">
                <a:solidFill>
                  <a:srgbClr val="000000"/>
                </a:solidFill>
                <a:latin typeface="Tahoma" pitchFamily="34" charset="0"/>
              </a:rPr>
              <a:t>Also, the Director may conclude from the report that non-cardholding MegaStore customers may buy less profitable products or more products that are on sale.</a:t>
            </a:r>
          </a:p>
          <a:p>
            <a:r>
              <a:rPr lang="en-US" sz="1000">
                <a:solidFill>
                  <a:srgbClr val="000000"/>
                </a:solidFill>
                <a:latin typeface="Tahoma" pitchFamily="34" charset="0"/>
              </a:rPr>
              <a:t>The Director clicks on the Step 3 of the Loyalty Analysis Guide.</a:t>
            </a:r>
            <a:endParaRPr lang="en-US" sz="1100">
              <a:latin typeface="Tahoma" pitchFamily="34" charset="0"/>
            </a:endParaRPr>
          </a:p>
          <a:p>
            <a:endParaRPr lang="en-US" sz="1100">
              <a:latin typeface="Tahoma" pitchFamily="34" charset="0"/>
            </a:endParaRPr>
          </a:p>
          <a:p>
            <a:endParaRPr lang="en-US" sz="1100">
              <a:latin typeface="Tahoma" pitchFamily="34" charset="0"/>
            </a:endParaRPr>
          </a:p>
          <a:p>
            <a:endParaRPr lang="en-US" sz="1100">
              <a:latin typeface="Tahom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3A139-5A6A-4FCC-AF2E-4D93E33250A2}" type="slidenum">
              <a:rPr lang="en-US"/>
              <a:pPr/>
              <a:t>40</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At the referring domain level things look a little bit different. Now the Director can determine which domains didn’t work for the month of August. Two domains get the Director’s attention: euroseek.net with an ROI of -100% (which means that there was no profit at all), and altavista.com with an ROI of -95.22%. It is obvious that while some domains like gotto and lycos are working very well (with high ROI’s), the rest are negative, which is driving the average to be negative. This shows that the promotion itself is not the problem, but perhaps the site selection could be improved.  </a:t>
            </a:r>
          </a:p>
          <a:p>
            <a:r>
              <a:rPr lang="en-US" sz="1000">
                <a:solidFill>
                  <a:srgbClr val="000000"/>
                </a:solidFill>
                <a:latin typeface="Tahoma" pitchFamily="34" charset="0"/>
              </a:rPr>
              <a:t>Having run 3 separate ads within this promotion, the Marketing Director is interested in finding out if any ads were more successful than others.  The Director has a particular interest in altavista.com. Therefore, the Director selects that row of the report and drills within the same dimension to the Ad Banner level.</a:t>
            </a:r>
            <a:endParaRPr lang="en-US">
              <a:solidFill>
                <a:srgbClr val="000000"/>
              </a:solidFill>
              <a:latin typeface="Tahom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FA30F-A88F-4780-95AF-73959719433E}" type="slidenum">
              <a:rPr lang="en-US"/>
              <a:pPr/>
              <a:t>41</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In order to get a clearer picture of the products most commonly combined with Pop music, the Analyst sorts by attachment rate in descending order.</a:t>
            </a:r>
          </a:p>
          <a:p>
            <a:r>
              <a:rPr lang="en-US" sz="1000">
                <a:solidFill>
                  <a:srgbClr val="000000"/>
                </a:solidFill>
                <a:latin typeface="Tahoma" pitchFamily="34" charset="0"/>
              </a:rPr>
              <a:t>Note the strong analytic capabilities demonstrated by the calculation of attachment rate.</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F5A6D-A445-4B71-B732-FB9E92F03BD0}" type="slidenum">
              <a:rPr lang="en-US"/>
              <a:pPr/>
              <a:t>42</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p:spPr>
        <p:txBody>
          <a:bodyPr/>
          <a:lstStyle/>
          <a:p>
            <a:r>
              <a:rPr lang="en-US" sz="1000">
                <a:solidFill>
                  <a:srgbClr val="000000"/>
                </a:solidFill>
                <a:latin typeface="Tahoma" pitchFamily="34" charset="0"/>
              </a:rPr>
              <a:t>Wanting a more precise look at the figures, the Analyst changes the report to grid format.</a:t>
            </a:r>
          </a:p>
          <a:p>
            <a:r>
              <a:rPr lang="en-US" sz="1000">
                <a:solidFill>
                  <a:srgbClr val="000000"/>
                </a:solidFill>
                <a:latin typeface="Tahoma" pitchFamily="34" charset="0"/>
              </a:rPr>
              <a:t>What the manager is looking at now is a list of customers that are between 21 and 30 years old and make between $30-$45K per year.</a:t>
            </a:r>
          </a:p>
          <a:p>
            <a:r>
              <a:rPr lang="en-US" sz="1000">
                <a:solidFill>
                  <a:srgbClr val="000000"/>
                </a:solidFill>
                <a:latin typeface="Tahoma" pitchFamily="34" charset="0"/>
              </a:rPr>
              <a:t>The analyst decides that the promotion should be sent to this group, and in order to do so, a mailing list is necessary with all the pertinent information.</a:t>
            </a:r>
          </a:p>
          <a:p>
            <a:r>
              <a:rPr lang="en-US" sz="1000">
                <a:solidFill>
                  <a:srgbClr val="000000"/>
                </a:solidFill>
                <a:latin typeface="Tahoma" pitchFamily="34" charset="0"/>
              </a:rPr>
              <a:t>With that in mind, the analyst clicks on the templates tab...</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4F377-29B7-4C48-A9EF-BA387E882FF4}" type="slidenum">
              <a:rPr lang="en-US"/>
              <a:pPr/>
              <a:t>43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r>
              <a:rPr lang="en-US" sz="1200" u="none" kern="1200" baseline="0" dirty="0" smtClean="0">
                <a:solidFill>
                  <a:schemeClr val="tx1"/>
                </a:solidFill>
                <a:latin typeface="+mn-lt"/>
                <a:ea typeface="+mn-ea"/>
                <a:cs typeface="+mn-cs"/>
              </a:rPr>
              <a:t>: </a:t>
            </a:r>
          </a:p>
          <a:p>
            <a:r>
              <a:rPr lang="en-US" sz="1200" kern="1200" dirty="0" smtClean="0">
                <a:solidFill>
                  <a:schemeClr val="tx1"/>
                </a:solidFill>
                <a:effectLst/>
                <a:latin typeface="+mn-lt"/>
                <a:ea typeface="+mn-ea"/>
                <a:cs typeface="+mn-cs"/>
              </a:rPr>
              <a:t>Integrate your marketing planning, budgeting and tracking across all channels, including email, digital, social and traditional.  Scale your marketing with the ability to collaborate and manage processes and workflows across your team, other departments and agencies from a single platform. </a:t>
            </a:r>
            <a:endParaRPr lang="en-US" sz="1200" u="none" kern="1200" baseline="0" dirty="0" smtClean="0">
              <a:solidFill>
                <a:schemeClr val="tx1"/>
              </a:solidFill>
              <a:latin typeface="+mn-lt"/>
              <a:ea typeface="+mn-ea"/>
              <a:cs typeface="+mn-cs"/>
            </a:endParaRPr>
          </a:p>
          <a:p>
            <a:endParaRPr lang="en-US" sz="1200" u="none" kern="1200" baseline="0" dirty="0" smtClean="0">
              <a:solidFill>
                <a:schemeClr val="tx1"/>
              </a:solidFill>
              <a:latin typeface="+mn-lt"/>
              <a:ea typeface="+mn-ea"/>
              <a:cs typeface="+mn-cs"/>
            </a:endParaRPr>
          </a:p>
          <a:p>
            <a:endParaRPr lang="en-US" sz="1200" b="1"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TALKING POINTS: </a:t>
            </a:r>
          </a:p>
          <a:p>
            <a:pPr marL="171450" indent="-171450">
              <a:buFont typeface="Arial" panose="020B0604020202020204" pitchFamily="34" charset="0"/>
              <a:buChar char="•"/>
            </a:pPr>
            <a:r>
              <a:rPr lang="en-US" sz="1200" u="none" kern="1200" baseline="0" dirty="0" smtClean="0">
                <a:solidFill>
                  <a:schemeClr val="tx1"/>
                </a:solidFill>
                <a:latin typeface="+mn-lt"/>
                <a:ea typeface="+mn-ea"/>
                <a:cs typeface="+mn-cs"/>
              </a:rPr>
              <a:t>No need for a separate application- all of your people, </a:t>
            </a:r>
            <a:r>
              <a:rPr lang="en-US" dirty="0" smtClean="0"/>
              <a:t>resources and </a:t>
            </a:r>
            <a:r>
              <a:rPr lang="en-US" sz="1200" u="none" kern="1200" baseline="0" dirty="0" smtClean="0">
                <a:solidFill>
                  <a:schemeClr val="tx1"/>
                </a:solidFill>
                <a:latin typeface="+mn-lt"/>
                <a:ea typeface="+mn-ea"/>
                <a:cs typeface="+mn-cs"/>
              </a:rPr>
              <a:t>assets are connected to the Campaign right from the start. Marketing gets the credit for every interaction. </a:t>
            </a:r>
            <a:endParaRPr lang="en-US" sz="1200" u="none" kern="1200" dirty="0" smtClean="0">
              <a:solidFill>
                <a:schemeClr val="tx1"/>
              </a:solidFill>
              <a:latin typeface="+mn-lt"/>
              <a:ea typeface="+mn-ea"/>
              <a:cs typeface="+mn-cs"/>
            </a:endParaRP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dirty="0" smtClean="0"/>
              <a:t>By putting Planning at the center, each campaign starts with the right inputs and tracking codes to make sure that each interaction (web, email, </a:t>
            </a:r>
            <a:r>
              <a:rPr lang="en-US" dirty="0" err="1" smtClean="0"/>
              <a:t>etc</a:t>
            </a:r>
            <a:r>
              <a:rPr lang="en-US" dirty="0" smtClean="0"/>
              <a:t>) can be tracked to the right source for revenue attribution. </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Without MRM, the marketer is constantly trying to interpret results after the fact</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Most importantly, by aligning your team around the planning process, you can insure that you all contributing to the same, great customer experience. Scaling up resources with each campaign “sprint” is easier because you’re all on the same page. </a:t>
            </a:r>
          </a:p>
          <a:p>
            <a:pPr marL="171450" indent="-171450">
              <a:buFont typeface="Arial" panose="020B0604020202020204" pitchFamily="34" charset="0"/>
              <a:buChar char="•"/>
            </a:pPr>
            <a:endParaRPr lang="en-US" sz="1200" u="non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dirty="0" smtClean="0"/>
              <a:t>We make managing marketing projects an easy and seamless part of the process, because marketers build out their campaigns and plans as a natural part of the design process. This means you have a great planning tool to coordinate your internal and external campaign stakeholders. </a:t>
            </a:r>
            <a:endParaRPr lang="en-US" sz="1200" u="none" kern="1200" baseline="0" dirty="0" smtClean="0">
              <a:solidFill>
                <a:schemeClr val="tx1"/>
              </a:solidFill>
              <a:latin typeface="+mn-lt"/>
              <a:ea typeface="+mn-ea"/>
              <a:cs typeface="+mn-cs"/>
            </a:endParaRPr>
          </a:p>
          <a:p>
            <a:endParaRPr lang="en-US" dirty="0" smtClean="0"/>
          </a:p>
          <a:p>
            <a:endParaRPr lang="en-US"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852391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r>
              <a:rPr lang="en-US" sz="1200" u="none" kern="1200" baseline="0" dirty="0" smtClean="0">
                <a:solidFill>
                  <a:schemeClr val="tx1"/>
                </a:solidFill>
                <a:latin typeface="+mn-lt"/>
                <a:ea typeface="+mn-ea"/>
                <a:cs typeface="+mn-cs"/>
              </a:rPr>
              <a:t>: </a:t>
            </a:r>
          </a:p>
          <a:p>
            <a:r>
              <a:rPr lang="en-US" sz="1200" kern="1200" dirty="0" smtClean="0">
                <a:solidFill>
                  <a:schemeClr val="tx1"/>
                </a:solidFill>
                <a:effectLst/>
                <a:latin typeface="+mn-lt"/>
                <a:ea typeface="+mn-ea"/>
                <a:cs typeface="+mn-cs"/>
              </a:rPr>
              <a:t>Engage customers with personalized, multichannel campaigns. Our visual campaign designer lets you drag and drop to create and manage campaigns in a single window—across email, social media, events, and direct mail. Streamline campaign creation, segment your customer and prospect base and test your campaign messaging and offers in order to improve conversion.</a:t>
            </a:r>
            <a:endParaRPr lang="en-US" sz="1200" u="none" kern="1200" baseline="0" dirty="0" smtClean="0">
              <a:solidFill>
                <a:schemeClr val="tx1"/>
              </a:solidFill>
              <a:latin typeface="+mn-lt"/>
              <a:ea typeface="+mn-ea"/>
              <a:cs typeface="+mn-cs"/>
            </a:endParaRPr>
          </a:p>
          <a:p>
            <a:endParaRPr lang="en-US" baseline="0" dirty="0" smtClean="0"/>
          </a:p>
          <a:p>
            <a:r>
              <a:rPr lang="en-US" sz="1200" b="1" u="none" kern="1200" dirty="0" smtClean="0">
                <a:solidFill>
                  <a:schemeClr val="tx1"/>
                </a:solidFill>
                <a:latin typeface="+mn-lt"/>
                <a:ea typeface="+mn-ea"/>
                <a:cs typeface="+mn-cs"/>
              </a:rPr>
              <a:t>TALKING POINTS:</a:t>
            </a:r>
          </a:p>
          <a:p>
            <a:pPr marL="171450" indent="-171450">
              <a:buFont typeface="Arial" panose="020B0604020202020204" pitchFamily="34" charset="0"/>
              <a:buChar char="•"/>
            </a:pPr>
            <a:r>
              <a:rPr lang="en-US" sz="1200" u="none" kern="1200" dirty="0" smtClean="0">
                <a:solidFill>
                  <a:schemeClr val="tx1"/>
                </a:solidFill>
                <a:latin typeface="+mn-lt"/>
                <a:ea typeface="+mn-ea"/>
                <a:cs typeface="+mn-cs"/>
              </a:rPr>
              <a:t>By setting up automated campaigns, the marketing</a:t>
            </a:r>
            <a:r>
              <a:rPr lang="en-US" sz="1200" u="none" kern="1200" baseline="0" dirty="0" smtClean="0">
                <a:solidFill>
                  <a:schemeClr val="tx1"/>
                </a:solidFill>
                <a:latin typeface="+mn-lt"/>
                <a:ea typeface="+mn-ea"/>
                <a:cs typeface="+mn-cs"/>
              </a:rPr>
              <a:t> manager</a:t>
            </a:r>
            <a:r>
              <a:rPr lang="en-US" sz="1200" u="none" kern="1200" dirty="0" smtClean="0">
                <a:solidFill>
                  <a:schemeClr val="tx1"/>
                </a:solidFill>
                <a:latin typeface="+mn-lt"/>
                <a:ea typeface="+mn-ea"/>
                <a:cs typeface="+mn-cs"/>
              </a:rPr>
              <a:t> can automate a complex selling process with multiple digital and traditional </a:t>
            </a:r>
            <a:r>
              <a:rPr lang="en-US" sz="1200" u="none" kern="1200" dirty="0" err="1" smtClean="0">
                <a:solidFill>
                  <a:schemeClr val="tx1"/>
                </a:solidFill>
                <a:latin typeface="+mn-lt"/>
                <a:ea typeface="+mn-ea"/>
                <a:cs typeface="+mn-cs"/>
              </a:rPr>
              <a:t>touchpoints</a:t>
            </a:r>
            <a:r>
              <a:rPr lang="en-US" sz="1200" u="none" kern="1200" dirty="0" smtClean="0">
                <a:solidFill>
                  <a:schemeClr val="tx1"/>
                </a:solidFill>
                <a:latin typeface="+mn-lt"/>
                <a:ea typeface="+mn-ea"/>
                <a:cs typeface="+mn-cs"/>
              </a:rPr>
              <a:t> and make sure that the customer experience is amazing- because they can map the right assets and content to the exact point in the customer lifecycle.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With the advanced email functionality embedded in the Campaign Automation Console, its easy to embed email campaigns and simplify the execution by aligning your marketing lists with your customer personas and your campaign flow. Event management is also integrated with our Campaign Management solution,</a:t>
            </a:r>
            <a:r>
              <a:rPr lang="en-US" baseline="0" dirty="0" smtClean="0"/>
              <a:t> so you can be sure that every single prospect interaction and conversion can be tracked for results.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baseline="0" dirty="0" smtClean="0">
                <a:solidFill>
                  <a:schemeClr val="tx1"/>
                </a:solidFill>
                <a:latin typeface="+mn-lt"/>
                <a:ea typeface="+mn-ea"/>
                <a:cs typeface="+mn-cs"/>
              </a:rPr>
              <a:t>Trigger based Campaigns can nurture your prospects through the customer journey, using all of your campaign assets to deliver exactly the right message to the right person at the right time. This means better customer experience, and improved conversion because you can tailor the experience to their needs.</a:t>
            </a:r>
          </a:p>
          <a:p>
            <a:pPr marL="171450" indent="-171450">
              <a:buFont typeface="Arial" panose="020B0604020202020204" pitchFamily="34" charset="0"/>
              <a:buChar char="•"/>
            </a:pPr>
            <a:r>
              <a:rPr lang="en-US" dirty="0" smtClean="0"/>
              <a:t>Because Dynamics</a:t>
            </a:r>
            <a:r>
              <a:rPr lang="en-US" baseline="0" dirty="0" smtClean="0"/>
              <a:t> Marketing </a:t>
            </a:r>
            <a:r>
              <a:rPr lang="en-US" dirty="0" smtClean="0"/>
              <a:t> tracks engagement of the customer throughout the entire buying process (with anonymous and known contacts) both marketing and sales are empowered as a result. Marketers can design more segmented campaign flows based on engagement, and score those leads appropriately. Sales gets a view of the most actionable and engaged prospects. </a:t>
            </a:r>
          </a:p>
          <a:p>
            <a:pPr marL="171450" indent="-171450">
              <a:buFont typeface="Arial" panose="020B0604020202020204" pitchFamily="34" charset="0"/>
              <a:buChar char="•"/>
            </a:pPr>
            <a:r>
              <a:rPr lang="en-US" dirty="0" smtClean="0"/>
              <a:t>Of course, because we have</a:t>
            </a:r>
            <a:r>
              <a:rPr lang="en-US" baseline="0" dirty="0" smtClean="0"/>
              <a:t> visual management reporting to see how many customers are at a given stage, we can quickly see if our campaign flow is working- real time. </a:t>
            </a:r>
            <a:endParaRPr lang="en-US" dirty="0" smtClean="0"/>
          </a:p>
          <a:p>
            <a:endParaRPr lang="en-US" sz="1200" u="none" kern="1200" baseline="0" dirty="0" smtClean="0">
              <a:solidFill>
                <a:schemeClr val="tx1"/>
              </a:solidFill>
              <a:latin typeface="+mn-lt"/>
              <a:ea typeface="+mn-ea"/>
              <a:cs typeface="+mn-cs"/>
            </a:endParaRPr>
          </a:p>
          <a:p>
            <a:endParaRPr lang="en-US"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8631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Generate more sales-ready leads with advanced segmentation and lead scoring. Foster prospect interest with multi-stage, trigger-based nurture programs that deliver relevant, personalized content and offers. Combine your sales and marketing funnel to better serve sales.</a:t>
            </a:r>
          </a:p>
          <a:p>
            <a:r>
              <a:rPr lang="en-US" baseline="0" dirty="0" smtClean="0"/>
              <a:t>  </a:t>
            </a:r>
            <a:endParaRPr lang="en-US" sz="1200"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Dynamics Marketing is designed to help marketers drive more qualified leads to sales, with advanced segmentation and lead scoring rules to enable very precise qualification criteria. That means more sales ready leads.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Because we bring behavioral data right into our Lead scoring, that means we can score based on engagement and increase or decrease a lead score based on timing.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Customers rarely choose to interact on a single channel. The new world of marketing requires that we can not only execute multi-channel campaigns, but we need to build engagement across multiple channels </a:t>
            </a:r>
            <a:r>
              <a:rPr lang="en-US" dirty="0" smtClean="0"/>
              <a:t>Dynamics Marketing </a:t>
            </a:r>
            <a:r>
              <a:rPr lang="en-US" baseline="0" dirty="0" smtClean="0"/>
              <a:t>by nurturing customers using all the tools at our disposal.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Most important- that information is now visible on the lead, so when Sales receives a lead, they can quickly scan it and understand the next steps based on the customer behavior. </a:t>
            </a:r>
            <a:endParaRPr lang="en-US" dirty="0" smtClean="0"/>
          </a:p>
          <a:p>
            <a:endParaRPr lang="en-US" sz="1200" u="none" kern="1200" baseline="0" dirty="0" smtClean="0">
              <a:solidFill>
                <a:schemeClr val="tx1"/>
              </a:solidFill>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54005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endParaRPr lang="en-US" b="1" dirty="0" smtClean="0"/>
          </a:p>
          <a:p>
            <a:r>
              <a:rPr lang="en-US" sz="1200" kern="1200" dirty="0" smtClean="0">
                <a:solidFill>
                  <a:schemeClr val="tx1"/>
                </a:solidFill>
                <a:effectLst/>
                <a:latin typeface="+mn-lt"/>
                <a:ea typeface="+mn-ea"/>
                <a:cs typeface="+mn-cs"/>
              </a:rPr>
              <a:t>The Sales Collaboration Panel is the most exciting new feature in the 2015</a:t>
            </a:r>
            <a:r>
              <a:rPr lang="en-US" sz="1200" kern="1200" baseline="0" dirty="0" smtClean="0">
                <a:solidFill>
                  <a:schemeClr val="tx1"/>
                </a:solidFill>
                <a:effectLst/>
                <a:latin typeface="+mn-lt"/>
                <a:ea typeface="+mn-ea"/>
                <a:cs typeface="+mn-cs"/>
              </a:rPr>
              <a:t> release. The Sales Collaboration Panel allows sales people to provide input to marketing campaigns and targeting. The Portal provides insight in all campaigns that are relevant for each customer and all interactions of each contact with marketing campaigns. A very cool feature is that sales people can exclude individual contacts from specific campaigns. </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indent="-171450">
              <a:buFont typeface="Arial" panose="020B0604020202020204" pitchFamily="34" charset="0"/>
              <a:buChar char="•"/>
            </a:pPr>
            <a:r>
              <a:rPr lang="en-US" b="0" dirty="0" smtClean="0"/>
              <a:t>Thi</a:t>
            </a:r>
            <a:r>
              <a:rPr lang="en-US" b="0" baseline="0" dirty="0" smtClean="0"/>
              <a:t>s is a new feature in Dynamics Marketing 2015</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Strengthen your marketing and sales synergies by providing sales with visibility into the marketing calendar, along with how it impacts individual customers.  Sales has the ability to provide input into campaigns and targeting. Both sales and marketing have visibility into the entire customer journey. </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779068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KEY TAKEAWAY:</a:t>
            </a:r>
            <a:endParaRPr lang="en-US" b="1" dirty="0" smtClean="0"/>
          </a:p>
          <a:p>
            <a:r>
              <a:rPr lang="en-US" sz="1200" kern="1200" dirty="0" smtClean="0">
                <a:solidFill>
                  <a:schemeClr val="tx1"/>
                </a:solidFill>
                <a:effectLst/>
                <a:latin typeface="+mn-lt"/>
                <a:ea typeface="+mn-ea"/>
                <a:cs typeface="+mn-cs"/>
              </a:rPr>
              <a:t>Enable your marketing organization to connect with customers and prospects with embedded, contextual social tools. See how your marketing campaign is performing by measuring impact across a number of social channels. Track your share of voice across the social web, including Twitter, Facebook, and YouTube. Monitor your global sentiment and brand presence.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smtClean="0">
                <a:solidFill>
                  <a:schemeClr val="tx1"/>
                </a:solidFill>
                <a:latin typeface="+mn-lt"/>
                <a:ea typeface="+mn-ea"/>
                <a:cs typeface="+mn-cs"/>
              </a:rPr>
              <a:t>TALKING POINTS</a:t>
            </a:r>
            <a:r>
              <a:rPr lang="en-US" sz="1200" u="none" kern="1200" baseline="0" dirty="0" smtClean="0">
                <a:solidFill>
                  <a:schemeClr val="tx1"/>
                </a:solidFill>
                <a:latin typeface="+mn-lt"/>
                <a:ea typeface="+mn-ea"/>
                <a:cs typeface="+mn-cs"/>
              </a:rPr>
              <a:t>: </a:t>
            </a:r>
            <a:endParaRPr lang="en-US" baseline="0" dirty="0" smtClean="0"/>
          </a:p>
          <a:p>
            <a:pPr marL="171450" indent="-171450">
              <a:buFont typeface="Arial" panose="020B0604020202020204" pitchFamily="34" charset="0"/>
              <a:buChar char="•"/>
            </a:pPr>
            <a:r>
              <a:rPr lang="en-US" b="0" dirty="0" smtClean="0"/>
              <a:t>Social</a:t>
            </a:r>
            <a:r>
              <a:rPr lang="en-US" b="0" baseline="0" dirty="0" smtClean="0"/>
              <a:t> sentiment comes from our Microsoft Social Listening product</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Social Sentiment:</a:t>
            </a:r>
            <a:r>
              <a:rPr lang="en-US" sz="1200" kern="1200" dirty="0" smtClean="0">
                <a:solidFill>
                  <a:schemeClr val="tx1"/>
                </a:solidFill>
                <a:effectLst/>
                <a:latin typeface="+mn-lt"/>
                <a:ea typeface="+mn-ea"/>
                <a:cs typeface="+mn-cs"/>
              </a:rPr>
              <a:t>  Analyze sentiment with easy-to-read charts on your home page.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Social Amplification:</a:t>
            </a:r>
            <a:r>
              <a:rPr lang="en-US" sz="1200" kern="1200" dirty="0" smtClean="0">
                <a:solidFill>
                  <a:schemeClr val="tx1"/>
                </a:solidFill>
                <a:effectLst/>
                <a:latin typeface="+mn-lt"/>
                <a:ea typeface="+mn-ea"/>
                <a:cs typeface="+mn-cs"/>
              </a:rPr>
              <a:t>  Amplify campaign reach by posting directly to Facebook or Twitter.</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Collaboration:</a:t>
            </a:r>
            <a:r>
              <a:rPr lang="en-US" sz="1200" kern="1200" dirty="0" smtClean="0">
                <a:solidFill>
                  <a:schemeClr val="tx1"/>
                </a:solidFill>
                <a:effectLst/>
                <a:latin typeface="+mn-lt"/>
                <a:ea typeface="+mn-ea"/>
                <a:cs typeface="+mn-cs"/>
              </a:rPr>
              <a:t>  Collaborate across internal and external teams with Yammer, Skype and Lync.</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Curation</a:t>
            </a:r>
            <a:r>
              <a:rPr lang="en-US" sz="1200" kern="1200" dirty="0" smtClean="0">
                <a:solidFill>
                  <a:schemeClr val="tx1"/>
                </a:solidFill>
                <a:effectLst/>
                <a:latin typeface="+mn-lt"/>
                <a:ea typeface="+mn-ea"/>
                <a:cs typeface="+mn-cs"/>
              </a:rPr>
              <a:t>: Curate social messages to ensure compliance with brand standards</a:t>
            </a:r>
            <a:endParaRPr lang="en-US" b="0"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0257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10753-D13F-4E3E-8590-BC03EE6EE388}" type="slidenum">
              <a:rPr lang="en-US" smtClean="0"/>
              <a:pPr>
                <a:defRPr/>
              </a:pPr>
              <a:t>4</a:t>
            </a:fld>
            <a:endParaRPr lang="en-US"/>
          </a:p>
        </p:txBody>
      </p:sp>
    </p:spTree>
    <p:extLst>
      <p:ext uri="{BB962C8B-B14F-4D97-AF65-F5344CB8AC3E}">
        <p14:creationId xmlns:p14="http://schemas.microsoft.com/office/powerpoint/2010/main" val="3505372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rPr>
              <a:t>KEY TAKEAWAY</a:t>
            </a:r>
            <a:r>
              <a:rPr lang="en-US" sz="1200" u="none" kern="1200" baseline="0" dirty="0" smtClean="0">
                <a:solidFill>
                  <a:schemeClr val="tx1"/>
                </a:solidFill>
                <a:latin typeface="Segoe UI Light" panose="020B0502040204020203" pitchFamily="34" charset="0"/>
                <a:ea typeface="+mn-ea"/>
                <a:cs typeface="Segoe UI Light" panose="020B0502040204020203" pitchFamily="34" charset="0"/>
              </a:rPr>
              <a:t>: </a:t>
            </a:r>
          </a:p>
          <a:p>
            <a:r>
              <a:rPr lang="en-US" sz="1200" kern="1200" dirty="0" smtClean="0">
                <a:solidFill>
                  <a:schemeClr val="tx1"/>
                </a:solidFill>
                <a:effectLst/>
                <a:latin typeface="+mn-lt"/>
                <a:ea typeface="+mn-ea"/>
                <a:cs typeface="+mn-cs"/>
              </a:rPr>
              <a:t>Measure pipeline and revenue across every marketing investment to get a true view of your marketing ROI. Empower your marketers with access to sales and marketing data through visual dashboards. Get a clear overview of campaign results so you can quickly understand performance. Make reporting easy by giving marketers familiar tools - Excel and </a:t>
            </a:r>
            <a:r>
              <a:rPr lang="en-US" sz="1200" kern="1200" dirty="0" err="1" smtClean="0">
                <a:solidFill>
                  <a:schemeClr val="tx1"/>
                </a:solidFill>
                <a:effectLst/>
                <a:latin typeface="+mn-lt"/>
                <a:ea typeface="+mn-ea"/>
                <a:cs typeface="+mn-cs"/>
              </a:rPr>
              <a:t>PowerBI</a:t>
            </a:r>
            <a:r>
              <a:rPr lang="en-US" sz="1200" kern="1200" dirty="0" smtClean="0">
                <a:solidFill>
                  <a:schemeClr val="tx1"/>
                </a:solidFill>
                <a:effectLst/>
                <a:latin typeface="+mn-lt"/>
                <a:ea typeface="+mn-ea"/>
                <a:cs typeface="+mn-cs"/>
              </a:rPr>
              <a:t> for real-time reporting. </a:t>
            </a:r>
          </a:p>
          <a:p>
            <a:endPar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endParaRPr>
          </a:p>
          <a:p>
            <a:r>
              <a:rPr lang="en-US" sz="1200" b="1" u="none" kern="1200" baseline="0" dirty="0" smtClean="0">
                <a:solidFill>
                  <a:schemeClr val="tx1"/>
                </a:solidFill>
                <a:latin typeface="Segoe UI Light" panose="020B0502040204020203" pitchFamily="34" charset="0"/>
                <a:ea typeface="+mn-ea"/>
                <a:cs typeface="Segoe UI Light" panose="020B0502040204020203" pitchFamily="34" charset="0"/>
              </a:rPr>
              <a:t>TALKING POINTS</a:t>
            </a:r>
            <a:r>
              <a:rPr lang="en-US" sz="1200" u="none" kern="1200" baseline="0" dirty="0" smtClean="0">
                <a:solidFill>
                  <a:schemeClr val="tx1"/>
                </a:solidFill>
                <a:latin typeface="Segoe UI Light" panose="020B0502040204020203" pitchFamily="34" charset="0"/>
                <a:ea typeface="+mn-ea"/>
                <a:cs typeface="Segoe UI Light" panose="020B0502040204020203" pitchFamily="34" charset="0"/>
              </a:rPr>
              <a:t>: </a:t>
            </a: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Using Power Query's OData, you can connect directly to your Dynamics CRM Online account,</a:t>
            </a:r>
            <a:r>
              <a:rPr lang="en-US" baseline="0" dirty="0" smtClean="0">
                <a:effectLst/>
                <a:latin typeface="Segoe UI Light" panose="020B0502040204020203" pitchFamily="34" charset="0"/>
                <a:cs typeface="Segoe UI Light" panose="020B0502040204020203" pitchFamily="34" charset="0"/>
              </a:rPr>
              <a:t> and join this to your marketing data for a complete view of your marketing and sales funnel. </a:t>
            </a:r>
            <a:r>
              <a:rPr lang="en-US" dirty="0" smtClean="0">
                <a:effectLst/>
                <a:latin typeface="Segoe UI Light" panose="020B0502040204020203" pitchFamily="34" charset="0"/>
                <a:cs typeface="Segoe UI Light" panose="020B0502040204020203" pitchFamily="34" charset="0"/>
              </a:rPr>
              <a:t>Explore and visualize your sales, customer and marketing data directly in Excel</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Monitor the performance of your campaigns using familiar tools that all marketers can use and understand. Adjust your initiatives based on actual performance and see the results in a holistic view for continuous improvement</a:t>
            </a:r>
          </a:p>
          <a:p>
            <a:pPr marL="171450" indent="-171450">
              <a:buFont typeface="Arial" panose="020B0604020202020204" pitchFamily="34" charset="0"/>
              <a:buChar char="•"/>
            </a:pPr>
            <a:endParaRPr lang="en-US" dirty="0" smtClean="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Create dashboards to monitor performance through all your channels. Share dashboards with the rest of your organization who can consume them anywhere at any time. Unlock new growth opportunities enabling visual data discovery for everyone in your sales pipeline and encourage collaboration</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Through data visualizations now it is easier than ever to understand the value of each your segments. Because DM includes both cost (marketing investments) and revenue, you can understand return and investment on each of your channels and segments to maximize your return. Create KPIs to monitor customer value, churn and profitability.</a:t>
            </a:r>
          </a:p>
          <a:p>
            <a:pPr marL="171450" indent="-171450">
              <a:buFont typeface="Arial" panose="020B0604020202020204" pitchFamily="34" charset="0"/>
              <a:buChar char="•"/>
            </a:pPr>
            <a:endParaRPr lang="en-US" dirty="0" smtClean="0">
              <a:effectLst/>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n-US" dirty="0" smtClean="0">
                <a:effectLst/>
                <a:latin typeface="Segoe UI Light" panose="020B0502040204020203" pitchFamily="34" charset="0"/>
                <a:cs typeface="Segoe UI Light" panose="020B0502040204020203" pitchFamily="34" charset="0"/>
              </a:rPr>
              <a:t>It doesn't matter where all your data is coming from. Schedule refreshes to always have the latest view of your performance and make decisions that will produce results faster and more effectively. All of this while keeping your data secure and consistent.</a:t>
            </a:r>
            <a:endParaRPr lang="en-US" dirty="0" smtClean="0">
              <a:latin typeface="Segoe UI Light" panose="020B0502040204020203" pitchFamily="34" charset="0"/>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sz="1200" u="none" kern="1200" baseline="0" dirty="0" smtClean="0">
              <a:solidFill>
                <a:schemeClr val="tx1"/>
              </a:solidFill>
              <a:latin typeface="Segoe UI Light" panose="020B0502040204020203" pitchFamily="34" charset="0"/>
              <a:ea typeface="+mn-ea"/>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endParaRPr lang="en-US" b="1"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409041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639C110-0329-A342-ADF7-762A01FA0DD6}"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11973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dirty="0" smtClean="0"/>
          </a:p>
          <a:p>
            <a:pPr marL="171450" indent="-171450">
              <a:buFont typeface="Arial" panose="020B0604020202020204" pitchFamily="34" charset="0"/>
              <a:buChar char="•"/>
            </a:pPr>
            <a:r>
              <a:rPr lang="en-US" sz="1200" dirty="0" smtClean="0"/>
              <a:t>Microsoft Social Listening can listen in up to 19 languages and let’s you know which ones have the most posts</a:t>
            </a:r>
            <a:r>
              <a:rPr lang="en-US" sz="1200" baseline="0" dirty="0" smtClean="0"/>
              <a:t> around the topics you care about you.</a:t>
            </a:r>
          </a:p>
          <a:p>
            <a:pPr marL="171450" indent="-171450">
              <a:buFont typeface="Arial" panose="020B0604020202020204" pitchFamily="34" charset="0"/>
              <a:buChar char="•"/>
            </a:pPr>
            <a:r>
              <a:rPr lang="en-US" sz="1200" baseline="0" dirty="0" smtClean="0"/>
              <a:t>Know key influencers - </a:t>
            </a:r>
            <a:r>
              <a:rPr lang="en-US" baseline="0" dirty="0" smtClean="0"/>
              <a:t>not just on your topics, but on the social web as a whole.  </a:t>
            </a:r>
          </a:p>
          <a:p>
            <a:pPr marL="171450" indent="-171450">
              <a:buFont typeface="Arial" panose="020B0604020202020204" pitchFamily="34" charset="0"/>
              <a:buChar char="•"/>
            </a:pPr>
            <a:r>
              <a:rPr lang="en-US" b="0" baseline="0" dirty="0" smtClean="0"/>
              <a:t>Trend alerts notifies you of market trends around your topics and post</a:t>
            </a:r>
            <a:r>
              <a:rPr lang="en-US" baseline="0" dirty="0" smtClean="0"/>
              <a:t> alerts notifies designated people when key words are mentioned.</a:t>
            </a:r>
          </a:p>
          <a:p>
            <a:endParaRPr lang="en-US" baseline="0" dirty="0" smtClean="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453257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dirty="0" smtClean="0"/>
          </a:p>
          <a:p>
            <a:pPr marL="171450" indent="-171450">
              <a:buFont typeface="Arial" panose="020B0604020202020204" pitchFamily="34" charset="0"/>
              <a:buChar char="•"/>
            </a:pPr>
            <a:r>
              <a:rPr lang="en-US" sz="1200" baseline="0" dirty="0" smtClean="0"/>
              <a:t>Easy-to-read charts and graphs.  </a:t>
            </a:r>
          </a:p>
          <a:p>
            <a:pPr marL="171450" indent="-171450">
              <a:buFont typeface="Arial" panose="020B0604020202020204" pitchFamily="34" charset="0"/>
              <a:buChar char="•"/>
            </a:pPr>
            <a:r>
              <a:rPr lang="en-US" sz="1200" b="0" baseline="0" dirty="0" smtClean="0"/>
              <a:t>Sentiment monitoring is a tool which looks at posts and evaluates key words to assign value – words like “good or great”</a:t>
            </a:r>
            <a:r>
              <a:rPr lang="en-US" sz="1200" baseline="0" dirty="0" smtClean="0"/>
              <a:t> are given a positive sentiment. Words like “bad or terrible” are given a negative sentiment. This helps you </a:t>
            </a:r>
            <a:r>
              <a:rPr lang="en-US" baseline="0" dirty="0" smtClean="0"/>
              <a:t>identify whether there are positive, negative feelings about your product or brand and can be helpful for shaping messaging and sales conversations more effectively. </a:t>
            </a:r>
          </a:p>
          <a:p>
            <a:pPr marL="171450" indent="-171450">
              <a:buFont typeface="Arial" panose="020B0604020202020204" pitchFamily="34" charset="0"/>
              <a:buChar char="•"/>
            </a:pPr>
            <a:r>
              <a:rPr lang="en-US" baseline="0" dirty="0" smtClean="0"/>
              <a:t>Share of Voice shows volume of discussion is coming happening on each source. </a:t>
            </a:r>
          </a:p>
          <a:p>
            <a:pPr marL="171450" indent="-171450">
              <a:buFont typeface="Arial" panose="020B0604020202020204" pitchFamily="34" charset="0"/>
              <a:buChar char="•"/>
            </a:pPr>
            <a:r>
              <a:rPr lang="en-US" baseline="0" dirty="0" smtClean="0"/>
              <a:t>Advanced filtering allows you to view the social data the way you want to view it</a:t>
            </a:r>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72545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Key Points:</a:t>
            </a:r>
          </a:p>
          <a:p>
            <a:endParaRPr lang="en-US" sz="1200" b="1" baseline="0" dirty="0" smtClean="0"/>
          </a:p>
          <a:p>
            <a:pPr marL="171450" indent="-171450">
              <a:buFont typeface="Arial" panose="020B0604020202020204" pitchFamily="34" charset="0"/>
              <a:buChar char="•"/>
            </a:pPr>
            <a:r>
              <a:rPr lang="en-US" sz="1200" b="0" baseline="0" dirty="0" smtClean="0"/>
              <a:t>Some of the use cases around sales, marketing and service:</a:t>
            </a:r>
          </a:p>
          <a:p>
            <a:pPr marL="171450" indent="-171450">
              <a:buFont typeface="Arial" panose="020B0604020202020204" pitchFamily="34" charset="0"/>
              <a:buChar char="•"/>
            </a:pPr>
            <a:r>
              <a:rPr lang="en-US" sz="1200" b="0" baseline="0" dirty="0" smtClean="0"/>
              <a:t>Sales </a:t>
            </a:r>
          </a:p>
          <a:p>
            <a:pPr marL="628650" lvl="1" indent="-171450">
              <a:buFont typeface="Arial" panose="020B0604020202020204" pitchFamily="34" charset="0"/>
              <a:buChar char="•"/>
            </a:pPr>
            <a:r>
              <a:rPr lang="en-US" b="0" baseline="0" dirty="0" smtClean="0"/>
              <a:t>Social buying signals </a:t>
            </a:r>
            <a:r>
              <a:rPr lang="en-US" baseline="0" dirty="0" smtClean="0"/>
              <a:t>are an opportunity for sales to listen to social conversations and pick up on trends or signals. </a:t>
            </a:r>
          </a:p>
          <a:p>
            <a:pPr marL="628650" lvl="1" indent="-171450">
              <a:buFont typeface="Arial" panose="020B0604020202020204" pitchFamily="34" charset="0"/>
              <a:buChar char="•"/>
            </a:pPr>
            <a:r>
              <a:rPr lang="en-US" b="0" baseline="0" dirty="0" smtClean="0"/>
              <a:t>Monitor developments at top accounts and use social signals to know if you need to check in. </a:t>
            </a:r>
            <a:endParaRPr lang="en-US" b="1" dirty="0" smtClean="0"/>
          </a:p>
          <a:p>
            <a:pPr marL="171450" indent="-171450">
              <a:buFont typeface="Arial" panose="020B0604020202020204" pitchFamily="34" charset="0"/>
              <a:buChar char="•"/>
            </a:pPr>
            <a:r>
              <a:rPr lang="en-US" sz="1200" baseline="0" dirty="0" smtClean="0"/>
              <a:t>Marketing</a:t>
            </a:r>
          </a:p>
          <a:p>
            <a:pPr marL="628650" lvl="1" indent="-171450">
              <a:buFont typeface="Arial" panose="020B0604020202020204" pitchFamily="34" charset="0"/>
              <a:buChar char="•"/>
            </a:pPr>
            <a:r>
              <a:rPr lang="en-US" sz="1200" baseline="0" dirty="0" smtClean="0"/>
              <a:t>Marketer cares about protecting the brand. Important to know when the brand is damaged so they can fix.</a:t>
            </a:r>
          </a:p>
          <a:p>
            <a:pPr marL="628650" lvl="1" indent="-171450">
              <a:buFont typeface="Arial" panose="020B0604020202020204" pitchFamily="34" charset="0"/>
              <a:buChar char="•"/>
            </a:pPr>
            <a:r>
              <a:rPr lang="en-US" sz="1200" baseline="0" dirty="0" smtClean="0"/>
              <a:t>Identify </a:t>
            </a:r>
            <a:r>
              <a:rPr lang="en-US" sz="1200" b="0" baseline="0" dirty="0" smtClean="0"/>
              <a:t>impact of different influencers and prioritize those who can deliver the greatest social impact.  </a:t>
            </a:r>
          </a:p>
          <a:p>
            <a:pPr marL="628650" lvl="1" indent="-171450">
              <a:buFont typeface="Arial" panose="020B0604020202020204" pitchFamily="34" charset="0"/>
              <a:buChar char="•"/>
            </a:pPr>
            <a:r>
              <a:rPr lang="en-US" sz="1200" b="0" baseline="0" dirty="0" smtClean="0"/>
              <a:t>Around campaigns, </a:t>
            </a:r>
            <a:r>
              <a:rPr lang="en-US" sz="1200" baseline="0" dirty="0" smtClean="0"/>
              <a:t>listen to social chatter, evaluate and adjust the campaign in real-time. </a:t>
            </a:r>
          </a:p>
          <a:p>
            <a:pPr marL="628650" lvl="1" indent="-171450">
              <a:buFont typeface="Arial" panose="020B0604020202020204" pitchFamily="34" charset="0"/>
              <a:buChar char="•"/>
            </a:pPr>
            <a:endParaRPr lang="en-US" sz="1200" b="0" baseline="0" dirty="0" smtClean="0"/>
          </a:p>
          <a:p>
            <a:pPr marL="171450" indent="-171450">
              <a:buFont typeface="Arial" panose="020B0604020202020204" pitchFamily="34" charset="0"/>
              <a:buChar char="•"/>
            </a:pPr>
            <a:r>
              <a:rPr lang="en-US" dirty="0" smtClean="0"/>
              <a:t>Service </a:t>
            </a:r>
            <a:endParaRPr lang="en-US" baseline="0" dirty="0" smtClean="0"/>
          </a:p>
          <a:p>
            <a:pPr marL="628650" lvl="1" indent="-171450">
              <a:buFont typeface="Arial" panose="020B0604020202020204" pitchFamily="34" charset="0"/>
              <a:buChar char="•"/>
            </a:pPr>
            <a:r>
              <a:rPr lang="en-US" baseline="0" dirty="0" smtClean="0"/>
              <a:t>Listen for when customer is complaining on the social web and proactively respond</a:t>
            </a:r>
          </a:p>
          <a:p>
            <a:pPr marL="628650" lvl="1" indent="-171450">
              <a:buFont typeface="Arial" panose="020B0604020202020204" pitchFamily="34" charset="0"/>
              <a:buChar char="•"/>
            </a:pPr>
            <a:r>
              <a:rPr lang="en-US" baseline="0" dirty="0" smtClean="0"/>
              <a:t>Set up </a:t>
            </a:r>
            <a:r>
              <a:rPr lang="en-US" b="0" baseline="0" dirty="0" smtClean="0"/>
              <a:t>alerts to spot potential issues before they expand to damage the brand.</a:t>
            </a:r>
            <a:endParaRPr lang="en-US" baseline="0"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139D20BC-8ADE-4EBF-9DD6-5992F62E471E}" type="slidenum">
              <a:rPr lang="en-US">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702970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197835-F498-4F20-AD64-D74466E7A354}" type="slidenum">
              <a:rPr lang="en-US"/>
              <a:pPr/>
              <a:t>63</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4107A-927A-47F8-88FF-87654F5463AF}" type="slidenum">
              <a:rPr lang="en-US"/>
              <a:pPr/>
              <a:t>64</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EA646-554C-4CF8-A3B0-21F2C0E70394}" type="slidenum">
              <a:rPr lang="en-US"/>
              <a:pPr/>
              <a:t>65</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lt-L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1BF42-D613-4754-97F8-B3A75404C68C}" type="slidenum">
              <a:rPr lang="en-US"/>
              <a:pPr/>
              <a:t>66</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BF8BC2-AE02-4F0B-B7D1-B165AD00DB5C}" type="slidenum">
              <a:rPr lang="en-US"/>
              <a:pPr/>
              <a:t>5</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94D286-E8C7-4C7B-96D8-ED01BB636E2E}" type="slidenum">
              <a:rPr lang="en-US"/>
              <a:pPr/>
              <a:t>16</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lt-L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1579F-F277-4A92-B83A-B3A68E4D57E4}" type="slidenum">
              <a:rPr lang="en-US"/>
              <a:pPr/>
              <a:t>25</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lt-L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23ECC1-1406-42AA-9C7D-C21519F1846D}" type="slidenum">
              <a:rPr lang="en-US"/>
              <a:pPr/>
              <a:t>31</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lt-L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B15E1-0FB4-47D5-9852-D1904F81EB7A}" type="slidenum">
              <a:rPr lang="en-US"/>
              <a:pPr/>
              <a:t>33</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lt-L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8527F-1554-4246-83C2-B99C163B5D19}" type="slidenum">
              <a:rPr lang="en-US"/>
              <a:pPr/>
              <a:t>37</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lt-L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477E8-56FA-4738-8E42-F2349FCABEC6}" type="slidenum">
              <a:rPr lang="en-US"/>
              <a:pPr/>
              <a:t>38</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lt-L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0483"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ECAF156-BC74-4F4A-935B-989C2A7229B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599FC4-E153-4721-A034-FA3782272A0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59A2C0-5AC0-4D90-A90C-4AE99FF4712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p:spPr>
        <p:txBody>
          <a:bodyPr wrap="none" anchor="ctr"/>
          <a:lstStyle/>
          <a:p>
            <a:pPr>
              <a:defRPr/>
            </a:pPr>
            <a:endParaRPr lang="lt-LT"/>
          </a:p>
        </p:txBody>
      </p:sp>
      <p:sp>
        <p:nvSpPr>
          <p:cNvPr id="27651" name="Rectangle 3"/>
          <p:cNvSpPr>
            <a:spLocks noGrp="1" noChangeArrowheads="1"/>
          </p:cNvSpPr>
          <p:nvPr>
            <p:ph type="ctrTitle"/>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546AEC5-5438-44C9-8280-19FF6216B23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D4239DC-4CB8-4B5C-B274-18055A3B599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03133F5-DD23-4264-8BC5-B72DA54AA63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15EF70A-0A2A-4309-B927-CCBFC70E66E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D0AC84E-0E77-4214-B481-DC5B879333E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01683E22-6FBF-452A-9282-66F5CC79C2F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27E11B4-1452-45E3-99EA-700751347B7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EA81F58-FF3A-44EF-8CAD-C82B1F6D54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a:xfrm>
            <a:off x="2699792" y="1600200"/>
            <a:ext cx="63203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CA02A-F5BF-432B-B124-D50387640E6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28467F-0DA2-4F34-8ADE-5AE54D7E7F1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8E1A09-B4FC-4CD6-9342-F15C92B3564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A7DD451-4805-4EFE-BFB4-19E0A949019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4813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4813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48133" name="Rectangle 5"/>
          <p:cNvSpPr>
            <a:spLocks noGrp="1" noChangeArrowheads="1"/>
          </p:cNvSpPr>
          <p:nvPr>
            <p:ph type="dt" sz="half" idx="2"/>
          </p:nvPr>
        </p:nvSpPr>
        <p:spPr/>
        <p:txBody>
          <a:bodyPr/>
          <a:lstStyle>
            <a:lvl1pPr>
              <a:defRPr/>
            </a:lvl1pPr>
          </a:lstStyle>
          <a:p>
            <a:pPr>
              <a:defRPr/>
            </a:pPr>
            <a:endParaRPr lang="en-US"/>
          </a:p>
        </p:txBody>
      </p:sp>
      <p:sp>
        <p:nvSpPr>
          <p:cNvPr id="48134" name="Rectangle 6"/>
          <p:cNvSpPr>
            <a:spLocks noGrp="1" noChangeArrowheads="1"/>
          </p:cNvSpPr>
          <p:nvPr>
            <p:ph type="ftr" sz="quarter" idx="3"/>
          </p:nvPr>
        </p:nvSpPr>
        <p:spPr/>
        <p:txBody>
          <a:bodyPr/>
          <a:lstStyle>
            <a:lvl1pPr>
              <a:defRPr/>
            </a:lvl1pPr>
          </a:lstStyle>
          <a:p>
            <a:pPr>
              <a:defRPr/>
            </a:pPr>
            <a:endParaRPr lang="en-US"/>
          </a:p>
        </p:txBody>
      </p:sp>
      <p:sp>
        <p:nvSpPr>
          <p:cNvPr id="48135" name="Rectangle 7"/>
          <p:cNvSpPr>
            <a:spLocks noGrp="1" noChangeArrowheads="1"/>
          </p:cNvSpPr>
          <p:nvPr>
            <p:ph type="sldNum" sz="quarter" idx="4"/>
          </p:nvPr>
        </p:nvSpPr>
        <p:spPr/>
        <p:txBody>
          <a:bodyPr/>
          <a:lstStyle>
            <a:lvl1pPr>
              <a:defRPr/>
            </a:lvl1pPr>
          </a:lstStyle>
          <a:p>
            <a:pPr>
              <a:defRPr/>
            </a:pPr>
            <a:fld id="{CECAF156-BC74-4F4A-935B-989C2A7229B5}" type="slidenum">
              <a:rPr lang="en-US" smtClean="0"/>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DCA02A-F5BF-432B-B124-D50387640E69}" type="slidenum">
              <a:rPr lang="en-US" smtClean="0"/>
              <a:pPr>
                <a:defRPr/>
              </a:pPr>
              <a:t>‹#›</a:t>
            </a:fld>
            <a:endParaRPr lang="en-US"/>
          </a:p>
        </p:txBody>
      </p:sp>
    </p:spTree>
    <p:extLst>
      <p:ext uri="{BB962C8B-B14F-4D97-AF65-F5344CB8AC3E}">
        <p14:creationId xmlns:p14="http://schemas.microsoft.com/office/powerpoint/2010/main" val="30051361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F9777B-46C7-4A88-91FE-F297C9834EC0}" type="slidenum">
              <a:rPr lang="en-US" smtClean="0"/>
              <a:pPr>
                <a:defRPr/>
              </a:pPr>
              <a:t>‹#›</a:t>
            </a:fld>
            <a:endParaRPr lang="en-US"/>
          </a:p>
        </p:txBody>
      </p:sp>
    </p:spTree>
    <p:extLst>
      <p:ext uri="{BB962C8B-B14F-4D97-AF65-F5344CB8AC3E}">
        <p14:creationId xmlns:p14="http://schemas.microsoft.com/office/powerpoint/2010/main" val="40940833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89EB9FE-DC7C-47AF-8A0B-21B0EBFFA471}" type="slidenum">
              <a:rPr lang="en-US" smtClean="0"/>
              <a:pPr>
                <a:defRPr/>
              </a:pPr>
              <a:t>‹#›</a:t>
            </a:fld>
            <a:endParaRPr lang="en-US"/>
          </a:p>
        </p:txBody>
      </p:sp>
    </p:spTree>
    <p:extLst>
      <p:ext uri="{BB962C8B-B14F-4D97-AF65-F5344CB8AC3E}">
        <p14:creationId xmlns:p14="http://schemas.microsoft.com/office/powerpoint/2010/main" val="39892919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2F15706-CFF2-4321-B739-31264BDBDCF9}" type="slidenum">
              <a:rPr lang="en-US" smtClean="0"/>
              <a:pPr>
                <a:defRPr/>
              </a:pPr>
              <a:t>‹#›</a:t>
            </a:fld>
            <a:endParaRPr lang="en-US"/>
          </a:p>
        </p:txBody>
      </p:sp>
    </p:spTree>
    <p:extLst>
      <p:ext uri="{BB962C8B-B14F-4D97-AF65-F5344CB8AC3E}">
        <p14:creationId xmlns:p14="http://schemas.microsoft.com/office/powerpoint/2010/main" val="257438833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A926B31-67B7-4782-AC6B-6E7FE83AAB79}" type="slidenum">
              <a:rPr lang="en-US" smtClean="0"/>
              <a:pPr>
                <a:defRPr/>
              </a:pPr>
              <a:t>‹#›</a:t>
            </a:fld>
            <a:endParaRPr lang="en-US"/>
          </a:p>
        </p:txBody>
      </p:sp>
    </p:spTree>
    <p:extLst>
      <p:ext uri="{BB962C8B-B14F-4D97-AF65-F5344CB8AC3E}">
        <p14:creationId xmlns:p14="http://schemas.microsoft.com/office/powerpoint/2010/main" val="15286876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E3466B2-04D5-4B7B-9C98-09621DED1E71}" type="slidenum">
              <a:rPr lang="en-US" smtClean="0"/>
              <a:pPr>
                <a:defRPr/>
              </a:pPr>
              <a:t>‹#›</a:t>
            </a:fld>
            <a:endParaRPr lang="en-US"/>
          </a:p>
        </p:txBody>
      </p:sp>
    </p:spTree>
    <p:extLst>
      <p:ext uri="{BB962C8B-B14F-4D97-AF65-F5344CB8AC3E}">
        <p14:creationId xmlns:p14="http://schemas.microsoft.com/office/powerpoint/2010/main" val="23887701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9777B-46C7-4A88-91FE-F297C9834EC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CD7B79-EF82-4F5E-9585-8EC256E8DD19}" type="slidenum">
              <a:rPr lang="en-US" smtClean="0"/>
              <a:pPr>
                <a:defRPr/>
              </a:pPr>
              <a:t>‹#›</a:t>
            </a:fld>
            <a:endParaRPr lang="en-US"/>
          </a:p>
        </p:txBody>
      </p:sp>
    </p:spTree>
    <p:extLst>
      <p:ext uri="{BB962C8B-B14F-4D97-AF65-F5344CB8AC3E}">
        <p14:creationId xmlns:p14="http://schemas.microsoft.com/office/powerpoint/2010/main" val="15878749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2B4DCD-2644-442D-AEBE-2D893578F367}" type="slidenum">
              <a:rPr lang="en-US" smtClean="0"/>
              <a:pPr>
                <a:defRPr/>
              </a:pPr>
              <a:t>‹#›</a:t>
            </a:fld>
            <a:endParaRPr lang="en-US"/>
          </a:p>
        </p:txBody>
      </p:sp>
    </p:spTree>
    <p:extLst>
      <p:ext uri="{BB962C8B-B14F-4D97-AF65-F5344CB8AC3E}">
        <p14:creationId xmlns:p14="http://schemas.microsoft.com/office/powerpoint/2010/main" val="71613277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99FC4-E153-4721-A034-FA3782272A09}" type="slidenum">
              <a:rPr lang="en-US" smtClean="0"/>
              <a:pPr>
                <a:defRPr/>
              </a:pPr>
              <a:t>‹#›</a:t>
            </a:fld>
            <a:endParaRPr lang="en-US"/>
          </a:p>
        </p:txBody>
      </p:sp>
    </p:spTree>
    <p:extLst>
      <p:ext uri="{BB962C8B-B14F-4D97-AF65-F5344CB8AC3E}">
        <p14:creationId xmlns:p14="http://schemas.microsoft.com/office/powerpoint/2010/main" val="27814749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9A2C0-5AC0-4D90-A90C-4AE99FF47121}" type="slidenum">
              <a:rPr lang="en-US" smtClean="0"/>
              <a:pPr>
                <a:defRPr/>
              </a:pPr>
              <a:t>‹#›</a:t>
            </a:fld>
            <a:endParaRPr lang="en-US"/>
          </a:p>
        </p:txBody>
      </p:sp>
    </p:spTree>
    <p:extLst>
      <p:ext uri="{BB962C8B-B14F-4D97-AF65-F5344CB8AC3E}">
        <p14:creationId xmlns:p14="http://schemas.microsoft.com/office/powerpoint/2010/main" val="321273830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8280400" cy="874713"/>
          </a:xfrm>
        </p:spPr>
        <p:txBody>
          <a:bodyPr/>
          <a:lstStyle/>
          <a:p>
            <a:r>
              <a:rPr lang="en-US" smtClean="0"/>
              <a:t>Click to edit Master title style</a:t>
            </a:r>
            <a:endParaRPr lang="lt-LT"/>
          </a:p>
        </p:txBody>
      </p:sp>
      <p:sp>
        <p:nvSpPr>
          <p:cNvPr id="3" name="Content Placeholder 2"/>
          <p:cNvSpPr>
            <a:spLocks noGrp="1"/>
          </p:cNvSpPr>
          <p:nvPr>
            <p:ph sz="quarter" idx="1"/>
          </p:nvPr>
        </p:nvSpPr>
        <p:spPr>
          <a:xfrm>
            <a:off x="395288" y="1557338"/>
            <a:ext cx="4064000" cy="233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quarter" idx="2"/>
          </p:nvPr>
        </p:nvSpPr>
        <p:spPr>
          <a:xfrm>
            <a:off x="4611688" y="1557338"/>
            <a:ext cx="4064000" cy="233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half" idx="3"/>
          </p:nvPr>
        </p:nvSpPr>
        <p:spPr>
          <a:xfrm>
            <a:off x="395288" y="4044950"/>
            <a:ext cx="8280400" cy="233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AF72F4E-6182-41B6-939C-B786A089DE84}" type="slidenum">
              <a:rPr lang="en-US"/>
              <a:pPr/>
              <a:t>‹#›</a:t>
            </a:fld>
            <a:endParaRPr lang="en-US"/>
          </a:p>
        </p:txBody>
      </p:sp>
    </p:spTree>
    <p:extLst>
      <p:ext uri="{BB962C8B-B14F-4D97-AF65-F5344CB8AC3E}">
        <p14:creationId xmlns:p14="http://schemas.microsoft.com/office/powerpoint/2010/main" val="2822398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defTabSz="1218534"/>
            <a:fld id="{71F47D9D-8D60-4698-A495-89D102E182A2}" type="slidenum">
              <a:rPr sz="1000"/>
              <a:pPr defTabSz="1218534"/>
              <a:t>‹#›</a:t>
            </a:fld>
            <a:endParaRPr sz="1000" dirty="0"/>
          </a:p>
        </p:txBody>
      </p:sp>
    </p:spTree>
    <p:extLst>
      <p:ext uri="{BB962C8B-B14F-4D97-AF65-F5344CB8AC3E}">
        <p14:creationId xmlns:p14="http://schemas.microsoft.com/office/powerpoint/2010/main" val="3810504479"/>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a:xfrm>
            <a:off x="113150" y="6581262"/>
            <a:ext cx="2896355" cy="184666"/>
          </a:xfrm>
          <a:prstGeom prst="rect">
            <a:avLst/>
          </a:prstGeom>
        </p:spPr>
        <p:txBody>
          <a:bodyPr/>
          <a:lstStyle/>
          <a:p>
            <a:r>
              <a:rPr lang="en-US" dirty="0" smtClean="0">
                <a:solidFill>
                  <a:srgbClr val="292929"/>
                </a:solidFill>
              </a:rPr>
              <a:t>Microsoft Confidential</a:t>
            </a:r>
            <a:endParaRPr lang="en-US" dirty="0">
              <a:solidFill>
                <a:srgbClr val="292929"/>
              </a:solidFill>
            </a:endParaRPr>
          </a:p>
        </p:txBody>
      </p:sp>
      <p:sp>
        <p:nvSpPr>
          <p:cNvPr id="3" name="Picture Placeholder 2"/>
          <p:cNvSpPr>
            <a:spLocks noGrp="1"/>
          </p:cNvSpPr>
          <p:nvPr>
            <p:ph type="pic" sz="quarter" idx="11"/>
          </p:nvPr>
        </p:nvSpPr>
        <p:spPr>
          <a:xfrm>
            <a:off x="0" y="0"/>
            <a:ext cx="9144000" cy="6858000"/>
          </a:xfrm>
        </p:spPr>
        <p:txBody>
          <a:bodyPr/>
          <a:lstStyle/>
          <a:p>
            <a:endParaRPr lang="en-US"/>
          </a:p>
        </p:txBody>
      </p:sp>
      <p:sp>
        <p:nvSpPr>
          <p:cNvPr id="4" name="Title 1"/>
          <p:cNvSpPr>
            <a:spLocks noGrp="1"/>
          </p:cNvSpPr>
          <p:nvPr>
            <p:ph type="title"/>
          </p:nvPr>
        </p:nvSpPr>
        <p:spPr>
          <a:xfrm>
            <a:off x="389439" y="228615"/>
            <a:ext cx="8363938" cy="609399"/>
          </a:xfrm>
        </p:spPr>
        <p:txBody>
          <a:bodyPr/>
          <a:lstStyle/>
          <a:p>
            <a:r>
              <a:rPr lang="en-US" smtClean="0"/>
              <a:t>Click to edit Master title style</a:t>
            </a:r>
            <a:endParaRPr lang="en-US"/>
          </a:p>
        </p:txBody>
      </p:sp>
    </p:spTree>
    <p:extLst>
      <p:ext uri="{BB962C8B-B14F-4D97-AF65-F5344CB8AC3E}">
        <p14:creationId xmlns:p14="http://schemas.microsoft.com/office/powerpoint/2010/main" val="318481981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2627784" y="1556792"/>
            <a:ext cx="3024336" cy="4464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4" name="Content Placeholder 3"/>
          <p:cNvSpPr>
            <a:spLocks noGrp="1"/>
          </p:cNvSpPr>
          <p:nvPr>
            <p:ph sz="half" idx="2"/>
          </p:nvPr>
        </p:nvSpPr>
        <p:spPr>
          <a:xfrm>
            <a:off x="5796136" y="1600201"/>
            <a:ext cx="3224039" cy="43490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9EB9FE-DC7C-47AF-8A0B-21B0EBFFA4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F15706-CFF2-4321-B739-31264BDBDCF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926B31-67B7-4782-AC6B-6E7FE83AAB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3466B2-04D5-4B7B-9C98-09621DED1E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CD7B79-EF82-4F5E-9585-8EC256E8DD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2B4DCD-2644-442D-AEBE-2D893578F36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6.xml"/><Relationship Id="rId2" Type="http://schemas.openxmlformats.org/officeDocument/2006/relationships/slideLayout" Target="../slideLayouts/slideLayout24.xml"/><Relationship Id="rId16" Type="http://schemas.openxmlformats.org/officeDocument/2006/relationships/tags" Target="../tags/tag5.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9155" name="Rectangle 3"/>
          <p:cNvSpPr>
            <a:spLocks noGrp="1" noChangeArrowheads="1"/>
          </p:cNvSpPr>
          <p:nvPr>
            <p:ph type="body" idx="1"/>
            <p:custDataLst>
              <p:tags r:id="rId14"/>
            </p:custDataLst>
          </p:nvPr>
        </p:nvSpPr>
        <p:spPr bwMode="auto">
          <a:xfrm>
            <a:off x="971550" y="1600200"/>
            <a:ext cx="80486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44794DED-A7C5-487D-A4C9-FE3E499BE3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iming>
    <p:tnLst>
      <p:par>
        <p:cTn id="1" dur="indefinite" restart="never" nodeType="tmRoot"/>
      </p:par>
    </p:tnLst>
  </p:timing>
  <p:hf hdr="0" ftr="0" dt="0"/>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p:spPr>
        <p:txBody>
          <a:bodyPr wrap="none" anchor="ctr"/>
          <a:lstStyle/>
          <a:p>
            <a:pPr>
              <a:defRPr/>
            </a:pPr>
            <a:endParaRPr lang="lt-LT"/>
          </a:p>
        </p:txBody>
      </p:sp>
      <p:sp>
        <p:nvSpPr>
          <p:cNvPr id="13315"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6"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034A02F3-D9ED-464E-A15B-8444A775E7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hf hdr="0" ftr="0" dt="0"/>
  <p:txStyles>
    <p:titleStyle>
      <a:lvl1pPr algn="l" rtl="0" eaLnBrk="0" fontAlgn="base" hangingPunct="0">
        <a:spcBef>
          <a:spcPct val="0"/>
        </a:spcBef>
        <a:spcAft>
          <a:spcPct val="0"/>
        </a:spcAft>
        <a:buClr>
          <a:schemeClr val="tx1"/>
        </a:buClr>
        <a:defRPr sz="3200">
          <a:solidFill>
            <a:schemeClr val="tx1"/>
          </a:solidFill>
          <a:latin typeface="+mj-lt"/>
          <a:ea typeface="+mj-ea"/>
          <a:cs typeface="+mj-cs"/>
        </a:defRPr>
      </a:lvl1pPr>
      <a:lvl2pPr algn="l" rtl="0" eaLnBrk="0" fontAlgn="base" hangingPunct="0">
        <a:spcBef>
          <a:spcPct val="0"/>
        </a:spcBef>
        <a:spcAft>
          <a:spcPct val="0"/>
        </a:spcAft>
        <a:buClr>
          <a:schemeClr val="tx1"/>
        </a:buClr>
        <a:defRPr sz="3200">
          <a:solidFill>
            <a:schemeClr val="tx1"/>
          </a:solidFill>
          <a:latin typeface="Arial" charset="0"/>
        </a:defRPr>
      </a:lvl2pPr>
      <a:lvl3pPr algn="l" rtl="0" eaLnBrk="0" fontAlgn="base" hangingPunct="0">
        <a:spcBef>
          <a:spcPct val="0"/>
        </a:spcBef>
        <a:spcAft>
          <a:spcPct val="0"/>
        </a:spcAft>
        <a:buClr>
          <a:schemeClr val="tx1"/>
        </a:buClr>
        <a:defRPr sz="3200">
          <a:solidFill>
            <a:schemeClr val="tx1"/>
          </a:solidFill>
          <a:latin typeface="Arial" charset="0"/>
        </a:defRPr>
      </a:lvl3pPr>
      <a:lvl4pPr algn="l" rtl="0" eaLnBrk="0" fontAlgn="base" hangingPunct="0">
        <a:spcBef>
          <a:spcPct val="0"/>
        </a:spcBef>
        <a:spcAft>
          <a:spcPct val="0"/>
        </a:spcAft>
        <a:buClr>
          <a:schemeClr val="tx1"/>
        </a:buClr>
        <a:defRPr sz="3200">
          <a:solidFill>
            <a:schemeClr val="tx1"/>
          </a:solidFill>
          <a:latin typeface="Arial" charset="0"/>
        </a:defRPr>
      </a:lvl4pPr>
      <a:lvl5pPr algn="l" rtl="0" eaLnBrk="0" fontAlgn="base" hangingPunct="0">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47107" name="Rectangle 3"/>
          <p:cNvSpPr>
            <a:spLocks noGrp="1" noChangeArrowheads="1"/>
          </p:cNvSpPr>
          <p:nvPr>
            <p:ph type="title"/>
            <p:custDataLst>
              <p:tags r:id="rId16"/>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7108" name="Rectangle 4"/>
          <p:cNvSpPr>
            <a:spLocks noGrp="1" noChangeArrowheads="1"/>
          </p:cNvSpPr>
          <p:nvPr>
            <p:ph type="body" idx="1"/>
            <p:custDataLst>
              <p:tags r:id="rId17"/>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711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711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4794DED-A7C5-487D-A4C9-FE3E499BE38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9" r:id="rId12"/>
    <p:sldLayoutId id="2147483690" r:id="rId13"/>
    <p:sldLayoutId id="2147483691" r:id="rId14"/>
  </p:sldLayoutIdLst>
  <p:transition/>
  <p:hf hdr="0" ftr="0" dt="0"/>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hyperlink" Target="http://web.vu.lt/khf/d.kriksciuniene/information/"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1.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1.png"/><Relationship Id="rId7"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hyperlink" Target="https://www.microstrategy.com/en/solutions/video/deliver-personalized-customer-experiences-with-a-clienteling-app" TargetMode="External"/><Relationship Id="rId2" Type="http://schemas.openxmlformats.org/officeDocument/2006/relationships/hyperlink" Target="https://www.microstrategy.com/en/solutions/retail" TargetMode="External"/><Relationship Id="rId1" Type="http://schemas.openxmlformats.org/officeDocument/2006/relationships/slideLayout" Target="../slideLayouts/slideLayout34.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5" name="Rectangle 2"/>
          <p:cNvSpPr>
            <a:spLocks noGrp="1" noChangeArrowheads="1"/>
          </p:cNvSpPr>
          <p:nvPr>
            <p:ph type="ctrTitle"/>
          </p:nvPr>
        </p:nvSpPr>
        <p:spPr>
          <a:xfrm>
            <a:off x="-4763" y="1557338"/>
            <a:ext cx="9036051" cy="2330450"/>
          </a:xfrm>
        </p:spPr>
        <p:txBody>
          <a:bodyPr/>
          <a:lstStyle/>
          <a:p>
            <a:pPr algn="ctr"/>
            <a:r>
              <a:rPr lang="lt-LT" sz="6600" b="1" dirty="0" smtClean="0">
                <a:solidFill>
                  <a:srgbClr val="37793A"/>
                </a:solidFill>
                <a:latin typeface="Boopee"/>
              </a:rPr>
              <a:t>CRM </a:t>
            </a:r>
            <a:r>
              <a:rPr lang="lt-LT" sz="6600" b="1" smtClean="0">
                <a:solidFill>
                  <a:srgbClr val="37793A"/>
                </a:solidFill>
                <a:latin typeface="Boopee"/>
              </a:rPr>
              <a:t>conceptual</a:t>
            </a:r>
            <a:r>
              <a:rPr lang="lt-LT" sz="6600" b="1" dirty="0" smtClean="0">
                <a:solidFill>
                  <a:srgbClr val="37793A"/>
                </a:solidFill>
                <a:latin typeface="Boopee"/>
              </a:rPr>
              <a:t> </a:t>
            </a:r>
            <a:r>
              <a:rPr lang="lt-LT" sz="6600" b="1" dirty="0" err="1" smtClean="0">
                <a:solidFill>
                  <a:srgbClr val="37793A"/>
                </a:solidFill>
                <a:latin typeface="Boopee"/>
              </a:rPr>
              <a:t>background</a:t>
            </a:r>
            <a:r>
              <a:rPr lang="lt-LT" sz="6600" b="1" dirty="0" smtClean="0">
                <a:solidFill>
                  <a:srgbClr val="37793A"/>
                </a:solidFill>
                <a:latin typeface="Boopee"/>
              </a:rPr>
              <a:t> </a:t>
            </a:r>
            <a:r>
              <a:rPr lang="lt-LT" sz="6600" b="1" dirty="0" err="1" smtClean="0">
                <a:solidFill>
                  <a:srgbClr val="37793A"/>
                </a:solidFill>
                <a:latin typeface="Boopee"/>
              </a:rPr>
              <a:t>and</a:t>
            </a:r>
            <a:r>
              <a:rPr lang="lt-LT" sz="6600" b="1" dirty="0" smtClean="0">
                <a:solidFill>
                  <a:srgbClr val="37793A"/>
                </a:solidFill>
                <a:latin typeface="Boopee"/>
              </a:rPr>
              <a:t> </a:t>
            </a:r>
            <a:r>
              <a:rPr lang="lt-LT" sz="6600" b="1" dirty="0" err="1" smtClean="0">
                <a:solidFill>
                  <a:srgbClr val="37793A"/>
                </a:solidFill>
                <a:latin typeface="Boopee"/>
              </a:rPr>
              <a:t>analytics</a:t>
            </a:r>
            <a:endParaRPr lang="lt-LT" sz="3600" dirty="0" smtClean="0">
              <a:solidFill>
                <a:srgbClr val="37793A"/>
              </a:solidFill>
            </a:endParaRPr>
          </a:p>
        </p:txBody>
      </p:sp>
      <p:sp>
        <p:nvSpPr>
          <p:cNvPr id="26626" name="Rectangle 3"/>
          <p:cNvSpPr>
            <a:spLocks noGrp="1" noChangeArrowheads="1"/>
          </p:cNvSpPr>
          <p:nvPr>
            <p:ph type="subTitle" idx="1"/>
          </p:nvPr>
        </p:nvSpPr>
        <p:spPr>
          <a:xfrm>
            <a:off x="2700338" y="3860800"/>
            <a:ext cx="5400675" cy="2520950"/>
          </a:xfrm>
        </p:spPr>
        <p:txBody>
          <a:bodyPr/>
          <a:lstStyle/>
          <a:p>
            <a:r>
              <a:rPr lang="en-GB" u="sng" dirty="0" smtClean="0">
                <a:hlinkClick r:id="rId4"/>
              </a:rPr>
              <a:t>Dalia </a:t>
            </a:r>
            <a:r>
              <a:rPr lang="en-GB" u="sng" dirty="0" err="1" smtClean="0">
                <a:hlinkClick r:id="rId4"/>
              </a:rPr>
              <a:t>Kriksciuniene</a:t>
            </a:r>
            <a:r>
              <a:rPr lang="en-GB" u="sng" dirty="0" smtClean="0"/>
              <a:t>, VU K</a:t>
            </a:r>
            <a:r>
              <a:rPr lang="lt-LT" u="sng" dirty="0" smtClean="0"/>
              <a:t>N</a:t>
            </a:r>
            <a:r>
              <a:rPr lang="en-GB" u="sng" dirty="0" smtClean="0"/>
              <a:t>F</a:t>
            </a:r>
          </a:p>
          <a:p>
            <a:endParaRPr lang="en-GB" u="sng" dirty="0" smtClean="0"/>
          </a:p>
          <a:p>
            <a:endParaRPr lang="lt-LT"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3200" dirty="0" smtClean="0"/>
              <a:t>Information supply for the two </a:t>
            </a:r>
            <a:r>
              <a:rPr lang="en-US" sz="3200" dirty="0" smtClean="0"/>
              <a:t>tasks </a:t>
            </a:r>
            <a:r>
              <a:rPr lang="en-US" sz="3200" dirty="0" smtClean="0"/>
              <a:t>of </a:t>
            </a:r>
            <a:r>
              <a:rPr lang="en-US" sz="3200" dirty="0" smtClean="0"/>
              <a:t>managing CRM</a:t>
            </a:r>
            <a:endParaRPr lang="lt-LT" sz="3200" dirty="0" smtClean="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19890028"/>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10</a:t>
            </a:fld>
            <a:endParaRPr lang="en-US"/>
          </a:p>
        </p:txBody>
      </p:sp>
    </p:spTree>
    <p:extLst>
      <p:ext uri="{BB962C8B-B14F-4D97-AF65-F5344CB8AC3E}">
        <p14:creationId xmlns:p14="http://schemas.microsoft.com/office/powerpoint/2010/main" val="125327646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en-US" sz="3200" dirty="0" smtClean="0"/>
              <a:t>Application of </a:t>
            </a:r>
            <a:r>
              <a:rPr lang="en-US" sz="3200" dirty="0" err="1" smtClean="0"/>
              <a:t>IDIC</a:t>
            </a:r>
            <a:r>
              <a:rPr lang="en-US" sz="3200" dirty="0" smtClean="0"/>
              <a:t> model </a:t>
            </a:r>
            <a:endParaRPr lang="lt-LT" sz="3200" dirty="0"/>
          </a:p>
        </p:txBody>
      </p:sp>
      <p:sp>
        <p:nvSpPr>
          <p:cNvPr id="3" name="Content Placeholder 2"/>
          <p:cNvSpPr>
            <a:spLocks noGrp="1"/>
          </p:cNvSpPr>
          <p:nvPr>
            <p:ph idx="1"/>
          </p:nvPr>
        </p:nvSpPr>
        <p:spPr>
          <a:xfrm>
            <a:off x="455613" y="1052736"/>
            <a:ext cx="8436867" cy="5073427"/>
          </a:xfrm>
        </p:spPr>
        <p:txBody>
          <a:bodyPr/>
          <a:lstStyle/>
          <a:p>
            <a:pPr lvl="0"/>
            <a:r>
              <a:rPr lang="en-US" b="1" dirty="0" smtClean="0"/>
              <a:t>I</a:t>
            </a:r>
            <a:r>
              <a:rPr lang="lt-LT" b="1" dirty="0" smtClean="0"/>
              <a:t>dentify customers</a:t>
            </a:r>
            <a:r>
              <a:rPr lang="en-US" b="1" dirty="0" smtClean="0"/>
              <a:t>- </a:t>
            </a:r>
            <a:r>
              <a:rPr lang="en-US" dirty="0" smtClean="0"/>
              <a:t>explore individual characteristics. Needs variables for identification: </a:t>
            </a:r>
            <a:r>
              <a:rPr lang="en-US" dirty="0" err="1" smtClean="0"/>
              <a:t>tel.no</a:t>
            </a:r>
            <a:r>
              <a:rPr lang="en-US" dirty="0" smtClean="0"/>
              <a:t>. address, email, psychographic characteristics, preferences, habits</a:t>
            </a:r>
          </a:p>
          <a:p>
            <a:r>
              <a:rPr lang="en-US" b="1" dirty="0"/>
              <a:t>D</a:t>
            </a:r>
            <a:r>
              <a:rPr lang="lt-LT" b="1" dirty="0"/>
              <a:t>ifferentiate </a:t>
            </a:r>
            <a:r>
              <a:rPr lang="lt-LT" b="1" dirty="0" smtClean="0"/>
              <a:t>customers</a:t>
            </a:r>
            <a:r>
              <a:rPr lang="en-US" b="1" dirty="0" smtClean="0"/>
              <a:t>- </a:t>
            </a:r>
            <a:r>
              <a:rPr lang="en-US" dirty="0" smtClean="0"/>
              <a:t>searching </a:t>
            </a:r>
            <a:r>
              <a:rPr lang="en-US" dirty="0"/>
              <a:t>for different characteristics </a:t>
            </a:r>
            <a:r>
              <a:rPr lang="en-US" dirty="0" smtClean="0"/>
              <a:t>which enable </a:t>
            </a:r>
            <a:r>
              <a:rPr lang="en-US" dirty="0"/>
              <a:t>segmenting. Definition of similar segments helps to focus attention to best (most profitable) </a:t>
            </a:r>
            <a:r>
              <a:rPr lang="en-US" dirty="0" smtClean="0"/>
              <a:t>groups, and create </a:t>
            </a:r>
            <a:r>
              <a:rPr lang="en-US" dirty="0"/>
              <a:t>scenarios </a:t>
            </a:r>
            <a:r>
              <a:rPr lang="en-US" dirty="0" smtClean="0"/>
              <a:t>evoking specific behaviors</a:t>
            </a:r>
          </a:p>
          <a:p>
            <a:r>
              <a:rPr lang="en-US" b="1" dirty="0"/>
              <a:t>I</a:t>
            </a:r>
            <a:r>
              <a:rPr lang="lt-LT" b="1" dirty="0"/>
              <a:t>nteract with customers</a:t>
            </a:r>
            <a:r>
              <a:rPr lang="en-US" dirty="0"/>
              <a:t>- search for tools and technologies for </a:t>
            </a:r>
            <a:r>
              <a:rPr lang="en-US" dirty="0" smtClean="0"/>
              <a:t>creating perception of the enterprise </a:t>
            </a:r>
            <a:r>
              <a:rPr lang="en-US" dirty="0"/>
              <a:t>to its customer in attractive way, get feedback, avoid information distortion </a:t>
            </a:r>
            <a:r>
              <a:rPr lang="en-US" dirty="0" smtClean="0"/>
              <a:t>due </a:t>
            </a:r>
            <a:r>
              <a:rPr lang="en-US" dirty="0"/>
              <a:t>to attitudes (e.g. </a:t>
            </a:r>
            <a:r>
              <a:rPr lang="en-US" dirty="0" smtClean="0"/>
              <a:t>caused by resistance </a:t>
            </a:r>
            <a:r>
              <a:rPr lang="en-US" dirty="0"/>
              <a:t>to </a:t>
            </a:r>
            <a:r>
              <a:rPr lang="en-US" dirty="0" smtClean="0"/>
              <a:t>spam, privacy breach)</a:t>
            </a:r>
            <a:endParaRPr lang="en-US" dirty="0"/>
          </a:p>
          <a:p>
            <a:r>
              <a:rPr lang="en-US" b="1" dirty="0"/>
              <a:t>C</a:t>
            </a:r>
            <a:r>
              <a:rPr lang="lt-LT" b="1" dirty="0"/>
              <a:t>ustomize treatment</a:t>
            </a:r>
            <a:r>
              <a:rPr lang="en-US" dirty="0"/>
              <a:t>- maximize profit due to meeting individual needs</a:t>
            </a:r>
          </a:p>
          <a:p>
            <a:endParaRPr lang="en-US" dirty="0"/>
          </a:p>
          <a:p>
            <a:pPr lvl="0"/>
            <a:endParaRPr lang="en-US" dirty="0" smtClean="0"/>
          </a:p>
        </p:txBody>
      </p:sp>
      <p:sp>
        <p:nvSpPr>
          <p:cNvPr id="5" name="Slide Number Placeholder 4"/>
          <p:cNvSpPr>
            <a:spLocks noGrp="1"/>
          </p:cNvSpPr>
          <p:nvPr>
            <p:ph type="sldNum" sz="quarter" idx="12"/>
          </p:nvPr>
        </p:nvSpPr>
        <p:spPr/>
        <p:txBody>
          <a:bodyPr/>
          <a:lstStyle/>
          <a:p>
            <a:fld id="{0B73B069-328A-4DB0-A37E-F6F291AB44D4}" type="slidenum">
              <a:rPr lang="en-US" smtClean="0"/>
              <a:pPr/>
              <a:t>11</a:t>
            </a:fld>
            <a:endParaRPr lang="en-US"/>
          </a:p>
        </p:txBody>
      </p:sp>
    </p:spTree>
    <p:extLst>
      <p:ext uri="{BB962C8B-B14F-4D97-AF65-F5344CB8AC3E}">
        <p14:creationId xmlns:p14="http://schemas.microsoft.com/office/powerpoint/2010/main" val="361304396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indicator?</a:t>
            </a:r>
            <a:endParaRPr lang="lt-LT" dirty="0"/>
          </a:p>
        </p:txBody>
      </p:sp>
      <p:sp>
        <p:nvSpPr>
          <p:cNvPr id="3" name="Content Placeholder 2"/>
          <p:cNvSpPr>
            <a:spLocks noGrp="1"/>
          </p:cNvSpPr>
          <p:nvPr>
            <p:ph idx="1"/>
          </p:nvPr>
        </p:nvSpPr>
        <p:spPr/>
        <p:txBody>
          <a:bodyPr/>
          <a:lstStyle/>
          <a:p>
            <a:pPr hangingPunct="0"/>
            <a:r>
              <a:rPr lang="en-US" dirty="0" smtClean="0"/>
              <a:t>Indicator is a common language among managers</a:t>
            </a:r>
          </a:p>
          <a:p>
            <a:pPr hangingPunct="0"/>
            <a:r>
              <a:rPr lang="en-US" dirty="0" smtClean="0"/>
              <a:t>Instead of evaluations “good”, “bad”, the numeric evaluations, rankings, graphical visualizations, etc. could be more effective</a:t>
            </a:r>
          </a:p>
          <a:p>
            <a:pPr hangingPunct="0"/>
            <a:r>
              <a:rPr lang="en-US" dirty="0" smtClean="0"/>
              <a:t>Indicator is a lever which we have to envisage, and use proper impulse of sufficient power to make impact on it.</a:t>
            </a:r>
            <a:r>
              <a:rPr lang="lt-LT" dirty="0" smtClean="0"/>
              <a:t> </a:t>
            </a:r>
            <a:endParaRPr lang="lt-LT" dirty="0"/>
          </a:p>
          <a:p>
            <a:pPr hangingPunct="0"/>
            <a:r>
              <a:rPr lang="en-US" dirty="0" smtClean="0"/>
              <a:t>Indicator reveals influences which affect enterprise. It is important to notice these influences, to know how they are created, what efforts are needed to make them serve to the enterprise needs.</a:t>
            </a:r>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12</a:t>
            </a:fld>
            <a:endParaRPr lang="en-US"/>
          </a:p>
        </p:txBody>
      </p:sp>
    </p:spTree>
    <p:extLst>
      <p:ext uri="{BB962C8B-B14F-4D97-AF65-F5344CB8AC3E}">
        <p14:creationId xmlns:p14="http://schemas.microsoft.com/office/powerpoint/2010/main" val="409409018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idx="4294967295"/>
          </p:nvPr>
        </p:nvSpPr>
        <p:spPr bwMode="auto">
          <a:xfrm>
            <a:off x="455613" y="274638"/>
            <a:ext cx="8226425" cy="5620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r>
              <a:rPr lang="lt-LT" dirty="0" smtClean="0">
                <a:effectLst/>
              </a:rPr>
              <a:t>Integrated approach</a:t>
            </a:r>
            <a:r>
              <a:rPr lang="en-US" dirty="0" smtClean="0">
                <a:effectLst/>
              </a:rPr>
              <a:t>- CRM perspective</a:t>
            </a:r>
            <a:endParaRPr lang="lt-LT" dirty="0" smtClean="0">
              <a:effectLst/>
            </a:endParaRPr>
          </a:p>
        </p:txBody>
      </p:sp>
      <p:pic>
        <p:nvPicPr>
          <p:cNvPr id="890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6696075" cy="572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13</a:t>
            </a:fld>
            <a:endParaRPr lang="en-US"/>
          </a:p>
        </p:txBody>
      </p:sp>
    </p:spTree>
    <p:extLst>
      <p:ext uri="{BB962C8B-B14F-4D97-AF65-F5344CB8AC3E}">
        <p14:creationId xmlns:p14="http://schemas.microsoft.com/office/powerpoint/2010/main" val="18105744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of getting right data for analysis</a:t>
            </a:r>
            <a:endParaRPr lang="lt-LT" dirty="0"/>
          </a:p>
        </p:txBody>
      </p:sp>
      <p:sp>
        <p:nvSpPr>
          <p:cNvPr id="24582" name="Rectangle 3"/>
          <p:cNvSpPr>
            <a:spLocks noGrp="1" noChangeArrowheads="1"/>
          </p:cNvSpPr>
          <p:nvPr>
            <p:ph idx="1"/>
          </p:nvPr>
        </p:nvSpPr>
        <p:spPr/>
        <p:txBody>
          <a:bodyPr/>
          <a:lstStyle/>
          <a:p>
            <a:pPr marL="355600" indent="-355600" algn="just">
              <a:lnSpc>
                <a:spcPct val="90000"/>
              </a:lnSpc>
              <a:spcBef>
                <a:spcPct val="50000"/>
              </a:spcBef>
              <a:buFont typeface="Wingdings" pitchFamily="2" charset="2"/>
              <a:buNone/>
            </a:pPr>
            <a:r>
              <a:rPr lang="en-GB" dirty="0" smtClean="0"/>
              <a:t>Accounting information is limited, there is need for contact </a:t>
            </a:r>
            <a:r>
              <a:rPr lang="en-GB" dirty="0"/>
              <a:t>points, where customer information can be recorded </a:t>
            </a:r>
            <a:r>
              <a:rPr lang="en-GB" dirty="0" smtClean="0"/>
              <a:t>(loyalty cards, personalized access points, transaction </a:t>
            </a:r>
            <a:r>
              <a:rPr lang="en-GB" dirty="0"/>
              <a:t>terminals, call centres, web pages or social networks) </a:t>
            </a:r>
            <a:endParaRPr lang="en-GB" dirty="0" smtClean="0"/>
          </a:p>
          <a:p>
            <a:pPr marL="355600" indent="-355600" algn="just">
              <a:lnSpc>
                <a:spcPct val="90000"/>
              </a:lnSpc>
              <a:spcBef>
                <a:spcPct val="50000"/>
              </a:spcBef>
              <a:buFont typeface="Wingdings" pitchFamily="2" charset="2"/>
              <a:buNone/>
            </a:pPr>
            <a:r>
              <a:rPr lang="en-US" sz="2400" dirty="0" smtClean="0">
                <a:cs typeface="Arial" charset="0"/>
              </a:rPr>
              <a:t>The best descriptive is qualitative data, but it is collected in inconsistent way (surveys), or stated by subjective judgments, or classified by subjectively extracting characteristics of communication</a:t>
            </a:r>
          </a:p>
          <a:p>
            <a:pPr marL="355600" indent="-355600" algn="just">
              <a:lnSpc>
                <a:spcPct val="90000"/>
              </a:lnSpc>
              <a:spcBef>
                <a:spcPct val="50000"/>
              </a:spcBef>
              <a:buFont typeface="Wingdings" pitchFamily="2" charset="2"/>
              <a:buNone/>
            </a:pPr>
            <a:r>
              <a:rPr lang="en-US" sz="2400" dirty="0" smtClean="0">
                <a:cs typeface="Arial" charset="0"/>
              </a:rPr>
              <a:t>Therefore our challenge is to apply the historical purchase data, utilize information from access points and capture qualitative data consistently</a:t>
            </a:r>
          </a:p>
        </p:txBody>
      </p:sp>
      <p:sp>
        <p:nvSpPr>
          <p:cNvPr id="245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9C4E019-E6B3-48B0-AB24-D6FA201803B7}" type="slidenum">
              <a:rPr lang="lt-LT"/>
              <a:pPr eaLnBrk="1" hangingPunct="1"/>
              <a:t>14</a:t>
            </a:fld>
            <a:endParaRPr lang="lt-LT"/>
          </a:p>
        </p:txBody>
      </p:sp>
    </p:spTree>
    <p:extLst>
      <p:ext uri="{BB962C8B-B14F-4D97-AF65-F5344CB8AC3E}">
        <p14:creationId xmlns:p14="http://schemas.microsoft.com/office/powerpoint/2010/main" val="120225257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indicators ?</a:t>
            </a:r>
            <a:endParaRPr lang="lt-LT" dirty="0"/>
          </a:p>
        </p:txBody>
      </p:sp>
      <p:sp>
        <p:nvSpPr>
          <p:cNvPr id="3" name="Content Placeholder 2"/>
          <p:cNvSpPr>
            <a:spLocks noGrp="1"/>
          </p:cNvSpPr>
          <p:nvPr>
            <p:ph idx="1"/>
          </p:nvPr>
        </p:nvSpPr>
        <p:spPr/>
        <p:txBody>
          <a:bodyPr/>
          <a:lstStyle/>
          <a:p>
            <a:pPr lvl="0" hangingPunct="0"/>
            <a:r>
              <a:rPr lang="fi-FI" dirty="0" smtClean="0"/>
              <a:t>Traditional commonly understood marketing indicators?</a:t>
            </a:r>
            <a:endParaRPr lang="lt-LT" dirty="0"/>
          </a:p>
          <a:p>
            <a:pPr lvl="0" hangingPunct="0"/>
            <a:r>
              <a:rPr lang="fi-FI" dirty="0" smtClean="0"/>
              <a:t>What is missing? What direction should be followed in order to enhance power of indicators?</a:t>
            </a:r>
            <a:endParaRPr lang="lt-LT" dirty="0"/>
          </a:p>
          <a:p>
            <a:pPr lvl="0" hangingPunct="0"/>
            <a:r>
              <a:rPr lang="en-US" dirty="0" smtClean="0"/>
              <a:t>How to understand gap?</a:t>
            </a:r>
            <a:endParaRPr lang="lt-LT" dirty="0"/>
          </a:p>
          <a:p>
            <a:pPr hangingPunct="0"/>
            <a:r>
              <a:rPr lang="en-US" dirty="0" smtClean="0"/>
              <a:t>Common rules for creating indicators : absolute (turnover, profit), relational </a:t>
            </a:r>
            <a:r>
              <a:rPr lang="lt-LT" dirty="0" smtClean="0"/>
              <a:t>(</a:t>
            </a:r>
            <a:r>
              <a:rPr lang="lt-LT" dirty="0"/>
              <a:t>EBITDA), </a:t>
            </a:r>
            <a:r>
              <a:rPr lang="lt-LT" dirty="0" smtClean="0"/>
              <a:t>p</a:t>
            </a:r>
            <a:r>
              <a:rPr lang="en-US" dirty="0" err="1" smtClean="0"/>
              <a:t>erc</a:t>
            </a:r>
            <a:r>
              <a:rPr lang="lt-LT" dirty="0" smtClean="0"/>
              <a:t>en</a:t>
            </a:r>
            <a:r>
              <a:rPr lang="en-US" dirty="0" err="1" smtClean="0"/>
              <a:t>tal</a:t>
            </a:r>
            <a:r>
              <a:rPr lang="en-US" dirty="0" smtClean="0"/>
              <a:t> </a:t>
            </a:r>
            <a:r>
              <a:rPr lang="lt-LT" dirty="0" smtClean="0"/>
              <a:t>(</a:t>
            </a:r>
            <a:r>
              <a:rPr lang="en-US" dirty="0" smtClean="0"/>
              <a:t>impact of marketing for “bottom line” in accounting</a:t>
            </a:r>
            <a:r>
              <a:rPr lang="lt-LT" dirty="0" smtClean="0"/>
              <a:t>), </a:t>
            </a:r>
            <a:r>
              <a:rPr lang="en-US" dirty="0" smtClean="0"/>
              <a:t>complex interpretation</a:t>
            </a:r>
            <a:r>
              <a:rPr lang="lt-LT" dirty="0" smtClean="0"/>
              <a:t> </a:t>
            </a:r>
            <a:r>
              <a:rPr lang="lt-LT" dirty="0"/>
              <a:t>(RFM), </a:t>
            </a:r>
            <a:r>
              <a:rPr lang="lt-LT" dirty="0" smtClean="0"/>
              <a:t>formul</a:t>
            </a:r>
            <a:r>
              <a:rPr lang="en-US" dirty="0" smtClean="0"/>
              <a:t>as</a:t>
            </a:r>
            <a:r>
              <a:rPr lang="lt-LT" dirty="0" smtClean="0"/>
              <a:t> </a:t>
            </a:r>
            <a:r>
              <a:rPr lang="lt-LT" dirty="0"/>
              <a:t>(LTV), </a:t>
            </a:r>
            <a:r>
              <a:rPr lang="lt-LT" dirty="0" smtClean="0"/>
              <a:t>ran</a:t>
            </a:r>
            <a:r>
              <a:rPr lang="en-US" dirty="0" smtClean="0"/>
              <a:t>king </a:t>
            </a:r>
            <a:r>
              <a:rPr lang="lt-LT" dirty="0" smtClean="0"/>
              <a:t>(lo</a:t>
            </a:r>
            <a:r>
              <a:rPr lang="en-US" dirty="0" err="1" smtClean="0"/>
              <a:t>yalty</a:t>
            </a:r>
            <a:r>
              <a:rPr lang="lt-LT" dirty="0" smtClean="0"/>
              <a:t>)</a:t>
            </a:r>
            <a:endParaRPr lang="lt-LT" dirty="0"/>
          </a:p>
          <a:p>
            <a:pPr hangingPunct="0"/>
            <a:r>
              <a:rPr lang="en-US" dirty="0" smtClean="0"/>
              <a:t>Analytical report types : summarization, queries, trends, anomalies, extremities.</a:t>
            </a:r>
          </a:p>
          <a:p>
            <a:pPr hangingPunct="0"/>
            <a:r>
              <a:rPr lang="en-US" dirty="0" smtClean="0"/>
              <a:t>Textual, numerical, color, graphical</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15</a:t>
            </a:fld>
            <a:endParaRPr lang="en-US"/>
          </a:p>
        </p:txBody>
      </p:sp>
    </p:spTree>
    <p:extLst>
      <p:ext uri="{BB962C8B-B14F-4D97-AF65-F5344CB8AC3E}">
        <p14:creationId xmlns:p14="http://schemas.microsoft.com/office/powerpoint/2010/main" val="329453855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2303D5-4B52-4A91-906F-8D73F12CC427}" type="slidenum">
              <a:rPr lang="en-US"/>
              <a:pPr/>
              <a:t>16</a:t>
            </a:fld>
            <a:endParaRPr lang="en-US"/>
          </a:p>
        </p:txBody>
      </p:sp>
      <p:sp>
        <p:nvSpPr>
          <p:cNvPr id="67586" name="Rectangle 2"/>
          <p:cNvSpPr>
            <a:spLocks noGrp="1" noChangeArrowheads="1"/>
          </p:cNvSpPr>
          <p:nvPr>
            <p:ph type="title"/>
          </p:nvPr>
        </p:nvSpPr>
        <p:spPr/>
        <p:txBody>
          <a:bodyPr/>
          <a:lstStyle/>
          <a:p>
            <a:r>
              <a:rPr lang="en-US" dirty="0" smtClean="0"/>
              <a:t>Information for evaluation</a:t>
            </a:r>
            <a:endParaRPr lang="en-US" dirty="0"/>
          </a:p>
        </p:txBody>
      </p:sp>
      <p:sp>
        <p:nvSpPr>
          <p:cNvPr id="67587" name="Rectangle 3"/>
          <p:cNvSpPr>
            <a:spLocks noGrp="1" noChangeArrowheads="1"/>
          </p:cNvSpPr>
          <p:nvPr>
            <p:ph type="body" idx="1"/>
          </p:nvPr>
        </p:nvSpPr>
        <p:spPr/>
        <p:txBody>
          <a:bodyPr/>
          <a:lstStyle/>
          <a:p>
            <a:r>
              <a:rPr lang="lt-LT" dirty="0"/>
              <a:t>CRM </a:t>
            </a:r>
            <a:r>
              <a:rPr lang="en-US" dirty="0" smtClean="0"/>
              <a:t>evaluation based on accounting information </a:t>
            </a:r>
            <a:endParaRPr lang="lt-LT" dirty="0" smtClean="0"/>
          </a:p>
          <a:p>
            <a:r>
              <a:rPr lang="en-US" dirty="0" smtClean="0"/>
              <a:t>Defining loyalty and its relationships to sales</a:t>
            </a:r>
          </a:p>
          <a:p>
            <a:r>
              <a:rPr lang="en-US" dirty="0" smtClean="0"/>
              <a:t>Using non-financial information</a:t>
            </a:r>
            <a:endParaRPr lang="lt-LT" dirty="0" smtClean="0"/>
          </a:p>
          <a:p>
            <a:r>
              <a:rPr lang="en-US" dirty="0" smtClean="0"/>
              <a:t>Balanced scorecards</a:t>
            </a:r>
            <a:endParaRPr lang="lt-LT" dirty="0"/>
          </a:p>
          <a:p>
            <a:r>
              <a:rPr lang="en-US" dirty="0" smtClean="0"/>
              <a:t>Internet technologies based indicators</a:t>
            </a:r>
          </a:p>
          <a:p>
            <a:r>
              <a:rPr lang="en-US" dirty="0" smtClean="0"/>
              <a:t>Social network analytics</a:t>
            </a:r>
            <a:endParaRPr lang="lt-LT" dirty="0"/>
          </a:p>
        </p:txBody>
      </p:sp>
    </p:spTree>
    <p:extLst>
      <p:ext uri="{BB962C8B-B14F-4D97-AF65-F5344CB8AC3E}">
        <p14:creationId xmlns:p14="http://schemas.microsoft.com/office/powerpoint/2010/main" val="422785612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en-US" dirty="0" smtClean="0"/>
              <a:t>Gap of the indicators</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17</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7488832" cy="4968552"/>
          </a:xfrm>
          <a:prstGeom prst="rect">
            <a:avLst/>
          </a:prstGeom>
          <a:noFill/>
          <a:ln>
            <a:noFill/>
          </a:ln>
        </p:spPr>
      </p:pic>
      <p:sp>
        <p:nvSpPr>
          <p:cNvPr id="6" name="Rectangle 5"/>
          <p:cNvSpPr/>
          <p:nvPr/>
        </p:nvSpPr>
        <p:spPr>
          <a:xfrm>
            <a:off x="5371906" y="6189612"/>
            <a:ext cx="2416046" cy="369332"/>
          </a:xfrm>
          <a:prstGeom prst="rect">
            <a:avLst/>
          </a:prstGeom>
        </p:spPr>
        <p:txBody>
          <a:bodyPr wrap="none">
            <a:spAutoFit/>
          </a:bodyPr>
          <a:lstStyle/>
          <a:p>
            <a:r>
              <a:rPr lang="en-US" b="1" i="1" dirty="0" smtClean="0"/>
              <a:t>Source</a:t>
            </a:r>
            <a:r>
              <a:rPr lang="lt-LT" b="1" i="1" dirty="0" smtClean="0"/>
              <a:t>:</a:t>
            </a:r>
            <a:r>
              <a:rPr lang="en-US" dirty="0" smtClean="0"/>
              <a:t> </a:t>
            </a:r>
            <a:r>
              <a:rPr lang="en-US" dirty="0" err="1"/>
              <a:t>Zumstein</a:t>
            </a:r>
            <a:r>
              <a:rPr lang="en-US" dirty="0"/>
              <a:t>, D.</a:t>
            </a:r>
            <a:endParaRPr lang="lt-LT" dirty="0"/>
          </a:p>
        </p:txBody>
      </p:sp>
    </p:spTree>
    <p:extLst>
      <p:ext uri="{BB962C8B-B14F-4D97-AF65-F5344CB8AC3E}">
        <p14:creationId xmlns:p14="http://schemas.microsoft.com/office/powerpoint/2010/main" val="131173441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How to fill the gaps to final indicator</a:t>
            </a:r>
            <a:endParaRPr lang="lt-LT" dirty="0"/>
          </a:p>
        </p:txBody>
      </p:sp>
      <p:sp>
        <p:nvSpPr>
          <p:cNvPr id="3" name="Content Placeholder 2"/>
          <p:cNvSpPr>
            <a:spLocks noGrp="1"/>
          </p:cNvSpPr>
          <p:nvPr>
            <p:ph idx="1"/>
          </p:nvPr>
        </p:nvSpPr>
        <p:spPr>
          <a:xfrm>
            <a:off x="395536" y="1556792"/>
            <a:ext cx="8352928" cy="4896544"/>
          </a:xfrm>
        </p:spPr>
        <p:txBody>
          <a:bodyPr/>
          <a:lstStyle/>
          <a:p>
            <a:pPr lvl="0" hangingPunct="0"/>
            <a:r>
              <a:rPr lang="en-US" dirty="0" smtClean="0"/>
              <a:t>Making qualitative indicators. Negative side- hard to transform to measurable</a:t>
            </a:r>
            <a:endParaRPr lang="lt-LT" dirty="0"/>
          </a:p>
          <a:p>
            <a:pPr lvl="0" hangingPunct="0"/>
            <a:r>
              <a:rPr lang="en-US" dirty="0" smtClean="0"/>
              <a:t>Creating lead indicators which are going to influence factual results in (</a:t>
            </a:r>
            <a:r>
              <a:rPr lang="en-US" dirty="0"/>
              <a:t>lag indicators</a:t>
            </a:r>
            <a:r>
              <a:rPr lang="en-US" dirty="0" smtClean="0"/>
              <a:t>). Negative side- some relationships between them are missing or misleading</a:t>
            </a:r>
          </a:p>
          <a:p>
            <a:pPr lvl="0" hangingPunct="0"/>
            <a:r>
              <a:rPr lang="lt-LT" dirty="0"/>
              <a:t>Proxy </a:t>
            </a:r>
            <a:r>
              <a:rPr lang="en-US" dirty="0" smtClean="0"/>
              <a:t>indicators try to created intermediate links leading to final values Proxy—Financial—Statistical</a:t>
            </a:r>
            <a:endParaRPr lang="en-US" dirty="0"/>
          </a:p>
          <a:p>
            <a:pPr lvl="0" hangingPunct="0"/>
            <a:r>
              <a:rPr lang="en-US" dirty="0" smtClean="0"/>
              <a:t>Creating indicators similar to financial philosophy : </a:t>
            </a:r>
            <a:r>
              <a:rPr lang="en-GB" dirty="0" smtClean="0"/>
              <a:t>Return </a:t>
            </a:r>
            <a:r>
              <a:rPr lang="en-GB" dirty="0"/>
              <a:t>on Customer Investment (</a:t>
            </a:r>
            <a:r>
              <a:rPr lang="en-GB" dirty="0" err="1"/>
              <a:t>ROCI</a:t>
            </a:r>
            <a:r>
              <a:rPr lang="en-GB" dirty="0" smtClean="0"/>
              <a:t>); Return </a:t>
            </a:r>
            <a:r>
              <a:rPr lang="en-GB" dirty="0"/>
              <a:t>on Relationship (</a:t>
            </a:r>
            <a:r>
              <a:rPr lang="en-GB" dirty="0" err="1"/>
              <a:t>ROR</a:t>
            </a:r>
            <a:r>
              <a:rPr lang="en-GB" dirty="0" smtClean="0"/>
              <a:t>); </a:t>
            </a:r>
            <a:r>
              <a:rPr lang="en-US" dirty="0" smtClean="0"/>
              <a:t>– similar to ROI (return on investment in finance)</a:t>
            </a:r>
          </a:p>
          <a:p>
            <a:pPr lvl="0" hangingPunct="0"/>
            <a:r>
              <a:rPr lang="en-US" dirty="0" smtClean="0"/>
              <a:t>Longitudinal metrics</a:t>
            </a:r>
            <a:r>
              <a:rPr lang="en-US" dirty="0"/>
              <a:t> </a:t>
            </a:r>
            <a:r>
              <a:rPr lang="en-US" dirty="0" smtClean="0"/>
              <a:t>– involve dynamics</a:t>
            </a:r>
          </a:p>
          <a:p>
            <a:pPr lvl="0" hangingPunct="0"/>
            <a:r>
              <a:rPr lang="en-US" dirty="0" smtClean="0"/>
              <a:t>Refining indicators by </a:t>
            </a:r>
            <a:r>
              <a:rPr lang="lt-LT" dirty="0" smtClean="0"/>
              <a:t>learning relationships</a:t>
            </a:r>
            <a:r>
              <a:rPr lang="en-US" dirty="0" smtClean="0"/>
              <a:t> philosophy </a:t>
            </a:r>
            <a:endParaRPr lang="lt-LT" dirty="0"/>
          </a:p>
          <a:p>
            <a:pPr lvl="0" hangingPunct="0"/>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18</a:t>
            </a:fld>
            <a:endParaRPr lang="en-US" dirty="0"/>
          </a:p>
        </p:txBody>
      </p:sp>
    </p:spTree>
    <p:extLst>
      <p:ext uri="{BB962C8B-B14F-4D97-AF65-F5344CB8AC3E}">
        <p14:creationId xmlns:p14="http://schemas.microsoft.com/office/powerpoint/2010/main" val="17146618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r>
              <a:rPr lang="en-US" dirty="0" smtClean="0">
                <a:effectLst/>
              </a:rPr>
              <a:t>CRM variable types</a:t>
            </a:r>
          </a:p>
        </p:txBody>
      </p:sp>
      <p:sp>
        <p:nvSpPr>
          <p:cNvPr id="80899" name="Rectangle 3"/>
          <p:cNvSpPr>
            <a:spLocks noGrp="1"/>
          </p:cNvSpPr>
          <p:nvPr>
            <p:ph type="body" idx="4294967295"/>
          </p:nvPr>
        </p:nvSpPr>
        <p:spPr>
          <a:xfrm>
            <a:off x="468313" y="1484313"/>
            <a:ext cx="8229600" cy="4525962"/>
          </a:xfrm>
        </p:spPr>
        <p:txBody>
          <a:bodyPr/>
          <a:lstStyle/>
          <a:p>
            <a:r>
              <a:rPr lang="en-US" b="1" dirty="0" smtClean="0"/>
              <a:t>Simple transactional variables </a:t>
            </a:r>
            <a:r>
              <a:rPr lang="en-US" dirty="0" smtClean="0"/>
              <a:t>– purchase value, frequency</a:t>
            </a:r>
          </a:p>
          <a:p>
            <a:r>
              <a:rPr lang="en-US" b="1" dirty="0" smtClean="0"/>
              <a:t>Derived variables- </a:t>
            </a:r>
            <a:r>
              <a:rPr lang="en-US" dirty="0" err="1" smtClean="0"/>
              <a:t>CLTV</a:t>
            </a:r>
            <a:r>
              <a:rPr lang="en-US" dirty="0" smtClean="0"/>
              <a:t>- customer lifetime value</a:t>
            </a:r>
          </a:p>
          <a:p>
            <a:r>
              <a:rPr lang="en-US" b="1" dirty="0" smtClean="0"/>
              <a:t>Survey-based: </a:t>
            </a:r>
            <a:r>
              <a:rPr lang="en-US" dirty="0" smtClean="0"/>
              <a:t>satisfaction, knowledge, preference</a:t>
            </a:r>
          </a:p>
          <a:p>
            <a:r>
              <a:rPr lang="en-US" b="1" dirty="0" smtClean="0"/>
              <a:t>Event-based: </a:t>
            </a:r>
            <a:r>
              <a:rPr lang="en-US" dirty="0" smtClean="0"/>
              <a:t>churn, complaint</a:t>
            </a:r>
          </a:p>
          <a:p>
            <a:r>
              <a:rPr lang="en-US" b="1" dirty="0" smtClean="0"/>
              <a:t>Expert-evaluation-based: </a:t>
            </a:r>
            <a:r>
              <a:rPr lang="en-US" dirty="0" smtClean="0"/>
              <a:t>loyalty</a:t>
            </a:r>
          </a:p>
          <a:p>
            <a:r>
              <a:rPr lang="en-US" b="1" dirty="0"/>
              <a:t>Compound variables </a:t>
            </a:r>
            <a:r>
              <a:rPr lang="en-US" dirty="0"/>
              <a:t>– </a:t>
            </a:r>
            <a:r>
              <a:rPr lang="en-US" dirty="0" err="1"/>
              <a:t>RFM</a:t>
            </a:r>
            <a:endParaRPr lang="en-US" dirty="0"/>
          </a:p>
          <a:p>
            <a:r>
              <a:rPr lang="en-US" b="1" dirty="0"/>
              <a:t>Proxy variables- </a:t>
            </a:r>
            <a:r>
              <a:rPr lang="en-US" dirty="0"/>
              <a:t>compound-weighted-ranking based</a:t>
            </a:r>
          </a:p>
          <a:p>
            <a:r>
              <a:rPr lang="en-US" b="1" dirty="0"/>
              <a:t>Models</a:t>
            </a:r>
            <a:r>
              <a:rPr lang="en-US" dirty="0"/>
              <a:t>: Pareto, Whale </a:t>
            </a:r>
            <a:r>
              <a:rPr lang="en-US" dirty="0" smtClean="0"/>
              <a:t>curve, custom designed models</a:t>
            </a:r>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19</a:t>
            </a:fld>
            <a:endParaRPr lang="en-US"/>
          </a:p>
        </p:txBody>
      </p:sp>
    </p:spTree>
    <p:extLst>
      <p:ext uri="{BB962C8B-B14F-4D97-AF65-F5344CB8AC3E}">
        <p14:creationId xmlns:p14="http://schemas.microsoft.com/office/powerpoint/2010/main" val="280526325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364A3A4-4E78-4D0D-A668-4C91EDD35AD0}" type="slidenum">
              <a:rPr lang="lt-LT"/>
              <a:pPr eaLnBrk="1" hangingPunct="1"/>
              <a:t>2</a:t>
            </a:fld>
            <a:endParaRPr lang="lt-LT"/>
          </a:p>
        </p:txBody>
      </p:sp>
      <p:sp>
        <p:nvSpPr>
          <p:cNvPr id="16389" name="Rectangle 2"/>
          <p:cNvSpPr>
            <a:spLocks noGrp="1" noChangeArrowheads="1"/>
          </p:cNvSpPr>
          <p:nvPr>
            <p:ph type="title" idx="4294967295"/>
          </p:nvPr>
        </p:nvSpPr>
        <p:spPr>
          <a:xfrm>
            <a:off x="1214438" y="503238"/>
            <a:ext cx="7929562" cy="823912"/>
          </a:xfrm>
        </p:spPr>
        <p:txBody>
          <a:bodyPr>
            <a:normAutofit/>
          </a:bodyPr>
          <a:lstStyle/>
          <a:p>
            <a:pPr fontAlgn="auto">
              <a:spcAft>
                <a:spcPts val="0"/>
              </a:spcAft>
              <a:defRPr/>
            </a:pPr>
            <a:r>
              <a:rPr lang="en-US" dirty="0" smtClean="0"/>
              <a:t>Customer Relationship Management</a:t>
            </a:r>
          </a:p>
        </p:txBody>
      </p:sp>
      <p:sp>
        <p:nvSpPr>
          <p:cNvPr id="22534" name="Rectangle 3"/>
          <p:cNvSpPr>
            <a:spLocks noGrp="1" noChangeArrowheads="1"/>
          </p:cNvSpPr>
          <p:nvPr>
            <p:ph type="body" idx="4294967295"/>
          </p:nvPr>
        </p:nvSpPr>
        <p:spPr>
          <a:xfrm>
            <a:off x="214313" y="1557338"/>
            <a:ext cx="8605837" cy="4824412"/>
          </a:xfrm>
        </p:spPr>
        <p:txBody>
          <a:bodyPr>
            <a:normAutofit/>
          </a:bodyPr>
          <a:lstStyle/>
          <a:p>
            <a:pPr algn="just">
              <a:lnSpc>
                <a:spcPct val="90000"/>
              </a:lnSpc>
              <a:spcBef>
                <a:spcPct val="50000"/>
              </a:spcBef>
              <a:buFont typeface="Wingdings 3" pitchFamily="18" charset="2"/>
              <a:buNone/>
            </a:pPr>
            <a:r>
              <a:rPr lang="en-US" sz="2500" dirty="0" smtClean="0"/>
              <a:t>Customer relationship management </a:t>
            </a:r>
            <a:r>
              <a:rPr lang="lt-LT" sz="2500" dirty="0" smtClean="0"/>
              <a:t>(</a:t>
            </a:r>
            <a:r>
              <a:rPr lang="en-US" sz="2500" dirty="0" smtClean="0"/>
              <a:t>CRM</a:t>
            </a:r>
            <a:r>
              <a:rPr lang="lt-LT" sz="2500" dirty="0" smtClean="0"/>
              <a:t>)</a:t>
            </a:r>
            <a:r>
              <a:rPr lang="en-US" sz="2500" dirty="0" smtClean="0"/>
              <a:t> is a broadly recognized, widely-implemented strategy for managing and nurturing a company’s interactions with clients and sales prospects</a:t>
            </a:r>
            <a:endParaRPr lang="lt-LT" sz="2500" dirty="0" smtClean="0"/>
          </a:p>
          <a:p>
            <a:pPr algn="just">
              <a:lnSpc>
                <a:spcPct val="90000"/>
              </a:lnSpc>
              <a:spcBef>
                <a:spcPct val="50000"/>
              </a:spcBef>
              <a:buFont typeface="Wingdings 3" pitchFamily="18" charset="2"/>
              <a:buNone/>
            </a:pPr>
            <a:r>
              <a:rPr lang="en-US" sz="2500" dirty="0" smtClean="0"/>
              <a:t> The overall goals are:</a:t>
            </a:r>
          </a:p>
          <a:p>
            <a:pPr algn="just">
              <a:lnSpc>
                <a:spcPct val="90000"/>
              </a:lnSpc>
              <a:spcBef>
                <a:spcPct val="50000"/>
              </a:spcBef>
              <a:buFontTx/>
              <a:buChar char="-"/>
            </a:pPr>
            <a:r>
              <a:rPr lang="en-US" sz="2500" dirty="0" smtClean="0"/>
              <a:t>to find, attract, and win new clients, </a:t>
            </a:r>
          </a:p>
          <a:p>
            <a:pPr algn="just">
              <a:lnSpc>
                <a:spcPct val="90000"/>
              </a:lnSpc>
              <a:spcBef>
                <a:spcPct val="50000"/>
              </a:spcBef>
              <a:buFontTx/>
              <a:buChar char="-"/>
            </a:pPr>
            <a:r>
              <a:rPr lang="en-US" sz="2500" dirty="0" smtClean="0"/>
              <a:t>nurture and retain those the company already has, </a:t>
            </a:r>
          </a:p>
          <a:p>
            <a:pPr algn="just">
              <a:lnSpc>
                <a:spcPct val="90000"/>
              </a:lnSpc>
              <a:spcBef>
                <a:spcPct val="50000"/>
              </a:spcBef>
              <a:buFontTx/>
              <a:buChar char="-"/>
            </a:pPr>
            <a:r>
              <a:rPr lang="en-US" sz="2500" dirty="0" smtClean="0"/>
              <a:t>retain former clients back, </a:t>
            </a:r>
          </a:p>
          <a:p>
            <a:pPr algn="just">
              <a:lnSpc>
                <a:spcPct val="90000"/>
              </a:lnSpc>
              <a:spcBef>
                <a:spcPct val="50000"/>
              </a:spcBef>
              <a:buFontTx/>
              <a:buChar char="-"/>
            </a:pPr>
            <a:r>
              <a:rPr lang="en-US" sz="2500" dirty="0" smtClean="0"/>
              <a:t>and to reduce the costs of marketing and client service</a:t>
            </a:r>
            <a:r>
              <a:rPr lang="lt-LT" sz="2500" dirty="0" smtClean="0"/>
              <a:t> (</a:t>
            </a:r>
            <a:r>
              <a:rPr lang="en-US" sz="2300" dirty="0" smtClean="0"/>
              <a:t>Pepper, Rodgers, 2004)</a:t>
            </a:r>
          </a:p>
        </p:txBody>
      </p:sp>
    </p:spTree>
    <p:extLst>
      <p:ext uri="{BB962C8B-B14F-4D97-AF65-F5344CB8AC3E}">
        <p14:creationId xmlns:p14="http://schemas.microsoft.com/office/powerpoint/2010/main" val="370393691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Promising variable types</a:t>
            </a:r>
            <a:endParaRPr lang="lt-LT" dirty="0"/>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20</a:t>
            </a:fld>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7920880" cy="5040560"/>
          </a:xfrm>
          <a:prstGeom prst="rect">
            <a:avLst/>
          </a:prstGeom>
          <a:noFill/>
          <a:ln>
            <a:noFill/>
          </a:ln>
        </p:spPr>
      </p:pic>
    </p:spTree>
    <p:extLst>
      <p:ext uri="{BB962C8B-B14F-4D97-AF65-F5344CB8AC3E}">
        <p14:creationId xmlns:p14="http://schemas.microsoft.com/office/powerpoint/2010/main" val="188250651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CRM </a:t>
            </a:r>
            <a:r>
              <a:rPr lang="en-US" dirty="0" smtClean="0"/>
              <a:t>indicator and metric samples</a:t>
            </a:r>
            <a:endParaRPr lang="lt-LT" dirty="0"/>
          </a:p>
        </p:txBody>
      </p:sp>
      <p:sp>
        <p:nvSpPr>
          <p:cNvPr id="3" name="Content Placeholder 2"/>
          <p:cNvSpPr>
            <a:spLocks noGrp="1"/>
          </p:cNvSpPr>
          <p:nvPr>
            <p:ph idx="1"/>
          </p:nvPr>
        </p:nvSpPr>
        <p:spPr/>
        <p:txBody>
          <a:bodyPr/>
          <a:lstStyle/>
          <a:p>
            <a:pPr marL="0" indent="0" hangingPunct="0">
              <a:buNone/>
            </a:pPr>
            <a:r>
              <a:rPr lang="en-US" b="1" dirty="0" smtClean="0"/>
              <a:t>Customer profitability metrics</a:t>
            </a:r>
            <a:endParaRPr lang="lt-LT" b="1" dirty="0"/>
          </a:p>
          <a:p>
            <a:pPr lvl="0" hangingPunct="0"/>
            <a:r>
              <a:rPr lang="en-US" dirty="0"/>
              <a:t>Cross-sell </a:t>
            </a:r>
            <a:r>
              <a:rPr lang="en-US" dirty="0" smtClean="0"/>
              <a:t>change</a:t>
            </a:r>
            <a:endParaRPr lang="lt-LT" dirty="0"/>
          </a:p>
          <a:p>
            <a:pPr lvl="0" hangingPunct="0"/>
            <a:r>
              <a:rPr lang="en-US" dirty="0" smtClean="0"/>
              <a:t>Process and operation cost change</a:t>
            </a:r>
            <a:endParaRPr lang="lt-LT" dirty="0"/>
          </a:p>
          <a:p>
            <a:pPr lvl="0" hangingPunct="0"/>
            <a:r>
              <a:rPr lang="en-US" dirty="0" smtClean="0"/>
              <a:t>Credit usage level</a:t>
            </a:r>
            <a:endParaRPr lang="lt-LT" dirty="0"/>
          </a:p>
          <a:p>
            <a:pPr marL="0" indent="0" hangingPunct="0">
              <a:buNone/>
            </a:pPr>
            <a:r>
              <a:rPr lang="en-US" b="1" dirty="0" smtClean="0"/>
              <a:t>Change of number of customers and their structure:</a:t>
            </a:r>
            <a:endParaRPr lang="lt-LT" b="1" dirty="0"/>
          </a:p>
          <a:p>
            <a:pPr lvl="0" hangingPunct="0"/>
            <a:r>
              <a:rPr lang="en-US" dirty="0"/>
              <a:t>attrition, </a:t>
            </a:r>
            <a:endParaRPr lang="lt-LT" dirty="0"/>
          </a:p>
          <a:p>
            <a:pPr lvl="0" hangingPunct="0"/>
            <a:r>
              <a:rPr lang="en-US" dirty="0"/>
              <a:t>churn rate, </a:t>
            </a:r>
            <a:endParaRPr lang="lt-LT" dirty="0"/>
          </a:p>
          <a:p>
            <a:pPr lvl="0" hangingPunct="0"/>
            <a:r>
              <a:rPr lang="en-US" dirty="0" smtClean="0"/>
              <a:t>Naming groups by character: “vintages”, “cohort”, “VIP” </a:t>
            </a:r>
          </a:p>
          <a:p>
            <a:pPr lvl="0" hangingPunct="0"/>
            <a:r>
              <a:rPr lang="en-US" dirty="0" smtClean="0"/>
              <a:t>satisfaction changes according to survey data</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21</a:t>
            </a:fld>
            <a:endParaRPr lang="en-US"/>
          </a:p>
        </p:txBody>
      </p:sp>
    </p:spTree>
    <p:extLst>
      <p:ext uri="{BB962C8B-B14F-4D97-AF65-F5344CB8AC3E}">
        <p14:creationId xmlns:p14="http://schemas.microsoft.com/office/powerpoint/2010/main" val="6591360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455613" y="1124744"/>
            <a:ext cx="8226425" cy="5001419"/>
          </a:xfrm>
        </p:spPr>
        <p:txBody>
          <a:bodyPr/>
          <a:lstStyle/>
          <a:p>
            <a:pPr marL="0" indent="0" hangingPunct="0">
              <a:buNone/>
            </a:pPr>
            <a:r>
              <a:rPr lang="en-US" b="1" dirty="0" smtClean="0"/>
              <a:t>Value of customer</a:t>
            </a:r>
            <a:endParaRPr lang="lt-LT" b="1" dirty="0"/>
          </a:p>
          <a:p>
            <a:pPr lvl="0" hangingPunct="0"/>
            <a:r>
              <a:rPr lang="en-US" dirty="0" smtClean="0"/>
              <a:t>Evaluation in monetary terms by assumption that customer is the asset of enterprise </a:t>
            </a:r>
          </a:p>
          <a:p>
            <a:pPr lvl="0" hangingPunct="0"/>
            <a:r>
              <a:rPr lang="en-US" dirty="0" err="1" smtClean="0"/>
              <a:t>NPV</a:t>
            </a:r>
            <a:r>
              <a:rPr lang="en-US" dirty="0" smtClean="0"/>
              <a:t>-net </a:t>
            </a:r>
            <a:r>
              <a:rPr lang="en-US" dirty="0"/>
              <a:t>present </a:t>
            </a:r>
            <a:r>
              <a:rPr lang="en-US" dirty="0" smtClean="0"/>
              <a:t>value</a:t>
            </a:r>
            <a:endParaRPr lang="lt-LT" dirty="0"/>
          </a:p>
          <a:p>
            <a:pPr lvl="0" hangingPunct="0"/>
            <a:r>
              <a:rPr lang="en-US" dirty="0" smtClean="0"/>
              <a:t>Potential value (</a:t>
            </a:r>
            <a:r>
              <a:rPr lang="en-US" dirty="0" err="1"/>
              <a:t>IRR</a:t>
            </a:r>
            <a:r>
              <a:rPr lang="en-US" dirty="0" smtClean="0"/>
              <a:t>)</a:t>
            </a:r>
            <a:endParaRPr lang="lt-LT" dirty="0"/>
          </a:p>
          <a:p>
            <a:pPr lvl="0" hangingPunct="0"/>
            <a:r>
              <a:rPr lang="pt-BR" dirty="0" smtClean="0"/>
              <a:t>Current and potential value according to survey data</a:t>
            </a:r>
            <a:endParaRPr lang="lt-LT" dirty="0"/>
          </a:p>
          <a:p>
            <a:pPr lvl="0" hangingPunct="0"/>
            <a:r>
              <a:rPr lang="en-US" dirty="0" smtClean="0"/>
              <a:t>ROI – return on investment to customer</a:t>
            </a:r>
          </a:p>
          <a:p>
            <a:pPr marL="0" lvl="0" indent="0" hangingPunct="0">
              <a:buNone/>
            </a:pPr>
            <a:r>
              <a:rPr lang="en-US" b="1" dirty="0" smtClean="0"/>
              <a:t>Cycles among purchases:</a:t>
            </a:r>
            <a:endParaRPr lang="lt-LT" b="1" dirty="0" smtClean="0"/>
          </a:p>
          <a:p>
            <a:pPr lvl="0" hangingPunct="0"/>
            <a:r>
              <a:rPr lang="en-US" dirty="0" smtClean="0"/>
              <a:t>Cycle duration (shorten, lengthen, regularity) </a:t>
            </a:r>
          </a:p>
          <a:p>
            <a:pPr lvl="0" hangingPunct="0"/>
            <a:r>
              <a:rPr lang="en-US" dirty="0" smtClean="0"/>
              <a:t>Buyer trajectory – characteristics accumulated during purchase history</a:t>
            </a:r>
            <a:endParaRPr lang="lt-LT" dirty="0" smtClean="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22</a:t>
            </a:fld>
            <a:endParaRPr lang="en-US"/>
          </a:p>
        </p:txBody>
      </p:sp>
    </p:spTree>
    <p:extLst>
      <p:ext uri="{BB962C8B-B14F-4D97-AF65-F5344CB8AC3E}">
        <p14:creationId xmlns:p14="http://schemas.microsoft.com/office/powerpoint/2010/main" val="214755562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78098"/>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455613" y="1340768"/>
            <a:ext cx="8226425" cy="4785395"/>
          </a:xfrm>
        </p:spPr>
        <p:txBody>
          <a:bodyPr/>
          <a:lstStyle/>
          <a:p>
            <a:pPr marL="0" indent="0" hangingPunct="0">
              <a:buNone/>
            </a:pPr>
            <a:r>
              <a:rPr lang="en-US" b="1" dirty="0" smtClean="0"/>
              <a:t>Evaluation of purchase structure:</a:t>
            </a:r>
            <a:endParaRPr lang="lt-LT" b="1" dirty="0"/>
          </a:p>
          <a:p>
            <a:pPr lvl="0" hangingPunct="0"/>
            <a:r>
              <a:rPr lang="en-US" dirty="0" smtClean="0"/>
              <a:t>Large purchase buyers</a:t>
            </a:r>
            <a:endParaRPr lang="lt-LT" dirty="0"/>
          </a:p>
          <a:p>
            <a:pPr lvl="0" hangingPunct="0"/>
            <a:r>
              <a:rPr lang="en-US" dirty="0" smtClean="0"/>
              <a:t>Petit </a:t>
            </a:r>
            <a:r>
              <a:rPr lang="en-US" dirty="0"/>
              <a:t>purchase buyers</a:t>
            </a:r>
            <a:endParaRPr lang="lt-LT" dirty="0"/>
          </a:p>
          <a:p>
            <a:pPr lvl="0" hangingPunct="0"/>
            <a:r>
              <a:rPr lang="en-US" dirty="0" smtClean="0"/>
              <a:t>Frequent purchase return makers </a:t>
            </a:r>
            <a:endParaRPr lang="lt-LT" dirty="0"/>
          </a:p>
          <a:p>
            <a:pPr marL="0" indent="0" hangingPunct="0">
              <a:buNone/>
            </a:pPr>
            <a:r>
              <a:rPr lang="en-US" b="1" dirty="0" smtClean="0"/>
              <a:t>Grouping, segmenting metrics: </a:t>
            </a:r>
          </a:p>
          <a:p>
            <a:pPr hangingPunct="0"/>
            <a:r>
              <a:rPr lang="en-US" dirty="0" err="1"/>
              <a:t>Decile</a:t>
            </a:r>
            <a:r>
              <a:rPr lang="en-US" dirty="0"/>
              <a:t> </a:t>
            </a:r>
            <a:r>
              <a:rPr lang="en-US" dirty="0" smtClean="0"/>
              <a:t>analysis (divide by 10% segments)</a:t>
            </a:r>
            <a:endParaRPr lang="lt-LT" dirty="0"/>
          </a:p>
          <a:p>
            <a:pPr lvl="0" hangingPunct="0"/>
            <a:r>
              <a:rPr lang="en-US" dirty="0" smtClean="0"/>
              <a:t>Pareto principle</a:t>
            </a:r>
            <a:endParaRPr lang="lt-LT" dirty="0"/>
          </a:p>
          <a:p>
            <a:pPr lvl="0" hangingPunct="0"/>
            <a:r>
              <a:rPr lang="en-US" dirty="0" smtClean="0"/>
              <a:t>Whale curve</a:t>
            </a:r>
          </a:p>
          <a:p>
            <a:pPr hangingPunct="0"/>
            <a:r>
              <a:rPr lang="en-US" dirty="0" smtClean="0"/>
              <a:t>Share </a:t>
            </a:r>
            <a:r>
              <a:rPr lang="en-US" dirty="0"/>
              <a:t>of customer </a:t>
            </a:r>
            <a:r>
              <a:rPr lang="en-US" dirty="0" smtClean="0"/>
              <a:t>(e.g. VISA uses share </a:t>
            </a:r>
            <a:r>
              <a:rPr lang="en-US" dirty="0"/>
              <a:t>of wallet</a:t>
            </a:r>
            <a:r>
              <a:rPr lang="en-US" dirty="0" smtClean="0"/>
              <a:t>)</a:t>
            </a:r>
          </a:p>
          <a:p>
            <a:pPr hangingPunct="0"/>
            <a:r>
              <a:rPr lang="en-US" dirty="0"/>
              <a:t>Share of personal consumption, </a:t>
            </a:r>
            <a:r>
              <a:rPr lang="en-US" dirty="0" smtClean="0"/>
              <a:t>expenditures</a:t>
            </a:r>
          </a:p>
          <a:p>
            <a:pPr lvl="0" hangingPunct="0"/>
            <a:r>
              <a:rPr lang="en-US" dirty="0" smtClean="0"/>
              <a:t>Customer </a:t>
            </a:r>
            <a:r>
              <a:rPr lang="en-US" dirty="0"/>
              <a:t>satisfaction</a:t>
            </a:r>
            <a:endParaRPr lang="lt-LT" dirty="0"/>
          </a:p>
          <a:p>
            <a:pPr hangingPunct="0"/>
            <a:endParaRPr lang="lt-LT" dirty="0"/>
          </a:p>
          <a:p>
            <a:pPr lvl="0" hangingPunct="0"/>
            <a:endParaRPr lang="lt-LT" dirty="0"/>
          </a:p>
          <a:p>
            <a:pPr lvl="0" hangingPunct="0"/>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23</a:t>
            </a:fld>
            <a:endParaRPr lang="en-US"/>
          </a:p>
        </p:txBody>
      </p:sp>
    </p:spTree>
    <p:extLst>
      <p:ext uri="{BB962C8B-B14F-4D97-AF65-F5344CB8AC3E}">
        <p14:creationId xmlns:p14="http://schemas.microsoft.com/office/powerpoint/2010/main" val="174854029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06090"/>
          </a:xfrm>
        </p:spPr>
        <p:txBody>
          <a:bodyPr/>
          <a:lstStyle/>
          <a:p>
            <a:r>
              <a:rPr lang="lt-LT" dirty="0"/>
              <a:t>CRM </a:t>
            </a:r>
            <a:r>
              <a:rPr lang="en-US" dirty="0"/>
              <a:t>indicator and metric samples</a:t>
            </a:r>
            <a:endParaRPr lang="lt-LT" dirty="0"/>
          </a:p>
        </p:txBody>
      </p:sp>
      <p:sp>
        <p:nvSpPr>
          <p:cNvPr id="3" name="Content Placeholder 2"/>
          <p:cNvSpPr>
            <a:spLocks noGrp="1"/>
          </p:cNvSpPr>
          <p:nvPr>
            <p:ph idx="1"/>
          </p:nvPr>
        </p:nvSpPr>
        <p:spPr>
          <a:xfrm>
            <a:off x="539552" y="1124744"/>
            <a:ext cx="8142486" cy="5001419"/>
          </a:xfrm>
        </p:spPr>
        <p:txBody>
          <a:bodyPr/>
          <a:lstStyle/>
          <a:p>
            <a:pPr marL="0" indent="0" hangingPunct="0">
              <a:buNone/>
            </a:pPr>
            <a:r>
              <a:rPr lang="en-US" b="1" dirty="0" smtClean="0"/>
              <a:t>Life cycle value</a:t>
            </a:r>
            <a:endParaRPr lang="lt-LT" b="1" dirty="0"/>
          </a:p>
          <a:p>
            <a:pPr lvl="0" hangingPunct="0"/>
            <a:r>
              <a:rPr lang="en-GB" dirty="0" smtClean="0"/>
              <a:t>Most </a:t>
            </a:r>
            <a:r>
              <a:rPr lang="en-GB" dirty="0"/>
              <a:t>valued </a:t>
            </a:r>
            <a:r>
              <a:rPr lang="en-GB" dirty="0" smtClean="0"/>
              <a:t>customer segment- </a:t>
            </a:r>
            <a:r>
              <a:rPr lang="en-GB" dirty="0" err="1" smtClean="0"/>
              <a:t>MVC</a:t>
            </a:r>
            <a:endParaRPr lang="lt-LT" dirty="0"/>
          </a:p>
          <a:p>
            <a:pPr lvl="0" hangingPunct="0"/>
            <a:r>
              <a:rPr lang="en-US" dirty="0" smtClean="0"/>
              <a:t>Relationship value</a:t>
            </a:r>
            <a:endParaRPr lang="lt-LT" dirty="0"/>
          </a:p>
          <a:p>
            <a:pPr lvl="0" hangingPunct="0"/>
            <a:r>
              <a:rPr lang="en-US" dirty="0" smtClean="0"/>
              <a:t>Relationship duration</a:t>
            </a:r>
            <a:endParaRPr lang="lt-LT" dirty="0"/>
          </a:p>
          <a:p>
            <a:pPr lvl="0" hangingPunct="0"/>
            <a:r>
              <a:rPr lang="en-US" dirty="0" smtClean="0"/>
              <a:t>Migration </a:t>
            </a:r>
            <a:endParaRPr lang="lt-LT" dirty="0"/>
          </a:p>
          <a:p>
            <a:pPr marL="0" indent="0" hangingPunct="0">
              <a:buNone/>
            </a:pPr>
            <a:r>
              <a:rPr lang="en-US" b="1" dirty="0" smtClean="0"/>
              <a:t>Loyalty metrics</a:t>
            </a:r>
            <a:endParaRPr lang="lt-LT" b="1" dirty="0"/>
          </a:p>
          <a:p>
            <a:pPr lvl="0" hangingPunct="0"/>
            <a:r>
              <a:rPr lang="en-US" dirty="0" smtClean="0"/>
              <a:t>Specific behavior: “bought in past and will buy in future”</a:t>
            </a:r>
            <a:endParaRPr lang="lt-LT" dirty="0"/>
          </a:p>
          <a:p>
            <a:pPr lvl="0" hangingPunct="0"/>
            <a:r>
              <a:rPr lang="en-US" dirty="0" smtClean="0"/>
              <a:t>Attitude, brand preference</a:t>
            </a:r>
            <a:endParaRPr lang="lt-LT" dirty="0"/>
          </a:p>
          <a:p>
            <a:pPr lvl="0" hangingPunct="0"/>
            <a:r>
              <a:rPr lang="en-US" dirty="0" smtClean="0"/>
              <a:t>Tenure functions</a:t>
            </a:r>
            <a:endParaRPr lang="lt-LT" dirty="0"/>
          </a:p>
          <a:p>
            <a:pPr lvl="0" hangingPunct="0"/>
            <a:r>
              <a:rPr lang="en-US" dirty="0" smtClean="0"/>
              <a:t>Ranking according loyalty strength</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24</a:t>
            </a:fld>
            <a:endParaRPr lang="en-US"/>
          </a:p>
        </p:txBody>
      </p:sp>
    </p:spTree>
    <p:extLst>
      <p:ext uri="{BB962C8B-B14F-4D97-AF65-F5344CB8AC3E}">
        <p14:creationId xmlns:p14="http://schemas.microsoft.com/office/powerpoint/2010/main" val="261569520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D1C78A2-8607-489F-B7BA-580CF1706FDD}" type="slidenum">
              <a:rPr lang="en-US"/>
              <a:pPr/>
              <a:t>25</a:t>
            </a:fld>
            <a:endParaRPr lang="en-US"/>
          </a:p>
        </p:txBody>
      </p:sp>
      <p:sp>
        <p:nvSpPr>
          <p:cNvPr id="199682" name="Rectangle 2"/>
          <p:cNvSpPr>
            <a:spLocks noGrp="1" noChangeArrowheads="1"/>
          </p:cNvSpPr>
          <p:nvPr>
            <p:ph type="title"/>
          </p:nvPr>
        </p:nvSpPr>
        <p:spPr>
          <a:xfrm>
            <a:off x="455613" y="274638"/>
            <a:ext cx="8226425" cy="778098"/>
          </a:xfrm>
        </p:spPr>
        <p:txBody>
          <a:bodyPr/>
          <a:lstStyle/>
          <a:p>
            <a:r>
              <a:rPr lang="en-US" sz="3600" dirty="0" smtClean="0"/>
              <a:t>Loyalty categories –their variety</a:t>
            </a:r>
            <a:endParaRPr lang="en-US" sz="3600" dirty="0"/>
          </a:p>
        </p:txBody>
      </p:sp>
      <p:sp>
        <p:nvSpPr>
          <p:cNvPr id="199683" name="Rectangle 3"/>
          <p:cNvSpPr>
            <a:spLocks noGrp="1" noChangeArrowheads="1"/>
          </p:cNvSpPr>
          <p:nvPr>
            <p:ph type="body" idx="1"/>
          </p:nvPr>
        </p:nvSpPr>
        <p:spPr>
          <a:xfrm>
            <a:off x="457200" y="1196975"/>
            <a:ext cx="8229600" cy="4929188"/>
          </a:xfrm>
        </p:spPr>
        <p:txBody>
          <a:bodyPr/>
          <a:lstStyle/>
          <a:p>
            <a:pPr>
              <a:lnSpc>
                <a:spcPct val="80000"/>
              </a:lnSpc>
            </a:pPr>
            <a:r>
              <a:rPr lang="en-US" dirty="0" smtClean="0"/>
              <a:t>Loyalty pyramid expresses levels of loyalties</a:t>
            </a:r>
            <a:endParaRPr lang="lt-LT" dirty="0"/>
          </a:p>
          <a:p>
            <a:pPr>
              <a:lnSpc>
                <a:spcPct val="80000"/>
              </a:lnSpc>
            </a:pPr>
            <a:r>
              <a:rPr lang="en-US" b="1" dirty="0" smtClean="0"/>
              <a:t>No loyalty</a:t>
            </a:r>
            <a:r>
              <a:rPr lang="lt-LT" dirty="0" smtClean="0"/>
              <a:t>– </a:t>
            </a:r>
            <a:r>
              <a:rPr lang="en-US" dirty="0" smtClean="0"/>
              <a:t>first level of loyalty when it is simply absent The user freely searches for product by changing suppliers, not bonding to them. If he bought during promotion period, the sales of this loyalty group return back to previous level</a:t>
            </a:r>
          </a:p>
          <a:p>
            <a:pPr>
              <a:lnSpc>
                <a:spcPct val="80000"/>
              </a:lnSpc>
            </a:pPr>
            <a:r>
              <a:rPr lang="en-US" b="1" dirty="0" smtClean="0"/>
              <a:t>False loyalty: </a:t>
            </a:r>
            <a:r>
              <a:rPr lang="en-US" dirty="0" smtClean="0"/>
              <a:t>customer does not feel any difference </a:t>
            </a:r>
            <a:r>
              <a:rPr lang="en-US" dirty="0"/>
              <a:t>among products</a:t>
            </a:r>
            <a:r>
              <a:rPr lang="en-US" b="1" dirty="0"/>
              <a:t> </a:t>
            </a:r>
            <a:r>
              <a:rPr lang="en-US" dirty="0" smtClean="0"/>
              <a:t>of suppliers, but he has no need to change them –behavior by inertia </a:t>
            </a:r>
          </a:p>
          <a:p>
            <a:pPr>
              <a:lnSpc>
                <a:spcPct val="80000"/>
              </a:lnSpc>
            </a:pPr>
            <a:r>
              <a:rPr lang="en-US" b="1" dirty="0" smtClean="0"/>
              <a:t>Hidden loyalty- </a:t>
            </a:r>
            <a:r>
              <a:rPr lang="en-US" dirty="0" smtClean="0"/>
              <a:t>customer has preference to some product or supplier but not always keeps buying it</a:t>
            </a:r>
          </a:p>
          <a:p>
            <a:pPr>
              <a:lnSpc>
                <a:spcPct val="80000"/>
              </a:lnSpc>
            </a:pPr>
            <a:r>
              <a:rPr lang="en-US" b="1" dirty="0" smtClean="0"/>
              <a:t>Real loyalty- </a:t>
            </a:r>
            <a:r>
              <a:rPr lang="en-US" dirty="0" smtClean="0"/>
              <a:t>the customer has clear preference and uses it even when there exists sufficient choice</a:t>
            </a:r>
            <a:endParaRPr lang="lt-LT" dirty="0"/>
          </a:p>
        </p:txBody>
      </p:sp>
    </p:spTree>
    <p:extLst>
      <p:ext uri="{BB962C8B-B14F-4D97-AF65-F5344CB8AC3E}">
        <p14:creationId xmlns:p14="http://schemas.microsoft.com/office/powerpoint/2010/main" val="87895057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2074"/>
          </a:xfrm>
        </p:spPr>
        <p:txBody>
          <a:bodyPr/>
          <a:lstStyle/>
          <a:p>
            <a:r>
              <a:rPr lang="en-US" dirty="0"/>
              <a:t>Loyalty categories –their variety</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26</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83611"/>
            <a:ext cx="6984776" cy="564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81074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Compound variables </a:t>
            </a:r>
            <a:r>
              <a:rPr lang="en-US" dirty="0"/>
              <a:t>– </a:t>
            </a:r>
            <a:r>
              <a:rPr lang="en-US" dirty="0" err="1" smtClean="0"/>
              <a:t>RFM</a:t>
            </a:r>
            <a:endParaRPr lang="lt-LT" dirty="0"/>
          </a:p>
        </p:txBody>
      </p:sp>
      <p:sp>
        <p:nvSpPr>
          <p:cNvPr id="3" name="Content Placeholder 2"/>
          <p:cNvSpPr>
            <a:spLocks noGrp="1"/>
          </p:cNvSpPr>
          <p:nvPr>
            <p:ph idx="1"/>
          </p:nvPr>
        </p:nvSpPr>
        <p:spPr/>
        <p:txBody>
          <a:bodyPr/>
          <a:lstStyle/>
          <a:p>
            <a:pPr marL="457200" lvl="1" indent="0">
              <a:buNone/>
            </a:pPr>
            <a:r>
              <a:rPr lang="lt-LT" b="1" dirty="0"/>
              <a:t>Variable R </a:t>
            </a:r>
            <a:r>
              <a:rPr lang="lt-LT" dirty="0"/>
              <a:t>(Recency) show the number of days since the last visit till the date set for </a:t>
            </a:r>
            <a:r>
              <a:rPr lang="lt-LT" dirty="0" smtClean="0"/>
              <a:t>analysis</a:t>
            </a:r>
            <a:endParaRPr lang="en-US" dirty="0" smtClean="0"/>
          </a:p>
          <a:p>
            <a:pPr marL="457200" lvl="1" indent="0">
              <a:buNone/>
            </a:pPr>
            <a:r>
              <a:rPr lang="lt-LT" b="1" dirty="0" smtClean="0"/>
              <a:t>Variable </a:t>
            </a:r>
            <a:r>
              <a:rPr lang="lt-LT" b="1" dirty="0"/>
              <a:t>F </a:t>
            </a:r>
            <a:r>
              <a:rPr lang="en-US" dirty="0" smtClean="0"/>
              <a:t>(Frequency) </a:t>
            </a:r>
            <a:r>
              <a:rPr lang="lt-LT" dirty="0" smtClean="0"/>
              <a:t>indicator </a:t>
            </a:r>
            <a:r>
              <a:rPr lang="lt-LT" dirty="0"/>
              <a:t>is equal to the number of visits of the customer. </a:t>
            </a:r>
            <a:endParaRPr lang="en-US" dirty="0" smtClean="0"/>
          </a:p>
          <a:p>
            <a:pPr marL="457200" lvl="1" indent="0">
              <a:buNone/>
            </a:pPr>
            <a:r>
              <a:rPr lang="lt-LT" b="1" dirty="0" smtClean="0"/>
              <a:t>The </a:t>
            </a:r>
            <a:r>
              <a:rPr lang="lt-LT" b="1" dirty="0"/>
              <a:t>M </a:t>
            </a:r>
            <a:r>
              <a:rPr lang="en-US" dirty="0" smtClean="0"/>
              <a:t>(Monetary value) </a:t>
            </a:r>
            <a:r>
              <a:rPr lang="lt-LT" dirty="0" smtClean="0"/>
              <a:t>is </a:t>
            </a:r>
            <a:r>
              <a:rPr lang="lt-LT" dirty="0"/>
              <a:t>equal to the total value of purchases during all the history of communication.</a:t>
            </a:r>
          </a:p>
          <a:p>
            <a:r>
              <a:rPr lang="en-US" dirty="0" smtClean="0"/>
              <a:t>CRM task lays in defining </a:t>
            </a:r>
            <a:r>
              <a:rPr lang="en-US" b="1" dirty="0" err="1" smtClean="0"/>
              <a:t>RFM</a:t>
            </a:r>
            <a:r>
              <a:rPr lang="en-US" b="1" dirty="0" smtClean="0"/>
              <a:t> combination matrix </a:t>
            </a:r>
            <a:r>
              <a:rPr lang="en-US" dirty="0" smtClean="0"/>
              <a:t>for decisions. E.g. how we treat recent customer who comes often, pays much ? How do we treat if he comes rarely? Do we change opinion if he comes only during holiday time? If we waited for his holidays and he missed – did he chose competitor?</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27</a:t>
            </a:fld>
            <a:endParaRPr lang="en-US"/>
          </a:p>
        </p:txBody>
      </p:sp>
    </p:spTree>
    <p:extLst>
      <p:ext uri="{BB962C8B-B14F-4D97-AF65-F5344CB8AC3E}">
        <p14:creationId xmlns:p14="http://schemas.microsoft.com/office/powerpoint/2010/main" val="106906089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RFM </a:t>
            </a:r>
            <a:r>
              <a:rPr lang="lt-LT" dirty="0" err="1" smtClean="0"/>
              <a:t>by</a:t>
            </a:r>
            <a:r>
              <a:rPr lang="lt-LT" dirty="0" smtClean="0"/>
              <a:t> SPSS </a:t>
            </a:r>
            <a:r>
              <a:rPr lang="lt-LT" dirty="0" err="1" smtClean="0"/>
              <a:t>tool</a:t>
            </a:r>
            <a:endParaRPr lang="en-US"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28</a:t>
            </a:fld>
            <a:endParaRPr lang="en-US"/>
          </a:p>
        </p:txBody>
      </p:sp>
      <p:pic>
        <p:nvPicPr>
          <p:cNvPr id="6" name="Picture 5"/>
          <p:cNvPicPr>
            <a:picLocks noChangeAspect="1"/>
          </p:cNvPicPr>
          <p:nvPr/>
        </p:nvPicPr>
        <p:blipFill>
          <a:blip r:embed="rId2"/>
          <a:stretch>
            <a:fillRect/>
          </a:stretch>
        </p:blipFill>
        <p:spPr>
          <a:xfrm>
            <a:off x="179512" y="1628800"/>
            <a:ext cx="4769062" cy="3030662"/>
          </a:xfrm>
          <a:prstGeom prst="rect">
            <a:avLst/>
          </a:prstGeom>
        </p:spPr>
      </p:pic>
      <p:pic>
        <p:nvPicPr>
          <p:cNvPr id="5" name="Content Placeholder 4"/>
          <p:cNvPicPr>
            <a:picLocks noGrp="1" noChangeAspect="1"/>
          </p:cNvPicPr>
          <p:nvPr>
            <p:ph idx="1"/>
          </p:nvPr>
        </p:nvPicPr>
        <p:blipFill>
          <a:blip r:embed="rId3"/>
          <a:stretch>
            <a:fillRect/>
          </a:stretch>
        </p:blipFill>
        <p:spPr>
          <a:xfrm>
            <a:off x="4050010" y="2550294"/>
            <a:ext cx="4649067" cy="3917032"/>
          </a:xfrm>
          <a:prstGeom prst="rect">
            <a:avLst/>
          </a:prstGeom>
        </p:spPr>
      </p:pic>
    </p:spTree>
    <p:extLst>
      <p:ext uri="{BB962C8B-B14F-4D97-AF65-F5344CB8AC3E}">
        <p14:creationId xmlns:p14="http://schemas.microsoft.com/office/powerpoint/2010/main" val="245413454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RFM </a:t>
            </a:r>
            <a:r>
              <a:rPr lang="lt-LT" dirty="0" err="1" smtClean="0"/>
              <a:t>segmentation</a:t>
            </a:r>
            <a:endParaRPr lang="en-US" dirty="0"/>
          </a:p>
        </p:txBody>
      </p:sp>
      <p:pic>
        <p:nvPicPr>
          <p:cNvPr id="5" name="Content Placeholder 4"/>
          <p:cNvPicPr>
            <a:picLocks noGrp="1" noChangeAspect="1"/>
          </p:cNvPicPr>
          <p:nvPr>
            <p:ph idx="1"/>
          </p:nvPr>
        </p:nvPicPr>
        <p:blipFill>
          <a:blip r:embed="rId2"/>
          <a:stretch>
            <a:fillRect/>
          </a:stretch>
        </p:blipFill>
        <p:spPr>
          <a:xfrm>
            <a:off x="892502" y="1600200"/>
            <a:ext cx="7352647" cy="4525963"/>
          </a:xfrm>
          <a:prstGeom prst="rect">
            <a:avLst/>
          </a:prstGeom>
        </p:spPr>
      </p:pic>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29</a:t>
            </a:fld>
            <a:endParaRPr lang="en-US"/>
          </a:p>
        </p:txBody>
      </p:sp>
    </p:spTree>
    <p:extLst>
      <p:ext uri="{BB962C8B-B14F-4D97-AF65-F5344CB8AC3E}">
        <p14:creationId xmlns:p14="http://schemas.microsoft.com/office/powerpoint/2010/main" val="33534974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96652"/>
            <a:ext cx="8226425" cy="1143000"/>
          </a:xfrm>
        </p:spPr>
        <p:txBody>
          <a:bodyPr/>
          <a:lstStyle/>
          <a:p>
            <a:r>
              <a:rPr lang="en-GB" b="1" dirty="0"/>
              <a:t>The spectrogram principle of the customer </a:t>
            </a:r>
            <a:r>
              <a:rPr lang="en-GB" b="1" dirty="0" smtClean="0"/>
              <a:t>analysis</a:t>
            </a:r>
            <a:endParaRPr lang="lt-LT" dirty="0"/>
          </a:p>
        </p:txBody>
      </p:sp>
      <p:sp>
        <p:nvSpPr>
          <p:cNvPr id="4" name="Content Placeholder 3"/>
          <p:cNvSpPr>
            <a:spLocks noGrp="1"/>
          </p:cNvSpPr>
          <p:nvPr>
            <p:ph idx="1"/>
          </p:nvPr>
        </p:nvSpPr>
        <p:spPr>
          <a:xfrm>
            <a:off x="4499992" y="1340768"/>
            <a:ext cx="4182046" cy="4525963"/>
          </a:xfrm>
        </p:spPr>
        <p:txBody>
          <a:bodyPr/>
          <a:lstStyle/>
          <a:p>
            <a:pPr marL="0" indent="0">
              <a:buNone/>
            </a:pPr>
            <a:r>
              <a:rPr lang="en-GB" dirty="0" smtClean="0"/>
              <a:t>The success of </a:t>
            </a:r>
            <a:r>
              <a:rPr lang="en-GB" dirty="0"/>
              <a:t>the enterprise </a:t>
            </a:r>
            <a:r>
              <a:rPr lang="en-GB" dirty="0" smtClean="0"/>
              <a:t>highly </a:t>
            </a:r>
            <a:r>
              <a:rPr lang="en-GB" dirty="0"/>
              <a:t>depends on the “prism” </a:t>
            </a:r>
            <a:r>
              <a:rPr lang="en-GB" dirty="0" smtClean="0"/>
              <a:t>as analytical </a:t>
            </a:r>
            <a:r>
              <a:rPr lang="en-GB" dirty="0"/>
              <a:t>model which can </a:t>
            </a:r>
            <a:r>
              <a:rPr lang="en-GB" dirty="0" smtClean="0"/>
              <a:t>convert “white light” of information to the </a:t>
            </a:r>
            <a:r>
              <a:rPr lang="en-GB" dirty="0"/>
              <a:t>swath of colours with different </a:t>
            </a:r>
            <a:r>
              <a:rPr lang="en-GB" dirty="0" smtClean="0"/>
              <a:t>brightness:  identify </a:t>
            </a:r>
            <a:r>
              <a:rPr lang="en-GB" dirty="0"/>
              <a:t>compounds of customer </a:t>
            </a:r>
            <a:r>
              <a:rPr lang="en-GB" dirty="0" smtClean="0"/>
              <a:t>portrait by characteristics</a:t>
            </a:r>
            <a:r>
              <a:rPr lang="en-GB" dirty="0"/>
              <a:t>, their importance and effects to the financial results of the enterprise. </a:t>
            </a:r>
            <a:endParaRPr lang="lt-LT" dirty="0"/>
          </a:p>
        </p:txBody>
      </p:sp>
      <p:sp>
        <p:nvSpPr>
          <p:cNvPr id="2" name="Slide Number Placeholder 1"/>
          <p:cNvSpPr>
            <a:spLocks noGrp="1"/>
          </p:cNvSpPr>
          <p:nvPr>
            <p:ph type="sldNum" sz="quarter" idx="12"/>
          </p:nvPr>
        </p:nvSpPr>
        <p:spPr/>
        <p:txBody>
          <a:bodyPr/>
          <a:lstStyle/>
          <a:p>
            <a:pPr>
              <a:defRPr/>
            </a:pPr>
            <a:fld id="{EE3466B2-04D5-4B7B-9C98-09621DED1E71}" type="slidenum">
              <a:rPr lang="en-US" smtClean="0"/>
              <a:pPr>
                <a:defRPr/>
              </a:pPr>
              <a:t>3</a:t>
            </a:fld>
            <a:endParaRPr lang="en-US"/>
          </a:p>
        </p:txBody>
      </p:sp>
      <p:pic>
        <p:nvPicPr>
          <p:cNvPr id="614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340768"/>
            <a:ext cx="4387491"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91690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t>
            </a:r>
            <a:r>
              <a:rPr lang="lt-LT" dirty="0" smtClean="0"/>
              <a:t>Whale </a:t>
            </a:r>
            <a:r>
              <a:rPr lang="lt-LT" dirty="0"/>
              <a:t>curve“ </a:t>
            </a:r>
            <a:r>
              <a:rPr lang="lt-LT" dirty="0" smtClean="0"/>
              <a:t>analy</a:t>
            </a:r>
            <a:r>
              <a:rPr lang="en-US" dirty="0" smtClean="0"/>
              <a:t>tic visualization</a:t>
            </a:r>
            <a:endParaRPr lang="lt-LT" dirty="0"/>
          </a:p>
        </p:txBody>
      </p:sp>
      <p:sp>
        <p:nvSpPr>
          <p:cNvPr id="7" name="Content Placeholder 6"/>
          <p:cNvSpPr>
            <a:spLocks noGrp="1"/>
          </p:cNvSpPr>
          <p:nvPr>
            <p:ph idx="1"/>
          </p:nvPr>
        </p:nvSpPr>
        <p:spPr>
          <a:xfrm>
            <a:off x="323529" y="1484784"/>
            <a:ext cx="8496944" cy="4896544"/>
          </a:xfrm>
        </p:spPr>
        <p:txBody>
          <a:bodyPr/>
          <a:lstStyle/>
          <a:p>
            <a:pPr marL="0" lvl="0" indent="0">
              <a:buNone/>
            </a:pPr>
            <a:r>
              <a:rPr lang="en-US" dirty="0" smtClean="0"/>
              <a:t>C</a:t>
            </a:r>
            <a:r>
              <a:rPr lang="lt-LT" dirty="0" smtClean="0"/>
              <a:t>ustomers </a:t>
            </a:r>
            <a:r>
              <a:rPr lang="en-US" dirty="0" smtClean="0"/>
              <a:t>are sorted </a:t>
            </a:r>
            <a:r>
              <a:rPr lang="lt-LT" dirty="0" smtClean="0"/>
              <a:t>by </a:t>
            </a:r>
            <a:r>
              <a:rPr lang="lt-LT" dirty="0"/>
              <a:t>descending order of their turnover </a:t>
            </a:r>
            <a:r>
              <a:rPr lang="en-US" dirty="0" smtClean="0"/>
              <a:t>(or profit) </a:t>
            </a:r>
            <a:r>
              <a:rPr lang="lt-LT" dirty="0" smtClean="0"/>
              <a:t>values</a:t>
            </a:r>
            <a:r>
              <a:rPr lang="lt-LT" dirty="0"/>
              <a:t>,  </a:t>
            </a:r>
            <a:r>
              <a:rPr lang="en-US" dirty="0" smtClean="0"/>
              <a:t>in order </a:t>
            </a:r>
            <a:r>
              <a:rPr lang="lt-LT" dirty="0" smtClean="0"/>
              <a:t>to </a:t>
            </a:r>
            <a:r>
              <a:rPr lang="lt-LT" dirty="0"/>
              <a:t>compute thier cumulative percent values and to plot to Y axis</a:t>
            </a:r>
            <a:r>
              <a:rPr lang="lt-LT" dirty="0" smtClean="0"/>
              <a:t>.</a:t>
            </a:r>
            <a:endParaRPr lang="en-US" dirty="0" smtClean="0"/>
          </a:p>
          <a:p>
            <a:pPr marL="0" lvl="0" indent="0">
              <a:buNone/>
            </a:pPr>
            <a:r>
              <a:rPr lang="lt-LT" dirty="0" smtClean="0"/>
              <a:t>In </a:t>
            </a:r>
            <a:r>
              <a:rPr lang="lt-LT" dirty="0"/>
              <a:t>X axis you plot the cumulative percent of the number of customers (e.g. if the enterprise has 10 customers, each of them makes 10% of the enterprise customers, second line will show cumulative of 2 customers which make 20 cumulative percent, etc. </a:t>
            </a:r>
            <a:endParaRPr lang="en-US" dirty="0" smtClean="0"/>
          </a:p>
          <a:p>
            <a:pPr marL="0" lvl="0" indent="0">
              <a:buNone/>
            </a:pPr>
            <a:r>
              <a:rPr lang="lt-LT" dirty="0" smtClean="0"/>
              <a:t>The </a:t>
            </a:r>
            <a:r>
              <a:rPr lang="lt-LT" dirty="0"/>
              <a:t>Whale curve shows what percent </a:t>
            </a:r>
            <a:r>
              <a:rPr lang="en-US" dirty="0" smtClean="0"/>
              <a:t>of total number </a:t>
            </a:r>
            <a:r>
              <a:rPr lang="lt-LT" dirty="0" smtClean="0"/>
              <a:t>of </a:t>
            </a:r>
            <a:r>
              <a:rPr lang="lt-LT" dirty="0"/>
              <a:t>customers </a:t>
            </a:r>
            <a:r>
              <a:rPr lang="lt-LT" dirty="0" smtClean="0"/>
              <a:t>in </a:t>
            </a:r>
            <a:r>
              <a:rPr lang="en-US" dirty="0" smtClean="0"/>
              <a:t>X </a:t>
            </a:r>
            <a:r>
              <a:rPr lang="lt-LT" dirty="0" smtClean="0"/>
              <a:t>axis </a:t>
            </a:r>
            <a:r>
              <a:rPr lang="en-US" dirty="0" smtClean="0"/>
              <a:t>are able to </a:t>
            </a:r>
            <a:r>
              <a:rPr lang="lt-LT" dirty="0" smtClean="0"/>
              <a:t>generate </a:t>
            </a:r>
            <a:r>
              <a:rPr lang="en-US" dirty="0" smtClean="0"/>
              <a:t>their </a:t>
            </a:r>
            <a:r>
              <a:rPr lang="lt-LT" dirty="0" smtClean="0"/>
              <a:t>part </a:t>
            </a:r>
            <a:r>
              <a:rPr lang="lt-LT" dirty="0"/>
              <a:t>of the total enterprise </a:t>
            </a:r>
            <a:r>
              <a:rPr lang="lt-LT" dirty="0" smtClean="0"/>
              <a:t>turnover</a:t>
            </a:r>
            <a:r>
              <a:rPr lang="en-US" dirty="0" smtClean="0"/>
              <a:t> (profit)</a:t>
            </a:r>
            <a:r>
              <a:rPr lang="lt-LT" dirty="0" smtClean="0"/>
              <a:t> </a:t>
            </a:r>
            <a:r>
              <a:rPr lang="lt-LT" dirty="0"/>
              <a:t>(plotted in % in Y </a:t>
            </a:r>
            <a:r>
              <a:rPr lang="lt-LT" dirty="0" smtClean="0"/>
              <a:t>axis).</a:t>
            </a:r>
            <a:endParaRPr lang="en-US" dirty="0" smtClean="0"/>
          </a:p>
          <a:p>
            <a:pPr marL="0" indent="0">
              <a:buNone/>
            </a:pPr>
            <a:r>
              <a:rPr lang="en-US" dirty="0" smtClean="0"/>
              <a:t>The final point of curve means total turnover by all customers</a:t>
            </a:r>
            <a:r>
              <a:rPr lang="lt-LT" dirty="0" smtClean="0"/>
              <a:t> </a:t>
            </a:r>
            <a:endParaRPr lang="en-US" dirty="0"/>
          </a:p>
          <a:p>
            <a:pPr marL="0" lvl="0" indent="0">
              <a:buNone/>
            </a:pPr>
            <a:endParaRPr lang="lt-LT" dirty="0"/>
          </a:p>
        </p:txBody>
      </p:sp>
      <p:sp>
        <p:nvSpPr>
          <p:cNvPr id="5" name="Slide Number Placeholder 4"/>
          <p:cNvSpPr>
            <a:spLocks noGrp="1"/>
          </p:cNvSpPr>
          <p:nvPr>
            <p:ph type="sldNum" sz="quarter" idx="12"/>
          </p:nvPr>
        </p:nvSpPr>
        <p:spPr/>
        <p:txBody>
          <a:bodyPr/>
          <a:lstStyle/>
          <a:p>
            <a:fld id="{61AC9639-AC63-4A46-944B-4719D5CC798C}" type="slidenum">
              <a:rPr lang="en-US" smtClean="0"/>
              <a:pPr/>
              <a:t>30</a:t>
            </a:fld>
            <a:endParaRPr lang="en-US"/>
          </a:p>
        </p:txBody>
      </p:sp>
    </p:spTree>
    <p:extLst>
      <p:ext uri="{BB962C8B-B14F-4D97-AF65-F5344CB8AC3E}">
        <p14:creationId xmlns:p14="http://schemas.microsoft.com/office/powerpoint/2010/main" val="392437112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F65454F-4932-4FEE-A188-3E830753E3A2}" type="slidenum">
              <a:rPr lang="en-US"/>
              <a:pPr/>
              <a:t>31</a:t>
            </a:fld>
            <a:endParaRPr lang="en-US"/>
          </a:p>
        </p:txBody>
      </p:sp>
      <p:sp>
        <p:nvSpPr>
          <p:cNvPr id="197634" name="Rectangle 2"/>
          <p:cNvSpPr>
            <a:spLocks noGrp="1" noChangeArrowheads="1"/>
          </p:cNvSpPr>
          <p:nvPr>
            <p:ph type="title"/>
          </p:nvPr>
        </p:nvSpPr>
        <p:spPr>
          <a:xfrm>
            <a:off x="395288" y="476250"/>
            <a:ext cx="8280400" cy="595313"/>
          </a:xfrm>
        </p:spPr>
        <p:txBody>
          <a:bodyPr/>
          <a:lstStyle/>
          <a:p>
            <a:r>
              <a:rPr lang="lt-LT" dirty="0" smtClean="0"/>
              <a:t>“</a:t>
            </a:r>
            <a:r>
              <a:rPr lang="en-US" dirty="0" smtClean="0"/>
              <a:t>Whale curve</a:t>
            </a:r>
            <a:r>
              <a:rPr lang="lt-LT" dirty="0" smtClean="0"/>
              <a:t>” </a:t>
            </a:r>
            <a:r>
              <a:rPr lang="en-US" dirty="0" smtClean="0"/>
              <a:t>of profit,  red line denotes loss</a:t>
            </a:r>
            <a:endParaRPr lang="en-US" dirty="0"/>
          </a:p>
        </p:txBody>
      </p:sp>
      <p:pic>
        <p:nvPicPr>
          <p:cNvPr id="1976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238" y="1257300"/>
            <a:ext cx="8647112"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13396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lt-LT" dirty="0" smtClean="0"/>
              <a:t>“</a:t>
            </a:r>
            <a:r>
              <a:rPr lang="en-US" dirty="0"/>
              <a:t>Whale curve</a:t>
            </a:r>
            <a:r>
              <a:rPr lang="lt-LT" dirty="0"/>
              <a:t>” </a:t>
            </a:r>
          </a:p>
        </p:txBody>
      </p:sp>
      <p:sp>
        <p:nvSpPr>
          <p:cNvPr id="3" name="Content Placeholder 2"/>
          <p:cNvSpPr>
            <a:spLocks noGrp="1"/>
          </p:cNvSpPr>
          <p:nvPr>
            <p:ph idx="1"/>
          </p:nvPr>
        </p:nvSpPr>
        <p:spPr/>
        <p:txBody>
          <a:bodyPr/>
          <a:lstStyle/>
          <a:p>
            <a:pPr marL="0" indent="0">
              <a:buNone/>
            </a:pPr>
            <a:r>
              <a:rPr lang="en-US" dirty="0" smtClean="0"/>
              <a:t>Define visually the areas with same growth, split customers to segments accordingly</a:t>
            </a:r>
          </a:p>
          <a:p>
            <a:r>
              <a:rPr lang="en-US" dirty="0" smtClean="0"/>
              <a:t>Ask questions by analyzing behaviors of segments: what we can do in order to convert “second best” customers to the “best”</a:t>
            </a:r>
          </a:p>
          <a:p>
            <a:r>
              <a:rPr lang="en-US" dirty="0" smtClean="0"/>
              <a:t>How we can convert customers who bring “loss” to “profitable</a:t>
            </a:r>
          </a:p>
          <a:p>
            <a:r>
              <a:rPr lang="en-US" dirty="0" smtClean="0"/>
              <a:t>Do we have different rules and personnel for segments?</a:t>
            </a:r>
          </a:p>
          <a:p>
            <a:pPr marL="0" indent="0">
              <a:buNone/>
            </a:pPr>
            <a:r>
              <a:rPr lang="en-US" dirty="0" smtClean="0"/>
              <a:t>We can split cumulative curve to “</a:t>
            </a:r>
            <a:r>
              <a:rPr lang="en-US" dirty="0" err="1" smtClean="0"/>
              <a:t>deciles</a:t>
            </a:r>
            <a:r>
              <a:rPr lang="en-US" dirty="0" smtClean="0"/>
              <a:t>” as well</a:t>
            </a:r>
          </a:p>
          <a:p>
            <a:pPr marL="0" indent="0">
              <a:buNone/>
            </a:pPr>
            <a:r>
              <a:rPr lang="en-US" dirty="0" smtClean="0"/>
              <a:t>Pareto “law” is visible in “Whale curve” at 20% in X axis</a:t>
            </a:r>
            <a:endParaRPr lang="lt-LT"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32</a:t>
            </a:fld>
            <a:endParaRPr lang="en-US"/>
          </a:p>
        </p:txBody>
      </p:sp>
    </p:spTree>
    <p:extLst>
      <p:ext uri="{BB962C8B-B14F-4D97-AF65-F5344CB8AC3E}">
        <p14:creationId xmlns:p14="http://schemas.microsoft.com/office/powerpoint/2010/main" val="45257741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3C64312-083D-4F22-9432-DE5A538C419B}" type="slidenum">
              <a:rPr lang="en-US"/>
              <a:pPr/>
              <a:t>33</a:t>
            </a:fld>
            <a:endParaRPr lang="en-US"/>
          </a:p>
        </p:txBody>
      </p:sp>
      <p:sp>
        <p:nvSpPr>
          <p:cNvPr id="88066" name="Rectangle 2"/>
          <p:cNvSpPr>
            <a:spLocks noGrp="1" noChangeArrowheads="1"/>
          </p:cNvSpPr>
          <p:nvPr>
            <p:ph type="title"/>
          </p:nvPr>
        </p:nvSpPr>
        <p:spPr>
          <a:xfrm>
            <a:off x="455613" y="274638"/>
            <a:ext cx="8226425" cy="706090"/>
          </a:xfrm>
        </p:spPr>
        <p:txBody>
          <a:bodyPr/>
          <a:lstStyle/>
          <a:p>
            <a:r>
              <a:rPr lang="lt-LT" dirty="0"/>
              <a:t>CRM </a:t>
            </a:r>
            <a:r>
              <a:rPr lang="en-US" dirty="0" smtClean="0"/>
              <a:t>for changing customer indicators</a:t>
            </a:r>
            <a:endParaRPr lang="en-US" dirty="0"/>
          </a:p>
        </p:txBody>
      </p:sp>
      <p:sp>
        <p:nvSpPr>
          <p:cNvPr id="88067" name="Rectangle 3"/>
          <p:cNvSpPr>
            <a:spLocks noGrp="1" noChangeArrowheads="1"/>
          </p:cNvSpPr>
          <p:nvPr>
            <p:ph type="body" idx="1"/>
          </p:nvPr>
        </p:nvSpPr>
        <p:spPr>
          <a:xfrm>
            <a:off x="455613" y="1052736"/>
            <a:ext cx="8364859" cy="5184576"/>
          </a:xfrm>
        </p:spPr>
        <p:txBody>
          <a:bodyPr/>
          <a:lstStyle/>
          <a:p>
            <a:r>
              <a:rPr lang="lt-LT" dirty="0"/>
              <a:t>Cross sell- </a:t>
            </a:r>
            <a:r>
              <a:rPr lang="en-US" dirty="0" smtClean="0"/>
              <a:t>offering additional products, which are compatible to those already bought</a:t>
            </a:r>
            <a:endParaRPr lang="lt-LT" dirty="0"/>
          </a:p>
          <a:p>
            <a:r>
              <a:rPr lang="lt-LT" dirty="0"/>
              <a:t>Up-sell- </a:t>
            </a:r>
            <a:r>
              <a:rPr lang="en-US" dirty="0" smtClean="0"/>
              <a:t>improvements of the </a:t>
            </a:r>
            <a:r>
              <a:rPr lang="en-US" dirty="0"/>
              <a:t>product already </a:t>
            </a:r>
            <a:r>
              <a:rPr lang="en-US" dirty="0" smtClean="0"/>
              <a:t>bought</a:t>
            </a:r>
            <a:endParaRPr lang="lt-LT" dirty="0"/>
          </a:p>
          <a:p>
            <a:r>
              <a:rPr lang="lt-LT" dirty="0"/>
              <a:t>Bundling- </a:t>
            </a:r>
            <a:r>
              <a:rPr lang="en-US" dirty="0" smtClean="0"/>
              <a:t>complex product /service/subscription</a:t>
            </a:r>
            <a:endParaRPr lang="lt-LT" dirty="0"/>
          </a:p>
          <a:p>
            <a:r>
              <a:rPr lang="en-US" dirty="0"/>
              <a:t>“</a:t>
            </a:r>
            <a:r>
              <a:rPr lang="lt-LT" dirty="0"/>
              <a:t>Churn rate</a:t>
            </a:r>
            <a:r>
              <a:rPr lang="lt-LT" dirty="0" smtClean="0"/>
              <a:t>”</a:t>
            </a:r>
            <a:r>
              <a:rPr lang="en-US" dirty="0" smtClean="0"/>
              <a:t> measurement. No precise methods to define. The goal is to elaborate indicators which could make early prediction of churn</a:t>
            </a:r>
          </a:p>
          <a:p>
            <a:r>
              <a:rPr lang="en-US" dirty="0" smtClean="0"/>
              <a:t>Mass customization- exploring customer choices, segmenting them and offering as most popular of them as standardized solutions for best-fit segments (improves costing, reduces waste and stock)</a:t>
            </a:r>
          </a:p>
          <a:p>
            <a:r>
              <a:rPr lang="en-US" dirty="0" smtClean="0"/>
              <a:t>Using strategic games for capturing rules of behavior (e.g. putting advertisements to Second life game)</a:t>
            </a:r>
            <a:endParaRPr lang="en-US" dirty="0"/>
          </a:p>
        </p:txBody>
      </p:sp>
    </p:spTree>
    <p:extLst>
      <p:ext uri="{BB962C8B-B14F-4D97-AF65-F5344CB8AC3E}">
        <p14:creationId xmlns:p14="http://schemas.microsoft.com/office/powerpoint/2010/main" val="258831891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274638"/>
            <a:ext cx="8502526" cy="418058"/>
          </a:xfrm>
        </p:spPr>
        <p:txBody>
          <a:bodyPr/>
          <a:lstStyle/>
          <a:p>
            <a:r>
              <a:rPr lang="en-US" dirty="0" smtClean="0"/>
              <a:t>Proxy – creating cause-effect linked indicators</a:t>
            </a:r>
            <a:endParaRPr lang="lt-LT"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98572253"/>
              </p:ext>
            </p:extLst>
          </p:nvPr>
        </p:nvGraphicFramePr>
        <p:xfrm>
          <a:off x="251520" y="908720"/>
          <a:ext cx="8226426" cy="3632448"/>
        </p:xfrm>
        <a:graphic>
          <a:graphicData uri="http://schemas.openxmlformats.org/drawingml/2006/table">
            <a:tbl>
              <a:tblPr firstRow="1" firstCol="1" lastRow="1" lastCol="1" bandRow="1" bandCol="1">
                <a:tableStyleId>{5C22544A-7EE6-4342-B048-85BDC9FD1C3A}</a:tableStyleId>
              </a:tblPr>
              <a:tblGrid>
                <a:gridCol w="2742142">
                  <a:extLst>
                    <a:ext uri="{9D8B030D-6E8A-4147-A177-3AD203B41FA5}">
                      <a16:colId xmlns:a16="http://schemas.microsoft.com/office/drawing/2014/main" val="20000"/>
                    </a:ext>
                  </a:extLst>
                </a:gridCol>
                <a:gridCol w="2742142">
                  <a:extLst>
                    <a:ext uri="{9D8B030D-6E8A-4147-A177-3AD203B41FA5}">
                      <a16:colId xmlns:a16="http://schemas.microsoft.com/office/drawing/2014/main" val="20001"/>
                    </a:ext>
                  </a:extLst>
                </a:gridCol>
                <a:gridCol w="2742142">
                  <a:extLst>
                    <a:ext uri="{9D8B030D-6E8A-4147-A177-3AD203B41FA5}">
                      <a16:colId xmlns:a16="http://schemas.microsoft.com/office/drawing/2014/main" val="20002"/>
                    </a:ext>
                  </a:extLst>
                </a:gridCol>
              </a:tblGrid>
              <a:tr h="432048">
                <a:tc>
                  <a:txBody>
                    <a:bodyPr/>
                    <a:lstStyle/>
                    <a:p>
                      <a:pPr indent="144145" algn="just" hangingPunct="0">
                        <a:spcAft>
                          <a:spcPts val="0"/>
                        </a:spcAft>
                      </a:pPr>
                      <a:r>
                        <a:rPr lang="en-US" sz="1600" dirty="0" smtClean="0">
                          <a:effectLst/>
                        </a:rPr>
                        <a:t>Indicator</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Measure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rPr>
                        <a:t>Weight %</a:t>
                      </a:r>
                      <a:r>
                        <a:rPr lang="lt-LT" sz="1600" dirty="0" smtClean="0">
                          <a:effectLst/>
                        </a:rPr>
                        <a:t>.</a:t>
                      </a:r>
                      <a:endParaRPr lang="lt-LT" sz="1600" dirty="0">
                        <a:effectLst/>
                        <a:latin typeface="Times"/>
                        <a:ea typeface="Times New Roman"/>
                        <a:cs typeface="Times New Roman"/>
                      </a:endParaRPr>
                    </a:p>
                  </a:txBody>
                  <a:tcPr marL="68580" marR="68580" marT="0" marB="0"/>
                </a:tc>
                <a:extLst>
                  <a:ext uri="{0D108BD9-81ED-4DB2-BD59-A6C34878D82A}">
                    <a16:rowId xmlns:a16="http://schemas.microsoft.com/office/drawing/2014/main" val="10000"/>
                  </a:ext>
                </a:extLst>
              </a:tr>
              <a:tr h="304800">
                <a:tc>
                  <a:txBody>
                    <a:bodyPr/>
                    <a:lstStyle/>
                    <a:p>
                      <a:pPr indent="144145" algn="just" hangingPunct="0">
                        <a:spcAft>
                          <a:spcPts val="0"/>
                        </a:spcAft>
                      </a:pPr>
                      <a:r>
                        <a:rPr lang="en-US" sz="1600" dirty="0" smtClean="0">
                          <a:effectLst/>
                        </a:rPr>
                        <a:t>Average income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Average of present and forecasted income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GB" sz="1600" dirty="0">
                          <a:effectLst/>
                        </a:rPr>
                        <a:t>20</a:t>
                      </a:r>
                      <a:endParaRPr lang="lt-LT" sz="1600" dirty="0">
                        <a:effectLst/>
                        <a:latin typeface="Times"/>
                        <a:ea typeface="Times New Roman"/>
                        <a:cs typeface="Times New Roman"/>
                      </a:endParaRPr>
                    </a:p>
                  </a:txBody>
                  <a:tcPr marL="68580" marR="68580" marT="0" marB="0"/>
                </a:tc>
                <a:extLst>
                  <a:ext uri="{0D108BD9-81ED-4DB2-BD59-A6C34878D82A}">
                    <a16:rowId xmlns:a16="http://schemas.microsoft.com/office/drawing/2014/main" val="10001"/>
                  </a:ext>
                </a:extLst>
              </a:tr>
              <a:tr h="152400">
                <a:tc>
                  <a:txBody>
                    <a:bodyPr/>
                    <a:lstStyle/>
                    <a:p>
                      <a:pPr indent="144145" algn="just" hangingPunct="0">
                        <a:spcAft>
                          <a:spcPts val="0"/>
                        </a:spcAft>
                      </a:pPr>
                      <a:r>
                        <a:rPr lang="en-US" sz="1600" dirty="0" smtClean="0">
                          <a:effectLst/>
                        </a:rPr>
                        <a:t>Change of income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Annual change</a:t>
                      </a:r>
                      <a:endParaRPr lang="lt-LT" sz="1600" dirty="0">
                        <a:effectLst/>
                        <a:latin typeface="Times"/>
                        <a:ea typeface="Times New Roman"/>
                        <a:cs typeface="Times New Roman"/>
                      </a:endParaRPr>
                    </a:p>
                  </a:txBody>
                  <a:tcPr marL="68580" marR="68580" marT="0" marB="0"/>
                </a:tc>
                <a:tc>
                  <a:txBody>
                    <a:bodyPr/>
                    <a:lstStyle/>
                    <a:p>
                      <a:pPr indent="144145" algn="ctr" hangingPunct="0">
                        <a:spcAft>
                          <a:spcPts val="0"/>
                        </a:spcAft>
                      </a:pPr>
                      <a:r>
                        <a:rPr lang="en-GB" sz="1600">
                          <a:effectLst/>
                        </a:rPr>
                        <a:t>25</a:t>
                      </a:r>
                      <a:endParaRPr lang="lt-LT" sz="1600">
                        <a:effectLst/>
                        <a:latin typeface="Times"/>
                        <a:ea typeface="Times New Roman"/>
                        <a:cs typeface="Times New Roman"/>
                      </a:endParaRPr>
                    </a:p>
                  </a:txBody>
                  <a:tcPr marL="68580" marR="68580" marT="0" marB="0"/>
                </a:tc>
                <a:extLst>
                  <a:ext uri="{0D108BD9-81ED-4DB2-BD59-A6C34878D82A}">
                    <a16:rowId xmlns:a16="http://schemas.microsoft.com/office/drawing/2014/main" val="10002"/>
                  </a:ext>
                </a:extLst>
              </a:tr>
              <a:tr h="152400">
                <a:tc rowSpan="2">
                  <a:txBody>
                    <a:bodyPr/>
                    <a:lstStyle/>
                    <a:p>
                      <a:pPr indent="144145" algn="just" hangingPunct="0">
                        <a:spcAft>
                          <a:spcPts val="0"/>
                        </a:spcAft>
                      </a:pPr>
                      <a:r>
                        <a:rPr lang="en-US" sz="1600" dirty="0" smtClean="0">
                          <a:effectLst/>
                        </a:rPr>
                        <a:t>Relationship features</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Duration of contract</a:t>
                      </a:r>
                      <a:endParaRPr lang="lt-LT" sz="1600" dirty="0">
                        <a:effectLst/>
                        <a:latin typeface="Times"/>
                        <a:ea typeface="Times New Roman"/>
                        <a:cs typeface="Times New Roman"/>
                      </a:endParaRPr>
                    </a:p>
                  </a:txBody>
                  <a:tcPr marL="68580" marR="68580" marT="0" marB="0"/>
                </a:tc>
                <a:tc rowSpan="2">
                  <a:txBody>
                    <a:bodyPr/>
                    <a:lstStyle/>
                    <a:p>
                      <a:pPr indent="144145" algn="ctr" hangingPunct="0">
                        <a:spcAft>
                          <a:spcPts val="0"/>
                        </a:spcAft>
                      </a:pPr>
                      <a:r>
                        <a:rPr lang="en-GB" sz="1600">
                          <a:effectLst/>
                        </a:rPr>
                        <a:t>15</a:t>
                      </a:r>
                      <a:endParaRPr lang="lt-LT" sz="1600">
                        <a:effectLst/>
                        <a:latin typeface="Times"/>
                        <a:ea typeface="Times New Roman"/>
                        <a:cs typeface="Times New Roman"/>
                      </a:endParaRPr>
                    </a:p>
                  </a:txBody>
                  <a:tcPr marL="68580" marR="68580" marT="0" marB="0"/>
                </a:tc>
                <a:extLst>
                  <a:ext uri="{0D108BD9-81ED-4DB2-BD59-A6C34878D82A}">
                    <a16:rowId xmlns:a16="http://schemas.microsoft.com/office/drawing/2014/main" val="10003"/>
                  </a:ext>
                </a:extLst>
              </a:tr>
              <a:tr h="152400">
                <a:tc vMerge="1">
                  <a:txBody>
                    <a:bodyPr/>
                    <a:lstStyle/>
                    <a:p>
                      <a:endParaRPr lang="lt-LT"/>
                    </a:p>
                  </a:txBody>
                  <a:tcPr/>
                </a:tc>
                <a:tc>
                  <a:txBody>
                    <a:bodyPr/>
                    <a:lstStyle/>
                    <a:p>
                      <a:pPr indent="144145" algn="just" hangingPunct="0">
                        <a:spcAft>
                          <a:spcPts val="0"/>
                        </a:spcAft>
                      </a:pPr>
                      <a:r>
                        <a:rPr lang="en-US" sz="1600" dirty="0" smtClean="0">
                          <a:effectLst/>
                          <a:latin typeface="+mn-lt"/>
                          <a:ea typeface="+mn-ea"/>
                          <a:cs typeface="+mn-cs"/>
                        </a:rPr>
                        <a:t>Tenure</a:t>
                      </a:r>
                      <a:r>
                        <a:rPr lang="en-US" sz="1600" baseline="0" dirty="0" smtClean="0">
                          <a:effectLst/>
                          <a:latin typeface="+mn-lt"/>
                          <a:ea typeface="+mn-ea"/>
                          <a:cs typeface="+mn-cs"/>
                        </a:rPr>
                        <a:t> of history</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4"/>
                  </a:ext>
                </a:extLst>
              </a:tr>
              <a:tr h="152400">
                <a:tc rowSpan="4">
                  <a:txBody>
                    <a:bodyPr/>
                    <a:lstStyle/>
                    <a:p>
                      <a:pPr indent="144145" algn="just" hangingPunct="0">
                        <a:spcAft>
                          <a:spcPts val="0"/>
                        </a:spcAft>
                      </a:pPr>
                      <a:r>
                        <a:rPr lang="en-US" sz="1600" dirty="0" smtClean="0">
                          <a:effectLst/>
                        </a:rPr>
                        <a:t>Technologic involvement</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System integration</a:t>
                      </a:r>
                      <a:endParaRPr lang="lt-LT" sz="1600" dirty="0">
                        <a:effectLst/>
                        <a:latin typeface="Times"/>
                        <a:ea typeface="Times New Roman"/>
                        <a:cs typeface="Times New Roman"/>
                      </a:endParaRPr>
                    </a:p>
                  </a:txBody>
                  <a:tcPr marL="68580" marR="68580" marT="0" marB="0"/>
                </a:tc>
                <a:tc rowSpan="4">
                  <a:txBody>
                    <a:bodyPr/>
                    <a:lstStyle/>
                    <a:p>
                      <a:pPr indent="144145" algn="ctr" hangingPunct="0">
                        <a:spcAft>
                          <a:spcPts val="0"/>
                        </a:spcAft>
                      </a:pPr>
                      <a:r>
                        <a:rPr lang="en-GB" sz="1600">
                          <a:effectLst/>
                        </a:rPr>
                        <a:t>20</a:t>
                      </a:r>
                      <a:endParaRPr lang="lt-LT" sz="1600">
                        <a:effectLst/>
                        <a:latin typeface="Times"/>
                        <a:ea typeface="Times New Roman"/>
                        <a:cs typeface="Times New Roman"/>
                      </a:endParaRPr>
                    </a:p>
                  </a:txBody>
                  <a:tcPr marL="68580" marR="68580" marT="0" marB="0"/>
                </a:tc>
                <a:extLst>
                  <a:ext uri="{0D108BD9-81ED-4DB2-BD59-A6C34878D82A}">
                    <a16:rowId xmlns:a16="http://schemas.microsoft.com/office/drawing/2014/main" val="10005"/>
                  </a:ext>
                </a:extLst>
              </a:tr>
              <a:tr h="152400">
                <a:tc vMerge="1">
                  <a:txBody>
                    <a:bodyPr/>
                    <a:lstStyle/>
                    <a:p>
                      <a:endParaRPr lang="lt-LT"/>
                    </a:p>
                  </a:txBody>
                  <a:tcPr/>
                </a:tc>
                <a:tc>
                  <a:txBody>
                    <a:bodyPr/>
                    <a:lstStyle/>
                    <a:p>
                      <a:pPr indent="144145" algn="just" hangingPunct="0">
                        <a:spcAft>
                          <a:spcPts val="0"/>
                        </a:spcAft>
                      </a:pPr>
                      <a:r>
                        <a:rPr lang="en-US" sz="1600" dirty="0" smtClean="0">
                          <a:effectLst/>
                        </a:rPr>
                        <a:t>Reporting system</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6"/>
                  </a:ext>
                </a:extLst>
              </a:tr>
              <a:tr h="152400">
                <a:tc vMerge="1">
                  <a:txBody>
                    <a:bodyPr/>
                    <a:lstStyle/>
                    <a:p>
                      <a:endParaRPr lang="lt-LT"/>
                    </a:p>
                  </a:txBody>
                  <a:tcPr/>
                </a:tc>
                <a:tc>
                  <a:txBody>
                    <a:bodyPr/>
                    <a:lstStyle/>
                    <a:p>
                      <a:pPr indent="144145" algn="just" hangingPunct="0">
                        <a:spcAft>
                          <a:spcPts val="0"/>
                        </a:spcAft>
                      </a:pPr>
                      <a:r>
                        <a:rPr lang="lt-LT" sz="1600" dirty="0">
                          <a:effectLst/>
                        </a:rPr>
                        <a:t>Tele-Web</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7"/>
                  </a:ext>
                </a:extLst>
              </a:tr>
              <a:tr h="152400">
                <a:tc vMerge="1">
                  <a:txBody>
                    <a:bodyPr/>
                    <a:lstStyle/>
                    <a:p>
                      <a:endParaRPr lang="lt-LT"/>
                    </a:p>
                  </a:txBody>
                  <a:tcPr/>
                </a:tc>
                <a:tc>
                  <a:txBody>
                    <a:bodyPr/>
                    <a:lstStyle/>
                    <a:p>
                      <a:pPr indent="144145" algn="just" hangingPunct="0">
                        <a:spcAft>
                          <a:spcPts val="0"/>
                        </a:spcAft>
                      </a:pPr>
                      <a:r>
                        <a:rPr lang="en-US" sz="1600" dirty="0" smtClean="0">
                          <a:effectLst/>
                        </a:rPr>
                        <a:t>Email</a:t>
                      </a:r>
                      <a:endParaRPr lang="lt-LT" sz="1600" dirty="0">
                        <a:effectLst/>
                        <a:latin typeface="Times"/>
                        <a:ea typeface="Times New Roman"/>
                        <a:cs typeface="Times New Roman"/>
                      </a:endParaRPr>
                    </a:p>
                  </a:txBody>
                  <a:tcPr marL="68580" marR="68580" marT="0" marB="0"/>
                </a:tc>
                <a:tc vMerge="1">
                  <a:txBody>
                    <a:bodyPr/>
                    <a:lstStyle/>
                    <a:p>
                      <a:endParaRPr lang="lt-LT"/>
                    </a:p>
                  </a:txBody>
                  <a:tcPr/>
                </a:tc>
                <a:extLst>
                  <a:ext uri="{0D108BD9-81ED-4DB2-BD59-A6C34878D82A}">
                    <a16:rowId xmlns:a16="http://schemas.microsoft.com/office/drawing/2014/main" val="10008"/>
                  </a:ext>
                </a:extLst>
              </a:tr>
              <a:tr h="152400">
                <a:tc rowSpan="3">
                  <a:txBody>
                    <a:bodyPr/>
                    <a:lstStyle/>
                    <a:p>
                      <a:pPr indent="144145" algn="just" hangingPunct="0">
                        <a:spcAft>
                          <a:spcPts val="0"/>
                        </a:spcAft>
                      </a:pPr>
                      <a:r>
                        <a:rPr lang="en-US" sz="1600" dirty="0" err="1" smtClean="0">
                          <a:effectLst/>
                        </a:rPr>
                        <a:t>Parrnership</a:t>
                      </a:r>
                      <a:r>
                        <a:rPr lang="en-US" sz="1600" dirty="0" smtClean="0">
                          <a:effectLst/>
                        </a:rPr>
                        <a:t> value</a:t>
                      </a:r>
                      <a:endParaRPr lang="lt-LT" sz="1600" dirty="0">
                        <a:effectLst/>
                        <a:latin typeface="Times"/>
                        <a:ea typeface="Times New Roman"/>
                        <a:cs typeface="Times New Roman"/>
                      </a:endParaRPr>
                    </a:p>
                  </a:txBody>
                  <a:tcPr marL="68580" marR="68580" marT="0" marB="0"/>
                </a:tc>
                <a:tc>
                  <a:txBody>
                    <a:bodyPr/>
                    <a:lstStyle/>
                    <a:p>
                      <a:pPr indent="144145" algn="just" hangingPunct="0">
                        <a:spcAft>
                          <a:spcPts val="0"/>
                        </a:spcAft>
                      </a:pPr>
                      <a:r>
                        <a:rPr lang="en-US" sz="1600" dirty="0" smtClean="0">
                          <a:effectLst/>
                        </a:rPr>
                        <a:t>Contact level</a:t>
                      </a:r>
                      <a:endParaRPr lang="lt-LT" sz="1600" dirty="0">
                        <a:effectLst/>
                        <a:latin typeface="Times"/>
                        <a:ea typeface="Times New Roman"/>
                        <a:cs typeface="Times New Roman"/>
                      </a:endParaRPr>
                    </a:p>
                  </a:txBody>
                  <a:tcPr marL="68580" marR="68580" marT="0" marB="0"/>
                </a:tc>
                <a:tc rowSpan="3">
                  <a:txBody>
                    <a:bodyPr/>
                    <a:lstStyle/>
                    <a:p>
                      <a:pPr indent="144145" algn="ctr" hangingPunct="0">
                        <a:spcAft>
                          <a:spcPts val="0"/>
                        </a:spcAft>
                      </a:pPr>
                      <a:r>
                        <a:rPr lang="lt-LT" sz="1600" dirty="0">
                          <a:effectLst/>
                        </a:rPr>
                        <a:t>10</a:t>
                      </a:r>
                      <a:endParaRPr lang="lt-LT" sz="1600" dirty="0">
                        <a:effectLst/>
                        <a:latin typeface="Times"/>
                        <a:ea typeface="Times New Roman"/>
                        <a:cs typeface="Times New Roman"/>
                      </a:endParaRPr>
                    </a:p>
                  </a:txBody>
                  <a:tcPr marL="68580" marR="68580" marT="0" marB="0"/>
                </a:tc>
                <a:extLst>
                  <a:ext uri="{0D108BD9-81ED-4DB2-BD59-A6C34878D82A}">
                    <a16:rowId xmlns:a16="http://schemas.microsoft.com/office/drawing/2014/main" val="10009"/>
                  </a:ext>
                </a:extLst>
              </a:tr>
              <a:tr h="406400">
                <a:tc vMerge="1">
                  <a:txBody>
                    <a:bodyPr/>
                    <a:lstStyle/>
                    <a:p>
                      <a:endParaRPr lang="lt-LT"/>
                    </a:p>
                  </a:txBody>
                  <a:tcPr/>
                </a:tc>
                <a:tc>
                  <a:txBody>
                    <a:bodyPr/>
                    <a:lstStyle/>
                    <a:p>
                      <a:pPr indent="144145" algn="just" hangingPunct="0">
                        <a:spcAft>
                          <a:spcPts val="0"/>
                        </a:spcAft>
                      </a:pPr>
                      <a:r>
                        <a:rPr lang="en-US" sz="1600" dirty="0" err="1" smtClean="0">
                          <a:effectLst/>
                        </a:rPr>
                        <a:t>Refferal</a:t>
                      </a:r>
                      <a:endParaRPr lang="en-US" sz="1600" dirty="0" smtClean="0">
                        <a:effectLst/>
                      </a:endParaRPr>
                    </a:p>
                    <a:p>
                      <a:pPr marL="0" indent="144145" algn="just" defTabSz="914400" rtl="0" eaLnBrk="1" latinLnBrk="0" hangingPunct="0">
                        <a:spcAft>
                          <a:spcPts val="0"/>
                        </a:spcAft>
                      </a:pPr>
                      <a:r>
                        <a:rPr lang="en-US" sz="1600" kern="1200" dirty="0" smtClean="0">
                          <a:solidFill>
                            <a:schemeClr val="dk1"/>
                          </a:solidFill>
                          <a:effectLst/>
                          <a:latin typeface="+mn-lt"/>
                          <a:ea typeface="+mn-ea"/>
                          <a:cs typeface="+mn-cs"/>
                        </a:rPr>
                        <a:t>Future value</a:t>
                      </a:r>
                      <a:endParaRPr lang="lt-LT" sz="1600" kern="1200" dirty="0">
                        <a:solidFill>
                          <a:schemeClr val="dk1"/>
                        </a:solidFill>
                        <a:effectLst/>
                        <a:latin typeface="+mn-lt"/>
                        <a:ea typeface="+mn-ea"/>
                        <a:cs typeface="+mn-cs"/>
                      </a:endParaRPr>
                    </a:p>
                  </a:txBody>
                  <a:tcPr marL="68580" marR="68580" marT="0" marB="0"/>
                </a:tc>
                <a:tc vMerge="1">
                  <a:txBody>
                    <a:bodyPr/>
                    <a:lstStyle/>
                    <a:p>
                      <a:endParaRPr lang="lt-LT"/>
                    </a:p>
                  </a:txBody>
                  <a:tcPr/>
                </a:tc>
                <a:extLst>
                  <a:ext uri="{0D108BD9-81ED-4DB2-BD59-A6C34878D82A}">
                    <a16:rowId xmlns:a16="http://schemas.microsoft.com/office/drawing/2014/main" val="10010"/>
                  </a:ext>
                </a:extLst>
              </a:tr>
              <a:tr h="70440">
                <a:tc vMerge="1">
                  <a:txBody>
                    <a:bodyPr/>
                    <a:lstStyle/>
                    <a:p>
                      <a:endParaRPr lang="lt-LT"/>
                    </a:p>
                  </a:txBody>
                  <a:tcPr/>
                </a:tc>
                <a:tc>
                  <a:txBody>
                    <a:bodyPr/>
                    <a:lstStyle/>
                    <a:p>
                      <a:endParaRPr lang="lt-LT" dirty="0"/>
                    </a:p>
                  </a:txBody>
                  <a:tcPr marL="68580" marR="68580" marT="0" marB="0"/>
                </a:tc>
                <a:tc vMerge="1">
                  <a:txBody>
                    <a:bodyPr/>
                    <a:lstStyle/>
                    <a:p>
                      <a:endParaRPr lang="lt-LT"/>
                    </a:p>
                  </a:txBody>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09310303"/>
              </p:ext>
            </p:extLst>
          </p:nvPr>
        </p:nvGraphicFramePr>
        <p:xfrm>
          <a:off x="179512" y="4725145"/>
          <a:ext cx="8226424" cy="1923386"/>
        </p:xfrm>
        <a:graphic>
          <a:graphicData uri="http://schemas.openxmlformats.org/drawingml/2006/table">
            <a:tbl>
              <a:tblPr firstRow="1" firstCol="1" lastRow="1" lastCol="1" bandRow="1" bandCol="1">
                <a:tableStyleId>{5C22544A-7EE6-4342-B048-85BDC9FD1C3A}</a:tableStyleId>
              </a:tblPr>
              <a:tblGrid>
                <a:gridCol w="1512168">
                  <a:extLst>
                    <a:ext uri="{9D8B030D-6E8A-4147-A177-3AD203B41FA5}">
                      <a16:colId xmlns:a16="http://schemas.microsoft.com/office/drawing/2014/main" val="20000"/>
                    </a:ext>
                  </a:extLst>
                </a:gridCol>
                <a:gridCol w="2601044">
                  <a:extLst>
                    <a:ext uri="{9D8B030D-6E8A-4147-A177-3AD203B41FA5}">
                      <a16:colId xmlns:a16="http://schemas.microsoft.com/office/drawing/2014/main" val="20001"/>
                    </a:ext>
                  </a:extLst>
                </a:gridCol>
                <a:gridCol w="2056606">
                  <a:extLst>
                    <a:ext uri="{9D8B030D-6E8A-4147-A177-3AD203B41FA5}">
                      <a16:colId xmlns:a16="http://schemas.microsoft.com/office/drawing/2014/main" val="20002"/>
                    </a:ext>
                  </a:extLst>
                </a:gridCol>
                <a:gridCol w="2056606">
                  <a:extLst>
                    <a:ext uri="{9D8B030D-6E8A-4147-A177-3AD203B41FA5}">
                      <a16:colId xmlns:a16="http://schemas.microsoft.com/office/drawing/2014/main" val="20003"/>
                    </a:ext>
                  </a:extLst>
                </a:gridCol>
              </a:tblGrid>
              <a:tr h="704186">
                <a:tc>
                  <a:txBody>
                    <a:bodyPr/>
                    <a:lstStyle/>
                    <a:p>
                      <a:pPr indent="144145" algn="l" hangingPunct="0">
                        <a:spcAft>
                          <a:spcPts val="0"/>
                        </a:spcAft>
                      </a:pPr>
                      <a:r>
                        <a:rPr lang="lt-LT" sz="1600" dirty="0">
                          <a:effectLst/>
                          <a:latin typeface="+mn-lt"/>
                        </a:rPr>
                        <a:t>Top </a:t>
                      </a:r>
                      <a:r>
                        <a:rPr lang="en-GB" sz="1600" dirty="0" smtClean="0">
                          <a:effectLst/>
                          <a:latin typeface="+mn-lt"/>
                        </a:rPr>
                        <a:t>5</a:t>
                      </a:r>
                      <a:r>
                        <a:rPr lang="lt-LT" sz="1600" dirty="0" smtClean="0">
                          <a:effectLst/>
                          <a:latin typeface="+mn-lt"/>
                        </a:rPr>
                        <a:t> </a:t>
                      </a:r>
                      <a:r>
                        <a:rPr lang="en-US" sz="1600" dirty="0" smtClean="0">
                          <a:effectLst/>
                          <a:latin typeface="+mn-lt"/>
                        </a:rPr>
                        <a:t>customers</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Ranking by </a:t>
                      </a:r>
                      <a:r>
                        <a:rPr lang="lt-LT" sz="1600" dirty="0" smtClean="0">
                          <a:effectLst/>
                          <a:latin typeface="+mn-lt"/>
                        </a:rPr>
                        <a:t>„proxy</a:t>
                      </a:r>
                      <a:r>
                        <a:rPr lang="lt-LT" sz="1600" dirty="0">
                          <a:effectLst/>
                          <a:latin typeface="+mn-lt"/>
                        </a:rPr>
                        <a:t>“</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Ranking by monetary value</a:t>
                      </a:r>
                      <a:endParaRPr lang="lt-LT" sz="1600" dirty="0">
                        <a:effectLst/>
                        <a:latin typeface="+mn-lt"/>
                        <a:ea typeface="Times New Roman"/>
                        <a:cs typeface="Times New Roman"/>
                      </a:endParaRPr>
                    </a:p>
                  </a:txBody>
                  <a:tcPr marL="68580" marR="68580" marT="0" marB="0"/>
                </a:tc>
                <a:tc>
                  <a:txBody>
                    <a:bodyPr/>
                    <a:lstStyle/>
                    <a:p>
                      <a:pPr indent="144145" algn="l" hangingPunct="0">
                        <a:spcAft>
                          <a:spcPts val="0"/>
                        </a:spcAft>
                      </a:pPr>
                      <a:r>
                        <a:rPr lang="en-US" sz="1600" dirty="0" smtClean="0">
                          <a:effectLst/>
                          <a:latin typeface="+mn-lt"/>
                        </a:rPr>
                        <a:t>Rank difference</a:t>
                      </a:r>
                      <a:endParaRPr lang="lt-LT" sz="16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0"/>
                  </a:ext>
                </a:extLst>
              </a:tr>
              <a:tr h="243665">
                <a:tc>
                  <a:txBody>
                    <a:bodyPr/>
                    <a:lstStyle/>
                    <a:p>
                      <a:pPr indent="144145" algn="just" hangingPunct="0">
                        <a:spcAft>
                          <a:spcPts val="0"/>
                        </a:spcAft>
                      </a:pPr>
                      <a:r>
                        <a:rPr lang="en-US" sz="1600" dirty="0" smtClean="0">
                          <a:effectLst/>
                          <a:latin typeface="+mn-lt"/>
                          <a:ea typeface="Times New Roman"/>
                          <a:cs typeface="Times New Roman"/>
                        </a:rPr>
                        <a:t>A</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1</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1</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0</a:t>
                      </a:r>
                      <a:endParaRPr lang="lt-LT" sz="1600">
                        <a:effectLst/>
                        <a:latin typeface="+mn-lt"/>
                        <a:ea typeface="Times New Roman"/>
                        <a:cs typeface="Times New Roman"/>
                      </a:endParaRPr>
                    </a:p>
                  </a:txBody>
                  <a:tcPr marL="68580" marR="68580" marT="0" marB="0"/>
                </a:tc>
                <a:extLst>
                  <a:ext uri="{0D108BD9-81ED-4DB2-BD59-A6C34878D82A}">
                    <a16:rowId xmlns:a16="http://schemas.microsoft.com/office/drawing/2014/main" val="10001"/>
                  </a:ext>
                </a:extLst>
              </a:tr>
              <a:tr h="243665">
                <a:tc>
                  <a:txBody>
                    <a:bodyPr/>
                    <a:lstStyle/>
                    <a:p>
                      <a:pPr indent="144145" algn="just" hangingPunct="0">
                        <a:spcAft>
                          <a:spcPts val="0"/>
                        </a:spcAft>
                      </a:pPr>
                      <a:r>
                        <a:rPr lang="en-US" sz="1600" dirty="0" smtClean="0">
                          <a:effectLst/>
                          <a:latin typeface="+mn-lt"/>
                          <a:ea typeface="Times New Roman"/>
                          <a:cs typeface="Times New Roman"/>
                        </a:rPr>
                        <a:t>B</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2</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smtClean="0">
                          <a:effectLst/>
                          <a:latin typeface="+mn-lt"/>
                        </a:rPr>
                        <a:t>2</a:t>
                      </a:r>
                      <a:r>
                        <a:rPr lang="en-US" sz="1600" dirty="0" smtClean="0">
                          <a:effectLst/>
                          <a:latin typeface="+mn-lt"/>
                        </a:rPr>
                        <a:t>2</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+20 </a:t>
                      </a:r>
                      <a:endParaRPr lang="lt-LT" sz="16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2"/>
                  </a:ext>
                </a:extLst>
              </a:tr>
              <a:tr h="243665">
                <a:tc>
                  <a:txBody>
                    <a:bodyPr/>
                    <a:lstStyle/>
                    <a:p>
                      <a:pPr indent="144145" algn="just" hangingPunct="0">
                        <a:spcAft>
                          <a:spcPts val="0"/>
                        </a:spcAft>
                      </a:pPr>
                      <a:r>
                        <a:rPr lang="en-US" sz="1600" dirty="0" smtClean="0">
                          <a:effectLst/>
                          <a:latin typeface="+mn-lt"/>
                          <a:ea typeface="Times New Roman"/>
                          <a:cs typeface="Times New Roman"/>
                        </a:rPr>
                        <a:t>C</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GB" sz="1600">
                          <a:effectLst/>
                          <a:latin typeface="+mn-lt"/>
                        </a:rPr>
                        <a:t>3</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62</a:t>
                      </a:r>
                      <a:endParaRPr lang="lt-LT" sz="160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+59</a:t>
                      </a:r>
                      <a:endParaRPr lang="lt-LT" sz="1600">
                        <a:effectLst/>
                        <a:latin typeface="+mn-lt"/>
                        <a:ea typeface="Times New Roman"/>
                        <a:cs typeface="Times New Roman"/>
                      </a:endParaRPr>
                    </a:p>
                  </a:txBody>
                  <a:tcPr marL="68580" marR="68580" marT="0" marB="0"/>
                </a:tc>
                <a:extLst>
                  <a:ext uri="{0D108BD9-81ED-4DB2-BD59-A6C34878D82A}">
                    <a16:rowId xmlns:a16="http://schemas.microsoft.com/office/drawing/2014/main" val="10003"/>
                  </a:ext>
                </a:extLst>
              </a:tr>
              <a:tr h="243665">
                <a:tc>
                  <a:txBody>
                    <a:bodyPr/>
                    <a:lstStyle/>
                    <a:p>
                      <a:pPr indent="144145" algn="just" hangingPunct="0">
                        <a:spcAft>
                          <a:spcPts val="0"/>
                        </a:spcAft>
                      </a:pPr>
                      <a:r>
                        <a:rPr lang="en-US" sz="1600" dirty="0" smtClean="0">
                          <a:effectLst/>
                          <a:latin typeface="+mn-lt"/>
                          <a:ea typeface="Times New Roman"/>
                          <a:cs typeface="Times New Roman"/>
                        </a:rPr>
                        <a:t>D</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4</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4</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a:effectLst/>
                          <a:latin typeface="+mn-lt"/>
                        </a:rPr>
                        <a:t>0</a:t>
                      </a:r>
                      <a:endParaRPr lang="lt-LT" sz="1600">
                        <a:effectLst/>
                        <a:latin typeface="+mn-lt"/>
                        <a:ea typeface="Times New Roman"/>
                        <a:cs typeface="Times New Roman"/>
                      </a:endParaRPr>
                    </a:p>
                  </a:txBody>
                  <a:tcPr marL="68580" marR="68580" marT="0" marB="0"/>
                </a:tc>
                <a:extLst>
                  <a:ext uri="{0D108BD9-81ED-4DB2-BD59-A6C34878D82A}">
                    <a16:rowId xmlns:a16="http://schemas.microsoft.com/office/drawing/2014/main" val="10004"/>
                  </a:ext>
                </a:extLst>
              </a:tr>
              <a:tr h="243665">
                <a:tc>
                  <a:txBody>
                    <a:bodyPr/>
                    <a:lstStyle/>
                    <a:p>
                      <a:pPr indent="144145" algn="just" hangingPunct="0">
                        <a:spcAft>
                          <a:spcPts val="0"/>
                        </a:spcAft>
                      </a:pPr>
                      <a:r>
                        <a:rPr lang="en-US" sz="1600" dirty="0" smtClean="0">
                          <a:effectLst/>
                          <a:latin typeface="+mn-lt"/>
                          <a:ea typeface="Times New Roman"/>
                          <a:cs typeface="Times New Roman"/>
                        </a:rPr>
                        <a:t>E</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lt-LT" sz="1600" dirty="0">
                          <a:effectLst/>
                          <a:latin typeface="+mn-lt"/>
                        </a:rPr>
                        <a:t>5</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3</a:t>
                      </a:r>
                      <a:endParaRPr lang="lt-LT" sz="1600" dirty="0">
                        <a:effectLst/>
                        <a:latin typeface="+mn-lt"/>
                        <a:ea typeface="Times New Roman"/>
                        <a:cs typeface="Times New Roman"/>
                      </a:endParaRPr>
                    </a:p>
                  </a:txBody>
                  <a:tcPr marL="68580" marR="68580" marT="0" marB="0"/>
                </a:tc>
                <a:tc>
                  <a:txBody>
                    <a:bodyPr/>
                    <a:lstStyle/>
                    <a:p>
                      <a:pPr indent="144145" algn="ctr" hangingPunct="0">
                        <a:spcAft>
                          <a:spcPts val="0"/>
                        </a:spcAft>
                      </a:pPr>
                      <a:r>
                        <a:rPr lang="en-US" sz="1600" dirty="0" smtClean="0">
                          <a:effectLst/>
                          <a:latin typeface="+mn-lt"/>
                        </a:rPr>
                        <a:t>-2</a:t>
                      </a:r>
                      <a:endParaRPr lang="lt-LT" sz="16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7008761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portrait </a:t>
            </a:r>
            <a:endParaRPr lang="lt-LT" dirty="0"/>
          </a:p>
        </p:txBody>
      </p:sp>
      <p:sp>
        <p:nvSpPr>
          <p:cNvPr id="6" name="Content Placeholder 5"/>
          <p:cNvSpPr>
            <a:spLocks noGrp="1"/>
          </p:cNvSpPr>
          <p:nvPr>
            <p:ph sz="half" idx="2"/>
          </p:nvPr>
        </p:nvSpPr>
        <p:spPr>
          <a:xfrm>
            <a:off x="4645025" y="980728"/>
            <a:ext cx="4037013" cy="5145435"/>
          </a:xfrm>
        </p:spPr>
        <p:txBody>
          <a:bodyPr/>
          <a:lstStyle/>
          <a:p>
            <a:pPr marL="0" indent="0">
              <a:buNone/>
            </a:pPr>
            <a:r>
              <a:rPr lang="en-GB" dirty="0" smtClean="0"/>
              <a:t>Analytical aspects:</a:t>
            </a:r>
            <a:endParaRPr lang="lt-LT" dirty="0"/>
          </a:p>
          <a:p>
            <a:pPr marL="0" indent="0">
              <a:buNone/>
            </a:pPr>
            <a:r>
              <a:rPr lang="en-GB" sz="1800" dirty="0" smtClean="0"/>
              <a:t>1 The </a:t>
            </a:r>
            <a:r>
              <a:rPr lang="en-GB" sz="1800" dirty="0"/>
              <a:t>percentage difference of each characteristics of the customer </a:t>
            </a:r>
            <a:r>
              <a:rPr lang="en-GB" sz="1800" dirty="0" smtClean="0"/>
              <a:t>compared to the best </a:t>
            </a:r>
            <a:r>
              <a:rPr lang="en-GB" sz="1800" dirty="0"/>
              <a:t>value existing in the customer base of the enterprise. </a:t>
            </a:r>
            <a:endParaRPr lang="lt-LT" sz="1800" dirty="0"/>
          </a:p>
          <a:p>
            <a:pPr marL="0" indent="0">
              <a:buNone/>
            </a:pPr>
            <a:r>
              <a:rPr lang="en-GB" sz="1800" dirty="0" smtClean="0"/>
              <a:t>2 customer </a:t>
            </a:r>
            <a:r>
              <a:rPr lang="en-GB" sz="1800" dirty="0"/>
              <a:t>portrait can be expressed as the area plot of the radar chart. Bigger normalized percentage values of each variable of the customer portrait form larger area plot, which can show, that the particular customer falls among the best customers of the enterprise. </a:t>
            </a:r>
            <a:endParaRPr lang="lt-LT" sz="1800" dirty="0"/>
          </a:p>
          <a:p>
            <a:pPr marL="0" indent="0">
              <a:buNone/>
            </a:pPr>
            <a:r>
              <a:rPr lang="en-GB" sz="1800" dirty="0" smtClean="0"/>
              <a:t>3 possibility </a:t>
            </a:r>
            <a:r>
              <a:rPr lang="en-GB" sz="1800" dirty="0"/>
              <a:t>of tracking each customer over time by </a:t>
            </a:r>
            <a:r>
              <a:rPr lang="en-GB" sz="1800" dirty="0" smtClean="0"/>
              <a:t>dynamics </a:t>
            </a:r>
            <a:r>
              <a:rPr lang="en-GB" sz="1800" dirty="0"/>
              <a:t>of each variable and the compound index as well. </a:t>
            </a:r>
            <a:endParaRPr lang="lt-LT" sz="1800" dirty="0"/>
          </a:p>
        </p:txBody>
      </p:sp>
      <p:sp>
        <p:nvSpPr>
          <p:cNvPr id="4" name="Slide Number Placeholder 3"/>
          <p:cNvSpPr>
            <a:spLocks noGrp="1"/>
          </p:cNvSpPr>
          <p:nvPr>
            <p:ph type="sldNum" sz="quarter" idx="12"/>
          </p:nvPr>
        </p:nvSpPr>
        <p:spPr/>
        <p:txBody>
          <a:bodyPr/>
          <a:lstStyle/>
          <a:p>
            <a:pPr>
              <a:defRPr/>
            </a:pPr>
            <a:fld id="{0ADCA02A-F5BF-432B-B124-D50387640E69}" type="slidenum">
              <a:rPr lang="en-US" smtClean="0"/>
              <a:pPr>
                <a:defRPr/>
              </a:pPr>
              <a:t>35</a:t>
            </a:fld>
            <a:endParaRPr lang="en-US"/>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032448" cy="3528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6021288"/>
            <a:ext cx="4005208" cy="369332"/>
          </a:xfrm>
          <a:prstGeom prst="rect">
            <a:avLst/>
          </a:prstGeom>
          <a:noFill/>
        </p:spPr>
        <p:txBody>
          <a:bodyPr wrap="square" rtlCol="0">
            <a:spAutoFit/>
          </a:bodyPr>
          <a:lstStyle/>
          <a:p>
            <a:r>
              <a:rPr lang="en-US" i="1" dirty="0" err="1" smtClean="0"/>
              <a:t>Source:Kriksciuniene</a:t>
            </a:r>
            <a:r>
              <a:rPr lang="en-US" i="1" dirty="0" smtClean="0"/>
              <a:t> et al 2012</a:t>
            </a:r>
            <a:endParaRPr lang="lt-LT" i="1" dirty="0"/>
          </a:p>
        </p:txBody>
      </p:sp>
    </p:spTree>
    <p:extLst>
      <p:ext uri="{BB962C8B-B14F-4D97-AF65-F5344CB8AC3E}">
        <p14:creationId xmlns:p14="http://schemas.microsoft.com/office/powerpoint/2010/main" val="429103950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index</a:t>
            </a:r>
            <a:endParaRPr lang="lt-LT" dirty="0"/>
          </a:p>
        </p:txBody>
      </p:sp>
      <p:sp>
        <p:nvSpPr>
          <p:cNvPr id="4" name="Content Placeholder 3"/>
          <p:cNvSpPr>
            <a:spLocks noGrp="1"/>
          </p:cNvSpPr>
          <p:nvPr>
            <p:ph sz="half" idx="2"/>
          </p:nvPr>
        </p:nvSpPr>
        <p:spPr/>
        <p:txBody>
          <a:bodyPr/>
          <a:lstStyle/>
          <a:p>
            <a:pPr marL="0" indent="0">
              <a:buNone/>
            </a:pPr>
            <a:r>
              <a:rPr lang="en-GB" dirty="0"/>
              <a:t>C</a:t>
            </a:r>
            <a:r>
              <a:rPr lang="en-GB" dirty="0" smtClean="0"/>
              <a:t>ustomer </a:t>
            </a:r>
            <a:r>
              <a:rPr lang="en-GB" dirty="0"/>
              <a:t>portrait index is computed as a mean value of all normalized variables included to the customer </a:t>
            </a:r>
            <a:r>
              <a:rPr lang="en-GB" dirty="0" smtClean="0"/>
              <a:t>portrait</a:t>
            </a:r>
          </a:p>
          <a:p>
            <a:pPr marL="0" indent="0">
              <a:buNone/>
            </a:pPr>
            <a:r>
              <a:rPr lang="en-GB" dirty="0" smtClean="0"/>
              <a:t>If we assume that each </a:t>
            </a:r>
            <a:r>
              <a:rPr lang="en-GB" dirty="0"/>
              <a:t>variable has </a:t>
            </a:r>
            <a:r>
              <a:rPr lang="en-GB" dirty="0" smtClean="0"/>
              <a:t>different importance we include including </a:t>
            </a:r>
            <a:r>
              <a:rPr lang="en-GB" dirty="0"/>
              <a:t>weighting of the </a:t>
            </a:r>
            <a:r>
              <a:rPr lang="en-GB" dirty="0" smtClean="0"/>
              <a:t>variables</a:t>
            </a:r>
            <a:endParaRPr lang="lt-LT" dirty="0"/>
          </a:p>
        </p:txBody>
      </p:sp>
      <p:sp>
        <p:nvSpPr>
          <p:cNvPr id="5" name="Slide Number Placeholder 4"/>
          <p:cNvSpPr>
            <a:spLocks noGrp="1"/>
          </p:cNvSpPr>
          <p:nvPr>
            <p:ph type="sldNum" sz="quarter" idx="12"/>
          </p:nvPr>
        </p:nvSpPr>
        <p:spPr/>
        <p:txBody>
          <a:bodyPr/>
          <a:lstStyle/>
          <a:p>
            <a:pPr>
              <a:defRPr/>
            </a:pPr>
            <a:fld id="{389EB9FE-DC7C-47AF-8A0B-21B0EBFFA471}" type="slidenum">
              <a:rPr lang="en-US" smtClean="0"/>
              <a:pPr>
                <a:defRPr/>
              </a:pPr>
              <a:t>36</a:t>
            </a:fld>
            <a:endParaRPr lang="en-US"/>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1" y="1700808"/>
            <a:ext cx="4454305" cy="2232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6021288"/>
            <a:ext cx="4005208" cy="369332"/>
          </a:xfrm>
          <a:prstGeom prst="rect">
            <a:avLst/>
          </a:prstGeom>
          <a:noFill/>
        </p:spPr>
        <p:txBody>
          <a:bodyPr wrap="square" rtlCol="0">
            <a:spAutoFit/>
          </a:bodyPr>
          <a:lstStyle/>
          <a:p>
            <a:r>
              <a:rPr lang="en-US" i="1" dirty="0" err="1" smtClean="0"/>
              <a:t>Source:Kriksciuniene</a:t>
            </a:r>
            <a:r>
              <a:rPr lang="en-US" i="1" dirty="0" smtClean="0"/>
              <a:t> et al 2012</a:t>
            </a:r>
            <a:endParaRPr lang="lt-LT" i="1" dirty="0"/>
          </a:p>
        </p:txBody>
      </p:sp>
    </p:spTree>
    <p:extLst>
      <p:ext uri="{BB962C8B-B14F-4D97-AF65-F5344CB8AC3E}">
        <p14:creationId xmlns:p14="http://schemas.microsoft.com/office/powerpoint/2010/main" val="271861888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52ACF5D-ABB7-4E5D-AF2B-528495D8A2AE}" type="slidenum">
              <a:rPr lang="en-US"/>
              <a:pPr/>
              <a:t>37</a:t>
            </a:fld>
            <a:endParaRPr lang="en-US"/>
          </a:p>
        </p:txBody>
      </p:sp>
      <p:sp>
        <p:nvSpPr>
          <p:cNvPr id="87042" name="Rectangle 2"/>
          <p:cNvSpPr>
            <a:spLocks noGrp="1" noChangeArrowheads="1"/>
          </p:cNvSpPr>
          <p:nvPr>
            <p:ph type="title"/>
          </p:nvPr>
        </p:nvSpPr>
        <p:spPr/>
        <p:txBody>
          <a:bodyPr/>
          <a:lstStyle/>
          <a:p>
            <a:r>
              <a:rPr lang="lt-LT" dirty="0"/>
              <a:t>CRM </a:t>
            </a:r>
            <a:r>
              <a:rPr lang="en-US" dirty="0" smtClean="0"/>
              <a:t>campaign research (</a:t>
            </a:r>
            <a:r>
              <a:rPr lang="en-US" dirty="0" err="1" smtClean="0"/>
              <a:t>Microstrategy</a:t>
            </a:r>
            <a:r>
              <a:rPr lang="en-US" dirty="0" smtClean="0"/>
              <a:t>)</a:t>
            </a:r>
            <a:endParaRPr lang="en-US" dirty="0"/>
          </a:p>
        </p:txBody>
      </p:sp>
      <p:sp>
        <p:nvSpPr>
          <p:cNvPr id="87043" name="Rectangle 3"/>
          <p:cNvSpPr>
            <a:spLocks noGrp="1" noChangeArrowheads="1"/>
          </p:cNvSpPr>
          <p:nvPr>
            <p:ph type="body" idx="1"/>
          </p:nvPr>
        </p:nvSpPr>
        <p:spPr>
          <a:xfrm>
            <a:off x="457200" y="1600200"/>
            <a:ext cx="8291513" cy="4565650"/>
          </a:xfrm>
        </p:spPr>
        <p:txBody>
          <a:bodyPr/>
          <a:lstStyle/>
          <a:p>
            <a:pPr marL="609600" indent="-609600">
              <a:buFontTx/>
              <a:buAutoNum type="arabicPeriod"/>
            </a:pPr>
            <a:r>
              <a:rPr lang="en-US" dirty="0" smtClean="0"/>
              <a:t>Sales situation is evaluated</a:t>
            </a:r>
            <a:endParaRPr lang="lt-LT" dirty="0"/>
          </a:p>
          <a:p>
            <a:pPr marL="609600" indent="-609600">
              <a:buFontTx/>
              <a:buAutoNum type="arabicPeriod"/>
            </a:pPr>
            <a:r>
              <a:rPr lang="en-US" dirty="0" smtClean="0"/>
              <a:t>Loyalty level is evaluated</a:t>
            </a:r>
            <a:endParaRPr lang="lt-LT" dirty="0"/>
          </a:p>
          <a:p>
            <a:pPr marL="609600" indent="-609600">
              <a:buFontTx/>
              <a:buAutoNum type="arabicPeriod"/>
            </a:pPr>
            <a:r>
              <a:rPr lang="en-US" dirty="0" smtClean="0"/>
              <a:t>Problem is explored in detail (see the following example of wrongly selected promotion delivery channels (pre-campaign analysis)</a:t>
            </a:r>
          </a:p>
          <a:p>
            <a:pPr marL="609600" indent="-609600">
              <a:buFontTx/>
              <a:buAutoNum type="arabicPeriod"/>
            </a:pPr>
            <a:r>
              <a:rPr lang="en-US" dirty="0" smtClean="0"/>
              <a:t>Campaign is planned, the target group is selected by analytics</a:t>
            </a:r>
          </a:p>
          <a:p>
            <a:pPr marL="609600" indent="-609600">
              <a:buFontTx/>
              <a:buAutoNum type="arabicPeriod"/>
            </a:pPr>
            <a:r>
              <a:rPr lang="en-US" dirty="0" smtClean="0"/>
              <a:t>Post – campaign analysis</a:t>
            </a:r>
          </a:p>
        </p:txBody>
      </p:sp>
    </p:spTree>
    <p:extLst>
      <p:ext uri="{BB962C8B-B14F-4D97-AF65-F5344CB8AC3E}">
        <p14:creationId xmlns:p14="http://schemas.microsoft.com/office/powerpoint/2010/main" val="355834633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C4B78A1-15CA-4587-B285-D40FC41FAFD3}" type="slidenum">
              <a:rPr lang="en-US"/>
              <a:pPr/>
              <a:t>38</a:t>
            </a:fld>
            <a:endParaRPr lang="en-US"/>
          </a:p>
        </p:txBody>
      </p:sp>
      <p:sp>
        <p:nvSpPr>
          <p:cNvPr id="74754" name="Rectangle 2"/>
          <p:cNvSpPr>
            <a:spLocks noGrp="1" noChangeArrowheads="1"/>
          </p:cNvSpPr>
          <p:nvPr>
            <p:ph type="title"/>
          </p:nvPr>
        </p:nvSpPr>
        <p:spPr>
          <a:xfrm>
            <a:off x="395288" y="476250"/>
            <a:ext cx="8280400" cy="374650"/>
          </a:xfrm>
        </p:spPr>
        <p:txBody>
          <a:bodyPr/>
          <a:lstStyle/>
          <a:p>
            <a:r>
              <a:rPr lang="en-US" sz="2000" dirty="0" smtClean="0"/>
              <a:t>Example :</a:t>
            </a:r>
            <a:r>
              <a:rPr lang="lt-LT" sz="2000" dirty="0" smtClean="0"/>
              <a:t>microstrategy </a:t>
            </a:r>
            <a:r>
              <a:rPr lang="en-US" sz="2000" dirty="0" smtClean="0"/>
              <a:t>campaign analysis workflow</a:t>
            </a:r>
            <a:endParaRPr lang="en-US" sz="2000" dirty="0"/>
          </a:p>
        </p:txBody>
      </p:sp>
      <p:pic>
        <p:nvPicPr>
          <p:cNvPr id="74756" name="Picture 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539750" y="908050"/>
            <a:ext cx="7561263" cy="5670550"/>
          </a:xfrm>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pic>
    </p:spTree>
    <p:extLst>
      <p:ext uri="{BB962C8B-B14F-4D97-AF65-F5344CB8AC3E}">
        <p14:creationId xmlns:p14="http://schemas.microsoft.com/office/powerpoint/2010/main" val="9230203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DA83B85-6A21-4DAC-93BE-348C3E11D20A}" type="slidenum">
              <a:rPr lang="en-US"/>
              <a:pPr/>
              <a:t>39</a:t>
            </a:fld>
            <a:endParaRPr lang="en-US"/>
          </a:p>
        </p:txBody>
      </p:sp>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6250"/>
          <a:stretch>
            <a:fillRect/>
          </a:stretch>
        </p:blipFill>
        <p:spPr bwMode="auto">
          <a:xfrm>
            <a:off x="0" y="0"/>
            <a:ext cx="91440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5938" t="58749"/>
          <a:stretch>
            <a:fillRect/>
          </a:stretch>
        </p:blipFill>
        <p:spPr bwMode="auto">
          <a:xfrm>
            <a:off x="1457325" y="4572000"/>
            <a:ext cx="76866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29684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CRM- </a:t>
            </a:r>
            <a:r>
              <a:rPr lang="en-US" dirty="0" smtClean="0"/>
              <a:t>is a </a:t>
            </a:r>
            <a:r>
              <a:rPr lang="en-US" dirty="0" smtClean="0"/>
              <a:t>new philosophy </a:t>
            </a:r>
            <a:r>
              <a:rPr lang="en-US" dirty="0" smtClean="0"/>
              <a:t>of </a:t>
            </a:r>
            <a:r>
              <a:rPr lang="en-US" dirty="0" smtClean="0"/>
              <a:t>enterprise </a:t>
            </a:r>
            <a:r>
              <a:rPr lang="en-US" dirty="0" smtClean="0"/>
              <a:t>resource management </a:t>
            </a:r>
            <a:br>
              <a:rPr lang="en-US" dirty="0" smtClean="0"/>
            </a:br>
            <a:r>
              <a:rPr lang="en-US" dirty="0" smtClean="0"/>
              <a:t>(</a:t>
            </a:r>
            <a:r>
              <a:rPr lang="en-US" dirty="0" smtClean="0"/>
              <a:t>4+1 main </a:t>
            </a:r>
            <a:r>
              <a:rPr lang="en-US" dirty="0" smtClean="0"/>
              <a:t>types+1 external)</a:t>
            </a:r>
            <a:r>
              <a:rPr lang="lt-LT" dirty="0" smtClean="0"/>
              <a:t>.</a:t>
            </a:r>
            <a:endParaRPr lang="lt-LT"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601308"/>
              </p:ext>
            </p:extLst>
          </p:nvPr>
        </p:nvGraphicFramePr>
        <p:xfrm>
          <a:off x="323528" y="1412776"/>
          <a:ext cx="8352408" cy="4968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4</a:t>
            </a:fld>
            <a:endParaRPr lang="en-US" dirty="0"/>
          </a:p>
        </p:txBody>
      </p:sp>
    </p:spTree>
    <p:extLst>
      <p:ext uri="{BB962C8B-B14F-4D97-AF65-F5344CB8AC3E}">
        <p14:creationId xmlns:p14="http://schemas.microsoft.com/office/powerpoint/2010/main" val="266968269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4FA8E66-D124-4625-A955-C977347F5043}" type="slidenum">
              <a:rPr lang="en-US"/>
              <a:pPr/>
              <a:t>40</a:t>
            </a:fld>
            <a:endParaRPr lang="en-US"/>
          </a:p>
        </p:txBody>
      </p:sp>
      <p:pic>
        <p:nvPicPr>
          <p:cNvPr id="808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7645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3B2888B5-F4F4-4813-9DAE-F3ADB18356D6}" type="slidenum">
              <a:rPr lang="en-US"/>
              <a:pPr/>
              <a:t>41</a:t>
            </a:fld>
            <a:endParaRPr lang="en-US"/>
          </a:p>
        </p:txBody>
      </p:sp>
      <p:pic>
        <p:nvPicPr>
          <p:cNvPr id="82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31059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485F3C7-734C-4B49-98CD-CC5AE95242A0}" type="slidenum">
              <a:rPr lang="en-US"/>
              <a:pPr/>
              <a:t>42</a:t>
            </a:fld>
            <a:endParaRPr lang="en-US"/>
          </a:p>
        </p:txBody>
      </p:sp>
      <p:pic>
        <p:nvPicPr>
          <p:cNvPr id="849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562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2628900"/>
            <a:ext cx="56388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50594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AE446A3-4C0B-4DD9-8B74-DF0C3641D2B0}" type="slidenum">
              <a:rPr lang="en-US"/>
              <a:pPr/>
              <a:t>43</a:t>
            </a:fld>
            <a:endParaRPr lang="en-US"/>
          </a:p>
        </p:txBody>
      </p:sp>
      <p:sp>
        <p:nvSpPr>
          <p:cNvPr id="20482" name="Rectangle 2"/>
          <p:cNvSpPr>
            <a:spLocks noGrp="1" noChangeArrowheads="1"/>
          </p:cNvSpPr>
          <p:nvPr>
            <p:ph type="title"/>
          </p:nvPr>
        </p:nvSpPr>
        <p:spPr/>
        <p:txBody>
          <a:bodyPr/>
          <a:lstStyle/>
          <a:p>
            <a:r>
              <a:rPr lang="en-US" sz="3600" dirty="0" smtClean="0"/>
              <a:t>Specialized CRM systems and integrated solutions</a:t>
            </a:r>
            <a:endParaRPr lang="en-US" sz="3600" dirty="0"/>
          </a:p>
        </p:txBody>
      </p:sp>
      <p:sp>
        <p:nvSpPr>
          <p:cNvPr id="20483" name="Rectangle 3"/>
          <p:cNvSpPr>
            <a:spLocks noGrp="1" noChangeArrowheads="1"/>
          </p:cNvSpPr>
          <p:nvPr>
            <p:ph type="body" sz="half" idx="1"/>
          </p:nvPr>
        </p:nvSpPr>
        <p:spPr>
          <a:xfrm>
            <a:off x="406400" y="1893888"/>
            <a:ext cx="4064000" cy="4333875"/>
          </a:xfrm>
        </p:spPr>
        <p:txBody>
          <a:bodyPr/>
          <a:lstStyle/>
          <a:p>
            <a:pPr lvl="1"/>
            <a:r>
              <a:rPr lang="lt-LT" dirty="0" smtClean="0"/>
              <a:t>SAP</a:t>
            </a:r>
            <a:endParaRPr lang="lt-LT" dirty="0"/>
          </a:p>
          <a:p>
            <a:pPr lvl="1"/>
            <a:r>
              <a:rPr lang="lt-LT" dirty="0"/>
              <a:t>Oracle</a:t>
            </a:r>
          </a:p>
          <a:p>
            <a:pPr lvl="1"/>
            <a:r>
              <a:rPr lang="lt-LT" dirty="0"/>
              <a:t>Baan</a:t>
            </a:r>
          </a:p>
          <a:p>
            <a:pPr lvl="1"/>
            <a:r>
              <a:rPr lang="en-GB" dirty="0" smtClean="0"/>
              <a:t>M</a:t>
            </a:r>
            <a:r>
              <a:rPr lang="lt-LT" dirty="0" smtClean="0"/>
              <a:t>icrostrategy</a:t>
            </a:r>
            <a:endParaRPr lang="lt-LT" dirty="0"/>
          </a:p>
        </p:txBody>
      </p:sp>
      <p:sp>
        <p:nvSpPr>
          <p:cNvPr id="20484" name="Rectangle 4"/>
          <p:cNvSpPr>
            <a:spLocks noGrp="1" noChangeArrowheads="1"/>
          </p:cNvSpPr>
          <p:nvPr>
            <p:ph type="body" sz="half" idx="2"/>
          </p:nvPr>
        </p:nvSpPr>
        <p:spPr>
          <a:xfrm>
            <a:off x="4611688" y="1971675"/>
            <a:ext cx="4064000" cy="4222750"/>
          </a:xfrm>
        </p:spPr>
        <p:txBody>
          <a:bodyPr/>
          <a:lstStyle/>
          <a:p>
            <a:r>
              <a:rPr lang="lt-LT" dirty="0"/>
              <a:t>Microsoft CRM</a:t>
            </a:r>
          </a:p>
          <a:p>
            <a:r>
              <a:rPr lang="lt-LT" dirty="0"/>
              <a:t>Microsoft </a:t>
            </a:r>
            <a:r>
              <a:rPr lang="en-GB" dirty="0" smtClean="0"/>
              <a:t>NAV</a:t>
            </a:r>
            <a:endParaRPr lang="lt-LT" dirty="0"/>
          </a:p>
          <a:p>
            <a:r>
              <a:rPr lang="lt-LT" dirty="0"/>
              <a:t>Microsoft </a:t>
            </a:r>
            <a:r>
              <a:rPr lang="en-GB" dirty="0" err="1" smtClean="0"/>
              <a:t>Ax</a:t>
            </a:r>
            <a:r>
              <a:rPr lang="en-GB" dirty="0" smtClean="0"/>
              <a:t> </a:t>
            </a:r>
            <a:r>
              <a:rPr lang="en-GB" dirty="0" err="1" smtClean="0"/>
              <a:t>Dyn</a:t>
            </a:r>
            <a:endParaRPr lang="en-US" dirty="0"/>
          </a:p>
          <a:p>
            <a:r>
              <a:rPr lang="lt-LT" dirty="0"/>
              <a:t>SAS</a:t>
            </a:r>
          </a:p>
          <a:p>
            <a:r>
              <a:rPr lang="lt-LT" dirty="0"/>
              <a:t>Remedy</a:t>
            </a:r>
          </a:p>
          <a:p>
            <a:r>
              <a:rPr lang="lt-LT" dirty="0"/>
              <a:t>Goldmine</a:t>
            </a:r>
          </a:p>
          <a:p>
            <a:endParaRPr lang="lt-LT" dirty="0"/>
          </a:p>
          <a:p>
            <a:endParaRPr lang="en-US" dirty="0"/>
          </a:p>
        </p:txBody>
      </p:sp>
    </p:spTree>
    <p:extLst>
      <p:ext uri="{BB962C8B-B14F-4D97-AF65-F5344CB8AC3E}">
        <p14:creationId xmlns:p14="http://schemas.microsoft.com/office/powerpoint/2010/main" val="12418756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Microsoft CRM</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15457"/>
            <a:ext cx="8229600" cy="3895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23584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CRM</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31122"/>
            <a:ext cx="8229600" cy="366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20741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CRM</a:t>
            </a:r>
            <a:endParaRPr lang="en-GB"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44349"/>
            <a:ext cx="8229600" cy="403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12061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Microsoft AX Dynamics- marketing IS embedded</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56764"/>
            <a:ext cx="8229600" cy="421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1748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ERP in cloud (MS offer)</a:t>
            </a:r>
            <a:endParaRPr lang="en-GB"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1370"/>
            <a:ext cx="8229600" cy="412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6236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Industry trends for ERP (MS case)</a:t>
            </a:r>
            <a:endParaRPr lang="en-GB"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17689"/>
            <a:ext cx="8229600" cy="409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7510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BB30084-82C6-4B71-A2BA-02BBA089D255}" type="slidenum">
              <a:rPr lang="en-US"/>
              <a:pPr/>
              <a:t>5</a:t>
            </a:fld>
            <a:endParaRPr lang="en-US"/>
          </a:p>
        </p:txBody>
      </p:sp>
      <p:sp>
        <p:nvSpPr>
          <p:cNvPr id="189442" name="Rectangle 2"/>
          <p:cNvSpPr>
            <a:spLocks noGrp="1" noChangeArrowheads="1"/>
          </p:cNvSpPr>
          <p:nvPr>
            <p:ph type="title"/>
          </p:nvPr>
        </p:nvSpPr>
        <p:spPr>
          <a:xfrm>
            <a:off x="467544" y="548680"/>
            <a:ext cx="8280400" cy="874713"/>
          </a:xfrm>
        </p:spPr>
        <p:txBody>
          <a:bodyPr/>
          <a:lstStyle/>
          <a:p>
            <a:pPr algn="ctr"/>
            <a:r>
              <a:rPr lang="en-US" sz="3600" dirty="0" smtClean="0"/>
              <a:t>Customer capital management goals</a:t>
            </a:r>
            <a:endParaRPr lang="lt-LT" sz="3600" dirty="0"/>
          </a:p>
        </p:txBody>
      </p:sp>
      <p:graphicFrame>
        <p:nvGraphicFramePr>
          <p:cNvPr id="2" name="Diagram 1"/>
          <p:cNvGraphicFramePr/>
          <p:nvPr>
            <p:extLst>
              <p:ext uri="{D42A27DB-BD31-4B8C-83A1-F6EECF244321}">
                <p14:modId xmlns:p14="http://schemas.microsoft.com/office/powerpoint/2010/main" val="3967511087"/>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725576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MS key points for marketing applications</a:t>
            </a:r>
            <a:endParaRPr lang="en-GB" dirty="0"/>
          </a:p>
        </p:txBody>
      </p:sp>
      <p:sp>
        <p:nvSpPr>
          <p:cNvPr id="3" name="Content Placeholder 2"/>
          <p:cNvSpPr>
            <a:spLocks noGrp="1"/>
          </p:cNvSpPr>
          <p:nvPr>
            <p:ph idx="1"/>
          </p:nvPr>
        </p:nvSpPr>
        <p:spPr/>
        <p:txBody>
          <a:bodyPr>
            <a:normAutofit fontScale="77500" lnSpcReduction="20000"/>
          </a:bodyPr>
          <a:lstStyle/>
          <a:p>
            <a:pPr marL="0" indent="0">
              <a:spcBef>
                <a:spcPts val="0"/>
              </a:spcBef>
              <a:buNone/>
              <a:defRPr/>
            </a:pPr>
            <a:r>
              <a:rPr lang="en-US" dirty="0">
                <a:latin typeface="Segoe UI Light" panose="020B0502040204020203" pitchFamily="34" charset="0"/>
                <a:cs typeface="Segoe UI Light" panose="020B0502040204020203" pitchFamily="34" charset="0"/>
              </a:rPr>
              <a:t>Marketing today starts at creating amazing brand experiences. This starts with the customer journey. Marketers have to deliver an engaging customer experience that is consistent, personalized and relevant across all channels. At the same time, marketers have to show impact on the business. They have to have an understanding how they contribute to revenue and pipeline, and they have to be able to provide detailed analytics of that contribution.</a:t>
            </a:r>
            <a:endParaRPr lang="en-US" b="1" dirty="0"/>
          </a:p>
          <a:p>
            <a:endParaRPr lang="en-US" b="1" dirty="0"/>
          </a:p>
          <a:p>
            <a:pPr marL="0" indent="0">
              <a:spcBef>
                <a:spcPts val="0"/>
              </a:spcBef>
              <a:buNone/>
              <a:defRPr/>
            </a:pPr>
            <a:r>
              <a:rPr lang="en-US" b="1" dirty="0"/>
              <a:t>TALKING POINTS</a:t>
            </a:r>
            <a:r>
              <a:rPr lang="en-US" dirty="0"/>
              <a:t>: </a:t>
            </a:r>
          </a:p>
          <a:p>
            <a:pPr marL="171450" indent="-171450" defTabSz="942103">
              <a:defRPr/>
            </a:pPr>
            <a:r>
              <a:rPr lang="en-US" dirty="0">
                <a:latin typeface="Segoe UI Light" panose="020B0502040204020203" pitchFamily="34" charset="0"/>
                <a:cs typeface="Segoe UI Light" panose="020B0502040204020203" pitchFamily="34" charset="0"/>
              </a:rPr>
              <a:t>The most progressive companies focus on the customer journey AND embed analytics in their day-to-day operations to understand where and how marketing investments pay off</a:t>
            </a:r>
          </a:p>
          <a:p>
            <a:pPr marL="171450" indent="-171450" defTabSz="942103">
              <a:defRPr/>
            </a:pPr>
            <a:r>
              <a:rPr lang="en-US" dirty="0">
                <a:latin typeface="Segoe UI Light" panose="020B0502040204020203" pitchFamily="34" charset="0"/>
                <a:cs typeface="Segoe UI Light" panose="020B0502040204020203" pitchFamily="34" charset="0"/>
              </a:rPr>
              <a:t>They plan and track all marketing assets and marketing programs and use customer insights to continuously improve their programs and to collaborate with sales.</a:t>
            </a:r>
          </a:p>
          <a:p>
            <a:pPr marL="171450" indent="-171450" defTabSz="942103">
              <a:defRPr/>
            </a:pPr>
            <a:r>
              <a:rPr lang="en-US" dirty="0">
                <a:latin typeface="Segoe UI Light" panose="020B0502040204020203" pitchFamily="34" charset="0"/>
                <a:cs typeface="Segoe UI Light" panose="020B0502040204020203" pitchFamily="34" charset="0"/>
              </a:rPr>
              <a:t>Marketing is a data-driven science</a:t>
            </a:r>
          </a:p>
          <a:p>
            <a:pPr marL="171450" indent="-171450" defTabSz="942103">
              <a:defRPr/>
            </a:pPr>
            <a:r>
              <a:rPr lang="en-US" dirty="0">
                <a:latin typeface="Segoe UI Light" panose="020B0502040204020203" pitchFamily="34" charset="0"/>
                <a:cs typeface="Segoe UI Light" panose="020B0502040204020203" pitchFamily="34" charset="0"/>
              </a:rPr>
              <a:t>Marketing is about using data to target audiences and create value. It’s about adding business </a:t>
            </a:r>
            <a:r>
              <a:rPr lang="en-US" dirty="0" smtClean="0">
                <a:latin typeface="Segoe UI Light" panose="020B0502040204020203" pitchFamily="34" charset="0"/>
                <a:cs typeface="Segoe UI Light" panose="020B0502040204020203" pitchFamily="34" charset="0"/>
              </a:rPr>
              <a:t>value</a:t>
            </a: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0447554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MS key points for marketing applications</a:t>
            </a:r>
            <a:endParaRPr lang="en-GB" dirty="0"/>
          </a:p>
        </p:txBody>
      </p:sp>
      <p:sp>
        <p:nvSpPr>
          <p:cNvPr id="3" name="Content Placeholder 2"/>
          <p:cNvSpPr>
            <a:spLocks noGrp="1"/>
          </p:cNvSpPr>
          <p:nvPr>
            <p:ph idx="1"/>
          </p:nvPr>
        </p:nvSpPr>
        <p:spPr>
          <a:xfrm>
            <a:off x="457200" y="1600200"/>
            <a:ext cx="8507288" cy="4525963"/>
          </a:xfrm>
        </p:spPr>
        <p:txBody>
          <a:bodyPr>
            <a:noAutofit/>
          </a:bodyPr>
          <a:lstStyle/>
          <a:p>
            <a:pPr marL="0" lvl="0" indent="0">
              <a:buNone/>
            </a:pPr>
            <a:r>
              <a:rPr lang="en-US" sz="1400" b="1" baseline="0" dirty="0" smtClean="0"/>
              <a:t>KEY TAKEAWAY</a:t>
            </a:r>
          </a:p>
          <a:p>
            <a:pPr marL="0" lvl="0" indent="0">
              <a:buNone/>
            </a:pPr>
            <a:r>
              <a:rPr lang="en-US" sz="1400" b="0" baseline="0" dirty="0" smtClean="0"/>
              <a:t>What does that mean? It means ENGAGING CUSTOMERS in a consistent way across channels to create amazing customer experiences. It means aligning marketing and sales to BUILD a better PIPELINE. And it means tracking your Marketing ROI to DEMONSTRATE IMPACT.</a:t>
            </a:r>
          </a:p>
          <a:p>
            <a:pPr marL="0" lvl="0" indent="0">
              <a:spcBef>
                <a:spcPts val="0"/>
              </a:spcBef>
              <a:buNone/>
              <a:defRPr/>
            </a:pPr>
            <a:endParaRPr lang="en-US" sz="1400" b="1" dirty="0"/>
          </a:p>
          <a:p>
            <a:pPr marL="0" lvl="0" indent="0">
              <a:spcBef>
                <a:spcPts val="0"/>
              </a:spcBef>
              <a:buNone/>
              <a:defRPr/>
            </a:pPr>
            <a:r>
              <a:rPr lang="en-US" sz="1400" b="1" dirty="0"/>
              <a:t>TALKING POINTS</a:t>
            </a:r>
          </a:p>
          <a:p>
            <a:pPr marL="173079" indent="-173079">
              <a:spcBef>
                <a:spcPts val="0"/>
              </a:spcBef>
              <a:defRPr/>
            </a:pPr>
            <a:r>
              <a:rPr lang="en-US" sz="1400" i="1" dirty="0"/>
              <a:t>You need to align the brand experience with the customer experience, and align your team around a single message. </a:t>
            </a:r>
          </a:p>
          <a:p>
            <a:pPr marL="171450" indent="-171450"/>
            <a:r>
              <a:rPr lang="en-US" sz="1400" i="1" dirty="0" smtClean="0"/>
              <a:t>You need to engage with</a:t>
            </a:r>
            <a:r>
              <a:rPr lang="en-US" sz="1400" i="1" baseline="0" dirty="0" smtClean="0"/>
              <a:t> customers, in the way that they want, at the time they want, with the content they need in order to drive conversion and revenue. </a:t>
            </a:r>
          </a:p>
          <a:p>
            <a:pPr marL="171450" indent="-171450"/>
            <a:r>
              <a:rPr lang="en-US" sz="1400" i="1" baseline="0" dirty="0" smtClean="0"/>
              <a:t>You need to be able to track your investments across channels and show your impact. </a:t>
            </a:r>
            <a:endParaRPr lang="en-US" sz="1400" dirty="0" smtClean="0"/>
          </a:p>
          <a:p>
            <a:pPr marL="0" lvl="0" indent="0">
              <a:buNone/>
            </a:pPr>
            <a:endParaRPr lang="en-US" sz="1400" b="0" baseline="0" dirty="0" smtClean="0"/>
          </a:p>
          <a:p>
            <a:pPr marL="0" lvl="0" indent="0">
              <a:buNone/>
            </a:pPr>
            <a:r>
              <a:rPr lang="en-US" sz="1400" b="1" baseline="0" dirty="0" smtClean="0"/>
              <a:t>METRICS</a:t>
            </a:r>
            <a:endParaRPr lang="en-US" sz="1400" b="1" dirty="0" smtClean="0"/>
          </a:p>
          <a:p>
            <a:pPr marL="0" lvl="0" indent="0">
              <a:buNone/>
            </a:pPr>
            <a:r>
              <a:rPr lang="en-US" sz="1400" dirty="0" smtClean="0">
                <a:solidFill>
                  <a:srgbClr val="292929"/>
                </a:solidFill>
                <a:ea typeface="Segoe UI" pitchFamily="34" charset="0"/>
                <a:cs typeface="Segoe UI" pitchFamily="34" charset="0"/>
              </a:rPr>
              <a:t>Just</a:t>
            </a:r>
            <a:r>
              <a:rPr lang="en-US" sz="1400" baseline="0" dirty="0" smtClean="0">
                <a:solidFill>
                  <a:srgbClr val="292929"/>
                </a:solidFill>
                <a:ea typeface="Segoe UI" pitchFamily="34" charset="0"/>
                <a:cs typeface="Segoe UI" pitchFamily="34" charset="0"/>
              </a:rPr>
              <a:t> to highlight a few metrics, it means an:</a:t>
            </a:r>
            <a:endParaRPr lang="en-US" sz="1400" dirty="0" smtClean="0">
              <a:solidFill>
                <a:srgbClr val="292929"/>
              </a:solidFill>
              <a:ea typeface="Segoe UI" pitchFamily="34" charset="0"/>
              <a:cs typeface="Segoe UI" pitchFamily="34" charset="0"/>
            </a:endParaRPr>
          </a:p>
          <a:p>
            <a:pPr marL="171450" lvl="0" indent="-171450"/>
            <a:r>
              <a:rPr lang="en-US" sz="1400" dirty="0" smtClean="0">
                <a:solidFill>
                  <a:srgbClr val="292929"/>
                </a:solidFill>
                <a:ea typeface="Segoe UI" pitchFamily="34" charset="0"/>
                <a:cs typeface="Segoe UI" pitchFamily="34" charset="0"/>
              </a:rPr>
              <a:t>Increase qualified leads</a:t>
            </a:r>
          </a:p>
          <a:p>
            <a:pPr marL="171450" lvl="0" indent="-171450"/>
            <a:r>
              <a:rPr lang="en-US" sz="1400" dirty="0" smtClean="0">
                <a:solidFill>
                  <a:srgbClr val="292929"/>
                </a:solidFill>
                <a:ea typeface="Segoe UI" pitchFamily="34" charset="0"/>
                <a:cs typeface="Segoe UI" pitchFamily="34" charset="0"/>
              </a:rPr>
              <a:t>Increase conversion rates</a:t>
            </a:r>
          </a:p>
          <a:p>
            <a:pPr marL="171450" lvl="0" indent="-171450"/>
            <a:r>
              <a:rPr lang="en-US" sz="1400" dirty="0" smtClean="0">
                <a:solidFill>
                  <a:srgbClr val="292929"/>
                </a:solidFill>
                <a:ea typeface="Segoe UI" pitchFamily="34" charset="0"/>
                <a:cs typeface="Segoe UI" pitchFamily="34" charset="0"/>
              </a:rPr>
              <a:t>Decrease time-to-market</a:t>
            </a:r>
          </a:p>
          <a:p>
            <a:pPr marL="171450" lvl="0" indent="-171450"/>
            <a:r>
              <a:rPr lang="en-US" sz="1400" dirty="0" smtClean="0">
                <a:solidFill>
                  <a:srgbClr val="292929"/>
                </a:solidFill>
                <a:ea typeface="Segoe UI" pitchFamily="34" charset="0"/>
                <a:cs typeface="Segoe UI" pitchFamily="34" charset="0"/>
              </a:rPr>
              <a:t>Prove ROMI</a:t>
            </a:r>
          </a:p>
          <a:p>
            <a:pPr marL="171450" indent="-171450"/>
            <a:r>
              <a:rPr lang="en-US" sz="1400" dirty="0" smtClean="0"/>
              <a:t>We all know marketers aren’t paid to plan – they’re paid to execute. With Dynamics Marketing, the plan </a:t>
            </a:r>
            <a:r>
              <a:rPr lang="en-US" sz="1400" i="1" dirty="0" smtClean="0"/>
              <a:t>is </a:t>
            </a:r>
            <a:r>
              <a:rPr lang="en-US" sz="1400" dirty="0" smtClean="0"/>
              <a:t>the campaign, allowing marketers to get all of the benefits of using a planning solution without wasting any time in the planning process. That means you can spend more time on the work that you love, and less time project managing.</a:t>
            </a:r>
            <a:endParaRPr lang="en-GB" sz="1400" dirty="0"/>
          </a:p>
        </p:txBody>
      </p:sp>
    </p:spTree>
    <p:extLst>
      <p:ext uri="{BB962C8B-B14F-4D97-AF65-F5344CB8AC3E}">
        <p14:creationId xmlns:p14="http://schemas.microsoft.com/office/powerpoint/2010/main" val="228174961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MS newest modules for marketing</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4975" y="1885156"/>
            <a:ext cx="5734050" cy="395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8525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9" y="1689607"/>
            <a:ext cx="3158132" cy="4713287"/>
          </a:xfrm>
          <a:prstGeom prst="rect">
            <a:avLst/>
          </a:prstGeom>
          <a:effectLst>
            <a:outerShdw blurRad="76200" dist="38100" dir="18900000" sx="102000" sy="102000" algn="bl" rotWithShape="0">
              <a:schemeClr val="bg2">
                <a:lumMod val="50000"/>
                <a:alpha val="30000"/>
              </a:schemeClr>
            </a:outerShdw>
          </a:effectLst>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Marketing </a:t>
            </a:r>
            <a:r>
              <a:rPr lang="en-US" sz="2400" spc="0" dirty="0">
                <a:solidFill>
                  <a:srgbClr val="002060"/>
                </a:solidFill>
              </a:rPr>
              <a:t>calendar</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Align teams &amp; plan around an integrated calendar for increased transparency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collaboration</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Budgeting</a:t>
            </a: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Plan &amp; manage marketing budget &amp; spend across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channels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Marketing workflow</a:t>
            </a: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a:r>
            <a:b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Integrate extended marketing teams with automated processes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approvals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Digital asset management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Centrally manage digital assets with a powerful repository tied to campaigns &amp; calendar</a:t>
            </a:r>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Marketing resource </a:t>
            </a:r>
            <a:r>
              <a:rPr lang="en-US" dirty="0" smtClean="0">
                <a:cs typeface="Segoe UI Light"/>
              </a:rPr>
              <a:t>management</a:t>
            </a:r>
            <a:endParaRPr lang="en-US" sz="3200" dirty="0">
              <a:cs typeface="Segoe UI Light"/>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r="5394"/>
          <a:stretch/>
        </p:blipFill>
        <p:spPr>
          <a:xfrm>
            <a:off x="4562961" y="1615250"/>
            <a:ext cx="3527972" cy="3125716"/>
          </a:xfrm>
          <a:prstGeom prst="rect">
            <a:avLst/>
          </a:prstGeom>
          <a:effectLst>
            <a:innerShdw blurRad="444500">
              <a:prstClr val="black">
                <a:alpha val="31000"/>
              </a:prstClr>
            </a:innerShdw>
          </a:effectLst>
          <a:scene3d>
            <a:camera prst="perspectiveLeft"/>
            <a:lightRig rig="threePt" dir="t"/>
          </a:scene3d>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8363" r="51154" b="44441"/>
          <a:stretch/>
        </p:blipFill>
        <p:spPr>
          <a:xfrm>
            <a:off x="6834989" y="1261166"/>
            <a:ext cx="2156909" cy="1549779"/>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grpSp>
        <p:nvGrpSpPr>
          <p:cNvPr id="3" name="Group 2"/>
          <p:cNvGrpSpPr/>
          <p:nvPr/>
        </p:nvGrpSpPr>
        <p:grpSpPr>
          <a:xfrm>
            <a:off x="3957481" y="3502159"/>
            <a:ext cx="2205396" cy="1592892"/>
            <a:chOff x="4868113" y="3347209"/>
            <a:chExt cx="2940528" cy="1592892"/>
          </a:xfrm>
          <a:scene3d>
            <a:camera prst="perspectiveLeft">
              <a:rot lat="298856" lon="1173787" rev="21598858"/>
            </a:camera>
            <a:lightRig rig="threePt" dir="t"/>
          </a:scene3d>
        </p:grpSpPr>
        <p:sp>
          <p:nvSpPr>
            <p:cNvPr id="13" name="Rectangle 12"/>
            <p:cNvSpPr/>
            <p:nvPr/>
          </p:nvSpPr>
          <p:spPr bwMode="auto">
            <a:xfrm>
              <a:off x="4868113" y="3347209"/>
              <a:ext cx="2940528" cy="1592892"/>
            </a:xfrm>
            <a:prstGeom prst="rect">
              <a:avLst/>
            </a:prstGeom>
            <a:solidFill>
              <a:schemeClr val="bg1"/>
            </a:solidFill>
            <a:ln>
              <a:solidFill>
                <a:schemeClr val="bg1"/>
              </a:solidFill>
            </a:ln>
            <a:effectLst>
              <a:outerShdw blurRad="50800" dist="38100" dir="18900000" sx="102000" sy="102000" algn="bl" rotWithShape="0">
                <a:schemeClr val="bg2">
                  <a:lumMod val="50000"/>
                  <a:alpha val="30000"/>
                </a:scheme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248" t="18763" r="81123" b="61445"/>
            <a:stretch/>
          </p:blipFill>
          <p:spPr>
            <a:xfrm>
              <a:off x="4875701" y="3535470"/>
              <a:ext cx="1047208" cy="1012957"/>
            </a:xfrm>
            <a:prstGeom prst="rect">
              <a:avLst/>
            </a:prstGeom>
            <a:effectLst/>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2604" t="39466" r="76553" b="45749"/>
            <a:stretch/>
          </p:blipFill>
          <p:spPr>
            <a:xfrm>
              <a:off x="5890722" y="3690225"/>
              <a:ext cx="1876865" cy="756648"/>
            </a:xfrm>
            <a:prstGeom prst="rect">
              <a:avLst/>
            </a:prstGeom>
            <a:effectLst/>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23723" t="16672" r="44233" b="76592"/>
            <a:stretch/>
          </p:blipFill>
          <p:spPr>
            <a:xfrm>
              <a:off x="4906055" y="4559318"/>
              <a:ext cx="2885596" cy="344754"/>
            </a:xfrm>
            <a:prstGeom prst="rect">
              <a:avLst/>
            </a:prstGeom>
            <a:effectLst/>
          </p:spPr>
        </p:pic>
        <p:sp>
          <p:nvSpPr>
            <p:cNvPr id="23" name="TextBox 22"/>
            <p:cNvSpPr txBox="1"/>
            <p:nvPr/>
          </p:nvSpPr>
          <p:spPr>
            <a:xfrm>
              <a:off x="4966761" y="3409804"/>
              <a:ext cx="2276265" cy="138499"/>
            </a:xfrm>
            <a:prstGeom prst="rect">
              <a:avLst/>
            </a:prstGeom>
            <a:effectLst>
              <a:outerShdw blurRad="76200" dist="38100" dir="18900000" sx="102000" sy="102000" algn="bl" rotWithShape="0">
                <a:schemeClr val="bg2">
                  <a:lumMod val="50000"/>
                  <a:alpha val="30000"/>
                </a:schemeClr>
              </a:outerShdw>
            </a:effectLst>
          </p:spPr>
          <p:txBody>
            <a:bodyPr wrap="none" lIns="0" tIns="0" rIns="0" bIns="0" rtlCol="0">
              <a:spAutoFit/>
            </a:bodyPr>
            <a:lstStyle/>
            <a:p>
              <a:r>
                <a:rPr lang="en-US" sz="900" dirty="0" smtClean="0">
                  <a:gradFill>
                    <a:gsLst>
                      <a:gs pos="0">
                        <a:schemeClr val="tx1"/>
                      </a:gs>
                      <a:gs pos="86000">
                        <a:schemeClr val="tx1"/>
                      </a:gs>
                    </a:gsLst>
                    <a:lin ang="5400000" scaled="0"/>
                  </a:gradFill>
                  <a:latin typeface="Segoe UI" panose="020B0502040204020203" pitchFamily="34" charset="0"/>
                  <a:cs typeface="Segoe UI" panose="020B0502040204020203" pitchFamily="34" charset="0"/>
                </a:rPr>
                <a:t>Budget Usage (last three months)</a:t>
              </a:r>
            </a:p>
          </p:txBody>
        </p:sp>
      </p:grp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58470" t="32898" r="7581" b="40022"/>
          <a:stretch/>
        </p:blipFill>
        <p:spPr>
          <a:xfrm>
            <a:off x="6753659" y="3772949"/>
            <a:ext cx="2231244" cy="1322102"/>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85198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Campaign </a:t>
            </a:r>
            <a:r>
              <a:rPr lang="en-US" sz="2400" spc="0" dirty="0">
                <a:solidFill>
                  <a:srgbClr val="002060"/>
                </a:solidFill>
              </a:rPr>
              <a:t>design</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Easily manage campaigns with drag &amp; drop design across email, digital, social &amp; traditional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channels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Personalized engagement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Deliver one-to-one engagement with segmentation &amp; targeting based on behavior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demographics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Email marketing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Easily design, test &amp; launch contextual, personalized email marketing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A/B </a:t>
            </a:r>
            <a:r>
              <a:rPr lang="en-US" sz="2400" spc="0" dirty="0" smtClean="0">
                <a:solidFill>
                  <a:srgbClr val="002060"/>
                </a:solidFill>
              </a:rPr>
              <a:t>testing</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Test marketing messaging &amp; offers to optimize campaign performance </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Multi-channel </a:t>
            </a:r>
            <a:r>
              <a:rPr lang="en-US" dirty="0" smtClean="0">
                <a:cs typeface="Segoe UI Light"/>
              </a:rPr>
              <a:t>campaigns</a:t>
            </a:r>
            <a:endParaRPr lang="en-US" dirty="0"/>
          </a:p>
        </p:txBody>
      </p:sp>
      <p:pic>
        <p:nvPicPr>
          <p:cNvPr id="12" name="Picture 11"/>
          <p:cNvPicPr>
            <a:picLocks noChangeAspect="1"/>
          </p:cNvPicPr>
          <p:nvPr/>
        </p:nvPicPr>
        <p:blipFill rotWithShape="1">
          <a:blip r:embed="rId4"/>
          <a:srcRect r="2443"/>
          <a:stretch/>
        </p:blipFill>
        <p:spPr>
          <a:xfrm>
            <a:off x="4548129" y="1596981"/>
            <a:ext cx="3550298" cy="3168203"/>
          </a:xfrm>
          <a:prstGeom prst="rect">
            <a:avLst/>
          </a:prstGeom>
          <a:effectLst>
            <a:innerShdw blurRad="444500">
              <a:prstClr val="black">
                <a:alpha val="31000"/>
              </a:prstClr>
            </a:innerShdw>
          </a:effectLst>
          <a:scene3d>
            <a:camera prst="perspectiveLeft"/>
            <a:lightRig rig="threePt" dir="t"/>
          </a:scene3d>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3735" t="39855" r="6124" b="37805"/>
          <a:stretch/>
        </p:blipFill>
        <p:spPr>
          <a:xfrm>
            <a:off x="6747470" y="3772740"/>
            <a:ext cx="1841642" cy="1510301"/>
          </a:xfrm>
          <a:prstGeom prst="rect">
            <a:avLst/>
          </a:prstGeom>
          <a:effectLst>
            <a:outerShdw blurRad="76200" dist="38100" dir="16800000" sx="103000" sy="103000" algn="br" rotWithShape="0">
              <a:schemeClr val="bg2">
                <a:lumMod val="50000"/>
                <a:alpha val="30000"/>
              </a:schemeClr>
            </a:outerShdw>
          </a:effectLst>
          <a:scene3d>
            <a:camera prst="perspectiveLeft">
              <a:rot lat="600000" lon="1200000" rev="0"/>
            </a:camera>
            <a:lightRig rig="threePt" dir="t"/>
          </a:scene3d>
        </p:spPr>
      </p:pic>
      <p:sp>
        <p:nvSpPr>
          <p:cNvPr id="4" name="Rectangle 3"/>
          <p:cNvSpPr/>
          <p:nvPr/>
        </p:nvSpPr>
        <p:spPr bwMode="auto">
          <a:xfrm>
            <a:off x="7207336" y="847703"/>
            <a:ext cx="1407044" cy="2170650"/>
          </a:xfrm>
          <a:prstGeom prst="rect">
            <a:avLst/>
          </a:prstGeom>
          <a:solidFill>
            <a:schemeClr val="bg1"/>
          </a:solidFill>
          <a:ln>
            <a:noFill/>
          </a:ln>
          <a:effectLst>
            <a:outerShdw blurRad="76200" dist="38100" dir="8100000" sx="102000" sy="102000" algn="tr" rotWithShape="0">
              <a:schemeClr val="bg2">
                <a:lumMod val="50000"/>
                <a:alpha val="30000"/>
              </a:schemeClr>
            </a:outerShdw>
          </a:effectLst>
          <a:scene3d>
            <a:camera prst="perspectiveLeft" fov="3600000"/>
            <a:lightRig rig="threePt" dir="t"/>
          </a:scene3d>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 name="Group 2"/>
          <p:cNvGrpSpPr/>
          <p:nvPr/>
        </p:nvGrpSpPr>
        <p:grpSpPr>
          <a:xfrm>
            <a:off x="7190286" y="838013"/>
            <a:ext cx="1471330" cy="2180341"/>
            <a:chOff x="9817015" y="874850"/>
            <a:chExt cx="1961773" cy="2180341"/>
          </a:xfrm>
          <a:effectLst/>
          <a:scene3d>
            <a:camera prst="perspectiveLeft" fov="3600000"/>
            <a:lightRig rig="threePt" dir="t"/>
          </a:scene3d>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1" t="4528" r="63371" b="85108"/>
            <a:stretch/>
          </p:blipFill>
          <p:spPr>
            <a:xfrm>
              <a:off x="9817015" y="874850"/>
              <a:ext cx="1961773" cy="320697"/>
            </a:xfrm>
            <a:prstGeom prst="rect">
              <a:avLst/>
            </a:prstGeom>
            <a:effectLst/>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0154" t="18110" r="41623" b="16766"/>
            <a:stretch/>
          </p:blipFill>
          <p:spPr>
            <a:xfrm>
              <a:off x="9817015" y="1195548"/>
              <a:ext cx="1961773" cy="1859643"/>
            </a:xfrm>
            <a:prstGeom prst="rect">
              <a:avLst/>
            </a:prstGeom>
            <a:effectLst/>
          </p:spPr>
        </p:pic>
      </p:grp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1734" t="14445" r="55975" b="46702"/>
          <a:stretch/>
        </p:blipFill>
        <p:spPr>
          <a:xfrm>
            <a:off x="4088759" y="3055191"/>
            <a:ext cx="1661558" cy="1287332"/>
          </a:xfrm>
          <a:prstGeom prst="rect">
            <a:avLst/>
          </a:prstGeom>
          <a:effectLst>
            <a:outerShdw blurRad="76200" dist="38100" dir="18900000" sx="102000" sy="102000" algn="bl" rotWithShape="0">
              <a:schemeClr val="bg2">
                <a:lumMod val="50000"/>
                <a:alpha val="30000"/>
              </a:schemeClr>
            </a:outerShdw>
          </a:effectLst>
          <a:scene3d>
            <a:camera prst="perspectiveLeft">
              <a:rot lat="300000" lon="1200000" rev="0"/>
            </a:camera>
            <a:lightRig rig="threePt" dir="t"/>
          </a:scene3d>
        </p:spPr>
      </p:pic>
    </p:spTree>
    <p:extLst>
      <p:ext uri="{BB962C8B-B14F-4D97-AF65-F5344CB8AC3E}">
        <p14:creationId xmlns:p14="http://schemas.microsoft.com/office/powerpoint/2010/main" val="5971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046" y="1624820"/>
            <a:ext cx="3512901" cy="3200839"/>
          </a:xfrm>
          <a:prstGeom prst="rect">
            <a:avLst/>
          </a:prstGeom>
          <a:effectLst>
            <a:innerShdw blurRad="444500">
              <a:prstClr val="black">
                <a:alpha val="31000"/>
              </a:prstClr>
            </a:innerShdw>
          </a:effectLst>
          <a:scene3d>
            <a:camera prst="perspectiveLeft"/>
            <a:lightRig rig="threePt" dir="t"/>
          </a:scene3d>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Lead </a:t>
            </a:r>
            <a:r>
              <a:rPr lang="en-US" sz="2400" spc="0" dirty="0">
                <a:solidFill>
                  <a:srgbClr val="002060"/>
                </a:solidFill>
              </a:rPr>
              <a:t>scoring</a:t>
            </a:r>
            <a:r>
              <a:rPr lang="en-US" sz="3600" spc="0" dirty="0">
                <a:gradFill>
                  <a:gsLst>
                    <a:gs pos="0">
                      <a:srgbClr val="292929"/>
                    </a:gs>
                    <a:gs pos="86000">
                      <a:srgbClr val="292929"/>
                    </a:gs>
                  </a:gsLst>
                  <a:lin ang="5400000" scaled="0"/>
                </a:gradFill>
              </a:rPr>
              <a:t/>
            </a:r>
            <a:br>
              <a:rPr lang="en-US" sz="3600" spc="0" dirty="0">
                <a:gradFill>
                  <a:gsLst>
                    <a:gs pos="0">
                      <a:srgbClr val="292929"/>
                    </a:gs>
                    <a:gs pos="86000">
                      <a:srgbClr val="292929"/>
                    </a:gs>
                  </a:gsLst>
                  <a:lin ang="5400000" scaled="0"/>
                </a:gra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Determine sales-ready leads with flexible scoring based on behavior, demographics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time</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Nurture campaigns</a:t>
            </a:r>
            <a:r>
              <a:rPr lang="en-US" sz="2000" dirty="0"/>
              <a:t/>
            </a:r>
            <a:br>
              <a:rPr lang="en-US" sz="20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Foster prospect interest with multi-stage, trigger based nurture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Multiple scoring models</a:t>
            </a:r>
            <a:r>
              <a:rPr lang="en-US" sz="2000" dirty="0"/>
              <a:t/>
            </a:r>
            <a:br>
              <a:rPr lang="en-US" sz="20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Accommodate different product &amp; customer types with multiple lead scoring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models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Lead imports</a:t>
            </a:r>
            <a:r>
              <a:rPr lang="en-US" sz="1600" dirty="0"/>
              <a:t/>
            </a:r>
            <a:br>
              <a:rPr lang="en-US" sz="1600" dirty="0"/>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Enable leads from multiple sources with APIs for import from external lists</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Lead </a:t>
            </a:r>
            <a:r>
              <a:rPr lang="en-US" dirty="0" smtClean="0">
                <a:cs typeface="Segoe UI Light"/>
              </a:rPr>
              <a:t>management</a:t>
            </a:r>
            <a:endParaRPr lang="en-US" dirty="0"/>
          </a:p>
        </p:txBody>
      </p:sp>
      <p:pic>
        <p:nvPicPr>
          <p:cNvPr id="1026" name="Picture 3" descr="image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8" t="2902" r="6113" b="7865"/>
          <a:stretch/>
        </p:blipFill>
        <p:spPr bwMode="auto">
          <a:xfrm>
            <a:off x="7162263" y="1307207"/>
            <a:ext cx="1642057" cy="1790163"/>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image00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55" t="3492" r="5664" b="9252"/>
          <a:stretch/>
        </p:blipFill>
        <p:spPr bwMode="auto">
          <a:xfrm>
            <a:off x="4279450" y="2856633"/>
            <a:ext cx="1849730" cy="1796604"/>
          </a:xfrm>
          <a:prstGeom prst="rect">
            <a:avLst/>
          </a:prstGeom>
          <a:effectLst>
            <a:outerShdw blurRad="76200" dist="38100" dir="3600000" sx="103000" sy="103000" algn="tl" rotWithShape="0">
              <a:schemeClr val="bg2">
                <a:lumMod val="50000"/>
                <a:alpha val="30000"/>
              </a:schemeClr>
            </a:outerShdw>
          </a:effectLst>
          <a:scene3d>
            <a:camera prst="perspectiveLeft">
              <a:rot lat="300000" lon="1200000" rev="0"/>
            </a:camera>
            <a:lightRig rig="threePt" dir="t"/>
          </a:scene3d>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4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Marketing </a:t>
            </a:r>
            <a:r>
              <a:rPr lang="en-US" sz="2400" spc="0" dirty="0">
                <a:solidFill>
                  <a:srgbClr val="002060"/>
                </a:solidFill>
              </a:rPr>
              <a:t>visibility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Empower sales teams with visibility into marketing calendar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campaigns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smtClean="0">
                <a:solidFill>
                  <a:srgbClr val="002060"/>
                </a:solidFill>
              </a:rPr>
              <a:t>Outside-in </a:t>
            </a:r>
            <a:r>
              <a:rPr lang="en-US" sz="2400" spc="0" dirty="0">
                <a:solidFill>
                  <a:srgbClr val="002060"/>
                </a:solidFill>
              </a:rPr>
              <a:t>view</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Provide customer view of marketing activities &amp; interactions vs CMO campaign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view</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Targeting input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Allow sales to provide input into campaign targeting for key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accounts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Marketing alerts</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Subscribe to alerts about customer behavior as part of an integrated campaign flow </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p:txBody>
          <a:bodyPr/>
          <a:lstStyle/>
          <a:p>
            <a:r>
              <a:rPr lang="en-US" dirty="0" smtClean="0"/>
              <a:t>Sales collaboration</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083" y="1617307"/>
            <a:ext cx="3546224" cy="3153746"/>
          </a:xfrm>
          <a:prstGeom prst="rect">
            <a:avLst/>
          </a:prstGeom>
          <a:effectLst>
            <a:innerShdw blurRad="444500">
              <a:prstClr val="black">
                <a:alpha val="31000"/>
              </a:prstClr>
            </a:innerShdw>
          </a:effectLst>
          <a:scene3d>
            <a:camera prst="perspectiveLeft"/>
            <a:lightRig rig="threePt" dir="t"/>
          </a:scene3d>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0675" t="12870" r="36966" b="44221"/>
          <a:stretch/>
        </p:blipFill>
        <p:spPr>
          <a:xfrm>
            <a:off x="4166118" y="3103772"/>
            <a:ext cx="1905748" cy="1879279"/>
          </a:xfrm>
          <a:prstGeom prst="rect">
            <a:avLst/>
          </a:prstGeom>
          <a:effectLst>
            <a:outerShdw blurRad="76200" dist="38100" dir="18900000" sx="102000" sy="102000" algn="bl" rotWithShape="0">
              <a:schemeClr val="bg2">
                <a:lumMod val="50000"/>
                <a:alpha val="30000"/>
              </a:schemeClr>
            </a:outerShdw>
          </a:effectLst>
          <a:scene3d>
            <a:camera prst="perspectiveLeft"/>
            <a:lightRig rig="threePt" dir="t"/>
          </a:scene3d>
        </p:spPr>
      </p:pic>
      <p:pic>
        <p:nvPicPr>
          <p:cNvPr id="11" name="Picture 10"/>
          <p:cNvPicPr>
            <a:picLocks noChangeAspect="1"/>
          </p:cNvPicPr>
          <p:nvPr/>
        </p:nvPicPr>
        <p:blipFill rotWithShape="1">
          <a:blip r:embed="rId6"/>
          <a:srcRect l="78506" t="34588" r="6351" b="43090"/>
          <a:stretch/>
        </p:blipFill>
        <p:spPr>
          <a:xfrm>
            <a:off x="6605818" y="3655076"/>
            <a:ext cx="2350526" cy="1299396"/>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83258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Social </a:t>
            </a:r>
            <a:r>
              <a:rPr lang="en-US" sz="2400" spc="0" dirty="0">
                <a:solidFill>
                  <a:srgbClr val="002060"/>
                </a:solidFill>
              </a:rPr>
              <a:t>sentiment</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Analyze sentiment with easy-to-read charts on the home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page</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Social amplification</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Amplify campaign reach by posting directly to Facebook or Twitter </a:t>
            </a:r>
            <a:endPar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Collaboration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Collaborate across internal &amp; external teams with Yammer, Skype &amp;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Lync</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Social curation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Curate social messages to ensure compliance with brand standards</a:t>
            </a:r>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a:cs typeface="Segoe UI Light"/>
              </a:rPr>
              <a:t>Social </a:t>
            </a:r>
            <a:r>
              <a:rPr lang="en-US" dirty="0" smtClean="0">
                <a:cs typeface="Segoe UI Light"/>
              </a:rPr>
              <a:t>marketing</a:t>
            </a:r>
            <a:endParaRPr lang="en-US" sz="3200" dirty="0"/>
          </a:p>
        </p:txBody>
      </p:sp>
      <p:grpSp>
        <p:nvGrpSpPr>
          <p:cNvPr id="5" name="Group 4"/>
          <p:cNvGrpSpPr/>
          <p:nvPr/>
        </p:nvGrpSpPr>
        <p:grpSpPr>
          <a:xfrm>
            <a:off x="4561529" y="1623527"/>
            <a:ext cx="3521655" cy="3296816"/>
            <a:chOff x="280941" y="601662"/>
            <a:chExt cx="9845406" cy="6005040"/>
          </a:xfrm>
        </p:grpSpPr>
        <p:pic>
          <p:nvPicPr>
            <p:cNvPr id="6" name="Picture 5"/>
            <p:cNvPicPr>
              <a:picLocks noChangeAspect="1"/>
            </p:cNvPicPr>
            <p:nvPr/>
          </p:nvPicPr>
          <p:blipFill>
            <a:blip r:embed="rId4"/>
            <a:stretch>
              <a:fillRect/>
            </a:stretch>
          </p:blipFill>
          <p:spPr>
            <a:xfrm>
              <a:off x="280941" y="601662"/>
              <a:ext cx="9845406" cy="5778373"/>
            </a:xfrm>
            <a:prstGeom prst="rect">
              <a:avLst/>
            </a:prstGeom>
            <a:effectLst>
              <a:innerShdw blurRad="444500">
                <a:prstClr val="black">
                  <a:alpha val="31000"/>
                </a:prstClr>
              </a:innerShdw>
            </a:effectLst>
            <a:scene3d>
              <a:camera prst="perspectiveLeft"/>
              <a:lightRig rig="threePt" dir="t"/>
            </a:scene3d>
          </p:spPr>
        </p:pic>
        <p:pic>
          <p:nvPicPr>
            <p:cNvPr id="9" name="Picture 8"/>
            <p:cNvPicPr>
              <a:picLocks noChangeAspect="1"/>
            </p:cNvPicPr>
            <p:nvPr/>
          </p:nvPicPr>
          <p:blipFill>
            <a:blip r:embed="rId5"/>
            <a:stretch>
              <a:fillRect/>
            </a:stretch>
          </p:blipFill>
          <p:spPr>
            <a:xfrm>
              <a:off x="7042862" y="885562"/>
              <a:ext cx="2750362" cy="5721140"/>
            </a:xfrm>
            <a:prstGeom prst="rect">
              <a:avLst/>
            </a:prstGeom>
            <a:effectLst>
              <a:innerShdw blurRad="444500">
                <a:prstClr val="black">
                  <a:alpha val="31000"/>
                </a:prstClr>
              </a:innerShdw>
            </a:effectLst>
            <a:scene3d>
              <a:camera prst="perspectiveLeft"/>
              <a:lightRig rig="threePt" dir="t"/>
            </a:scene3d>
          </p:spPr>
        </p:pic>
      </p:gr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6660" t="18230" r="1262" b="40133"/>
          <a:stretch/>
        </p:blipFill>
        <p:spPr>
          <a:xfrm>
            <a:off x="6553063" y="3925749"/>
            <a:ext cx="1530122" cy="1908150"/>
          </a:xfrm>
          <a:prstGeom prst="rect">
            <a:avLst/>
          </a:prstGeom>
          <a:effectLst>
            <a:outerShdw blurRad="76200" dist="25400" dir="16800000" sx="103000" sy="103000" algn="br" rotWithShape="0">
              <a:schemeClr val="bg2">
                <a:lumMod val="50000"/>
                <a:alpha val="30000"/>
              </a:schemeClr>
            </a:outerShdw>
          </a:effectLst>
          <a:scene3d>
            <a:camera prst="perspectiveLeft">
              <a:rot lat="600000" lon="1200000" rev="0"/>
            </a:camera>
            <a:lightRig rig="threePt" dir="t"/>
          </a:scene3d>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77110" t="24944" r="3684" b="41474"/>
          <a:stretch/>
        </p:blipFill>
        <p:spPr>
          <a:xfrm>
            <a:off x="6884257" y="907943"/>
            <a:ext cx="1739783" cy="2028090"/>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r="58397" b="64711"/>
          <a:stretch/>
        </p:blipFill>
        <p:spPr>
          <a:xfrm>
            <a:off x="3765628" y="2390205"/>
            <a:ext cx="2519610" cy="1639019"/>
          </a:xfrm>
          <a:prstGeom prst="rect">
            <a:avLst/>
          </a:prstGeom>
          <a:solidFill>
            <a:schemeClr val="bg1"/>
          </a:solidFill>
          <a:ln>
            <a:noFill/>
          </a:ln>
          <a:effectLst>
            <a:outerShdw blurRad="76200" dist="38100" dir="2700000" sx="102000" sy="102000" algn="tl" rotWithShape="0">
              <a:schemeClr val="bg2">
                <a:lumMod val="50000"/>
                <a:alpha val="30000"/>
              </a:schemeClr>
            </a:outerShdw>
          </a:effectLst>
          <a:scene3d>
            <a:camera prst="perspectiveLeft"/>
            <a:lightRig rig="threePt" dir="t"/>
          </a:scene3d>
        </p:spPr>
      </p:pic>
    </p:spTree>
    <p:extLst>
      <p:ext uri="{BB962C8B-B14F-4D97-AF65-F5344CB8AC3E}">
        <p14:creationId xmlns:p14="http://schemas.microsoft.com/office/powerpoint/2010/main" val="415177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7" y="585529"/>
            <a:ext cx="5298005" cy="6190647"/>
          </a:xfrm>
          <a:prstGeom prst="rect">
            <a:avLst/>
          </a:prstGeom>
        </p:spPr>
      </p:pic>
      <p:sp>
        <p:nvSpPr>
          <p:cNvPr id="10" name="Text Placeholder 2"/>
          <p:cNvSpPr txBox="1">
            <a:spLocks/>
          </p:cNvSpPr>
          <p:nvPr/>
        </p:nvSpPr>
        <p:spPr>
          <a:xfrm>
            <a:off x="389438"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spcBef>
                <a:spcPct val="0"/>
              </a:spcBef>
              <a:spcAft>
                <a:spcPct val="0"/>
              </a:spcAft>
              <a:buNone/>
            </a:pPr>
            <a:r>
              <a:rPr lang="en-US" sz="2400" spc="0" dirty="0" smtClean="0">
                <a:solidFill>
                  <a:srgbClr val="002060"/>
                </a:solidFill>
              </a:rPr>
              <a:t>Reporting </a:t>
            </a:r>
            <a:r>
              <a:rPr lang="en-US" sz="2400" spc="0" dirty="0">
                <a:solidFill>
                  <a:srgbClr val="002060"/>
                </a:solidFill>
              </a:rPr>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View campaign performance, financials &amp; resource management with out-of-the-box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reporting</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Rich analytics</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Analyze in depth campaign performance &amp; marketing impact with powerful, flexible </a:t>
            </a:r>
            <a:r>
              <a:rPr lang="en-US" sz="16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analytics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spcBef>
                <a:spcPct val="0"/>
              </a:spcBef>
              <a:spcAft>
                <a:spcPct val="0"/>
              </a:spcAft>
              <a:buNone/>
            </a:pPr>
            <a:r>
              <a:rPr lang="en-US" sz="2400" spc="0" dirty="0">
                <a:solidFill>
                  <a:srgbClr val="002060"/>
                </a:solidFill>
              </a:rPr>
              <a:t>Time-based analysis </a:t>
            </a:r>
            <a:br>
              <a:rPr lang="en-US" sz="2400" spc="0" dirty="0">
                <a:solidFill>
                  <a:srgbClr val="002060"/>
                </a:solidFill>
              </a:rPr>
            </a:br>
            <a:r>
              <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Understand trends &amp; get a complete picture of marketing ROI with time-based analytics</a:t>
            </a:r>
          </a:p>
          <a:p>
            <a:pPr marL="0" indent="0" defTabSz="914173" fontAlgn="base">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40" y="228614"/>
            <a:ext cx="6468561" cy="609398"/>
          </a:xfrm>
        </p:spPr>
        <p:txBody>
          <a:bodyPr>
            <a:normAutofit/>
          </a:bodyPr>
          <a:lstStyle/>
          <a:p>
            <a:r>
              <a:rPr lang="en-US" dirty="0" smtClean="0">
                <a:cs typeface="Segoe UI Light"/>
              </a:rPr>
              <a:t>Marketing Analytics </a:t>
            </a:r>
            <a:endParaRPr lang="en-US" sz="32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2060" y="1616448"/>
            <a:ext cx="3517542" cy="3148735"/>
          </a:xfrm>
          <a:prstGeom prst="rect">
            <a:avLst/>
          </a:prstGeom>
          <a:ln>
            <a:noFill/>
          </a:ln>
          <a:effectLst/>
          <a:scene3d>
            <a:camera prst="perspectiveLeft"/>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8159" y="3190815"/>
            <a:ext cx="2066419" cy="1862327"/>
          </a:xfrm>
          <a:prstGeom prst="rect">
            <a:avLst/>
          </a:prstGeom>
          <a:effectLst>
            <a:outerShdw blurRad="76200" dist="38100" dir="18900000" sx="102000" sy="102000" algn="bl" rotWithShape="0">
              <a:schemeClr val="bg2">
                <a:lumMod val="50000"/>
                <a:alpha val="30000"/>
              </a:schemeClr>
            </a:outerShdw>
          </a:effectLst>
          <a:scene3d>
            <a:camera prst="perspectiveLeft"/>
            <a:lightRig rig="threePt" dir="t"/>
          </a:scene3d>
        </p:spPr>
      </p:pic>
      <p:pic>
        <p:nvPicPr>
          <p:cNvPr id="11" name="Content Placeholder 6"/>
          <p:cNvPicPr>
            <a:picLocks/>
          </p:cNvPicPr>
          <p:nvPr/>
        </p:nvPicPr>
        <p:blipFill>
          <a:blip r:embed="rId6"/>
          <a:stretch>
            <a:fillRect/>
          </a:stretch>
        </p:blipFill>
        <p:spPr>
          <a:xfrm>
            <a:off x="6955492" y="3796055"/>
            <a:ext cx="1880171" cy="1407561"/>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spTree>
    <p:extLst>
      <p:ext uri="{BB962C8B-B14F-4D97-AF65-F5344CB8AC3E}">
        <p14:creationId xmlns:p14="http://schemas.microsoft.com/office/powerpoint/2010/main" val="315362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6"/>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233" y="6491799"/>
            <a:ext cx="1338255" cy="206293"/>
          </a:xfrm>
          <a:prstGeom prst="rect">
            <a:avLst/>
          </a:prstGeom>
        </p:spPr>
      </p:pic>
      <p:sp>
        <p:nvSpPr>
          <p:cNvPr id="18" name="Rectangle 17"/>
          <p:cNvSpPr/>
          <p:nvPr/>
        </p:nvSpPr>
        <p:spPr bwMode="auto">
          <a:xfrm>
            <a:off x="0" y="0"/>
            <a:ext cx="9144000" cy="6858000"/>
          </a:xfrm>
          <a:prstGeom prst="rect">
            <a:avLst/>
          </a:prstGeom>
          <a:gradFill flip="none" rotWithShape="1">
            <a:gsLst>
              <a:gs pos="50000">
                <a:schemeClr val="bg1">
                  <a:alpha val="0"/>
                </a:schemeClr>
              </a:gs>
              <a:gs pos="0">
                <a:schemeClr val="bg1">
                  <a:alpha val="90000"/>
                </a:schemeClr>
              </a:gs>
            </a:gsLst>
            <a:lin ang="5400000" scaled="1"/>
            <a:tileRect/>
          </a:gra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Title 1"/>
          <p:cNvSpPr txBox="1">
            <a:spLocks/>
          </p:cNvSpPr>
          <p:nvPr/>
        </p:nvSpPr>
        <p:spPr>
          <a:xfrm>
            <a:off x="205740" y="296898"/>
            <a:ext cx="8917173" cy="917575"/>
          </a:xfrm>
          <a:prstGeom prst="rect">
            <a:avLst/>
          </a:prstGeom>
        </p:spPr>
        <p:txBody>
          <a:bodyPr/>
          <a:lstStyle>
            <a:lvl1pPr algn="l" defTabSz="914098"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endParaRPr lang="en-US" dirty="0"/>
          </a:p>
        </p:txBody>
      </p:sp>
      <p:sp>
        <p:nvSpPr>
          <p:cNvPr id="2" name="Title 1"/>
          <p:cNvSpPr>
            <a:spLocks noGrp="1"/>
          </p:cNvSpPr>
          <p:nvPr>
            <p:ph type="title"/>
          </p:nvPr>
        </p:nvSpPr>
        <p:spPr/>
        <p:txBody>
          <a:bodyPr>
            <a:normAutofit/>
          </a:bodyPr>
          <a:lstStyle/>
          <a:p>
            <a:r>
              <a:rPr lang="en-US" dirty="0" smtClean="0"/>
              <a:t>Microsoft Social Listening</a:t>
            </a:r>
            <a:endParaRPr lang="en-US" dirty="0"/>
          </a:p>
        </p:txBody>
      </p:sp>
      <p:sp>
        <p:nvSpPr>
          <p:cNvPr id="9" name="Rectangle 8"/>
          <p:cNvSpPr/>
          <p:nvPr/>
        </p:nvSpPr>
        <p:spPr bwMode="auto">
          <a:xfrm>
            <a:off x="442054" y="1786002"/>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82880" tIns="182880" rIns="182880" bIns="182880" numCol="1" rtlCol="0" anchor="ctr" anchorCtr="0" compatLnSpc="1">
            <a:prstTxWarp prst="textNoShape">
              <a:avLst/>
            </a:prstTxWarp>
          </a:bodyPr>
          <a:lstStyle/>
          <a:p>
            <a:pPr lvl="0" algn="ctr" defTabSz="932472" fontAlgn="base">
              <a:lnSpc>
                <a:spcPct val="90000"/>
              </a:lnSpc>
              <a:spcBef>
                <a:spcPct val="0"/>
              </a:spcBef>
              <a:spcAft>
                <a:spcPct val="0"/>
              </a:spcAft>
            </a:pPr>
            <a:r>
              <a:rPr lang="en-US" sz="2800" dirty="0">
                <a:solidFill>
                  <a:srgbClr val="FFFFFF"/>
                </a:solidFill>
                <a:ea typeface="Segoe UI" pitchFamily="34" charset="0"/>
                <a:cs typeface="Segoe UI" pitchFamily="34" charset="0"/>
              </a:rPr>
              <a:t>Social Listening</a:t>
            </a:r>
          </a:p>
        </p:txBody>
      </p:sp>
      <p:sp>
        <p:nvSpPr>
          <p:cNvPr id="11" name="Rectangle 10"/>
          <p:cNvSpPr/>
          <p:nvPr/>
        </p:nvSpPr>
        <p:spPr bwMode="auto">
          <a:xfrm>
            <a:off x="1468494" y="4015510"/>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a:solidFill>
                  <a:schemeClr val="bg1"/>
                </a:solidFill>
                <a:ea typeface="Segoe UI" pitchFamily="34" charset="0"/>
                <a:cs typeface="Segoe UI" pitchFamily="34" charset="0"/>
              </a:rPr>
              <a:t>Social CRM</a:t>
            </a:r>
          </a:p>
        </p:txBody>
      </p:sp>
      <p:sp>
        <p:nvSpPr>
          <p:cNvPr id="13" name="Rectangle 12"/>
          <p:cNvSpPr/>
          <p:nvPr/>
        </p:nvSpPr>
        <p:spPr bwMode="auto">
          <a:xfrm>
            <a:off x="2494934" y="1785442"/>
            <a:ext cx="1821003" cy="2045975"/>
          </a:xfrm>
          <a:prstGeom prst="rect">
            <a:avLst/>
          </a:prstGeom>
          <a:solidFill>
            <a:srgbClr val="1E3460">
              <a:alpha val="9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dirty="0">
                <a:solidFill>
                  <a:schemeClr val="bg1"/>
                </a:solidFill>
                <a:ea typeface="Segoe UI" pitchFamily="34" charset="0"/>
                <a:cs typeface="Segoe UI" pitchFamily="34" charset="0"/>
              </a:rPr>
              <a:t>Social Analytics</a:t>
            </a:r>
          </a:p>
        </p:txBody>
      </p:sp>
    </p:spTree>
    <p:extLst>
      <p:ext uri="{BB962C8B-B14F-4D97-AF65-F5344CB8AC3E}">
        <p14:creationId xmlns:p14="http://schemas.microsoft.com/office/powerpoint/2010/main" val="142037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1026"/>
          <p:cNvSpPr>
            <a:spLocks noGrp="1" noChangeArrowheads="1"/>
          </p:cNvSpPr>
          <p:nvPr>
            <p:ph type="title"/>
          </p:nvPr>
        </p:nvSpPr>
        <p:spPr>
          <a:xfrm>
            <a:off x="397170" y="188640"/>
            <a:ext cx="8226425" cy="553998"/>
          </a:xfrm>
          <a:noFill/>
        </p:spPr>
        <p:txBody>
          <a:bodyPr>
            <a:spAutoFit/>
          </a:bodyPr>
          <a:lstStyle/>
          <a:p>
            <a:r>
              <a:rPr lang="en-US" sz="3000" dirty="0"/>
              <a:t>Components of </a:t>
            </a:r>
            <a:r>
              <a:rPr lang="en-US" sz="3000" dirty="0" smtClean="0"/>
              <a:t>CRM Systems</a:t>
            </a:r>
            <a:endParaRPr lang="en-GB" sz="3000" dirty="0"/>
          </a:p>
        </p:txBody>
      </p:sp>
      <p:sp>
        <p:nvSpPr>
          <p:cNvPr id="2" name="Content Placeholder 1"/>
          <p:cNvSpPr>
            <a:spLocks noGrp="1"/>
          </p:cNvSpPr>
          <p:nvPr>
            <p:ph idx="1"/>
          </p:nvPr>
        </p:nvSpPr>
        <p:spPr>
          <a:xfrm>
            <a:off x="365275" y="764704"/>
            <a:ext cx="8226425" cy="2620888"/>
          </a:xfrm>
        </p:spPr>
        <p:txBody>
          <a:bodyPr/>
          <a:lstStyle/>
          <a:p>
            <a:r>
              <a:rPr lang="en-US" dirty="0" smtClean="0"/>
              <a:t>The software producers understand the structure of CRM differently</a:t>
            </a:r>
          </a:p>
          <a:p>
            <a:r>
              <a:rPr lang="en-US" dirty="0" smtClean="0"/>
              <a:t>You can find CRM, which mean different goals: sales module, communication module, performance of sales personnel, distribution channel analysis, loyalty “point” systems, etc. (what type is Sugar CRM?, MS CRM ?, SAP CRM?) </a:t>
            </a:r>
            <a:endParaRPr lang="lt-LT" dirty="0"/>
          </a:p>
        </p:txBody>
      </p:sp>
      <p:pic>
        <p:nvPicPr>
          <p:cNvPr id="128006" name="Picture 1030" descr="G:\Powerpoint\Pe_Uk\PE159-Curtis\Final files\Gif\ch07\C07NF0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70" y="3501008"/>
            <a:ext cx="8356600" cy="30067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0ADCA02A-F5BF-432B-B124-D50387640E69}" type="slidenum">
              <a:rPr lang="en-US" smtClean="0"/>
              <a:pPr>
                <a:defRPr/>
              </a:pPr>
              <a:t>6</a:t>
            </a:fld>
            <a:endParaRPr lang="en-US"/>
          </a:p>
        </p:txBody>
      </p:sp>
    </p:spTree>
    <p:extLst>
      <p:ext uri="{BB962C8B-B14F-4D97-AF65-F5344CB8AC3E}">
        <p14:creationId xmlns:p14="http://schemas.microsoft.com/office/powerpoint/2010/main" val="269718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389439" y="1689607"/>
            <a:ext cx="3154680"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smtClean="0">
                <a:solidFill>
                  <a:srgbClr val="002060"/>
                </a:solidFill>
              </a:rPr>
              <a:t>Powerful social listening</a:t>
            </a:r>
            <a:r>
              <a:rPr lang="en-US" sz="2400" spc="0" dirty="0" smtClean="0">
                <a:solidFill>
                  <a:schemeClr val="accent6"/>
                </a:solidFill>
              </a:rPr>
              <a:t/>
            </a:r>
            <a:br>
              <a:rPr lang="en-US" sz="2400" spc="0" dirty="0" smtClean="0">
                <a:solidFill>
                  <a:schemeClr val="accent6"/>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Listen to what people are saying globally across the social web in 19 languages.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smtClean="0">
                <a:solidFill>
                  <a:srgbClr val="002060"/>
                </a:solidFill>
              </a:rPr>
              <a:t>Key influencers</a:t>
            </a:r>
            <a:r>
              <a:rPr lang="en-US" sz="1400" dirty="0" smtClean="0"/>
              <a:t/>
            </a:r>
            <a:br>
              <a:rPr lang="en-US" sz="1400" dirty="0" smtClean="0"/>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Identify who is actively talking about your brand, products, or services.</a:t>
            </a:r>
          </a:p>
          <a:p>
            <a:pPr marL="0" indent="0" defTabSz="914173" fontAlgn="base">
              <a:lnSpc>
                <a:spcPct val="100000"/>
              </a:lnSpc>
              <a:spcBef>
                <a:spcPct val="0"/>
              </a:spcBef>
              <a:spcAft>
                <a:spcPct val="0"/>
              </a:spcAft>
              <a:buNone/>
            </a:pPr>
            <a:endParaRPr lang="en-US" sz="1800" dirty="0">
              <a:solidFill>
                <a:schemeClr val="tx1">
                  <a:lumMod val="75000"/>
                  <a:lumOff val="25000"/>
                </a:schemeClr>
              </a:solidFill>
              <a:latin typeface="Segoe UI" panose="020B0502040204020203" pitchFamily="34" charset="0"/>
              <a:ea typeface="Segoe UI"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Sophisticated alerts</a:t>
            </a:r>
            <a:r>
              <a:rPr lang="en-US" sz="1400" dirty="0" smtClean="0"/>
              <a:t/>
            </a:r>
            <a:br>
              <a:rPr lang="en-US" sz="1400" dirty="0" smtClean="0"/>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Detect trends and listen for specific posts to keep you informed on the topics you care about.</a:t>
            </a:r>
          </a:p>
        </p:txBody>
      </p:sp>
      <p:sp>
        <p:nvSpPr>
          <p:cNvPr id="8" name="Title 7"/>
          <p:cNvSpPr>
            <a:spLocks noGrp="1"/>
          </p:cNvSpPr>
          <p:nvPr>
            <p:ph type="title"/>
          </p:nvPr>
        </p:nvSpPr>
        <p:spPr>
          <a:xfrm>
            <a:off x="389439" y="228614"/>
            <a:ext cx="8363938" cy="609398"/>
          </a:xfrm>
        </p:spPr>
        <p:txBody>
          <a:bodyPr>
            <a:normAutofit/>
          </a:bodyPr>
          <a:lstStyle/>
          <a:p>
            <a:r>
              <a:rPr lang="en-US" dirty="0"/>
              <a:t>Social </a:t>
            </a:r>
            <a:r>
              <a:rPr lang="en-US" dirty="0" smtClean="0"/>
              <a:t>Listening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85529"/>
            <a:ext cx="5298005" cy="619064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657" y="1634957"/>
            <a:ext cx="3523763" cy="3136594"/>
          </a:xfrm>
          <a:prstGeom prst="rect">
            <a:avLst/>
          </a:prstGeom>
          <a:effectLst>
            <a:innerShdw blurRad="444500">
              <a:prstClr val="black">
                <a:alpha val="31000"/>
              </a:prstClr>
            </a:innerShdw>
          </a:effectLst>
          <a:scene3d>
            <a:camera prst="perspectiveLeft"/>
            <a:lightRig rig="threePt" dir="t"/>
          </a:scene3d>
        </p:spPr>
      </p:pic>
      <p:pic>
        <p:nvPicPr>
          <p:cNvPr id="3" name="Picture 2"/>
          <p:cNvPicPr>
            <a:picLocks noChangeAspect="1"/>
          </p:cNvPicPr>
          <p:nvPr/>
        </p:nvPicPr>
        <p:blipFill rotWithShape="1">
          <a:blip r:embed="rId5"/>
          <a:srcRect l="3125"/>
          <a:stretch/>
        </p:blipFill>
        <p:spPr>
          <a:xfrm>
            <a:off x="7071691" y="1479694"/>
            <a:ext cx="1924160" cy="2022721"/>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13" name="Picture 12"/>
          <p:cNvPicPr>
            <a:picLocks noChangeAspect="1"/>
          </p:cNvPicPr>
          <p:nvPr/>
        </p:nvPicPr>
        <p:blipFill>
          <a:blip r:embed="rId6"/>
          <a:stretch>
            <a:fillRect/>
          </a:stretch>
        </p:blipFill>
        <p:spPr>
          <a:xfrm>
            <a:off x="5975226" y="4150801"/>
            <a:ext cx="2631026" cy="1241500"/>
          </a:xfrm>
          <a:prstGeom prst="rect">
            <a:avLst/>
          </a:prstGeom>
          <a:effectLst>
            <a:outerShdw blurRad="76200" dist="38100" dir="16800000" sx="103000" sy="103000" algn="br" rotWithShape="0">
              <a:schemeClr val="bg2">
                <a:lumMod val="50000"/>
                <a:alpha val="30000"/>
              </a:schemeClr>
            </a:outerShdw>
          </a:effectLst>
          <a:scene3d>
            <a:camera prst="perspectiveLeft">
              <a:rot lat="0" lon="1200000" rev="21540000"/>
            </a:camera>
            <a:lightRig rig="threePt" dir="t"/>
          </a:scene3d>
        </p:spPr>
      </p:pic>
      <p:pic>
        <p:nvPicPr>
          <p:cNvPr id="2" name="Picture 1"/>
          <p:cNvPicPr>
            <a:picLocks noChangeAspect="1"/>
          </p:cNvPicPr>
          <p:nvPr/>
        </p:nvPicPr>
        <p:blipFill>
          <a:blip r:embed="rId7"/>
          <a:stretch>
            <a:fillRect/>
          </a:stretch>
        </p:blipFill>
        <p:spPr>
          <a:xfrm>
            <a:off x="3572004" y="2603005"/>
            <a:ext cx="2259357" cy="1297238"/>
          </a:xfrm>
          <a:prstGeom prst="rect">
            <a:avLst/>
          </a:prstGeom>
          <a:effectLst>
            <a:outerShdw blurRad="76200" dist="38100" dir="3600000" sx="103000" sy="103000" algn="tl" rotWithShape="0">
              <a:schemeClr val="bg2">
                <a:lumMod val="50000"/>
                <a:alpha val="30000"/>
              </a:schemeClr>
            </a:outerShdw>
          </a:effectLst>
          <a:scene3d>
            <a:camera prst="perspectiveLeft"/>
            <a:lightRig rig="threePt" dir="t"/>
          </a:scene3d>
        </p:spPr>
      </p:pic>
    </p:spTree>
    <p:extLst>
      <p:ext uri="{BB962C8B-B14F-4D97-AF65-F5344CB8AC3E}">
        <p14:creationId xmlns:p14="http://schemas.microsoft.com/office/powerpoint/2010/main" val="323532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178" y="578706"/>
            <a:ext cx="5325553" cy="6222837"/>
          </a:xfrm>
          <a:prstGeom prst="rect">
            <a:avLst/>
          </a:prstGeom>
        </p:spPr>
      </p:pic>
      <p:grpSp>
        <p:nvGrpSpPr>
          <p:cNvPr id="4" name="Group 3"/>
          <p:cNvGrpSpPr/>
          <p:nvPr/>
        </p:nvGrpSpPr>
        <p:grpSpPr>
          <a:xfrm>
            <a:off x="4556429" y="1621739"/>
            <a:ext cx="3536493" cy="3172527"/>
            <a:chOff x="4921250" y="1517892"/>
            <a:chExt cx="5949016" cy="3496346"/>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250" y="1517892"/>
              <a:ext cx="5943600" cy="3496346"/>
            </a:xfrm>
            <a:prstGeom prst="rect">
              <a:avLst/>
            </a:prstGeom>
            <a:effectLst>
              <a:innerShdw blurRad="444500">
                <a:prstClr val="black">
                  <a:alpha val="31000"/>
                </a:prstClr>
              </a:innerShdw>
            </a:effectLst>
            <a:scene3d>
              <a:camera prst="perspectiveLeft"/>
              <a:lightRig rig="threePt" dir="t"/>
            </a:scene3d>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6121"/>
            <a:stretch/>
          </p:blipFill>
          <p:spPr>
            <a:xfrm>
              <a:off x="4926666" y="1683683"/>
              <a:ext cx="5943600" cy="3138639"/>
            </a:xfrm>
            <a:prstGeom prst="rect">
              <a:avLst/>
            </a:prstGeom>
            <a:effectLst/>
            <a:scene3d>
              <a:camera prst="perspectiveLeft"/>
              <a:lightRig rig="threePt" dir="t"/>
            </a:scene3d>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b="17213"/>
            <a:stretch/>
          </p:blipFill>
          <p:spPr>
            <a:xfrm>
              <a:off x="5397062" y="3393758"/>
              <a:ext cx="4928038" cy="1610863"/>
            </a:xfrm>
            <a:prstGeom prst="rect">
              <a:avLst/>
            </a:prstGeom>
            <a:effectLst/>
            <a:scene3d>
              <a:camera prst="perspectiveLeft">
                <a:rot lat="0" lon="1200000" rev="21480000"/>
              </a:camera>
              <a:lightRig rig="threePt" dir="t"/>
            </a:scene3d>
          </p:spPr>
        </p:pic>
      </p:grpSp>
      <p:pic>
        <p:nvPicPr>
          <p:cNvPr id="2" name="Picture 1"/>
          <p:cNvPicPr>
            <a:picLocks noChangeAspect="1"/>
          </p:cNvPicPr>
          <p:nvPr/>
        </p:nvPicPr>
        <p:blipFill>
          <a:blip r:embed="rId7"/>
          <a:stretch>
            <a:fillRect/>
          </a:stretch>
        </p:blipFill>
        <p:spPr>
          <a:xfrm>
            <a:off x="6306801" y="1274183"/>
            <a:ext cx="2644870" cy="1299604"/>
          </a:xfrm>
          <a:prstGeom prst="rect">
            <a:avLst/>
          </a:prstGeom>
          <a:effectLst>
            <a:outerShdw blurRad="76200" dist="38100" dir="5400000" sx="103000" sy="103000" algn="tr" rotWithShape="0">
              <a:schemeClr val="bg2">
                <a:lumMod val="50000"/>
                <a:alpha val="30000"/>
              </a:schemeClr>
            </a:outerShdw>
          </a:effectLst>
          <a:scene3d>
            <a:camera prst="perspectiveLeft">
              <a:rot lat="0" lon="1200000" rev="60000"/>
            </a:camera>
            <a:lightRig rig="threePt" dir="t"/>
          </a:scene3d>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b="4372"/>
          <a:stretch/>
        </p:blipFill>
        <p:spPr>
          <a:xfrm>
            <a:off x="6979729" y="3532528"/>
            <a:ext cx="1578219" cy="2003093"/>
          </a:xfrm>
          <a:prstGeom prst="rect">
            <a:avLst/>
          </a:prstGeom>
          <a:effectLst>
            <a:outerShdw blurRad="76200" dist="38100" dir="13200000" sx="103000" sy="103000" algn="br" rotWithShape="0">
              <a:schemeClr val="bg2">
                <a:lumMod val="50000"/>
                <a:alpha val="30000"/>
              </a:schemeClr>
            </a:outerShdw>
          </a:effectLst>
          <a:scene3d>
            <a:camera prst="perspectiveLeft">
              <a:rot lat="0" lon="1200000" rev="21540000"/>
            </a:camera>
            <a:lightRig rig="threePt" dir="t"/>
          </a:scene3d>
        </p:spPr>
      </p:pic>
      <p:pic>
        <p:nvPicPr>
          <p:cNvPr id="25" name="Picture 24"/>
          <p:cNvPicPr>
            <a:picLocks noChangeAspect="1"/>
          </p:cNvPicPr>
          <p:nvPr/>
        </p:nvPicPr>
        <p:blipFill rotWithShape="1">
          <a:blip r:embed="rId9"/>
          <a:srcRect l="3206" t="10836" r="1" b="10985"/>
          <a:stretch/>
        </p:blipFill>
        <p:spPr>
          <a:xfrm>
            <a:off x="3997674" y="3093779"/>
            <a:ext cx="1770404" cy="1451996"/>
          </a:xfrm>
          <a:prstGeom prst="rect">
            <a:avLst/>
          </a:prstGeom>
          <a:effectLst>
            <a:outerShdw blurRad="76200" dist="38100" dir="3600000" sx="103000" sy="103000" algn="tl" rotWithShape="0">
              <a:schemeClr val="bg2">
                <a:lumMod val="50000"/>
                <a:alpha val="30000"/>
              </a:schemeClr>
            </a:outerShdw>
          </a:effectLst>
          <a:scene3d>
            <a:camera prst="perspectiveHeroicExtremeLeftFacing" fov="5100000">
              <a:rot lat="0" lon="1800000" rev="0"/>
            </a:camera>
            <a:lightRig rig="threePt" dir="t"/>
          </a:scene3d>
        </p:spPr>
      </p:pic>
      <p:sp>
        <p:nvSpPr>
          <p:cNvPr id="10" name="Text Placeholder 2"/>
          <p:cNvSpPr txBox="1">
            <a:spLocks/>
          </p:cNvSpPr>
          <p:nvPr/>
        </p:nvSpPr>
        <p:spPr>
          <a:xfrm>
            <a:off x="389439" y="1689607"/>
            <a:ext cx="3154680"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None/>
            </a:pPr>
            <a:r>
              <a:rPr lang="en-US" sz="2400" spc="0" dirty="0">
                <a:solidFill>
                  <a:srgbClr val="002060"/>
                </a:solidFill>
              </a:rPr>
              <a:t>Global sentiment analysis</a:t>
            </a:r>
            <a:r>
              <a:rPr lang="en-US" sz="3600" spc="0" dirty="0">
                <a:gradFill>
                  <a:gsLst>
                    <a:gs pos="0">
                      <a:srgbClr val="292929"/>
                    </a:gs>
                    <a:gs pos="86000">
                      <a:srgbClr val="292929"/>
                    </a:gs>
                  </a:gsLst>
                  <a:lin ang="5400000" scaled="0"/>
                </a:gradFill>
              </a:rPr>
              <a:t/>
            </a:r>
            <a:br>
              <a:rPr lang="en-US" sz="3600" spc="0" dirty="0">
                <a:gradFill>
                  <a:gsLst>
                    <a:gs pos="0">
                      <a:srgbClr val="292929"/>
                    </a:gs>
                    <a:gs pos="86000">
                      <a:srgbClr val="292929"/>
                    </a:gs>
                  </a:gsLst>
                  <a:lin ang="5400000" scaled="0"/>
                </a:gra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Gain a true understanding of your business, customers and topics that matter most.</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Share of voice</a:t>
            </a:r>
            <a:br>
              <a:rPr lang="en-US" sz="2400" spc="0" dirty="0">
                <a:solidFill>
                  <a:srgbClr val="002060"/>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Track and measure topics you care about across Facebook, Twitter, Blogs, Videos and news publications.</a:t>
            </a:r>
          </a:p>
          <a:p>
            <a:pPr marL="0" indent="0" defTabSz="914173" fontAlgn="base">
              <a:lnSpc>
                <a:spcPct val="100000"/>
              </a:lnSpc>
              <a:spcBef>
                <a:spcPct val="0"/>
              </a:spcBef>
              <a:spcAft>
                <a:spcPct val="0"/>
              </a:spcAft>
              <a:buNone/>
            </a:pPr>
            <a:endParaRPr lang="en-US" sz="16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None/>
            </a:pPr>
            <a:r>
              <a:rPr lang="en-US" sz="2400" spc="0" dirty="0">
                <a:solidFill>
                  <a:srgbClr val="002060"/>
                </a:solidFill>
              </a:rPr>
              <a:t>Advanced filtering</a:t>
            </a:r>
            <a:br>
              <a:rPr lang="en-US" sz="2400" spc="0" dirty="0">
                <a:solidFill>
                  <a:srgbClr val="002060"/>
                </a:solidFill>
              </a:rPr>
            </a:br>
            <a:r>
              <a:rPr lang="en-US" sz="1600" spc="0" dirty="0">
                <a:solidFill>
                  <a:schemeClr val="tx1">
                    <a:lumMod val="50000"/>
                    <a:lumOff val="50000"/>
                  </a:schemeClr>
                </a:solidFill>
                <a:latin typeface="Segoe UI" panose="020B0502040204020203" pitchFamily="34" charset="0"/>
                <a:ea typeface="Segoe UI" pitchFamily="34" charset="0"/>
                <a:cs typeface="Segoe UI" panose="020B0502040204020203" pitchFamily="34" charset="0"/>
              </a:rPr>
              <a:t>Flexible filters allow you to segment your data by source, sentiment, location, or author.</a:t>
            </a:r>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indent="-301625" defTabSz="914400">
              <a:lnSpc>
                <a:spcPct val="100000"/>
              </a:lnSpc>
              <a:spcBef>
                <a:spcPts val="1600"/>
              </a:spcBef>
              <a:buClr>
                <a:srgbClr val="0071BC"/>
              </a:buClr>
              <a:buSzPct val="75000"/>
              <a:buFont typeface="Arial"/>
              <a:buChar char="•"/>
            </a:pPr>
            <a:endParaRPr lang="en-US" sz="1800" dirty="0"/>
          </a:p>
          <a:p>
            <a:pPr marL="301625" lvl="0"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39" y="228614"/>
            <a:ext cx="8363938" cy="609398"/>
          </a:xfrm>
        </p:spPr>
        <p:txBody>
          <a:bodyPr>
            <a:normAutofit/>
          </a:bodyPr>
          <a:lstStyle/>
          <a:p>
            <a:pPr lvl="0">
              <a:defRPr/>
            </a:pPr>
            <a:r>
              <a:rPr lang="en-US" dirty="0">
                <a:solidFill>
                  <a:srgbClr val="292929"/>
                </a:solidFill>
              </a:rPr>
              <a:t>Social Analytics</a:t>
            </a:r>
          </a:p>
        </p:txBody>
      </p:sp>
    </p:spTree>
    <p:extLst>
      <p:ext uri="{BB962C8B-B14F-4D97-AF65-F5344CB8AC3E}">
        <p14:creationId xmlns:p14="http://schemas.microsoft.com/office/powerpoint/2010/main" val="247811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978" y="683104"/>
            <a:ext cx="5280485" cy="6170175"/>
          </a:xfrm>
          <a:prstGeom prst="rect">
            <a:avLst/>
          </a:prstGeom>
        </p:spPr>
      </p:pic>
      <p:pic>
        <p:nvPicPr>
          <p:cNvPr id="5" name="Picture 4"/>
          <p:cNvPicPr>
            <a:picLocks noChangeAspect="1"/>
          </p:cNvPicPr>
          <p:nvPr/>
        </p:nvPicPr>
        <p:blipFill>
          <a:blip r:embed="rId4"/>
          <a:stretch>
            <a:fillRect/>
          </a:stretch>
        </p:blipFill>
        <p:spPr>
          <a:xfrm>
            <a:off x="4610276" y="1689608"/>
            <a:ext cx="3516727" cy="3164045"/>
          </a:xfrm>
          <a:prstGeom prst="rect">
            <a:avLst/>
          </a:prstGeom>
          <a:effectLst>
            <a:innerShdw blurRad="444500">
              <a:prstClr val="black">
                <a:alpha val="31000"/>
              </a:prstClr>
            </a:innerShdw>
          </a:effectLst>
          <a:scene3d>
            <a:camera prst="perspectiveLeft"/>
            <a:lightRig rig="threePt" dir="t"/>
          </a:scene3d>
        </p:spPr>
      </p:pic>
      <p:pic>
        <p:nvPicPr>
          <p:cNvPr id="4" name="Picture 3"/>
          <p:cNvPicPr>
            <a:picLocks noChangeAspect="1"/>
          </p:cNvPicPr>
          <p:nvPr/>
        </p:nvPicPr>
        <p:blipFill>
          <a:blip r:embed="rId5"/>
          <a:stretch>
            <a:fillRect/>
          </a:stretch>
        </p:blipFill>
        <p:spPr>
          <a:xfrm>
            <a:off x="6693106" y="717142"/>
            <a:ext cx="2177687" cy="2485209"/>
          </a:xfrm>
          <a:prstGeom prst="rect">
            <a:avLst/>
          </a:prstGeom>
          <a:effectLst>
            <a:outerShdw blurRad="76200" dist="38100" dir="8100000" sx="103000" sy="103000" algn="tr" rotWithShape="0">
              <a:schemeClr val="bg2">
                <a:lumMod val="50000"/>
                <a:alpha val="30000"/>
              </a:schemeClr>
            </a:outerShdw>
          </a:effectLst>
          <a:scene3d>
            <a:camera prst="perspectiveLeft">
              <a:rot lat="0" lon="1200000" rev="60000"/>
            </a:camera>
            <a:lightRig rig="threePt" dir="t"/>
          </a:scene3d>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2336" y="4103835"/>
            <a:ext cx="4932608" cy="570336"/>
          </a:xfrm>
          <a:prstGeom prst="rect">
            <a:avLst/>
          </a:prstGeom>
          <a:effectLst>
            <a:outerShdw blurRad="76200" dist="63500" dir="16800000" sx="101000" sy="101000" algn="bl" rotWithShape="0">
              <a:schemeClr val="bg2">
                <a:lumMod val="50000"/>
                <a:alpha val="30000"/>
              </a:schemeClr>
            </a:outerShdw>
          </a:effectLst>
          <a:scene3d>
            <a:camera prst="perspectiveLeft">
              <a:rot lat="0" lon="1200000" rev="21480000"/>
            </a:camera>
            <a:lightRig rig="threePt" dir="t"/>
          </a:scene3d>
        </p:spPr>
      </p:pic>
      <p:sp>
        <p:nvSpPr>
          <p:cNvPr id="10" name="Text Placeholder 2"/>
          <p:cNvSpPr txBox="1">
            <a:spLocks/>
          </p:cNvSpPr>
          <p:nvPr/>
        </p:nvSpPr>
        <p:spPr>
          <a:xfrm>
            <a:off x="389439" y="1689607"/>
            <a:ext cx="3161538" cy="4713287"/>
          </a:xfrm>
          <a:prstGeom prst="rect">
            <a:avLst/>
          </a:prstGeom>
        </p:spPr>
        <p:txBody>
          <a:bodyPr vert="horz" wrap="square" lIns="0" tIns="0" rIns="0" bIns="0" rtlCol="0">
            <a:noAutofit/>
          </a:bodyPr>
          <a:lstStyle>
            <a:lvl1pPr marL="460236" indent="-460236" algn="l" defTabSz="914098" rtl="0" eaLnBrk="1" latinLnBrk="0" hangingPunct="1">
              <a:lnSpc>
                <a:spcPct val="90000"/>
              </a:lnSpc>
              <a:spcBef>
                <a:spcPct val="20000"/>
              </a:spcBef>
              <a:buClr>
                <a:schemeClr val="accent1"/>
              </a:buClr>
              <a:buSzPct val="90000"/>
              <a:buFont typeface="Wingdings" pitchFamily="2" charset="2"/>
              <a:buChar char="§"/>
              <a:defRPr sz="3200" kern="1200" spc="-71" baseline="0">
                <a:gradFill>
                  <a:gsLst>
                    <a:gs pos="0">
                      <a:schemeClr val="tx1"/>
                    </a:gs>
                    <a:gs pos="86000">
                      <a:schemeClr val="tx1"/>
                    </a:gs>
                  </a:gsLst>
                  <a:lin ang="5400000" scaled="0"/>
                </a:gradFill>
                <a:latin typeface="+mn-lt"/>
                <a:ea typeface="+mn-ea"/>
                <a:cs typeface="+mn-cs"/>
              </a:defRPr>
            </a:lvl1pPr>
            <a:lvl2pPr marL="855413" indent="-395173" algn="l" defTabSz="914098" rtl="0" eaLnBrk="1" latinLnBrk="0" hangingPunct="1">
              <a:lnSpc>
                <a:spcPct val="90000"/>
              </a:lnSpc>
              <a:spcBef>
                <a:spcPct val="20000"/>
              </a:spcBef>
              <a:buClr>
                <a:schemeClr val="accent1"/>
              </a:buClr>
              <a:buSzPct val="90000"/>
              <a:buFont typeface="Wingdings" pitchFamily="2" charset="2"/>
              <a:buChar char="§"/>
              <a:defRPr sz="2800" kern="1200" spc="-71" baseline="0">
                <a:gradFill>
                  <a:gsLst>
                    <a:gs pos="0">
                      <a:schemeClr val="tx1"/>
                    </a:gs>
                    <a:gs pos="86000">
                      <a:schemeClr val="tx1"/>
                    </a:gs>
                  </a:gsLst>
                  <a:lin ang="5400000" scaled="0"/>
                </a:gradFill>
                <a:latin typeface="+mn-lt"/>
                <a:ea typeface="+mn-ea"/>
                <a:cs typeface="+mn-cs"/>
              </a:defRPr>
            </a:lvl2pPr>
            <a:lvl3pPr marL="1258519" indent="-403109" algn="l" defTabSz="914098" rtl="0" eaLnBrk="1" latinLnBrk="0" hangingPunct="1">
              <a:lnSpc>
                <a:spcPct val="90000"/>
              </a:lnSpc>
              <a:spcBef>
                <a:spcPct val="20000"/>
              </a:spcBef>
              <a:buClr>
                <a:schemeClr val="accent1"/>
              </a:buClr>
              <a:buSzPct val="90000"/>
              <a:buFont typeface="Wingdings" pitchFamily="2" charset="2"/>
              <a:buChar char="§"/>
              <a:defRPr sz="2400" kern="1200" spc="-71" baseline="0">
                <a:gradFill>
                  <a:gsLst>
                    <a:gs pos="0">
                      <a:schemeClr val="tx1"/>
                    </a:gs>
                    <a:gs pos="86000">
                      <a:schemeClr val="tx1"/>
                    </a:gs>
                  </a:gsLst>
                  <a:lin ang="5400000" scaled="0"/>
                </a:gradFill>
                <a:latin typeface="+mn-lt"/>
                <a:ea typeface="+mn-ea"/>
                <a:cs typeface="+mn-cs"/>
              </a:defRPr>
            </a:lvl3pPr>
            <a:lvl4pPr marL="1604496" indent="-345978"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4pPr>
            <a:lvl5pPr marL="1940953" indent="-336457" algn="l" defTabSz="914098" rtl="0" eaLnBrk="1" latinLnBrk="0" hangingPunct="1">
              <a:lnSpc>
                <a:spcPct val="90000"/>
              </a:lnSpc>
              <a:spcBef>
                <a:spcPct val="20000"/>
              </a:spcBef>
              <a:buClr>
                <a:schemeClr val="accent1"/>
              </a:buClr>
              <a:buSzPct val="90000"/>
              <a:buFont typeface="Wingdings" pitchFamily="2" charset="2"/>
              <a:buChar char="§"/>
              <a:defRPr sz="2000" kern="1200" spc="-71" baseline="0">
                <a:gradFill>
                  <a:gsLst>
                    <a:gs pos="0">
                      <a:schemeClr val="tx1"/>
                    </a:gs>
                    <a:gs pos="86000">
                      <a:schemeClr val="tx1"/>
                    </a:gs>
                  </a:gsLst>
                  <a:lin ang="5400000" scaled="0"/>
                </a:gradFill>
                <a:latin typeface="+mn-lt"/>
                <a:ea typeface="+mn-ea"/>
                <a:cs typeface="+mn-cs"/>
              </a:defRPr>
            </a:lvl5pPr>
            <a:lvl6pPr marL="2513768"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6"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22" indent="-228528"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Sales</a:t>
            </a:r>
            <a:r>
              <a:rPr lang="en-US" sz="3600" dirty="0">
                <a:gradFill>
                  <a:gsLst>
                    <a:gs pos="0">
                      <a:srgbClr val="292929"/>
                    </a:gs>
                    <a:gs pos="86000">
                      <a:srgbClr val="292929"/>
                    </a:gs>
                  </a:gsLst>
                  <a:lin ang="5400000" scaled="0"/>
                </a:gradFill>
              </a:rPr>
              <a:t/>
            </a:r>
            <a:br>
              <a:rPr lang="en-US" sz="3600" dirty="0">
                <a:gradFill>
                  <a:gsLst>
                    <a:gs pos="0">
                      <a:srgbClr val="292929"/>
                    </a:gs>
                    <a:gs pos="86000">
                      <a:srgbClr val="292929"/>
                    </a:gs>
                  </a:gsLst>
                  <a:lin ang="5400000" scaled="0"/>
                </a:gra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Watch for buying signals, monitor key developments and decision makers at your top accounts.</a:t>
            </a:r>
          </a:p>
          <a:p>
            <a:pPr marL="0" indent="0" defTabSz="914173" fontAlgn="base">
              <a:lnSpc>
                <a:spcPct val="100000"/>
              </a:lnSpc>
              <a:spcBef>
                <a:spcPct val="0"/>
              </a:spcBef>
              <a:spcAft>
                <a:spcPct val="0"/>
              </a:spcAft>
              <a:buClr>
                <a:srgbClr val="002050"/>
              </a:buClr>
              <a:buFont typeface="Wingdings" pitchFamily="2" charset="2"/>
              <a:buNone/>
            </a:pPr>
            <a:endParaRPr lang="en-US" sz="1600" dirty="0">
              <a:solidFill>
                <a:srgbClr val="292929">
                  <a:lumMod val="50000"/>
                  <a:lumOff val="50000"/>
                </a:srgb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Marketing</a:t>
            </a:r>
            <a:br>
              <a:rPr lang="en-US" sz="2400" spc="0" dirty="0">
                <a:solidFill>
                  <a:srgbClr val="002060"/>
                </a:soli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Manage your brand reputation, nurture influencers and measure campaign effectiveness.</a:t>
            </a:r>
          </a:p>
          <a:p>
            <a:pPr marL="0" indent="0" defTabSz="914173" fontAlgn="base">
              <a:lnSpc>
                <a:spcPct val="100000"/>
              </a:lnSpc>
              <a:spcBef>
                <a:spcPct val="0"/>
              </a:spcBef>
              <a:spcAft>
                <a:spcPct val="0"/>
              </a:spcAft>
              <a:buClr>
                <a:srgbClr val="002050"/>
              </a:buClr>
              <a:buFont typeface="Wingdings" pitchFamily="2" charset="2"/>
              <a:buNone/>
            </a:pPr>
            <a:endParaRPr lang="en-US" sz="1600" dirty="0">
              <a:solidFill>
                <a:srgbClr val="292929">
                  <a:lumMod val="50000"/>
                  <a:lumOff val="50000"/>
                </a:srgbClr>
              </a:solidFill>
              <a:latin typeface="Segoe UI" panose="020B0502040204020203" pitchFamily="34" charset="0"/>
              <a:ea typeface="Segoe UI" panose="020B0502040204020203" pitchFamily="34" charset="0"/>
              <a:cs typeface="Segoe UI" panose="020B0502040204020203" pitchFamily="34" charset="0"/>
            </a:endParaRPr>
          </a:p>
          <a:p>
            <a:pPr marL="0" indent="0" defTabSz="914173" fontAlgn="base">
              <a:lnSpc>
                <a:spcPct val="100000"/>
              </a:lnSpc>
              <a:spcBef>
                <a:spcPct val="0"/>
              </a:spcBef>
              <a:spcAft>
                <a:spcPct val="0"/>
              </a:spcAft>
              <a:buClr>
                <a:srgbClr val="002050"/>
              </a:buClr>
              <a:buFont typeface="Wingdings" pitchFamily="2" charset="2"/>
              <a:buNone/>
            </a:pPr>
            <a:r>
              <a:rPr lang="en-US" sz="2400" spc="0" dirty="0">
                <a:solidFill>
                  <a:srgbClr val="002060"/>
                </a:solidFill>
              </a:rPr>
              <a:t>Social for Service</a:t>
            </a:r>
            <a:r>
              <a:rPr lang="en-US" sz="3600" dirty="0">
                <a:gradFill>
                  <a:gsLst>
                    <a:gs pos="0">
                      <a:srgbClr val="292929"/>
                    </a:gs>
                    <a:gs pos="86000">
                      <a:srgbClr val="292929"/>
                    </a:gs>
                  </a:gsLst>
                  <a:lin ang="5400000" scaled="0"/>
                </a:gradFill>
              </a:rPr>
              <a:t/>
            </a:r>
            <a:br>
              <a:rPr lang="en-US" sz="3600" dirty="0">
                <a:gradFill>
                  <a:gsLst>
                    <a:gs pos="0">
                      <a:srgbClr val="292929"/>
                    </a:gs>
                    <a:gs pos="86000">
                      <a:srgbClr val="292929"/>
                    </a:gs>
                  </a:gsLst>
                  <a:lin ang="5400000" scaled="0"/>
                </a:gradFill>
              </a:rPr>
            </a:br>
            <a:r>
              <a:rPr lang="en-US" sz="1600" spc="0" dirty="0">
                <a:solidFill>
                  <a:srgbClr val="292929">
                    <a:lumMod val="50000"/>
                    <a:lumOff val="50000"/>
                  </a:srgbClr>
                </a:solidFill>
                <a:latin typeface="Segoe UI" panose="020B0502040204020203" pitchFamily="34" charset="0"/>
                <a:ea typeface="Segoe UI" pitchFamily="34" charset="0"/>
                <a:cs typeface="Segoe UI" panose="020B0502040204020203" pitchFamily="34" charset="0"/>
              </a:rPr>
              <a:t>See how happy your customers are and create alerts to identify any customer issues and trends early on.</a:t>
            </a:r>
          </a:p>
          <a:p>
            <a:pPr marL="301625" indent="-301625" defTabSz="914400">
              <a:lnSpc>
                <a:spcPct val="100000"/>
              </a:lnSpc>
              <a:spcBef>
                <a:spcPts val="1600"/>
              </a:spcBef>
              <a:buClr>
                <a:srgbClr val="0071BC"/>
              </a:buClr>
              <a:buSzPct val="75000"/>
              <a:buFont typeface="Arial"/>
              <a:buChar char="•"/>
            </a:pPr>
            <a:endParaRPr lang="en-US" sz="18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dirty="0">
              <a:gradFill>
                <a:gsLst>
                  <a:gs pos="0">
                    <a:srgbClr val="292929"/>
                  </a:gs>
                  <a:gs pos="86000">
                    <a:srgbClr val="292929"/>
                  </a:gs>
                </a:gsLst>
                <a:lin ang="5400000" scaled="0"/>
              </a:gradFill>
            </a:endParaRPr>
          </a:p>
          <a:p>
            <a:pPr marL="301625" indent="-301625" defTabSz="914400">
              <a:lnSpc>
                <a:spcPct val="100000"/>
              </a:lnSpc>
              <a:spcBef>
                <a:spcPts val="1600"/>
              </a:spcBef>
              <a:buClr>
                <a:srgbClr val="0071BC"/>
              </a:buClr>
              <a:buSzPct val="75000"/>
              <a:buFont typeface="Arial"/>
              <a:buChar char="•"/>
            </a:pPr>
            <a:endParaRPr lang="en-US" sz="1800" spc="0" dirty="0">
              <a:gradFill>
                <a:gsLst>
                  <a:gs pos="0">
                    <a:srgbClr val="292929"/>
                  </a:gs>
                  <a:gs pos="86000">
                    <a:srgbClr val="292929"/>
                  </a:gs>
                </a:gsLst>
                <a:lin ang="5400000" scaled="0"/>
              </a:gradFill>
            </a:endParaRPr>
          </a:p>
          <a:p>
            <a:pPr marL="301625" indent="-301625">
              <a:buClr>
                <a:srgbClr val="0071BC"/>
              </a:buClr>
              <a:buSzPct val="75000"/>
              <a:buFont typeface="Arial"/>
              <a:buChar char="•"/>
            </a:pPr>
            <a:endParaRPr lang="en-US" sz="2400" dirty="0">
              <a:gradFill>
                <a:gsLst>
                  <a:gs pos="0">
                    <a:srgbClr val="292929"/>
                  </a:gs>
                  <a:gs pos="86000">
                    <a:srgbClr val="292929"/>
                  </a:gs>
                </a:gsLst>
                <a:lin ang="5400000" scaled="0"/>
              </a:gradFill>
            </a:endParaRPr>
          </a:p>
          <a:p>
            <a:pPr marL="301625" indent="-301625">
              <a:buClr>
                <a:srgbClr val="0071BC"/>
              </a:buClr>
              <a:buSzPct val="75000"/>
              <a:buFont typeface="Wingdings" pitchFamily="2" charset="2"/>
              <a:buNone/>
            </a:pPr>
            <a:endParaRPr lang="en-US" sz="2400" dirty="0">
              <a:gradFill>
                <a:gsLst>
                  <a:gs pos="0">
                    <a:srgbClr val="292929"/>
                  </a:gs>
                  <a:gs pos="86000">
                    <a:srgbClr val="292929"/>
                  </a:gs>
                </a:gsLst>
                <a:lin ang="5400000" scaled="0"/>
              </a:gradFill>
            </a:endParaRPr>
          </a:p>
        </p:txBody>
      </p:sp>
      <p:sp>
        <p:nvSpPr>
          <p:cNvPr id="8" name="Title 7"/>
          <p:cNvSpPr>
            <a:spLocks noGrp="1"/>
          </p:cNvSpPr>
          <p:nvPr>
            <p:ph type="title"/>
          </p:nvPr>
        </p:nvSpPr>
        <p:spPr>
          <a:xfrm>
            <a:off x="389439" y="228614"/>
            <a:ext cx="8363938" cy="609398"/>
          </a:xfrm>
        </p:spPr>
        <p:txBody>
          <a:bodyPr>
            <a:normAutofit/>
          </a:bodyPr>
          <a:lstStyle/>
          <a:p>
            <a:pPr lvl="0">
              <a:defRPr/>
            </a:pPr>
            <a:r>
              <a:rPr lang="en-US" dirty="0">
                <a:solidFill>
                  <a:srgbClr val="292929"/>
                </a:solidFill>
              </a:rPr>
              <a:t>Social CRM</a:t>
            </a:r>
          </a:p>
        </p:txBody>
      </p:sp>
    </p:spTree>
    <p:extLst>
      <p:ext uri="{BB962C8B-B14F-4D97-AF65-F5344CB8AC3E}">
        <p14:creationId xmlns:p14="http://schemas.microsoft.com/office/powerpoint/2010/main" val="4872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BE6401-39BC-48E1-9F27-D4040CE8FA34}" type="slidenum">
              <a:rPr lang="en-US"/>
              <a:pPr/>
              <a:t>63</a:t>
            </a:fld>
            <a:endParaRPr lang="en-US"/>
          </a:p>
        </p:txBody>
      </p:sp>
      <p:sp>
        <p:nvSpPr>
          <p:cNvPr id="46082" name="Rectangle 2"/>
          <p:cNvSpPr>
            <a:spLocks noGrp="1" noChangeArrowheads="1"/>
          </p:cNvSpPr>
          <p:nvPr>
            <p:ph type="title"/>
          </p:nvPr>
        </p:nvSpPr>
        <p:spPr/>
        <p:txBody>
          <a:bodyPr/>
          <a:lstStyle/>
          <a:p>
            <a:r>
              <a:rPr lang="lt-LT" sz="3600" dirty="0"/>
              <a:t>SAP </a:t>
            </a:r>
            <a:r>
              <a:rPr lang="en-US" sz="3600" dirty="0" smtClean="0"/>
              <a:t>integrated system: </a:t>
            </a:r>
            <a:r>
              <a:rPr lang="lt-LT" sz="3600" dirty="0" smtClean="0"/>
              <a:t>CRM modul</a:t>
            </a:r>
            <a:r>
              <a:rPr lang="en-US" sz="3600" dirty="0" smtClean="0"/>
              <a:t>e</a:t>
            </a:r>
            <a:endParaRPr lang="en-US" sz="3600" dirty="0"/>
          </a:p>
        </p:txBody>
      </p:sp>
      <p:sp>
        <p:nvSpPr>
          <p:cNvPr id="46083" name="Rectangle 3"/>
          <p:cNvSpPr>
            <a:spLocks noGrp="1" noChangeArrowheads="1"/>
          </p:cNvSpPr>
          <p:nvPr>
            <p:ph type="body" idx="1"/>
          </p:nvPr>
        </p:nvSpPr>
        <p:spPr/>
        <p:txBody>
          <a:bodyPr/>
          <a:lstStyle/>
          <a:p>
            <a:pPr marL="0" indent="0">
              <a:lnSpc>
                <a:spcPct val="90000"/>
              </a:lnSpc>
              <a:buNone/>
            </a:pPr>
            <a:r>
              <a:rPr lang="en-US" dirty="0" smtClean="0"/>
              <a:t>Module is composed of various functional blocks</a:t>
            </a:r>
            <a:r>
              <a:rPr lang="lt-LT" sz="2400" dirty="0" smtClean="0"/>
              <a:t>. </a:t>
            </a:r>
            <a:endParaRPr lang="en-US" sz="2400"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1" y="2204864"/>
            <a:ext cx="9176453" cy="338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987261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F3CB27D-C738-4E16-98AE-BB9FBA12DE24}" type="slidenum">
              <a:rPr lang="en-US"/>
              <a:pPr/>
              <a:t>64</a:t>
            </a:fld>
            <a:endParaRPr lang="en-US"/>
          </a:p>
        </p:txBody>
      </p:sp>
      <p:sp>
        <p:nvSpPr>
          <p:cNvPr id="49154" name="Rectangle 2"/>
          <p:cNvSpPr>
            <a:spLocks noGrp="1" noChangeArrowheads="1"/>
          </p:cNvSpPr>
          <p:nvPr>
            <p:ph type="title"/>
          </p:nvPr>
        </p:nvSpPr>
        <p:spPr>
          <a:xfrm>
            <a:off x="455613" y="274638"/>
            <a:ext cx="8226425" cy="850106"/>
          </a:xfrm>
        </p:spPr>
        <p:txBody>
          <a:bodyPr/>
          <a:lstStyle/>
          <a:p>
            <a:r>
              <a:rPr lang="lt-LT" sz="3600" b="0" dirty="0" smtClean="0"/>
              <a:t>Anal</a:t>
            </a:r>
            <a:r>
              <a:rPr lang="en-US" sz="3600" b="0" dirty="0" err="1" smtClean="0"/>
              <a:t>ytic</a:t>
            </a:r>
            <a:r>
              <a:rPr lang="en-US" sz="3600" b="0" dirty="0" smtClean="0"/>
              <a:t> scenarios</a:t>
            </a:r>
            <a:endParaRPr lang="en-US" sz="3600" dirty="0"/>
          </a:p>
        </p:txBody>
      </p:sp>
      <p:sp>
        <p:nvSpPr>
          <p:cNvPr id="49155" name="Rectangle 3"/>
          <p:cNvSpPr>
            <a:spLocks noGrp="1" noChangeArrowheads="1"/>
          </p:cNvSpPr>
          <p:nvPr>
            <p:ph type="body" idx="1"/>
          </p:nvPr>
        </p:nvSpPr>
        <p:spPr>
          <a:xfrm>
            <a:off x="457200" y="1124743"/>
            <a:ext cx="8229600" cy="5001419"/>
          </a:xfrm>
        </p:spPr>
        <p:txBody>
          <a:bodyPr/>
          <a:lstStyle/>
          <a:p>
            <a:pPr marL="0" indent="0">
              <a:lnSpc>
                <a:spcPct val="80000"/>
              </a:lnSpc>
              <a:buNone/>
            </a:pPr>
            <a:r>
              <a:rPr lang="en-US" sz="2800" dirty="0" smtClean="0"/>
              <a:t>Analytic scenarios- multi purpose analysis</a:t>
            </a:r>
            <a:endParaRPr lang="lt-LT" sz="2800" i="1" dirty="0"/>
          </a:p>
          <a:p>
            <a:pPr>
              <a:lnSpc>
                <a:spcPct val="80000"/>
              </a:lnSpc>
            </a:pPr>
            <a:r>
              <a:rPr lang="en-US" sz="2800" dirty="0" smtClean="0"/>
              <a:t>Customer analysis – value analysis per customer</a:t>
            </a:r>
          </a:p>
          <a:p>
            <a:pPr>
              <a:lnSpc>
                <a:spcPct val="80000"/>
              </a:lnSpc>
            </a:pPr>
            <a:r>
              <a:rPr lang="en-US" sz="2800" dirty="0" smtClean="0"/>
              <a:t>Product analysis – observation of product, promotion optimization</a:t>
            </a:r>
          </a:p>
          <a:p>
            <a:pPr>
              <a:lnSpc>
                <a:spcPct val="80000"/>
              </a:lnSpc>
            </a:pPr>
            <a:r>
              <a:rPr lang="en-US" sz="2800" dirty="0" smtClean="0"/>
              <a:t>Communication channels – analysis of regular and e-channels</a:t>
            </a:r>
          </a:p>
          <a:p>
            <a:pPr>
              <a:lnSpc>
                <a:spcPct val="80000"/>
              </a:lnSpc>
            </a:pPr>
            <a:r>
              <a:rPr lang="en-US" sz="2800" dirty="0" smtClean="0"/>
              <a:t>Marketing analysis- allows to select new markets. Cross-sell scenario design</a:t>
            </a:r>
          </a:p>
          <a:p>
            <a:pPr>
              <a:lnSpc>
                <a:spcPct val="80000"/>
              </a:lnSpc>
            </a:pPr>
            <a:r>
              <a:rPr lang="en-US" sz="2800" dirty="0" smtClean="0"/>
              <a:t>Sales analysis – extensive reports “win or lose” analysis for competitive evaluation</a:t>
            </a:r>
          </a:p>
          <a:p>
            <a:pPr>
              <a:lnSpc>
                <a:spcPct val="80000"/>
              </a:lnSpc>
            </a:pPr>
            <a:r>
              <a:rPr lang="en-US" sz="2800" dirty="0" smtClean="0"/>
              <a:t>Customer oriented business management by differentiating  approaches to customers</a:t>
            </a:r>
          </a:p>
        </p:txBody>
      </p:sp>
    </p:spTree>
    <p:extLst>
      <p:ext uri="{BB962C8B-B14F-4D97-AF65-F5344CB8AC3E}">
        <p14:creationId xmlns:p14="http://schemas.microsoft.com/office/powerpoint/2010/main" val="169349446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DD6D0F-715A-4B5F-8E2A-161B2301F02A}" type="slidenum">
              <a:rPr lang="en-US"/>
              <a:pPr/>
              <a:t>65</a:t>
            </a:fld>
            <a:endParaRPr lang="en-US"/>
          </a:p>
        </p:txBody>
      </p:sp>
      <p:sp>
        <p:nvSpPr>
          <p:cNvPr id="50178" name="Rectangle 2"/>
          <p:cNvSpPr>
            <a:spLocks noGrp="1" noChangeArrowheads="1"/>
          </p:cNvSpPr>
          <p:nvPr>
            <p:ph type="title"/>
          </p:nvPr>
        </p:nvSpPr>
        <p:spPr>
          <a:xfrm>
            <a:off x="455613" y="274638"/>
            <a:ext cx="8226425" cy="634082"/>
          </a:xfrm>
        </p:spPr>
        <p:txBody>
          <a:bodyPr/>
          <a:lstStyle/>
          <a:p>
            <a:r>
              <a:rPr lang="en-US" dirty="0" smtClean="0"/>
              <a:t>Structure of analytics scenario</a:t>
            </a:r>
            <a:endParaRPr lang="en-US" dirty="0"/>
          </a:p>
        </p:txBody>
      </p:sp>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052736"/>
            <a:ext cx="5688632" cy="553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05778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10CAF2A-7AE5-4F3F-90F8-59DED55D8024}" type="slidenum">
              <a:rPr lang="en-US"/>
              <a:pPr/>
              <a:t>66</a:t>
            </a:fld>
            <a:endParaRPr lang="en-US" dirty="0"/>
          </a:p>
        </p:txBody>
      </p:sp>
      <p:sp>
        <p:nvSpPr>
          <p:cNvPr id="51202" name="Rectangle 2"/>
          <p:cNvSpPr>
            <a:spLocks noGrp="1" noChangeArrowheads="1"/>
          </p:cNvSpPr>
          <p:nvPr>
            <p:ph type="title"/>
          </p:nvPr>
        </p:nvSpPr>
        <p:spPr/>
        <p:txBody>
          <a:bodyPr/>
          <a:lstStyle/>
          <a:p>
            <a:r>
              <a:rPr lang="lt-LT" sz="3600" dirty="0" smtClean="0"/>
              <a:t>“</a:t>
            </a:r>
            <a:r>
              <a:rPr lang="en-US" sz="3600" dirty="0" smtClean="0"/>
              <a:t>Best practice</a:t>
            </a:r>
            <a:r>
              <a:rPr lang="lt-LT" sz="3600" dirty="0" smtClean="0"/>
              <a:t>” </a:t>
            </a:r>
            <a:r>
              <a:rPr lang="en-US" sz="3600" dirty="0" smtClean="0"/>
              <a:t>application in </a:t>
            </a:r>
            <a:r>
              <a:rPr lang="lt-LT" sz="3600" dirty="0" smtClean="0"/>
              <a:t>SAP</a:t>
            </a:r>
            <a:endParaRPr lang="en-US" sz="3600" dirty="0"/>
          </a:p>
        </p:txBody>
      </p:sp>
      <p:sp>
        <p:nvSpPr>
          <p:cNvPr id="51207" name="Rectangle 7"/>
          <p:cNvSpPr>
            <a:spLocks noGrp="1" noChangeArrowheads="1"/>
          </p:cNvSpPr>
          <p:nvPr>
            <p:ph type="body" sz="half" idx="3"/>
          </p:nvPr>
        </p:nvSpPr>
        <p:spPr>
          <a:xfrm>
            <a:off x="395288" y="4965700"/>
            <a:ext cx="8280400" cy="1416050"/>
          </a:xfrm>
        </p:spPr>
        <p:txBody>
          <a:bodyPr/>
          <a:lstStyle/>
          <a:p>
            <a:r>
              <a:rPr lang="en-US" sz="2400" dirty="0" smtClean="0"/>
              <a:t>The analytic scenarios idea is to evaluate them at all enterprises which implemented SAP solutions. Successful scenarios are standardized and implemented. </a:t>
            </a:r>
            <a:r>
              <a:rPr lang="en-US" dirty="0" smtClean="0"/>
              <a:t>Benchmark of scenario effectiveness is provided</a:t>
            </a:r>
            <a:endParaRPr lang="en-US" sz="2400" dirty="0"/>
          </a:p>
        </p:txBody>
      </p:sp>
      <p:pic>
        <p:nvPicPr>
          <p:cNvPr id="512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341438"/>
            <a:ext cx="6675437" cy="3181350"/>
          </a:xfrm>
          <a:prstGeom prst="rect">
            <a:avLst/>
          </a:prstGeom>
          <a:noFill/>
          <a:extLst>
            <a:ext uri="{909E8E84-426E-40DD-AFC4-6F175D3DCCD1}">
              <a14:hiddenFill xmlns:a14="http://schemas.microsoft.com/office/drawing/2010/main">
                <a:solidFill>
                  <a:srgbClr val="FFFFFF"/>
                </a:solidFill>
              </a14:hiddenFill>
            </a:ext>
          </a:extLst>
        </p:spPr>
      </p:pic>
      <p:sp>
        <p:nvSpPr>
          <p:cNvPr id="51208" name="Line 8"/>
          <p:cNvSpPr>
            <a:spLocks noChangeShapeType="1"/>
          </p:cNvSpPr>
          <p:nvPr/>
        </p:nvSpPr>
        <p:spPr bwMode="auto">
          <a:xfrm flipV="1">
            <a:off x="2484438" y="3357563"/>
            <a:ext cx="3600450" cy="21590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p>
        </p:txBody>
      </p:sp>
    </p:spTree>
    <p:extLst>
      <p:ext uri="{BB962C8B-B14F-4D97-AF65-F5344CB8AC3E}">
        <p14:creationId xmlns:p14="http://schemas.microsoft.com/office/powerpoint/2010/main" val="16116131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err="1" smtClean="0"/>
              <a:t>Solutions</a:t>
            </a:r>
            <a:r>
              <a:rPr lang="lt-LT" dirty="0" smtClean="0"/>
              <a:t>:</a:t>
            </a:r>
            <a:endParaRPr lang="en-US" dirty="0"/>
          </a:p>
        </p:txBody>
      </p:sp>
      <p:sp>
        <p:nvSpPr>
          <p:cNvPr id="3" name="Content Placeholder 2"/>
          <p:cNvSpPr>
            <a:spLocks noGrp="1"/>
          </p:cNvSpPr>
          <p:nvPr>
            <p:ph sz="quarter" idx="1"/>
          </p:nvPr>
        </p:nvSpPr>
        <p:spPr>
          <a:xfrm>
            <a:off x="363826" y="2780928"/>
            <a:ext cx="4064000" cy="1007566"/>
          </a:xfrm>
        </p:spPr>
        <p:txBody>
          <a:bodyPr/>
          <a:lstStyle/>
          <a:p>
            <a:pPr marL="0" indent="0">
              <a:buNone/>
            </a:pPr>
            <a:r>
              <a:rPr lang="en-US" dirty="0">
                <a:hlinkClick r:id="rId2"/>
              </a:rPr>
              <a:t>https://</a:t>
            </a:r>
            <a:r>
              <a:rPr lang="en-US" dirty="0" smtClean="0">
                <a:hlinkClick r:id="rId2"/>
              </a:rPr>
              <a:t>www.microstrategy.com/en/solutions/retail</a:t>
            </a:r>
            <a:endParaRPr lang="en-US" dirty="0" smtClean="0"/>
          </a:p>
          <a:p>
            <a:pPr marL="0" indent="0">
              <a:buNone/>
            </a:pPr>
            <a:r>
              <a:rPr lang="en-US" dirty="0">
                <a:hlinkClick r:id="rId3"/>
              </a:rPr>
              <a:t>https://</a:t>
            </a:r>
            <a:r>
              <a:rPr lang="en-US" dirty="0" smtClean="0">
                <a:hlinkClick r:id="rId3"/>
              </a:rPr>
              <a:t>www.microstrategy.com/en/solutions/video/deliver-personalized-customer-experiences-with-a-clienteling-app</a:t>
            </a:r>
            <a:endParaRPr lang="en-US" dirty="0" smtClean="0"/>
          </a:p>
          <a:p>
            <a:pPr marL="0" indent="0">
              <a:buNone/>
            </a:pPr>
            <a:endParaRPr lang="en-US" dirty="0"/>
          </a:p>
        </p:txBody>
      </p:sp>
      <p:pic>
        <p:nvPicPr>
          <p:cNvPr id="7" name="Content Placeholder 6"/>
          <p:cNvPicPr>
            <a:picLocks noGrp="1" noChangeAspect="1"/>
          </p:cNvPicPr>
          <p:nvPr>
            <p:ph sz="quarter" idx="2"/>
          </p:nvPr>
        </p:nvPicPr>
        <p:blipFill>
          <a:blip r:embed="rId4"/>
          <a:stretch>
            <a:fillRect/>
          </a:stretch>
        </p:blipFill>
        <p:spPr>
          <a:xfrm>
            <a:off x="4644008" y="193703"/>
            <a:ext cx="4433131" cy="5611561"/>
          </a:xfrm>
          <a:prstGeom prst="rect">
            <a:avLst/>
          </a:prstGeom>
        </p:spPr>
      </p:pic>
      <p:sp>
        <p:nvSpPr>
          <p:cNvPr id="5" name="Text Placeholder 4"/>
          <p:cNvSpPr>
            <a:spLocks noGrp="1"/>
          </p:cNvSpPr>
          <p:nvPr>
            <p:ph type="body" sz="half" idx="3"/>
          </p:nvPr>
        </p:nvSpPr>
        <p:spPr>
          <a:xfrm>
            <a:off x="394583" y="1695177"/>
            <a:ext cx="3960688" cy="680194"/>
          </a:xfrm>
        </p:spPr>
        <p:txBody>
          <a:bodyPr/>
          <a:lstStyle/>
          <a:p>
            <a:r>
              <a:rPr lang="lt-LT" dirty="0" err="1" smtClean="0"/>
              <a:t>Interactive</a:t>
            </a:r>
            <a:r>
              <a:rPr lang="lt-LT" dirty="0" smtClean="0"/>
              <a:t> </a:t>
            </a:r>
            <a:r>
              <a:rPr lang="lt-LT" dirty="0" err="1" smtClean="0"/>
              <a:t>demo</a:t>
            </a:r>
            <a:endParaRPr lang="lt-LT" dirty="0" smtClean="0"/>
          </a:p>
          <a:p>
            <a:endParaRPr lang="en-US" dirty="0"/>
          </a:p>
        </p:txBody>
      </p:sp>
      <p:sp>
        <p:nvSpPr>
          <p:cNvPr id="6" name="Slide Number Placeholder 5"/>
          <p:cNvSpPr>
            <a:spLocks noGrp="1"/>
          </p:cNvSpPr>
          <p:nvPr>
            <p:ph type="sldNum" sz="quarter" idx="12"/>
          </p:nvPr>
        </p:nvSpPr>
        <p:spPr/>
        <p:txBody>
          <a:bodyPr/>
          <a:lstStyle/>
          <a:p>
            <a:fld id="{0AF72F4E-6182-41B6-939C-B786A089DE84}" type="slidenum">
              <a:rPr lang="en-US" smtClean="0"/>
              <a:pPr/>
              <a:t>67</a:t>
            </a:fld>
            <a:endParaRPr lang="en-US"/>
          </a:p>
        </p:txBody>
      </p:sp>
    </p:spTree>
    <p:extLst>
      <p:ext uri="{BB962C8B-B14F-4D97-AF65-F5344CB8AC3E}">
        <p14:creationId xmlns:p14="http://schemas.microsoft.com/office/powerpoint/2010/main" val="1783832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279400"/>
            <a:ext cx="7772400" cy="1006475"/>
          </a:xfrm>
          <a:noFill/>
        </p:spPr>
        <p:txBody>
          <a:bodyPr>
            <a:spAutoFit/>
          </a:bodyPr>
          <a:lstStyle/>
          <a:p>
            <a:r>
              <a:rPr lang="en-US" sz="3000" dirty="0"/>
              <a:t>Customer Relationship Management</a:t>
            </a:r>
            <a:br>
              <a:rPr lang="en-US" sz="3000" dirty="0"/>
            </a:br>
            <a:r>
              <a:rPr lang="en-US" sz="3000" dirty="0"/>
              <a:t>(CRM) </a:t>
            </a:r>
            <a:r>
              <a:rPr lang="en-US" sz="3000" dirty="0" smtClean="0"/>
              <a:t>Systems – general understanding</a:t>
            </a:r>
            <a:endParaRPr lang="en-GB" sz="3000" dirty="0"/>
          </a:p>
        </p:txBody>
      </p:sp>
      <p:sp>
        <p:nvSpPr>
          <p:cNvPr id="108547" name="Rectangle 3"/>
          <p:cNvSpPr>
            <a:spLocks noGrp="1" noChangeArrowheads="1"/>
          </p:cNvSpPr>
          <p:nvPr>
            <p:ph idx="1"/>
          </p:nvPr>
        </p:nvSpPr>
        <p:spPr>
          <a:xfrm>
            <a:off x="501650" y="1484313"/>
            <a:ext cx="8261350" cy="4487382"/>
          </a:xfrm>
          <a:noFill/>
        </p:spPr>
        <p:txBody>
          <a:bodyPr>
            <a:spAutoFit/>
          </a:bodyPr>
          <a:lstStyle/>
          <a:p>
            <a:pPr marL="322263" indent="-322263"/>
            <a:r>
              <a:rPr lang="en-US" sz="2800" dirty="0"/>
              <a:t>Provide information on existing </a:t>
            </a:r>
            <a:r>
              <a:rPr lang="en-US" sz="2800" dirty="0" smtClean="0"/>
              <a:t>customers, their </a:t>
            </a:r>
            <a:r>
              <a:rPr lang="en-US" sz="2800" b="1" dirty="0" smtClean="0"/>
              <a:t>loyalty and </a:t>
            </a:r>
            <a:r>
              <a:rPr lang="en-GB" sz="2800" b="1" dirty="0" smtClean="0"/>
              <a:t>churn</a:t>
            </a:r>
            <a:endParaRPr lang="en-US" sz="2800" b="1" dirty="0"/>
          </a:p>
          <a:p>
            <a:pPr marL="322263" indent="-322263"/>
            <a:r>
              <a:rPr lang="en-US" sz="2800" dirty="0"/>
              <a:t>Identify and target </a:t>
            </a:r>
            <a:r>
              <a:rPr lang="en-US" sz="2800" b="1" dirty="0"/>
              <a:t>new markets </a:t>
            </a:r>
          </a:p>
          <a:p>
            <a:pPr marL="322263" indent="-322263"/>
            <a:r>
              <a:rPr lang="en-US" sz="2800" dirty="0"/>
              <a:t>Enhance customer’s </a:t>
            </a:r>
            <a:r>
              <a:rPr lang="en-US" sz="2800" b="1" dirty="0"/>
              <a:t>satisfaction</a:t>
            </a:r>
          </a:p>
          <a:p>
            <a:pPr marL="333375" indent="-333375"/>
            <a:r>
              <a:rPr lang="en-GB" sz="2800" dirty="0" smtClean="0"/>
              <a:t>Marketing</a:t>
            </a:r>
            <a:r>
              <a:rPr lang="en-GB" sz="2800" dirty="0" smtClean="0"/>
              <a:t>: </a:t>
            </a:r>
            <a:r>
              <a:rPr lang="en-GB" sz="2600" b="1" dirty="0" smtClean="0"/>
              <a:t>cross-selling, upselling, bundling</a:t>
            </a:r>
            <a:endParaRPr lang="en-GB" sz="2600" b="1" dirty="0"/>
          </a:p>
          <a:p>
            <a:pPr marL="333375" indent="-333375"/>
            <a:r>
              <a:rPr lang="en-GB" sz="2800" dirty="0"/>
              <a:t>Customer </a:t>
            </a:r>
            <a:r>
              <a:rPr lang="en-GB" sz="2800" b="1" dirty="0" smtClean="0"/>
              <a:t>service</a:t>
            </a:r>
            <a:endParaRPr lang="en-GB" sz="2800" b="1" dirty="0"/>
          </a:p>
          <a:p>
            <a:pPr marL="333375" indent="-333375"/>
            <a:r>
              <a:rPr lang="en-GB" sz="2800" b="1" dirty="0"/>
              <a:t>Partner </a:t>
            </a:r>
            <a:r>
              <a:rPr lang="en-GB" sz="2800" dirty="0"/>
              <a:t>relationship </a:t>
            </a:r>
            <a:r>
              <a:rPr lang="en-GB" sz="2800" dirty="0" smtClean="0"/>
              <a:t>management</a:t>
            </a:r>
          </a:p>
          <a:p>
            <a:pPr marL="333375" indent="-333375"/>
            <a:r>
              <a:rPr lang="en-GB" sz="2800" b="1" dirty="0" smtClean="0"/>
              <a:t>Internal marketing </a:t>
            </a:r>
            <a:r>
              <a:rPr lang="en-GB" sz="2800" dirty="0" smtClean="0"/>
              <a:t>(making enterprise attractive for its workers for keeping their knowledge)</a:t>
            </a:r>
            <a:endParaRPr lang="en-GB" sz="2800" dirty="0"/>
          </a:p>
        </p:txBody>
      </p:sp>
      <p:sp>
        <p:nvSpPr>
          <p:cNvPr id="2" name="Slide Number Placeholder 1"/>
          <p:cNvSpPr>
            <a:spLocks noGrp="1"/>
          </p:cNvSpPr>
          <p:nvPr>
            <p:ph type="sldNum" sz="quarter" idx="12"/>
          </p:nvPr>
        </p:nvSpPr>
        <p:spPr/>
        <p:txBody>
          <a:bodyPr/>
          <a:lstStyle/>
          <a:p>
            <a:pPr>
              <a:defRPr/>
            </a:pPr>
            <a:fld id="{0ADCA02A-F5BF-432B-B124-D50387640E69}" type="slidenum">
              <a:rPr lang="en-US" smtClean="0"/>
              <a:pPr>
                <a:defRPr/>
              </a:pPr>
              <a:t>7</a:t>
            </a:fld>
            <a:endParaRPr lang="en-US"/>
          </a:p>
        </p:txBody>
      </p:sp>
    </p:spTree>
    <p:extLst>
      <p:ext uri="{BB962C8B-B14F-4D97-AF65-F5344CB8AC3E}">
        <p14:creationId xmlns:p14="http://schemas.microsoft.com/office/powerpoint/2010/main" val="313176962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2074"/>
          </a:xfrm>
        </p:spPr>
        <p:txBody>
          <a:bodyPr/>
          <a:lstStyle/>
          <a:p>
            <a:r>
              <a:rPr lang="lt-LT" dirty="0" smtClean="0"/>
              <a:t>CRM </a:t>
            </a:r>
            <a:r>
              <a:rPr lang="en-US" dirty="0" smtClean="0"/>
              <a:t>information needs</a:t>
            </a:r>
            <a:endParaRPr lang="lt-LT"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44359922"/>
              </p:ext>
            </p:extLst>
          </p:nvPr>
        </p:nvGraphicFramePr>
        <p:xfrm>
          <a:off x="251520" y="908720"/>
          <a:ext cx="8712967" cy="5968474"/>
        </p:xfrm>
        <a:graphic>
          <a:graphicData uri="http://schemas.openxmlformats.org/drawingml/2006/table">
            <a:tbl>
              <a:tblPr firstRow="1" bandRow="1">
                <a:tableStyleId>{5C22544A-7EE6-4342-B048-85BDC9FD1C3A}</a:tableStyleId>
              </a:tblPr>
              <a:tblGrid>
                <a:gridCol w="2904323">
                  <a:extLst>
                    <a:ext uri="{9D8B030D-6E8A-4147-A177-3AD203B41FA5}">
                      <a16:colId xmlns:a16="http://schemas.microsoft.com/office/drawing/2014/main" val="20000"/>
                    </a:ext>
                  </a:extLst>
                </a:gridCol>
                <a:gridCol w="2784309">
                  <a:extLst>
                    <a:ext uri="{9D8B030D-6E8A-4147-A177-3AD203B41FA5}">
                      <a16:colId xmlns:a16="http://schemas.microsoft.com/office/drawing/2014/main" val="20001"/>
                    </a:ext>
                  </a:extLst>
                </a:gridCol>
                <a:gridCol w="3024335">
                  <a:extLst>
                    <a:ext uri="{9D8B030D-6E8A-4147-A177-3AD203B41FA5}">
                      <a16:colId xmlns:a16="http://schemas.microsoft.com/office/drawing/2014/main" val="20002"/>
                    </a:ext>
                  </a:extLst>
                </a:gridCol>
              </a:tblGrid>
              <a:tr h="789677">
                <a:tc>
                  <a:txBody>
                    <a:bodyPr/>
                    <a:lstStyle/>
                    <a:p>
                      <a:r>
                        <a:rPr lang="en-US" sz="1600" dirty="0" smtClean="0"/>
                        <a:t>CRM goal</a:t>
                      </a:r>
                      <a:endParaRPr lang="lt-LT" sz="1600" dirty="0"/>
                    </a:p>
                  </a:txBody>
                  <a:tcPr/>
                </a:tc>
                <a:tc>
                  <a:txBody>
                    <a:bodyPr/>
                    <a:lstStyle/>
                    <a:p>
                      <a:r>
                        <a:rPr lang="en-US" sz="1600" dirty="0" smtClean="0"/>
                        <a:t>Information need</a:t>
                      </a:r>
                      <a:endParaRPr lang="lt-LT" sz="1600" dirty="0"/>
                    </a:p>
                  </a:txBody>
                  <a:tcPr/>
                </a:tc>
                <a:tc>
                  <a:txBody>
                    <a:bodyPr/>
                    <a:lstStyle/>
                    <a:p>
                      <a:r>
                        <a:rPr lang="en-US" sz="1600" dirty="0" smtClean="0"/>
                        <a:t>Capability</a:t>
                      </a:r>
                      <a:r>
                        <a:rPr lang="en-US" sz="1600" baseline="0" dirty="0" smtClean="0"/>
                        <a:t> of accounting systems to supply info</a:t>
                      </a:r>
                      <a:endParaRPr lang="lt-LT" sz="1600" dirty="0"/>
                    </a:p>
                  </a:txBody>
                  <a:tcPr/>
                </a:tc>
                <a:extLst>
                  <a:ext uri="{0D108BD9-81ED-4DB2-BD59-A6C34878D82A}">
                    <a16:rowId xmlns:a16="http://schemas.microsoft.com/office/drawing/2014/main" val="10000"/>
                  </a:ext>
                </a:extLst>
              </a:tr>
              <a:tr h="552774">
                <a:tc>
                  <a:txBody>
                    <a:bodyPr/>
                    <a:lstStyle/>
                    <a:p>
                      <a:pPr lvl="0" rtl="0"/>
                      <a:r>
                        <a:rPr kumimoji="1" lang="en-US" sz="1800" dirty="0" smtClean="0"/>
                        <a:t>Profitable customers</a:t>
                      </a:r>
                      <a:endParaRPr lang="lt-LT" sz="1800" dirty="0"/>
                    </a:p>
                  </a:txBody>
                  <a:tcPr/>
                </a:tc>
                <a:tc>
                  <a:txBody>
                    <a:bodyPr/>
                    <a:lstStyle/>
                    <a:p>
                      <a:r>
                        <a:rPr lang="en-US" sz="1800" dirty="0" smtClean="0"/>
                        <a:t>New and</a:t>
                      </a:r>
                      <a:r>
                        <a:rPr lang="en-US" sz="1800" baseline="0" dirty="0" smtClean="0"/>
                        <a:t> old customers</a:t>
                      </a:r>
                    </a:p>
                    <a:p>
                      <a:r>
                        <a:rPr lang="en-US" sz="1800" baseline="0" dirty="0" smtClean="0"/>
                        <a:t>Profit per customer</a:t>
                      </a:r>
                      <a:endParaRPr lang="lt-LT" sz="1800" dirty="0"/>
                    </a:p>
                  </a:txBody>
                  <a:tcPr/>
                </a:tc>
                <a:tc>
                  <a:txBody>
                    <a:bodyPr/>
                    <a:lstStyle/>
                    <a:p>
                      <a:r>
                        <a:rPr lang="en-US" sz="1800" dirty="0" smtClean="0"/>
                        <a:t>No, due to p</a:t>
                      </a:r>
                      <a:r>
                        <a:rPr lang="en-US" sz="1800" baseline="0" dirty="0" smtClean="0"/>
                        <a:t>rofit </a:t>
                      </a:r>
                      <a:r>
                        <a:rPr lang="en-US" sz="1800" baseline="0" dirty="0" smtClean="0"/>
                        <a:t>calculation per unit</a:t>
                      </a:r>
                      <a:endParaRPr lang="lt-LT" sz="1800" dirty="0"/>
                    </a:p>
                  </a:txBody>
                  <a:tcPr/>
                </a:tc>
                <a:extLst>
                  <a:ext uri="{0D108BD9-81ED-4DB2-BD59-A6C34878D82A}">
                    <a16:rowId xmlns:a16="http://schemas.microsoft.com/office/drawing/2014/main" val="10001"/>
                  </a:ext>
                </a:extLst>
              </a:tr>
              <a:tr h="552774">
                <a:tc>
                  <a:txBody>
                    <a:bodyPr/>
                    <a:lstStyle/>
                    <a:p>
                      <a:pPr lvl="0" rtl="0"/>
                      <a:r>
                        <a:rPr kumimoji="1" lang="en-US" sz="1800" dirty="0" smtClean="0"/>
                        <a:t>Keep</a:t>
                      </a:r>
                      <a:r>
                        <a:rPr kumimoji="1" lang="en-US" sz="1800" baseline="0" dirty="0" smtClean="0"/>
                        <a:t> pr</a:t>
                      </a:r>
                      <a:r>
                        <a:rPr kumimoji="1" lang="en-US" sz="1800" dirty="0" smtClean="0"/>
                        <a:t>ofitable customers as long as possible</a:t>
                      </a:r>
                      <a:endParaRPr lang="lt-LT" sz="1800" dirty="0"/>
                    </a:p>
                  </a:txBody>
                  <a:tcPr/>
                </a:tc>
                <a:tc>
                  <a:txBody>
                    <a:bodyPr/>
                    <a:lstStyle/>
                    <a:p>
                      <a:r>
                        <a:rPr lang="en-US" sz="1800" dirty="0" smtClean="0"/>
                        <a:t>Communication history</a:t>
                      </a:r>
                      <a:endParaRPr lang="lt-LT" sz="1800" dirty="0"/>
                    </a:p>
                  </a:txBody>
                  <a:tcPr/>
                </a:tc>
                <a:tc>
                  <a:txBody>
                    <a:bodyPr/>
                    <a:lstStyle/>
                    <a:p>
                      <a:r>
                        <a:rPr lang="en-US" sz="1800" baseline="0" dirty="0" smtClean="0"/>
                        <a:t>Sales info is available</a:t>
                      </a:r>
                    </a:p>
                    <a:p>
                      <a:r>
                        <a:rPr lang="en-US" sz="1800" baseline="0" dirty="0" smtClean="0"/>
                        <a:t>Limited info about reaction to promotions</a:t>
                      </a:r>
                    </a:p>
                  </a:txBody>
                  <a:tcPr/>
                </a:tc>
                <a:extLst>
                  <a:ext uri="{0D108BD9-81ED-4DB2-BD59-A6C34878D82A}">
                    <a16:rowId xmlns:a16="http://schemas.microsoft.com/office/drawing/2014/main" val="10002"/>
                  </a:ext>
                </a:extLst>
              </a:tr>
              <a:tr h="789677">
                <a:tc>
                  <a:txBody>
                    <a:bodyPr/>
                    <a:lstStyle/>
                    <a:p>
                      <a:pPr lvl="0"/>
                      <a:r>
                        <a:rPr kumimoji="1" lang="en-US" sz="1800" dirty="0" smtClean="0"/>
                        <a:t>Win </a:t>
                      </a:r>
                      <a:r>
                        <a:rPr kumimoji="1" lang="en-US" sz="1800" baseline="0" dirty="0" smtClean="0"/>
                        <a:t>pr</a:t>
                      </a:r>
                      <a:r>
                        <a:rPr kumimoji="1" lang="en-US" sz="1800" dirty="0" smtClean="0"/>
                        <a:t>ofitable customers back from competitors</a:t>
                      </a:r>
                      <a:endParaRPr lang="lt-LT" sz="1800" dirty="0"/>
                    </a:p>
                  </a:txBody>
                  <a:tcPr/>
                </a:tc>
                <a:tc>
                  <a:txBody>
                    <a:bodyPr/>
                    <a:lstStyle/>
                    <a:p>
                      <a:r>
                        <a:rPr lang="en-US" sz="1800" dirty="0" smtClean="0"/>
                        <a:t>Customers of the competitors</a:t>
                      </a:r>
                    </a:p>
                    <a:p>
                      <a:r>
                        <a:rPr lang="en-US" sz="1800" dirty="0" smtClean="0"/>
                        <a:t>Who were won back</a:t>
                      </a:r>
                      <a:endParaRPr lang="lt-LT" sz="1800" dirty="0"/>
                    </a:p>
                  </a:txBody>
                  <a:tcPr/>
                </a:tc>
                <a:tc>
                  <a:txBody>
                    <a:bodyPr/>
                    <a:lstStyle/>
                    <a:p>
                      <a:r>
                        <a:rPr lang="en-US" sz="1800" dirty="0" smtClean="0"/>
                        <a:t>No</a:t>
                      </a:r>
                      <a:endParaRPr lang="lt-LT" sz="1800" dirty="0" smtClean="0"/>
                    </a:p>
                    <a:p>
                      <a:endParaRPr lang="lt-LT" sz="1800" dirty="0" smtClean="0"/>
                    </a:p>
                  </a:txBody>
                  <a:tcPr/>
                </a:tc>
                <a:extLst>
                  <a:ext uri="{0D108BD9-81ED-4DB2-BD59-A6C34878D82A}">
                    <a16:rowId xmlns:a16="http://schemas.microsoft.com/office/drawing/2014/main" val="10003"/>
                  </a:ext>
                </a:extLst>
              </a:tr>
              <a:tr h="789677">
                <a:tc>
                  <a:txBody>
                    <a:bodyPr/>
                    <a:lstStyle/>
                    <a:p>
                      <a:pPr lvl="0" rtl="0"/>
                      <a:r>
                        <a:rPr kumimoji="1" lang="en-US" sz="1800" dirty="0" smtClean="0"/>
                        <a:t>Convert not-profitable customers to the profitable</a:t>
                      </a:r>
                      <a:endParaRPr lang="lt-LT" sz="1800" dirty="0"/>
                    </a:p>
                  </a:txBody>
                  <a:tcPr/>
                </a:tc>
                <a:tc>
                  <a:txBody>
                    <a:bodyPr/>
                    <a:lstStyle/>
                    <a:p>
                      <a:r>
                        <a:rPr lang="en-US" sz="1800" dirty="0" smtClean="0"/>
                        <a:t>Expenses per customer</a:t>
                      </a:r>
                    </a:p>
                    <a:p>
                      <a:r>
                        <a:rPr lang="en-US" sz="1800" dirty="0" smtClean="0"/>
                        <a:t>Sources for turnover</a:t>
                      </a:r>
                    </a:p>
                  </a:txBody>
                  <a:tcPr/>
                </a:tc>
                <a:tc>
                  <a:txBody>
                    <a:bodyPr/>
                    <a:lstStyle/>
                    <a:p>
                      <a:r>
                        <a:rPr lang="lt-LT" sz="1800" dirty="0" smtClean="0"/>
                        <a:t>N</a:t>
                      </a:r>
                      <a:r>
                        <a:rPr lang="en-US" sz="1800" dirty="0" smtClean="0"/>
                        <a:t>o</a:t>
                      </a:r>
                      <a:endParaRPr lang="lt-LT" sz="1800" dirty="0" smtClean="0"/>
                    </a:p>
                    <a:p>
                      <a:endParaRPr lang="lt-LT" sz="1800" dirty="0" smtClean="0"/>
                    </a:p>
                  </a:txBody>
                  <a:tcPr/>
                </a:tc>
                <a:extLst>
                  <a:ext uri="{0D108BD9-81ED-4DB2-BD59-A6C34878D82A}">
                    <a16:rowId xmlns:a16="http://schemas.microsoft.com/office/drawing/2014/main" val="10004"/>
                  </a:ext>
                </a:extLst>
              </a:tr>
              <a:tr h="552774">
                <a:tc>
                  <a:txBody>
                    <a:bodyPr/>
                    <a:lstStyle/>
                    <a:p>
                      <a:pPr lvl="0" rtl="0"/>
                      <a:r>
                        <a:rPr kumimoji="1" lang="en-US" sz="1800" dirty="0" smtClean="0"/>
                        <a:t>Provide incentives </a:t>
                      </a:r>
                      <a:r>
                        <a:rPr kumimoji="1" lang="en-US" sz="1800" baseline="0" dirty="0" smtClean="0"/>
                        <a:t>to </a:t>
                      </a:r>
                      <a:r>
                        <a:rPr kumimoji="1" lang="en-US" sz="1800" dirty="0" smtClean="0"/>
                        <a:t>get additional products</a:t>
                      </a:r>
                      <a:endParaRPr lang="lt-LT" sz="1800" dirty="0"/>
                    </a:p>
                  </a:txBody>
                  <a:tcPr/>
                </a:tc>
                <a:tc>
                  <a:txBody>
                    <a:bodyPr/>
                    <a:lstStyle/>
                    <a:p>
                      <a:r>
                        <a:rPr lang="en-US" sz="1800" dirty="0" smtClean="0"/>
                        <a:t>Know individual needs</a:t>
                      </a:r>
                      <a:endParaRPr lang="lt-LT" sz="1800" dirty="0"/>
                    </a:p>
                  </a:txBody>
                  <a:tcPr/>
                </a:tc>
                <a:tc>
                  <a:txBody>
                    <a:bodyPr/>
                    <a:lstStyle/>
                    <a:p>
                      <a:r>
                        <a:rPr lang="lt-LT" sz="1800" dirty="0" smtClean="0"/>
                        <a:t>N</a:t>
                      </a:r>
                      <a:r>
                        <a:rPr lang="en-US" sz="1800" dirty="0" smtClean="0"/>
                        <a:t>o</a:t>
                      </a:r>
                      <a:endParaRPr lang="lt-LT" sz="1800" dirty="0" smtClean="0"/>
                    </a:p>
                  </a:txBody>
                  <a:tcPr/>
                </a:tc>
                <a:extLst>
                  <a:ext uri="{0D108BD9-81ED-4DB2-BD59-A6C34878D82A}">
                    <a16:rowId xmlns:a16="http://schemas.microsoft.com/office/drawing/2014/main" val="10005"/>
                  </a:ext>
                </a:extLst>
              </a:tr>
              <a:tr h="552774">
                <a:tc>
                  <a:txBody>
                    <a:bodyPr/>
                    <a:lstStyle/>
                    <a:p>
                      <a:pPr lvl="0"/>
                      <a:r>
                        <a:rPr kumimoji="1" lang="en-US" sz="1800" dirty="0" smtClean="0"/>
                        <a:t>Enhance</a:t>
                      </a:r>
                      <a:r>
                        <a:rPr kumimoji="1" lang="en-US" sz="1800" baseline="0" dirty="0" smtClean="0"/>
                        <a:t> p</a:t>
                      </a:r>
                      <a:r>
                        <a:rPr kumimoji="1" lang="en-US" sz="1800" dirty="0" smtClean="0"/>
                        <a:t>ositive reference</a:t>
                      </a:r>
                      <a:endParaRPr lang="lt-LT" sz="1800" dirty="0" smtClean="0"/>
                    </a:p>
                  </a:txBody>
                  <a:tcPr/>
                </a:tc>
                <a:tc>
                  <a:txBody>
                    <a:bodyPr/>
                    <a:lstStyle/>
                    <a:p>
                      <a:r>
                        <a:rPr lang="en-US" sz="1800" dirty="0" smtClean="0"/>
                        <a:t>Opinion, referrals, impact</a:t>
                      </a:r>
                      <a:endParaRPr lang="lt-LT" sz="1800" dirty="0"/>
                    </a:p>
                  </a:txBody>
                  <a:tcPr/>
                </a:tc>
                <a:tc>
                  <a:txBody>
                    <a:bodyPr/>
                    <a:lstStyle/>
                    <a:p>
                      <a:r>
                        <a:rPr lang="lt-LT" sz="1800" dirty="0" smtClean="0"/>
                        <a:t>N</a:t>
                      </a:r>
                      <a:r>
                        <a:rPr lang="en-US" sz="1800" dirty="0" smtClean="0"/>
                        <a:t>o</a:t>
                      </a:r>
                      <a:endParaRPr lang="lt-LT" sz="1800" dirty="0" smtClean="0"/>
                    </a:p>
                  </a:txBody>
                  <a:tcPr/>
                </a:tc>
                <a:extLst>
                  <a:ext uri="{0D108BD9-81ED-4DB2-BD59-A6C34878D82A}">
                    <a16:rowId xmlns:a16="http://schemas.microsoft.com/office/drawing/2014/main" val="10006"/>
                  </a:ext>
                </a:extLst>
              </a:tr>
              <a:tr h="315871">
                <a:tc>
                  <a:txBody>
                    <a:bodyPr/>
                    <a:lstStyle/>
                    <a:p>
                      <a:pPr lvl="0" rtl="0"/>
                      <a:r>
                        <a:rPr kumimoji="1" lang="en-US" sz="1800" dirty="0" smtClean="0"/>
                        <a:t>Enhance</a:t>
                      </a:r>
                      <a:r>
                        <a:rPr kumimoji="1" lang="en-US" sz="1800" baseline="0" dirty="0" smtClean="0"/>
                        <a:t> c</a:t>
                      </a:r>
                      <a:r>
                        <a:rPr kumimoji="1" lang="en-US" sz="1800" dirty="0" smtClean="0"/>
                        <a:t>ustomer service programs</a:t>
                      </a:r>
                      <a:endParaRPr lang="lt-LT" sz="1800" dirty="0"/>
                    </a:p>
                  </a:txBody>
                  <a:tcPr/>
                </a:tc>
                <a:tc>
                  <a:txBody>
                    <a:bodyPr/>
                    <a:lstStyle/>
                    <a:p>
                      <a:r>
                        <a:rPr lang="en-US" sz="1800" dirty="0" smtClean="0"/>
                        <a:t>Effectiveness of programs</a:t>
                      </a:r>
                      <a:endParaRPr lang="lt-LT"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800" dirty="0" smtClean="0"/>
                        <a:t>N</a:t>
                      </a:r>
                      <a:r>
                        <a:rPr lang="en-US" sz="1800" dirty="0" smtClean="0"/>
                        <a:t>o</a:t>
                      </a:r>
                      <a:endParaRPr lang="lt-LT" sz="1800" dirty="0" smtClean="0"/>
                    </a:p>
                    <a:p>
                      <a:endParaRPr lang="lt-LT" sz="1800" dirty="0"/>
                    </a:p>
                  </a:txBody>
                  <a:tcPr/>
                </a:tc>
                <a:extLst>
                  <a:ext uri="{0D108BD9-81ED-4DB2-BD59-A6C34878D82A}">
                    <a16:rowId xmlns:a16="http://schemas.microsoft.com/office/drawing/2014/main" val="10007"/>
                  </a:ext>
                </a:extLst>
              </a:tr>
            </a:tbl>
          </a:graphicData>
        </a:graphic>
      </p:graphicFrame>
      <p:sp>
        <p:nvSpPr>
          <p:cNvPr id="3" name="Slide Number Placeholder 2"/>
          <p:cNvSpPr>
            <a:spLocks noGrp="1"/>
          </p:cNvSpPr>
          <p:nvPr>
            <p:ph type="sldNum" sz="quarter" idx="12"/>
          </p:nvPr>
        </p:nvSpPr>
        <p:spPr/>
        <p:txBody>
          <a:bodyPr/>
          <a:lstStyle/>
          <a:p>
            <a:pPr>
              <a:defRPr/>
            </a:pPr>
            <a:fld id="{0ADCA02A-F5BF-432B-B124-D50387640E69}" type="slidenum">
              <a:rPr lang="en-US" smtClean="0"/>
              <a:pPr>
                <a:defRPr/>
              </a:pPr>
              <a:t>8</a:t>
            </a:fld>
            <a:endParaRPr lang="en-US"/>
          </a:p>
        </p:txBody>
      </p:sp>
    </p:spTree>
    <p:extLst>
      <p:ext uri="{BB962C8B-B14F-4D97-AF65-F5344CB8AC3E}">
        <p14:creationId xmlns:p14="http://schemas.microsoft.com/office/powerpoint/2010/main" val="138774916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a:t>IDIC</a:t>
            </a:r>
            <a:r>
              <a:rPr lang="en-US" sz="3600" dirty="0"/>
              <a:t> </a:t>
            </a:r>
            <a:r>
              <a:rPr lang="en-US" sz="3600" dirty="0" smtClean="0"/>
              <a:t>model for CRM </a:t>
            </a:r>
            <a:br>
              <a:rPr lang="en-US" sz="3600" dirty="0" smtClean="0"/>
            </a:br>
            <a:r>
              <a:rPr lang="lt-LT" sz="2400" i="1" dirty="0" smtClean="0"/>
              <a:t>D</a:t>
            </a:r>
            <a:r>
              <a:rPr lang="lt-LT" sz="2400" i="1" dirty="0"/>
              <a:t>. Peppers ir M. Rogers (2004) </a:t>
            </a:r>
            <a:endParaRPr lang="lt-LT"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03125651"/>
              </p:ext>
            </p:extLst>
          </p:nvPr>
        </p:nvGraphicFramePr>
        <p:xfrm>
          <a:off x="395288" y="1557338"/>
          <a:ext cx="828040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B73B069-328A-4DB0-A37E-F6F291AB44D4}" type="slidenum">
              <a:rPr lang="en-US" smtClean="0"/>
              <a:pPr/>
              <a:t>9</a:t>
            </a:fld>
            <a:endParaRPr lang="en-US"/>
          </a:p>
        </p:txBody>
      </p:sp>
    </p:spTree>
    <p:extLst>
      <p:ext uri="{BB962C8B-B14F-4D97-AF65-F5344CB8AC3E}">
        <p14:creationId xmlns:p14="http://schemas.microsoft.com/office/powerpoint/2010/main" val="335016370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MKIS_Course_Syllabus">
  <a:themeElements>
    <a:clrScheme name="Office Theme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99"/>
        </a:lt1>
        <a:dk2>
          <a:srgbClr val="000000"/>
        </a:dk2>
        <a:lt2>
          <a:srgbClr val="808080"/>
        </a:lt2>
        <a:accent1>
          <a:srgbClr val="408000"/>
        </a:accent1>
        <a:accent2>
          <a:srgbClr val="517300"/>
        </a:accent2>
        <a:accent3>
          <a:srgbClr val="E2FFCA"/>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99"/>
        </a:lt1>
        <a:dk2>
          <a:srgbClr val="000000"/>
        </a:dk2>
        <a:lt2>
          <a:srgbClr val="808080"/>
        </a:lt2>
        <a:accent1>
          <a:srgbClr val="67548C"/>
        </a:accent1>
        <a:accent2>
          <a:srgbClr val="376E00"/>
        </a:accent2>
        <a:accent3>
          <a:srgbClr val="E2FFCA"/>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99"/>
        </a:lt1>
        <a:dk2>
          <a:srgbClr val="000000"/>
        </a:dk2>
        <a:lt2>
          <a:srgbClr val="808080"/>
        </a:lt2>
        <a:accent1>
          <a:srgbClr val="805500"/>
        </a:accent1>
        <a:accent2>
          <a:srgbClr val="8C3853"/>
        </a:accent2>
        <a:accent3>
          <a:srgbClr val="E2FFCA"/>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408000"/>
        </a:accent1>
        <a:accent2>
          <a:srgbClr val="517300"/>
        </a:accent2>
        <a:accent3>
          <a:srgbClr val="FFFFFF"/>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6B7300"/>
        </a:accent1>
        <a:accent2>
          <a:srgbClr val="177339"/>
        </a:accent2>
        <a:accent3>
          <a:srgbClr val="FFFFFF"/>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67548C"/>
        </a:accent1>
        <a:accent2>
          <a:srgbClr val="376E00"/>
        </a:accent2>
        <a:accent3>
          <a:srgbClr val="FFFFFF"/>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08080"/>
        </a:lt2>
        <a:accent1>
          <a:srgbClr val="805500"/>
        </a:accent1>
        <a:accent2>
          <a:srgbClr val="8C3853"/>
        </a:accent2>
        <a:accent3>
          <a:srgbClr val="FFFFFF"/>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99"/>
        </a:lt1>
        <a:dk2>
          <a:srgbClr val="000000"/>
        </a:dk2>
        <a:lt2>
          <a:srgbClr val="808080"/>
        </a:lt2>
        <a:accent1>
          <a:srgbClr val="408000"/>
        </a:accent1>
        <a:accent2>
          <a:srgbClr val="517300"/>
        </a:accent2>
        <a:accent3>
          <a:srgbClr val="E2FFCA"/>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99"/>
        </a:lt1>
        <a:dk2>
          <a:srgbClr val="000000"/>
        </a:dk2>
        <a:lt2>
          <a:srgbClr val="808080"/>
        </a:lt2>
        <a:accent1>
          <a:srgbClr val="6B7300"/>
        </a:accent1>
        <a:accent2>
          <a:srgbClr val="177339"/>
        </a:accent2>
        <a:accent3>
          <a:srgbClr val="E2FFCA"/>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99"/>
        </a:lt1>
        <a:dk2>
          <a:srgbClr val="000000"/>
        </a:dk2>
        <a:lt2>
          <a:srgbClr val="808080"/>
        </a:lt2>
        <a:accent1>
          <a:srgbClr val="67548C"/>
        </a:accent1>
        <a:accent2>
          <a:srgbClr val="376E00"/>
        </a:accent2>
        <a:accent3>
          <a:srgbClr val="E2FFCA"/>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99"/>
        </a:lt1>
        <a:dk2>
          <a:srgbClr val="000000"/>
        </a:dk2>
        <a:lt2>
          <a:srgbClr val="808080"/>
        </a:lt2>
        <a:accent1>
          <a:srgbClr val="805500"/>
        </a:accent1>
        <a:accent2>
          <a:srgbClr val="8C3853"/>
        </a:accent2>
        <a:accent3>
          <a:srgbClr val="E2FFCA"/>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408000"/>
        </a:accent1>
        <a:accent2>
          <a:srgbClr val="517300"/>
        </a:accent2>
        <a:accent3>
          <a:srgbClr val="FFFFFF"/>
        </a:accent3>
        <a:accent4>
          <a:srgbClr val="000000"/>
        </a:accent4>
        <a:accent5>
          <a:srgbClr val="AFC0AA"/>
        </a:accent5>
        <a:accent6>
          <a:srgbClr val="496800"/>
        </a:accent6>
        <a:hlink>
          <a:srgbClr val="006637"/>
        </a:hlink>
        <a:folHlink>
          <a:srgbClr val="3366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6B7300"/>
        </a:accent1>
        <a:accent2>
          <a:srgbClr val="177339"/>
        </a:accent2>
        <a:accent3>
          <a:srgbClr val="FFFFFF"/>
        </a:accent3>
        <a:accent4>
          <a:srgbClr val="000000"/>
        </a:accent4>
        <a:accent5>
          <a:srgbClr val="BABCAA"/>
        </a:accent5>
        <a:accent6>
          <a:srgbClr val="146833"/>
        </a:accent6>
        <a:hlink>
          <a:srgbClr val="336600"/>
        </a:hlink>
        <a:folHlink>
          <a:srgbClr val="1753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67548C"/>
        </a:accent1>
        <a:accent2>
          <a:srgbClr val="376E00"/>
        </a:accent2>
        <a:accent3>
          <a:srgbClr val="FFFFFF"/>
        </a:accent3>
        <a:accent4>
          <a:srgbClr val="000000"/>
        </a:accent4>
        <a:accent5>
          <a:srgbClr val="B8B3C5"/>
        </a:accent5>
        <a:accent6>
          <a:srgbClr val="316300"/>
        </a:accent6>
        <a:hlink>
          <a:srgbClr val="602966"/>
        </a:hlink>
        <a:folHlink>
          <a:srgbClr val="73372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805500"/>
        </a:accent1>
        <a:accent2>
          <a:srgbClr val="8C3853"/>
        </a:accent2>
        <a:accent3>
          <a:srgbClr val="FFFFFF"/>
        </a:accent3>
        <a:accent4>
          <a:srgbClr val="000000"/>
        </a:accent4>
        <a:accent5>
          <a:srgbClr val="C0B4AA"/>
        </a:accent5>
        <a:accent6>
          <a:srgbClr val="7E324A"/>
        </a:accent6>
        <a:hlink>
          <a:srgbClr val="394980"/>
        </a:hlink>
        <a:folHlink>
          <a:srgbClr val="306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66"/>
        </a:lt1>
        <a:dk2>
          <a:srgbClr val="000000"/>
        </a:dk2>
        <a:lt2>
          <a:srgbClr val="CCCCCC"/>
        </a:lt2>
        <a:accent1>
          <a:srgbClr val="A16B00"/>
        </a:accent1>
        <a:accent2>
          <a:srgbClr val="8C5E00"/>
        </a:accent2>
        <a:accent3>
          <a:srgbClr val="FFE2B8"/>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66"/>
        </a:lt1>
        <a:dk2>
          <a:srgbClr val="000000"/>
        </a:dk2>
        <a:lt2>
          <a:srgbClr val="CCCCCC"/>
        </a:lt2>
        <a:accent1>
          <a:srgbClr val="336580"/>
        </a:accent1>
        <a:accent2>
          <a:srgbClr val="7A5200"/>
        </a:accent2>
        <a:accent3>
          <a:srgbClr val="FFE2B8"/>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66"/>
        </a:lt1>
        <a:dk2>
          <a:srgbClr val="000000"/>
        </a:dk2>
        <a:lt2>
          <a:srgbClr val="CCCCCC"/>
        </a:lt2>
        <a:accent1>
          <a:srgbClr val="547A31"/>
        </a:accent1>
        <a:accent2>
          <a:srgbClr val="445187"/>
        </a:accent2>
        <a:accent3>
          <a:srgbClr val="FFE2B8"/>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16B00"/>
        </a:accent1>
        <a:accent2>
          <a:srgbClr val="8C5E00"/>
        </a:accent2>
        <a:accent3>
          <a:srgbClr val="FFFFFF"/>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07113"/>
        </a:accent1>
        <a:accent2>
          <a:srgbClr val="994B08"/>
        </a:accent2>
        <a:accent3>
          <a:srgbClr val="FFFFFF"/>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8F8F8"/>
        </a:lt1>
        <a:dk2>
          <a:srgbClr val="000000"/>
        </a:dk2>
        <a:lt2>
          <a:srgbClr val="CCCCCC"/>
        </a:lt2>
        <a:accent1>
          <a:srgbClr val="336580"/>
        </a:accent1>
        <a:accent2>
          <a:srgbClr val="7A5200"/>
        </a:accent2>
        <a:accent3>
          <a:srgbClr val="FBFBFB"/>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47A31"/>
        </a:accent1>
        <a:accent2>
          <a:srgbClr val="445187"/>
        </a:accent2>
        <a:accent3>
          <a:srgbClr val="FFFFFF"/>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2.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ppt/theme/themeOverride3.xml><?xml version="1.0" encoding="utf-8"?>
<a:themeOverride xmlns:a="http://schemas.openxmlformats.org/drawingml/2006/main">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themeOverride>
</file>

<file path=docProps/app.xml><?xml version="1.0" encoding="utf-8"?>
<Properties xmlns="http://schemas.openxmlformats.org/officeDocument/2006/extended-properties" xmlns:vt="http://schemas.openxmlformats.org/officeDocument/2006/docPropsVTypes">
  <Template>MKIS_Course_Syllabus</Template>
  <TotalTime>2598</TotalTime>
  <Words>4995</Words>
  <Application>Microsoft Office PowerPoint</Application>
  <PresentationFormat>On-screen Show (4:3)</PresentationFormat>
  <Paragraphs>616</Paragraphs>
  <Slides>67</Slides>
  <Notes>28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67</vt:i4>
      </vt:variant>
    </vt:vector>
  </HeadingPairs>
  <TitlesOfParts>
    <vt:vector size="81" baseType="lpstr">
      <vt:lpstr>Arial</vt:lpstr>
      <vt:lpstr>Boopee</vt:lpstr>
      <vt:lpstr>Calibri</vt:lpstr>
      <vt:lpstr>Segoe UI</vt:lpstr>
      <vt:lpstr>Segoe UI Light</vt:lpstr>
      <vt:lpstr>Tahoma</vt:lpstr>
      <vt:lpstr>Times</vt:lpstr>
      <vt:lpstr>Times New Roman</vt:lpstr>
      <vt:lpstr>Verdana</vt:lpstr>
      <vt:lpstr>Wingdings</vt:lpstr>
      <vt:lpstr>Wingdings 3</vt:lpstr>
      <vt:lpstr>MKIS_Course_Syllabus</vt:lpstr>
      <vt:lpstr>1_Default Design</vt:lpstr>
      <vt:lpstr>2_Default Design</vt:lpstr>
      <vt:lpstr>CRM conceptual background and analytics</vt:lpstr>
      <vt:lpstr>Customer Relationship Management</vt:lpstr>
      <vt:lpstr>The spectrogram principle of the customer analysis</vt:lpstr>
      <vt:lpstr>CRM- is a new philosophy of enterprise resource management  (4+1 main types+1 external).</vt:lpstr>
      <vt:lpstr>Customer capital management goals</vt:lpstr>
      <vt:lpstr>Components of CRM Systems</vt:lpstr>
      <vt:lpstr>Customer Relationship Management (CRM) Systems – general understanding</vt:lpstr>
      <vt:lpstr>CRM information needs</vt:lpstr>
      <vt:lpstr>IDIC model for CRM  D. Peppers ir M. Rogers (2004) </vt:lpstr>
      <vt:lpstr>Information supply for the two tasks of managing CRM</vt:lpstr>
      <vt:lpstr>Application of IDIC model </vt:lpstr>
      <vt:lpstr>What is indicator?</vt:lpstr>
      <vt:lpstr>Integrated approach- CRM perspective</vt:lpstr>
      <vt:lpstr>Problems of getting right data for analysis</vt:lpstr>
      <vt:lpstr>How to create indicators ?</vt:lpstr>
      <vt:lpstr>Information for evaluation</vt:lpstr>
      <vt:lpstr>Gap of the indicators</vt:lpstr>
      <vt:lpstr>How to fill the gaps to final indicator</vt:lpstr>
      <vt:lpstr>CRM variable types</vt:lpstr>
      <vt:lpstr>Promising variable types</vt:lpstr>
      <vt:lpstr>CRM indicator and metric samples</vt:lpstr>
      <vt:lpstr>CRM indicator and metric samples</vt:lpstr>
      <vt:lpstr>CRM indicator and metric samples</vt:lpstr>
      <vt:lpstr>CRM indicator and metric samples</vt:lpstr>
      <vt:lpstr>Loyalty categories –their variety</vt:lpstr>
      <vt:lpstr>Loyalty categories –their variety</vt:lpstr>
      <vt:lpstr>Compound variables – RFM</vt:lpstr>
      <vt:lpstr>RFM by SPSS tool</vt:lpstr>
      <vt:lpstr>RFM segmentation</vt:lpstr>
      <vt:lpstr>“Whale curve“ analytic visualization</vt:lpstr>
      <vt:lpstr>“Whale curve” of profit,  red line denotes loss</vt:lpstr>
      <vt:lpstr>Using “Whale curve” </vt:lpstr>
      <vt:lpstr>CRM for changing customer indicators</vt:lpstr>
      <vt:lpstr>Proxy – creating cause-effect linked indicators</vt:lpstr>
      <vt:lpstr>Customer portrait </vt:lpstr>
      <vt:lpstr>Customer index</vt:lpstr>
      <vt:lpstr>CRM campaign research (Microstrategy)</vt:lpstr>
      <vt:lpstr>Example :microstrategy campaign analysis workflow</vt:lpstr>
      <vt:lpstr>PowerPoint Presentation</vt:lpstr>
      <vt:lpstr>PowerPoint Presentation</vt:lpstr>
      <vt:lpstr>PowerPoint Presentation</vt:lpstr>
      <vt:lpstr>PowerPoint Presentation</vt:lpstr>
      <vt:lpstr>Specialized CRM systems and integrated solutions</vt:lpstr>
      <vt:lpstr>Microsoft CRM</vt:lpstr>
      <vt:lpstr>MS CRM</vt:lpstr>
      <vt:lpstr>MS CRM</vt:lpstr>
      <vt:lpstr>Microsoft AX Dynamics- marketing IS embedded</vt:lpstr>
      <vt:lpstr>ERP in cloud (MS offer)</vt:lpstr>
      <vt:lpstr>Industry trends for ERP (MS case)</vt:lpstr>
      <vt:lpstr>MS key points for marketing applications</vt:lpstr>
      <vt:lpstr>MS key points for marketing applications</vt:lpstr>
      <vt:lpstr>MS newest modules for marketing</vt:lpstr>
      <vt:lpstr>Marketing resource management</vt:lpstr>
      <vt:lpstr>Multi-channel campaigns</vt:lpstr>
      <vt:lpstr>Lead management</vt:lpstr>
      <vt:lpstr>Sales collaboration</vt:lpstr>
      <vt:lpstr>Social marketing</vt:lpstr>
      <vt:lpstr>Marketing Analytics </vt:lpstr>
      <vt:lpstr>Microsoft Social Listening</vt:lpstr>
      <vt:lpstr>Social Listening</vt:lpstr>
      <vt:lpstr>Social Analytics</vt:lpstr>
      <vt:lpstr>Social CRM</vt:lpstr>
      <vt:lpstr>SAP integrated system: CRM module</vt:lpstr>
      <vt:lpstr>Analytic scenarios</vt:lpstr>
      <vt:lpstr>Structure of analytics scenario</vt:lpstr>
      <vt:lpstr>“Best practice” application in SAP</vt:lpstr>
      <vt:lpstr>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Information Systems</dc:title>
  <dc:creator>Dalia Krikščiūnienė</dc:creator>
  <cp:lastModifiedBy>Dalios</cp:lastModifiedBy>
  <cp:revision>328</cp:revision>
  <dcterms:created xsi:type="dcterms:W3CDTF">2012-10-17T20:09:17Z</dcterms:created>
  <dcterms:modified xsi:type="dcterms:W3CDTF">2022-12-07T14:11:17Z</dcterms:modified>
</cp:coreProperties>
</file>