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5" r:id="rId3"/>
    <p:sldId id="262" r:id="rId4"/>
    <p:sldId id="28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3" r:id="rId19"/>
    <p:sldId id="281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60" r:id="rId28"/>
    <p:sldId id="257" r:id="rId29"/>
    <p:sldId id="258" r:id="rId30"/>
    <p:sldId id="259" r:id="rId31"/>
    <p:sldId id="26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3ADC9-9EB6-4CE6-A8AF-B84A62F8461B}" type="doc">
      <dgm:prSet loTypeId="urn:microsoft.com/office/officeart/2005/8/layout/cycle8" loCatId="cycle" qsTypeId="urn:microsoft.com/office/officeart/2005/8/quickstyle/3d1" qsCatId="3D" csTypeId="urn:microsoft.com/office/officeart/2005/8/colors/accent1_2#1" csCatId="accent1" phldr="1"/>
      <dgm:spPr/>
    </dgm:pt>
    <dgm:pt modelId="{9A5CD7D1-1FB2-4D65-AB38-F31A38D21197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lt-LT" dirty="0"/>
        </a:p>
      </dgm:t>
    </dgm:pt>
    <dgm:pt modelId="{735368C0-DD3E-4756-9B12-DA1A8C954DE0}" type="parTrans" cxnId="{B12F3C97-1979-4545-B191-0F682E7CE550}">
      <dgm:prSet/>
      <dgm:spPr/>
      <dgm:t>
        <a:bodyPr/>
        <a:lstStyle/>
        <a:p>
          <a:endParaRPr lang="lt-LT"/>
        </a:p>
      </dgm:t>
    </dgm:pt>
    <dgm:pt modelId="{3909E8B2-F4FB-4FE6-A78C-AAEAD3298C5C}" type="sibTrans" cxnId="{B12F3C97-1979-4545-B191-0F682E7CE550}">
      <dgm:prSet/>
      <dgm:spPr/>
      <dgm:t>
        <a:bodyPr/>
        <a:lstStyle/>
        <a:p>
          <a:endParaRPr lang="lt-LT"/>
        </a:p>
      </dgm:t>
    </dgm:pt>
    <dgm:pt modelId="{ECD07F45-0A0E-40CE-8F22-932542762FED}">
      <dgm:prSet phldrT="[Text]"/>
      <dgm:spPr/>
      <dgm:t>
        <a:bodyPr/>
        <a:lstStyle/>
        <a:p>
          <a:r>
            <a:rPr lang="en-US" dirty="0" smtClean="0"/>
            <a:t>Finance</a:t>
          </a:r>
          <a:endParaRPr lang="lt-LT" dirty="0"/>
        </a:p>
      </dgm:t>
    </dgm:pt>
    <dgm:pt modelId="{CACA13D4-0A2E-438F-B08B-CED3F7A7DAA9}" type="parTrans" cxnId="{E0381127-B760-417C-9FE3-21D1591820E2}">
      <dgm:prSet/>
      <dgm:spPr/>
      <dgm:t>
        <a:bodyPr/>
        <a:lstStyle/>
        <a:p>
          <a:endParaRPr lang="lt-LT"/>
        </a:p>
      </dgm:t>
    </dgm:pt>
    <dgm:pt modelId="{EEB12348-D35F-4B4F-9DE0-17AC7FD77677}" type="sibTrans" cxnId="{E0381127-B760-417C-9FE3-21D1591820E2}">
      <dgm:prSet/>
      <dgm:spPr/>
      <dgm:t>
        <a:bodyPr/>
        <a:lstStyle/>
        <a:p>
          <a:endParaRPr lang="lt-LT"/>
        </a:p>
      </dgm:t>
    </dgm:pt>
    <dgm:pt modelId="{CFC9DA2D-25A7-442A-A4F9-44CC700737DC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lt-LT" dirty="0"/>
        </a:p>
      </dgm:t>
    </dgm:pt>
    <dgm:pt modelId="{77D4CCA5-F212-4FE6-8039-5D5D25548480}" type="parTrans" cxnId="{D7B0CF76-5D80-4C33-9BE1-F57B3B1E6872}">
      <dgm:prSet/>
      <dgm:spPr/>
      <dgm:t>
        <a:bodyPr/>
        <a:lstStyle/>
        <a:p>
          <a:endParaRPr lang="lt-LT"/>
        </a:p>
      </dgm:t>
    </dgm:pt>
    <dgm:pt modelId="{DF8684C4-DE3E-4CE1-8D12-D0818F4E5DA7}" type="sibTrans" cxnId="{D7B0CF76-5D80-4C33-9BE1-F57B3B1E6872}">
      <dgm:prSet/>
      <dgm:spPr/>
      <dgm:t>
        <a:bodyPr/>
        <a:lstStyle/>
        <a:p>
          <a:endParaRPr lang="lt-LT"/>
        </a:p>
      </dgm:t>
    </dgm:pt>
    <dgm:pt modelId="{F8E2876C-96F2-488A-AB20-0A435D8D1BA9}">
      <dgm:prSet phldrT="[Text]" custT="1"/>
      <dgm:spPr/>
      <dgm:t>
        <a:bodyPr/>
        <a:lstStyle/>
        <a:p>
          <a:r>
            <a:rPr lang="en-US" sz="1400" dirty="0" smtClean="0"/>
            <a:t>Personnel</a:t>
          </a:r>
          <a:endParaRPr lang="lt-LT" sz="1400" dirty="0"/>
        </a:p>
      </dgm:t>
    </dgm:pt>
    <dgm:pt modelId="{96116A67-2940-475A-93EA-5D8FE547EED5}" type="parTrans" cxnId="{8BA69B7E-09A0-4A9D-95F7-03BEE6B35E81}">
      <dgm:prSet/>
      <dgm:spPr/>
      <dgm:t>
        <a:bodyPr/>
        <a:lstStyle/>
        <a:p>
          <a:endParaRPr lang="lt-LT"/>
        </a:p>
      </dgm:t>
    </dgm:pt>
    <dgm:pt modelId="{FAE3A893-292A-4DC6-9374-11D429D9DE03}" type="sibTrans" cxnId="{8BA69B7E-09A0-4A9D-95F7-03BEE6B35E81}">
      <dgm:prSet/>
      <dgm:spPr/>
      <dgm:t>
        <a:bodyPr/>
        <a:lstStyle/>
        <a:p>
          <a:endParaRPr lang="lt-LT"/>
        </a:p>
      </dgm:t>
    </dgm:pt>
    <dgm:pt modelId="{0B13F1CA-3FEB-400B-836B-AEB2F2AFF014}" type="pres">
      <dgm:prSet presAssocID="{6753ADC9-9EB6-4CE6-A8AF-B84A62F8461B}" presName="compositeShape" presStyleCnt="0">
        <dgm:presLayoutVars>
          <dgm:chMax val="7"/>
          <dgm:dir/>
          <dgm:resizeHandles val="exact"/>
        </dgm:presLayoutVars>
      </dgm:prSet>
      <dgm:spPr/>
    </dgm:pt>
    <dgm:pt modelId="{7639A479-DBB4-41CC-AD44-D67ADDD1371F}" type="pres">
      <dgm:prSet presAssocID="{6753ADC9-9EB6-4CE6-A8AF-B84A62F8461B}" presName="wedge1" presStyleLbl="node1" presStyleIdx="0" presStyleCnt="4" custLinFactNeighborX="525" custLinFactNeighborY="1240"/>
      <dgm:spPr/>
      <dgm:t>
        <a:bodyPr/>
        <a:lstStyle/>
        <a:p>
          <a:endParaRPr lang="lt-LT"/>
        </a:p>
      </dgm:t>
    </dgm:pt>
    <dgm:pt modelId="{C72DF2A7-37E4-4B92-A1E6-F98A31756515}" type="pres">
      <dgm:prSet presAssocID="{6753ADC9-9EB6-4CE6-A8AF-B84A62F8461B}" presName="dummy1a" presStyleCnt="0"/>
      <dgm:spPr/>
    </dgm:pt>
    <dgm:pt modelId="{06BE79ED-55A3-46BD-AA74-3B1D6FA00BB8}" type="pres">
      <dgm:prSet presAssocID="{6753ADC9-9EB6-4CE6-A8AF-B84A62F8461B}" presName="dummy1b" presStyleCnt="0"/>
      <dgm:spPr/>
    </dgm:pt>
    <dgm:pt modelId="{04454A46-EF71-4C4E-8CF4-B1726DC76392}" type="pres">
      <dgm:prSet presAssocID="{6753ADC9-9EB6-4CE6-A8AF-B84A62F8461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AACEDEF-BE4B-450E-AB8C-FD7B5A87A60B}" type="pres">
      <dgm:prSet presAssocID="{6753ADC9-9EB6-4CE6-A8AF-B84A62F8461B}" presName="wedge2" presStyleLbl="node1" presStyleIdx="1" presStyleCnt="4"/>
      <dgm:spPr/>
      <dgm:t>
        <a:bodyPr/>
        <a:lstStyle/>
        <a:p>
          <a:endParaRPr lang="lt-LT"/>
        </a:p>
      </dgm:t>
    </dgm:pt>
    <dgm:pt modelId="{2096CD94-3EBB-49A5-A6D9-9184558290CF}" type="pres">
      <dgm:prSet presAssocID="{6753ADC9-9EB6-4CE6-A8AF-B84A62F8461B}" presName="dummy2a" presStyleCnt="0"/>
      <dgm:spPr/>
    </dgm:pt>
    <dgm:pt modelId="{89F33E69-3458-4014-92A3-0E8C998AD9E5}" type="pres">
      <dgm:prSet presAssocID="{6753ADC9-9EB6-4CE6-A8AF-B84A62F8461B}" presName="dummy2b" presStyleCnt="0"/>
      <dgm:spPr/>
    </dgm:pt>
    <dgm:pt modelId="{5329690E-C734-47A7-BF16-D3BE7C87D7DE}" type="pres">
      <dgm:prSet presAssocID="{6753ADC9-9EB6-4CE6-A8AF-B84A62F8461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EDE0BBA-58FD-45EC-BFB2-978A5D051848}" type="pres">
      <dgm:prSet presAssocID="{6753ADC9-9EB6-4CE6-A8AF-B84A62F8461B}" presName="wedge3" presStyleLbl="node1" presStyleIdx="2" presStyleCnt="4"/>
      <dgm:spPr/>
      <dgm:t>
        <a:bodyPr/>
        <a:lstStyle/>
        <a:p>
          <a:endParaRPr lang="lt-LT"/>
        </a:p>
      </dgm:t>
    </dgm:pt>
    <dgm:pt modelId="{86AF0E1E-744F-491E-9CCA-948580085A13}" type="pres">
      <dgm:prSet presAssocID="{6753ADC9-9EB6-4CE6-A8AF-B84A62F8461B}" presName="dummy3a" presStyleCnt="0"/>
      <dgm:spPr/>
    </dgm:pt>
    <dgm:pt modelId="{89FE87D2-0447-46B4-84E4-17EF881EFE9F}" type="pres">
      <dgm:prSet presAssocID="{6753ADC9-9EB6-4CE6-A8AF-B84A62F8461B}" presName="dummy3b" presStyleCnt="0"/>
      <dgm:spPr/>
    </dgm:pt>
    <dgm:pt modelId="{39D55E18-3FDA-4F7B-820D-909AD1201365}" type="pres">
      <dgm:prSet presAssocID="{6753ADC9-9EB6-4CE6-A8AF-B84A62F8461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DE4B8DA-4F79-4EC3-AA77-99C047A289B0}" type="pres">
      <dgm:prSet presAssocID="{6753ADC9-9EB6-4CE6-A8AF-B84A62F8461B}" presName="wedge4" presStyleLbl="node1" presStyleIdx="3" presStyleCnt="4"/>
      <dgm:spPr/>
      <dgm:t>
        <a:bodyPr/>
        <a:lstStyle/>
        <a:p>
          <a:endParaRPr lang="lt-LT"/>
        </a:p>
      </dgm:t>
    </dgm:pt>
    <dgm:pt modelId="{C6224DB4-74F0-4A7B-8516-03567D026939}" type="pres">
      <dgm:prSet presAssocID="{6753ADC9-9EB6-4CE6-A8AF-B84A62F8461B}" presName="dummy4a" presStyleCnt="0"/>
      <dgm:spPr/>
    </dgm:pt>
    <dgm:pt modelId="{ABA657BC-F309-44E0-9EBC-7182C9F9444C}" type="pres">
      <dgm:prSet presAssocID="{6753ADC9-9EB6-4CE6-A8AF-B84A62F8461B}" presName="dummy4b" presStyleCnt="0"/>
      <dgm:spPr/>
    </dgm:pt>
    <dgm:pt modelId="{445327DE-C0B8-4494-BF6D-263AF8D53184}" type="pres">
      <dgm:prSet presAssocID="{6753ADC9-9EB6-4CE6-A8AF-B84A62F8461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5123404-75FC-4C80-BDB8-44EDC8F9372A}" type="pres">
      <dgm:prSet presAssocID="{3909E8B2-F4FB-4FE6-A78C-AAEAD3298C5C}" presName="arrowWedge1" presStyleLbl="fgSibTrans2D1" presStyleIdx="0" presStyleCnt="4"/>
      <dgm:spPr/>
    </dgm:pt>
    <dgm:pt modelId="{0E6F504C-4359-4B6F-8747-CFE178706FA6}" type="pres">
      <dgm:prSet presAssocID="{EEB12348-D35F-4B4F-9DE0-17AC7FD77677}" presName="arrowWedge2" presStyleLbl="fgSibTrans2D1" presStyleIdx="1" presStyleCnt="4"/>
      <dgm:spPr/>
    </dgm:pt>
    <dgm:pt modelId="{7F64D5F5-9816-44D5-9C47-5D69632DF30D}" type="pres">
      <dgm:prSet presAssocID="{DF8684C4-DE3E-4CE1-8D12-D0818F4E5DA7}" presName="arrowWedge3" presStyleLbl="fgSibTrans2D1" presStyleIdx="2" presStyleCnt="4"/>
      <dgm:spPr/>
    </dgm:pt>
    <dgm:pt modelId="{25D2D345-E065-44E3-AABC-35B5E257FF80}" type="pres">
      <dgm:prSet presAssocID="{FAE3A893-292A-4DC6-9374-11D429D9DE03}" presName="arrowWedge4" presStyleLbl="fgSibTrans2D1" presStyleIdx="3" presStyleCnt="4"/>
      <dgm:spPr/>
    </dgm:pt>
  </dgm:ptLst>
  <dgm:cxnLst>
    <dgm:cxn modelId="{B12F3C97-1979-4545-B191-0F682E7CE550}" srcId="{6753ADC9-9EB6-4CE6-A8AF-B84A62F8461B}" destId="{9A5CD7D1-1FB2-4D65-AB38-F31A38D21197}" srcOrd="0" destOrd="0" parTransId="{735368C0-DD3E-4756-9B12-DA1A8C954DE0}" sibTransId="{3909E8B2-F4FB-4FE6-A78C-AAEAD3298C5C}"/>
    <dgm:cxn modelId="{8BA69B7E-09A0-4A9D-95F7-03BEE6B35E81}" srcId="{6753ADC9-9EB6-4CE6-A8AF-B84A62F8461B}" destId="{F8E2876C-96F2-488A-AB20-0A435D8D1BA9}" srcOrd="3" destOrd="0" parTransId="{96116A67-2940-475A-93EA-5D8FE547EED5}" sibTransId="{FAE3A893-292A-4DC6-9374-11D429D9DE03}"/>
    <dgm:cxn modelId="{43916FEF-25B5-48D3-9CCC-6A96A70AB63F}" type="presOf" srcId="{F8E2876C-96F2-488A-AB20-0A435D8D1BA9}" destId="{BDE4B8DA-4F79-4EC3-AA77-99C047A289B0}" srcOrd="0" destOrd="0" presId="urn:microsoft.com/office/officeart/2005/8/layout/cycle8"/>
    <dgm:cxn modelId="{D7B0CF76-5D80-4C33-9BE1-F57B3B1E6872}" srcId="{6753ADC9-9EB6-4CE6-A8AF-B84A62F8461B}" destId="{CFC9DA2D-25A7-442A-A4F9-44CC700737DC}" srcOrd="2" destOrd="0" parTransId="{77D4CCA5-F212-4FE6-8039-5D5D25548480}" sibTransId="{DF8684C4-DE3E-4CE1-8D12-D0818F4E5DA7}"/>
    <dgm:cxn modelId="{6655D5F1-AD70-46C0-9A54-556C4965A1F2}" type="presOf" srcId="{CFC9DA2D-25A7-442A-A4F9-44CC700737DC}" destId="{39D55E18-3FDA-4F7B-820D-909AD1201365}" srcOrd="1" destOrd="0" presId="urn:microsoft.com/office/officeart/2005/8/layout/cycle8"/>
    <dgm:cxn modelId="{E0381127-B760-417C-9FE3-21D1591820E2}" srcId="{6753ADC9-9EB6-4CE6-A8AF-B84A62F8461B}" destId="{ECD07F45-0A0E-40CE-8F22-932542762FED}" srcOrd="1" destOrd="0" parTransId="{CACA13D4-0A2E-438F-B08B-CED3F7A7DAA9}" sibTransId="{EEB12348-D35F-4B4F-9DE0-17AC7FD77677}"/>
    <dgm:cxn modelId="{2592F3B9-E834-45E0-B5F9-193D0291E8CE}" type="presOf" srcId="{ECD07F45-0A0E-40CE-8F22-932542762FED}" destId="{8AACEDEF-BE4B-450E-AB8C-FD7B5A87A60B}" srcOrd="0" destOrd="0" presId="urn:microsoft.com/office/officeart/2005/8/layout/cycle8"/>
    <dgm:cxn modelId="{FF672461-0610-41C9-A1B1-98C3F6BD0C6E}" type="presOf" srcId="{6753ADC9-9EB6-4CE6-A8AF-B84A62F8461B}" destId="{0B13F1CA-3FEB-400B-836B-AEB2F2AFF014}" srcOrd="0" destOrd="0" presId="urn:microsoft.com/office/officeart/2005/8/layout/cycle8"/>
    <dgm:cxn modelId="{B6143A6A-7738-47FE-B586-A4A31E0C3B35}" type="presOf" srcId="{9A5CD7D1-1FB2-4D65-AB38-F31A38D21197}" destId="{7639A479-DBB4-41CC-AD44-D67ADDD1371F}" srcOrd="0" destOrd="0" presId="urn:microsoft.com/office/officeart/2005/8/layout/cycle8"/>
    <dgm:cxn modelId="{CA2D886D-4F06-47BE-A2B8-4839B163A040}" type="presOf" srcId="{9A5CD7D1-1FB2-4D65-AB38-F31A38D21197}" destId="{04454A46-EF71-4C4E-8CF4-B1726DC76392}" srcOrd="1" destOrd="0" presId="urn:microsoft.com/office/officeart/2005/8/layout/cycle8"/>
    <dgm:cxn modelId="{57CA020E-0F61-4AF3-8C8B-199E4B0D8F1B}" type="presOf" srcId="{CFC9DA2D-25A7-442A-A4F9-44CC700737DC}" destId="{CEDE0BBA-58FD-45EC-BFB2-978A5D051848}" srcOrd="0" destOrd="0" presId="urn:microsoft.com/office/officeart/2005/8/layout/cycle8"/>
    <dgm:cxn modelId="{E083C313-4C64-4254-A8A1-411D22A42D9C}" type="presOf" srcId="{F8E2876C-96F2-488A-AB20-0A435D8D1BA9}" destId="{445327DE-C0B8-4494-BF6D-263AF8D53184}" srcOrd="1" destOrd="0" presId="urn:microsoft.com/office/officeart/2005/8/layout/cycle8"/>
    <dgm:cxn modelId="{9F611CF8-4F3A-40FB-91CA-D087B0AEBCC4}" type="presOf" srcId="{ECD07F45-0A0E-40CE-8F22-932542762FED}" destId="{5329690E-C734-47A7-BF16-D3BE7C87D7DE}" srcOrd="1" destOrd="0" presId="urn:microsoft.com/office/officeart/2005/8/layout/cycle8"/>
    <dgm:cxn modelId="{A69BF622-A4FF-41FD-9389-6FAB29AD4E58}" type="presParOf" srcId="{0B13F1CA-3FEB-400B-836B-AEB2F2AFF014}" destId="{7639A479-DBB4-41CC-AD44-D67ADDD1371F}" srcOrd="0" destOrd="0" presId="urn:microsoft.com/office/officeart/2005/8/layout/cycle8"/>
    <dgm:cxn modelId="{BCC7DC7D-6D6F-45A4-9060-51B622503DFD}" type="presParOf" srcId="{0B13F1CA-3FEB-400B-836B-AEB2F2AFF014}" destId="{C72DF2A7-37E4-4B92-A1E6-F98A31756515}" srcOrd="1" destOrd="0" presId="urn:microsoft.com/office/officeart/2005/8/layout/cycle8"/>
    <dgm:cxn modelId="{4F26C2FC-4130-47E7-A27F-AF5B9546B74F}" type="presParOf" srcId="{0B13F1CA-3FEB-400B-836B-AEB2F2AFF014}" destId="{06BE79ED-55A3-46BD-AA74-3B1D6FA00BB8}" srcOrd="2" destOrd="0" presId="urn:microsoft.com/office/officeart/2005/8/layout/cycle8"/>
    <dgm:cxn modelId="{1AA7FA31-6481-47C3-AF37-330F048674DB}" type="presParOf" srcId="{0B13F1CA-3FEB-400B-836B-AEB2F2AFF014}" destId="{04454A46-EF71-4C4E-8CF4-B1726DC76392}" srcOrd="3" destOrd="0" presId="urn:microsoft.com/office/officeart/2005/8/layout/cycle8"/>
    <dgm:cxn modelId="{AC6296CD-4ECE-4C76-8CB7-19DE7070A002}" type="presParOf" srcId="{0B13F1CA-3FEB-400B-836B-AEB2F2AFF014}" destId="{8AACEDEF-BE4B-450E-AB8C-FD7B5A87A60B}" srcOrd="4" destOrd="0" presId="urn:microsoft.com/office/officeart/2005/8/layout/cycle8"/>
    <dgm:cxn modelId="{7D9CC651-33DF-4E1D-A619-A24E1F1ACADE}" type="presParOf" srcId="{0B13F1CA-3FEB-400B-836B-AEB2F2AFF014}" destId="{2096CD94-3EBB-49A5-A6D9-9184558290CF}" srcOrd="5" destOrd="0" presId="urn:microsoft.com/office/officeart/2005/8/layout/cycle8"/>
    <dgm:cxn modelId="{5956DD1F-5AB2-478E-93FD-3427A294E00B}" type="presParOf" srcId="{0B13F1CA-3FEB-400B-836B-AEB2F2AFF014}" destId="{89F33E69-3458-4014-92A3-0E8C998AD9E5}" srcOrd="6" destOrd="0" presId="urn:microsoft.com/office/officeart/2005/8/layout/cycle8"/>
    <dgm:cxn modelId="{88A9B157-38C9-4CF8-8544-29421900F008}" type="presParOf" srcId="{0B13F1CA-3FEB-400B-836B-AEB2F2AFF014}" destId="{5329690E-C734-47A7-BF16-D3BE7C87D7DE}" srcOrd="7" destOrd="0" presId="urn:microsoft.com/office/officeart/2005/8/layout/cycle8"/>
    <dgm:cxn modelId="{DC782C4F-A5B7-410F-9673-D899F6E5DF1B}" type="presParOf" srcId="{0B13F1CA-3FEB-400B-836B-AEB2F2AFF014}" destId="{CEDE0BBA-58FD-45EC-BFB2-978A5D051848}" srcOrd="8" destOrd="0" presId="urn:microsoft.com/office/officeart/2005/8/layout/cycle8"/>
    <dgm:cxn modelId="{785CD1E6-7928-4BAE-A544-F300FAD0AC7E}" type="presParOf" srcId="{0B13F1CA-3FEB-400B-836B-AEB2F2AFF014}" destId="{86AF0E1E-744F-491E-9CCA-948580085A13}" srcOrd="9" destOrd="0" presId="urn:microsoft.com/office/officeart/2005/8/layout/cycle8"/>
    <dgm:cxn modelId="{79086E08-C280-4D4A-AD8B-35ECCEFE6D13}" type="presParOf" srcId="{0B13F1CA-3FEB-400B-836B-AEB2F2AFF014}" destId="{89FE87D2-0447-46B4-84E4-17EF881EFE9F}" srcOrd="10" destOrd="0" presId="urn:microsoft.com/office/officeart/2005/8/layout/cycle8"/>
    <dgm:cxn modelId="{F151C5E3-E88E-4C42-9164-D26E75DA2DD1}" type="presParOf" srcId="{0B13F1CA-3FEB-400B-836B-AEB2F2AFF014}" destId="{39D55E18-3FDA-4F7B-820D-909AD1201365}" srcOrd="11" destOrd="0" presId="urn:microsoft.com/office/officeart/2005/8/layout/cycle8"/>
    <dgm:cxn modelId="{B1ED62C3-0870-473A-9D31-EA3B1416C930}" type="presParOf" srcId="{0B13F1CA-3FEB-400B-836B-AEB2F2AFF014}" destId="{BDE4B8DA-4F79-4EC3-AA77-99C047A289B0}" srcOrd="12" destOrd="0" presId="urn:microsoft.com/office/officeart/2005/8/layout/cycle8"/>
    <dgm:cxn modelId="{8BE6865A-7769-48A1-A032-65BA839EBF0F}" type="presParOf" srcId="{0B13F1CA-3FEB-400B-836B-AEB2F2AFF014}" destId="{C6224DB4-74F0-4A7B-8516-03567D026939}" srcOrd="13" destOrd="0" presId="urn:microsoft.com/office/officeart/2005/8/layout/cycle8"/>
    <dgm:cxn modelId="{A4361808-5C04-445E-84A6-C2212BC53345}" type="presParOf" srcId="{0B13F1CA-3FEB-400B-836B-AEB2F2AFF014}" destId="{ABA657BC-F309-44E0-9EBC-7182C9F9444C}" srcOrd="14" destOrd="0" presId="urn:microsoft.com/office/officeart/2005/8/layout/cycle8"/>
    <dgm:cxn modelId="{E84F5724-EB2D-46AA-BAF3-A33B1337B866}" type="presParOf" srcId="{0B13F1CA-3FEB-400B-836B-AEB2F2AFF014}" destId="{445327DE-C0B8-4494-BF6D-263AF8D53184}" srcOrd="15" destOrd="0" presId="urn:microsoft.com/office/officeart/2005/8/layout/cycle8"/>
    <dgm:cxn modelId="{A7FE4451-03B0-4E02-BA95-81A86019F7F9}" type="presParOf" srcId="{0B13F1CA-3FEB-400B-836B-AEB2F2AFF014}" destId="{45123404-75FC-4C80-BDB8-44EDC8F9372A}" srcOrd="16" destOrd="0" presId="urn:microsoft.com/office/officeart/2005/8/layout/cycle8"/>
    <dgm:cxn modelId="{99CC59AE-67C3-4CBD-BD59-BCF5DBD8A8CE}" type="presParOf" srcId="{0B13F1CA-3FEB-400B-836B-AEB2F2AFF014}" destId="{0E6F504C-4359-4B6F-8747-CFE178706FA6}" srcOrd="17" destOrd="0" presId="urn:microsoft.com/office/officeart/2005/8/layout/cycle8"/>
    <dgm:cxn modelId="{8F01D6A5-FE92-4D4A-B708-D8A25B14D3DB}" type="presParOf" srcId="{0B13F1CA-3FEB-400B-836B-AEB2F2AFF014}" destId="{7F64D5F5-9816-44D5-9C47-5D69632DF30D}" srcOrd="18" destOrd="0" presId="urn:microsoft.com/office/officeart/2005/8/layout/cycle8"/>
    <dgm:cxn modelId="{4E169726-CCDD-4F58-963C-D26519D7F845}" type="presParOf" srcId="{0B13F1CA-3FEB-400B-836B-AEB2F2AFF014}" destId="{25D2D345-E065-44E3-AABC-35B5E257FF8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DA3EA-1502-4F0F-9DFA-3EC1154587F0}" type="doc">
      <dgm:prSet loTypeId="urn:microsoft.com/office/officeart/2005/8/layout/chart3" loCatId="cycle" qsTypeId="urn:microsoft.com/office/officeart/2005/8/quickstyle/3d2" qsCatId="3D" csTypeId="urn:microsoft.com/office/officeart/2005/8/colors/accent1_2#2" csCatId="accent1" phldr="1"/>
      <dgm:spPr/>
    </dgm:pt>
    <dgm:pt modelId="{8E02A7A7-6D6F-4483-9C6A-A66021528C70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lt-LT" dirty="0"/>
        </a:p>
      </dgm:t>
    </dgm:pt>
    <dgm:pt modelId="{48CEE9C0-2577-4168-874C-F9AC38991772}" type="parTrans" cxnId="{5C7BC2DC-6E45-4E66-9405-9CC16F9BD1B5}">
      <dgm:prSet/>
      <dgm:spPr/>
      <dgm:t>
        <a:bodyPr/>
        <a:lstStyle/>
        <a:p>
          <a:endParaRPr lang="lt-LT"/>
        </a:p>
      </dgm:t>
    </dgm:pt>
    <dgm:pt modelId="{0B31171B-07DD-4735-A8AB-D1B6B687E278}" type="sibTrans" cxnId="{5C7BC2DC-6E45-4E66-9405-9CC16F9BD1B5}">
      <dgm:prSet/>
      <dgm:spPr/>
      <dgm:t>
        <a:bodyPr/>
        <a:lstStyle/>
        <a:p>
          <a:endParaRPr lang="lt-LT"/>
        </a:p>
      </dgm:t>
    </dgm:pt>
    <dgm:pt modelId="{C215DE9C-013A-44C8-B16D-0ED4B88400E5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lt-LT" dirty="0"/>
        </a:p>
      </dgm:t>
    </dgm:pt>
    <dgm:pt modelId="{E21B8DCE-048B-4386-860A-923F8CCE2B9B}" type="parTrans" cxnId="{ED1CBD08-7DA5-40C9-A0A4-23AD4179E81C}">
      <dgm:prSet/>
      <dgm:spPr/>
      <dgm:t>
        <a:bodyPr/>
        <a:lstStyle/>
        <a:p>
          <a:endParaRPr lang="lt-LT"/>
        </a:p>
      </dgm:t>
    </dgm:pt>
    <dgm:pt modelId="{B98E52D2-51F7-465E-9FAD-758B656ACBB4}" type="sibTrans" cxnId="{ED1CBD08-7DA5-40C9-A0A4-23AD4179E81C}">
      <dgm:prSet/>
      <dgm:spPr/>
      <dgm:t>
        <a:bodyPr/>
        <a:lstStyle/>
        <a:p>
          <a:endParaRPr lang="lt-LT"/>
        </a:p>
      </dgm:t>
    </dgm:pt>
    <dgm:pt modelId="{522FD799-1E19-4FB8-A51F-4227AC5FF3AC}">
      <dgm:prSet phldrT="[Text]"/>
      <dgm:spPr/>
      <dgm:t>
        <a:bodyPr/>
        <a:lstStyle/>
        <a:p>
          <a:r>
            <a:rPr lang="en-US" dirty="0" smtClean="0"/>
            <a:t>Finance</a:t>
          </a:r>
          <a:endParaRPr lang="lt-LT" dirty="0"/>
        </a:p>
      </dgm:t>
    </dgm:pt>
    <dgm:pt modelId="{0865E708-9CD9-4A51-AC00-0DBC0816FB13}" type="parTrans" cxnId="{95CBF689-ED8E-463A-945F-CC288280AA79}">
      <dgm:prSet/>
      <dgm:spPr/>
      <dgm:t>
        <a:bodyPr/>
        <a:lstStyle/>
        <a:p>
          <a:endParaRPr lang="lt-LT"/>
        </a:p>
      </dgm:t>
    </dgm:pt>
    <dgm:pt modelId="{AD3E3E4D-B9A7-48EA-8A5C-843737D41AA7}" type="sibTrans" cxnId="{95CBF689-ED8E-463A-945F-CC288280AA79}">
      <dgm:prSet/>
      <dgm:spPr/>
      <dgm:t>
        <a:bodyPr/>
        <a:lstStyle/>
        <a:p>
          <a:endParaRPr lang="lt-LT"/>
        </a:p>
      </dgm:t>
    </dgm:pt>
    <dgm:pt modelId="{2F4F7DDF-71C0-4804-AFC8-6A107F0D9FEE}">
      <dgm:prSet phldrT="[Text]"/>
      <dgm:spPr/>
      <dgm:t>
        <a:bodyPr/>
        <a:lstStyle/>
        <a:p>
          <a:r>
            <a:rPr lang="en-US" dirty="0" smtClean="0"/>
            <a:t>Personnel</a:t>
          </a:r>
          <a:endParaRPr lang="lt-LT" dirty="0"/>
        </a:p>
      </dgm:t>
    </dgm:pt>
    <dgm:pt modelId="{AEFCEEE4-FB79-46D2-8B83-DC9BC417D6D1}" type="parTrans" cxnId="{F6996D74-9308-456B-8797-5CFF9E64FA2C}">
      <dgm:prSet/>
      <dgm:spPr/>
      <dgm:t>
        <a:bodyPr/>
        <a:lstStyle/>
        <a:p>
          <a:endParaRPr lang="lt-LT"/>
        </a:p>
      </dgm:t>
    </dgm:pt>
    <dgm:pt modelId="{36CAAB53-0B4E-4987-B17C-97D3872BA2E7}" type="sibTrans" cxnId="{F6996D74-9308-456B-8797-5CFF9E64FA2C}">
      <dgm:prSet/>
      <dgm:spPr/>
      <dgm:t>
        <a:bodyPr/>
        <a:lstStyle/>
        <a:p>
          <a:endParaRPr lang="lt-LT"/>
        </a:p>
      </dgm:t>
    </dgm:pt>
    <dgm:pt modelId="{29AF9C97-B5F3-4300-A30B-3C58181720C9}" type="pres">
      <dgm:prSet presAssocID="{36DDA3EA-1502-4F0F-9DFA-3EC1154587F0}" presName="compositeShape" presStyleCnt="0">
        <dgm:presLayoutVars>
          <dgm:chMax val="7"/>
          <dgm:dir/>
          <dgm:resizeHandles val="exact"/>
        </dgm:presLayoutVars>
      </dgm:prSet>
      <dgm:spPr/>
    </dgm:pt>
    <dgm:pt modelId="{91D47898-A95F-426F-A5B7-4E5DD189089F}" type="pres">
      <dgm:prSet presAssocID="{36DDA3EA-1502-4F0F-9DFA-3EC1154587F0}" presName="wedge1" presStyleLbl="node1" presStyleIdx="0" presStyleCnt="4"/>
      <dgm:spPr/>
      <dgm:t>
        <a:bodyPr/>
        <a:lstStyle/>
        <a:p>
          <a:endParaRPr lang="lt-LT"/>
        </a:p>
      </dgm:t>
    </dgm:pt>
    <dgm:pt modelId="{1B431C91-E3C3-4884-8859-D08115240A4B}" type="pres">
      <dgm:prSet presAssocID="{36DDA3EA-1502-4F0F-9DFA-3EC1154587F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B725F61-1A6F-4A01-A179-D9530613F44C}" type="pres">
      <dgm:prSet presAssocID="{36DDA3EA-1502-4F0F-9DFA-3EC1154587F0}" presName="wedge2" presStyleLbl="node1" presStyleIdx="1" presStyleCnt="4"/>
      <dgm:spPr/>
      <dgm:t>
        <a:bodyPr/>
        <a:lstStyle/>
        <a:p>
          <a:endParaRPr lang="lt-LT"/>
        </a:p>
      </dgm:t>
    </dgm:pt>
    <dgm:pt modelId="{74619E9E-F718-49A6-82B8-69D73064361A}" type="pres">
      <dgm:prSet presAssocID="{36DDA3EA-1502-4F0F-9DFA-3EC1154587F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BE2FEF25-E3ED-4C53-8B17-F92C2752030B}" type="pres">
      <dgm:prSet presAssocID="{36DDA3EA-1502-4F0F-9DFA-3EC1154587F0}" presName="wedge3" presStyleLbl="node1" presStyleIdx="2" presStyleCnt="4"/>
      <dgm:spPr/>
      <dgm:t>
        <a:bodyPr/>
        <a:lstStyle/>
        <a:p>
          <a:endParaRPr lang="lt-LT"/>
        </a:p>
      </dgm:t>
    </dgm:pt>
    <dgm:pt modelId="{457E9B41-00AF-4752-8189-26669F8ACDAC}" type="pres">
      <dgm:prSet presAssocID="{36DDA3EA-1502-4F0F-9DFA-3EC1154587F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6623EC3-5EC7-45C4-88EE-DCE94DA9E03B}" type="pres">
      <dgm:prSet presAssocID="{36DDA3EA-1502-4F0F-9DFA-3EC1154587F0}" presName="wedge4" presStyleLbl="node1" presStyleIdx="3" presStyleCnt="4"/>
      <dgm:spPr/>
      <dgm:t>
        <a:bodyPr/>
        <a:lstStyle/>
        <a:p>
          <a:endParaRPr lang="lt-LT"/>
        </a:p>
      </dgm:t>
    </dgm:pt>
    <dgm:pt modelId="{CC715678-D5FC-4C5B-AF01-563FDB6C866A}" type="pres">
      <dgm:prSet presAssocID="{36DDA3EA-1502-4F0F-9DFA-3EC1154587F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F118C22-03FF-432B-84C1-54EEAE0C8F4D}" type="presOf" srcId="{2F4F7DDF-71C0-4804-AFC8-6A107F0D9FEE}" destId="{D6623EC3-5EC7-45C4-88EE-DCE94DA9E03B}" srcOrd="0" destOrd="0" presId="urn:microsoft.com/office/officeart/2005/8/layout/chart3"/>
    <dgm:cxn modelId="{95CBF689-ED8E-463A-945F-CC288280AA79}" srcId="{36DDA3EA-1502-4F0F-9DFA-3EC1154587F0}" destId="{522FD799-1E19-4FB8-A51F-4227AC5FF3AC}" srcOrd="2" destOrd="0" parTransId="{0865E708-9CD9-4A51-AC00-0DBC0816FB13}" sibTransId="{AD3E3E4D-B9A7-48EA-8A5C-843737D41AA7}"/>
    <dgm:cxn modelId="{929C9447-D0D3-45FA-8D09-A3656972B52A}" type="presOf" srcId="{522FD799-1E19-4FB8-A51F-4227AC5FF3AC}" destId="{457E9B41-00AF-4752-8189-26669F8ACDAC}" srcOrd="1" destOrd="0" presId="urn:microsoft.com/office/officeart/2005/8/layout/chart3"/>
    <dgm:cxn modelId="{6BD878AA-3BB9-4814-85E6-9D2140EED246}" type="presOf" srcId="{8E02A7A7-6D6F-4483-9C6A-A66021528C70}" destId="{1B431C91-E3C3-4884-8859-D08115240A4B}" srcOrd="1" destOrd="0" presId="urn:microsoft.com/office/officeart/2005/8/layout/chart3"/>
    <dgm:cxn modelId="{ED1CBD08-7DA5-40C9-A0A4-23AD4179E81C}" srcId="{36DDA3EA-1502-4F0F-9DFA-3EC1154587F0}" destId="{C215DE9C-013A-44C8-B16D-0ED4B88400E5}" srcOrd="1" destOrd="0" parTransId="{E21B8DCE-048B-4386-860A-923F8CCE2B9B}" sibTransId="{B98E52D2-51F7-465E-9FAD-758B656ACBB4}"/>
    <dgm:cxn modelId="{38716D45-1655-4FAD-B39A-5E6F35878D0B}" type="presOf" srcId="{8E02A7A7-6D6F-4483-9C6A-A66021528C70}" destId="{91D47898-A95F-426F-A5B7-4E5DD189089F}" srcOrd="0" destOrd="0" presId="urn:microsoft.com/office/officeart/2005/8/layout/chart3"/>
    <dgm:cxn modelId="{5C7BC2DC-6E45-4E66-9405-9CC16F9BD1B5}" srcId="{36DDA3EA-1502-4F0F-9DFA-3EC1154587F0}" destId="{8E02A7A7-6D6F-4483-9C6A-A66021528C70}" srcOrd="0" destOrd="0" parTransId="{48CEE9C0-2577-4168-874C-F9AC38991772}" sibTransId="{0B31171B-07DD-4735-A8AB-D1B6B687E278}"/>
    <dgm:cxn modelId="{C4F870E9-08BD-46E8-AB5E-56E27EDE7C68}" type="presOf" srcId="{C215DE9C-013A-44C8-B16D-0ED4B88400E5}" destId="{74619E9E-F718-49A6-82B8-69D73064361A}" srcOrd="1" destOrd="0" presId="urn:microsoft.com/office/officeart/2005/8/layout/chart3"/>
    <dgm:cxn modelId="{3F7F2662-25D5-4B43-B297-E2BF7149A282}" type="presOf" srcId="{2F4F7DDF-71C0-4804-AFC8-6A107F0D9FEE}" destId="{CC715678-D5FC-4C5B-AF01-563FDB6C866A}" srcOrd="1" destOrd="0" presId="urn:microsoft.com/office/officeart/2005/8/layout/chart3"/>
    <dgm:cxn modelId="{ACE2F153-CD5C-4C5C-BFF9-DE0692BC2DAD}" type="presOf" srcId="{36DDA3EA-1502-4F0F-9DFA-3EC1154587F0}" destId="{29AF9C97-B5F3-4300-A30B-3C58181720C9}" srcOrd="0" destOrd="0" presId="urn:microsoft.com/office/officeart/2005/8/layout/chart3"/>
    <dgm:cxn modelId="{B71851E3-36A0-4DB5-AD81-0142BC1471C4}" type="presOf" srcId="{C215DE9C-013A-44C8-B16D-0ED4B88400E5}" destId="{CB725F61-1A6F-4A01-A179-D9530613F44C}" srcOrd="0" destOrd="0" presId="urn:microsoft.com/office/officeart/2005/8/layout/chart3"/>
    <dgm:cxn modelId="{F6996D74-9308-456B-8797-5CFF9E64FA2C}" srcId="{36DDA3EA-1502-4F0F-9DFA-3EC1154587F0}" destId="{2F4F7DDF-71C0-4804-AFC8-6A107F0D9FEE}" srcOrd="3" destOrd="0" parTransId="{AEFCEEE4-FB79-46D2-8B83-DC9BC417D6D1}" sibTransId="{36CAAB53-0B4E-4987-B17C-97D3872BA2E7}"/>
    <dgm:cxn modelId="{C50BA3FB-C1F5-491E-83B3-5A20ACB8961A}" type="presOf" srcId="{522FD799-1E19-4FB8-A51F-4227AC5FF3AC}" destId="{BE2FEF25-E3ED-4C53-8B17-F92C2752030B}" srcOrd="0" destOrd="0" presId="urn:microsoft.com/office/officeart/2005/8/layout/chart3"/>
    <dgm:cxn modelId="{1B4B567C-2182-4E34-9AF8-F95226CFD39D}" type="presParOf" srcId="{29AF9C97-B5F3-4300-A30B-3C58181720C9}" destId="{91D47898-A95F-426F-A5B7-4E5DD189089F}" srcOrd="0" destOrd="0" presId="urn:microsoft.com/office/officeart/2005/8/layout/chart3"/>
    <dgm:cxn modelId="{F917CB8E-3340-4902-8F4D-70B367332B24}" type="presParOf" srcId="{29AF9C97-B5F3-4300-A30B-3C58181720C9}" destId="{1B431C91-E3C3-4884-8859-D08115240A4B}" srcOrd="1" destOrd="0" presId="urn:microsoft.com/office/officeart/2005/8/layout/chart3"/>
    <dgm:cxn modelId="{2EA09DFD-4EC0-4651-964D-79E97804CF57}" type="presParOf" srcId="{29AF9C97-B5F3-4300-A30B-3C58181720C9}" destId="{CB725F61-1A6F-4A01-A179-D9530613F44C}" srcOrd="2" destOrd="0" presId="urn:microsoft.com/office/officeart/2005/8/layout/chart3"/>
    <dgm:cxn modelId="{2B8931C5-3FB2-4137-9840-F2923B8BDF31}" type="presParOf" srcId="{29AF9C97-B5F3-4300-A30B-3C58181720C9}" destId="{74619E9E-F718-49A6-82B8-69D73064361A}" srcOrd="3" destOrd="0" presId="urn:microsoft.com/office/officeart/2005/8/layout/chart3"/>
    <dgm:cxn modelId="{22004DC5-5AC7-4FBA-B029-2316CA531598}" type="presParOf" srcId="{29AF9C97-B5F3-4300-A30B-3C58181720C9}" destId="{BE2FEF25-E3ED-4C53-8B17-F92C2752030B}" srcOrd="4" destOrd="0" presId="urn:microsoft.com/office/officeart/2005/8/layout/chart3"/>
    <dgm:cxn modelId="{0C5B23E3-E695-4739-9FF5-3EAE1CEDE367}" type="presParOf" srcId="{29AF9C97-B5F3-4300-A30B-3C58181720C9}" destId="{457E9B41-00AF-4752-8189-26669F8ACDAC}" srcOrd="5" destOrd="0" presId="urn:microsoft.com/office/officeart/2005/8/layout/chart3"/>
    <dgm:cxn modelId="{4BEFD482-54B3-4B1C-9376-D0841ED1F8D3}" type="presParOf" srcId="{29AF9C97-B5F3-4300-A30B-3C58181720C9}" destId="{D6623EC3-5EC7-45C4-88EE-DCE94DA9E03B}" srcOrd="6" destOrd="0" presId="urn:microsoft.com/office/officeart/2005/8/layout/chart3"/>
    <dgm:cxn modelId="{314AFB3C-1890-4A6E-AACF-561CF8C69983}" type="presParOf" srcId="{29AF9C97-B5F3-4300-A30B-3C58181720C9}" destId="{CC715678-D5FC-4C5B-AF01-563FDB6C866A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2EB7B-3D21-4141-945E-159ECA4EE539}" type="doc">
      <dgm:prSet loTypeId="urn:microsoft.com/office/officeart/2005/8/layout/venn2" loCatId="relationship" qsTypeId="urn:microsoft.com/office/officeart/2005/8/quickstyle/3d7" qsCatId="3D" csTypeId="urn:microsoft.com/office/officeart/2005/8/colors/accent1_2#3" csCatId="accent1" phldr="1"/>
      <dgm:spPr/>
      <dgm:t>
        <a:bodyPr/>
        <a:lstStyle/>
        <a:p>
          <a:endParaRPr lang="lt-LT"/>
        </a:p>
      </dgm:t>
    </dgm:pt>
    <dgm:pt modelId="{AA38F00F-35BF-4B8D-A7EE-FCBDD2BD139D}">
      <dgm:prSet phldrT="[Text]" custT="1"/>
      <dgm:spPr/>
      <dgm:t>
        <a:bodyPr/>
        <a:lstStyle/>
        <a:p>
          <a:r>
            <a:rPr lang="en-US" sz="1600" dirty="0" smtClean="0"/>
            <a:t>Production, Finance, Personnel</a:t>
          </a:r>
          <a:endParaRPr lang="lt-LT" sz="1600" dirty="0"/>
        </a:p>
      </dgm:t>
    </dgm:pt>
    <dgm:pt modelId="{6800F7F6-4B91-420C-9C0D-688930511A4C}" type="parTrans" cxnId="{2CBD99C7-FD98-4F6C-BD13-9A334E10A873}">
      <dgm:prSet/>
      <dgm:spPr/>
      <dgm:t>
        <a:bodyPr/>
        <a:lstStyle/>
        <a:p>
          <a:endParaRPr lang="lt-LT"/>
        </a:p>
      </dgm:t>
    </dgm:pt>
    <dgm:pt modelId="{D94CEB3D-A498-4620-B1DC-39EAB54B07D5}" type="sibTrans" cxnId="{2CBD99C7-FD98-4F6C-BD13-9A334E10A873}">
      <dgm:prSet/>
      <dgm:spPr/>
      <dgm:t>
        <a:bodyPr/>
        <a:lstStyle/>
        <a:p>
          <a:endParaRPr lang="lt-LT"/>
        </a:p>
      </dgm:t>
    </dgm:pt>
    <dgm:pt modelId="{34120AEC-845D-453F-8002-AEB09B388764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lt-LT" dirty="0"/>
        </a:p>
      </dgm:t>
    </dgm:pt>
    <dgm:pt modelId="{41ED3D75-0782-410C-BCA7-4D58B6306F9E}" type="parTrans" cxnId="{9352F61B-6C56-46F0-B81E-C70EDCACF7A1}">
      <dgm:prSet/>
      <dgm:spPr/>
      <dgm:t>
        <a:bodyPr/>
        <a:lstStyle/>
        <a:p>
          <a:endParaRPr lang="lt-LT"/>
        </a:p>
      </dgm:t>
    </dgm:pt>
    <dgm:pt modelId="{40E87522-F1B8-45F7-8BB7-33F01A6C31F0}" type="sibTrans" cxnId="{9352F61B-6C56-46F0-B81E-C70EDCACF7A1}">
      <dgm:prSet/>
      <dgm:spPr/>
      <dgm:t>
        <a:bodyPr/>
        <a:lstStyle/>
        <a:p>
          <a:endParaRPr lang="lt-LT"/>
        </a:p>
      </dgm:t>
    </dgm:pt>
    <dgm:pt modelId="{90D2D5C9-B348-4855-90E2-7FBDC0DAB2DE}">
      <dgm:prSet phldrT="[Text]"/>
      <dgm:spPr/>
      <dgm:t>
        <a:bodyPr/>
        <a:lstStyle/>
        <a:p>
          <a:r>
            <a:rPr lang="en-US" dirty="0" smtClean="0"/>
            <a:t>Customer</a:t>
          </a:r>
          <a:endParaRPr lang="lt-LT" dirty="0"/>
        </a:p>
      </dgm:t>
    </dgm:pt>
    <dgm:pt modelId="{E0F6FA8A-FDFF-41E9-A7D5-B2BED8536929}" type="parTrans" cxnId="{9478718F-20A6-48A9-9063-6C7A1C59ECC5}">
      <dgm:prSet/>
      <dgm:spPr/>
      <dgm:t>
        <a:bodyPr/>
        <a:lstStyle/>
        <a:p>
          <a:endParaRPr lang="lt-LT"/>
        </a:p>
      </dgm:t>
    </dgm:pt>
    <dgm:pt modelId="{08C7B8FA-18CE-46E7-AEAC-388465B7B576}" type="sibTrans" cxnId="{9478718F-20A6-48A9-9063-6C7A1C59ECC5}">
      <dgm:prSet/>
      <dgm:spPr/>
      <dgm:t>
        <a:bodyPr/>
        <a:lstStyle/>
        <a:p>
          <a:endParaRPr lang="lt-LT"/>
        </a:p>
      </dgm:t>
    </dgm:pt>
    <dgm:pt modelId="{E73A5AD8-2E5D-4031-AEA2-44A96A36E618}" type="pres">
      <dgm:prSet presAssocID="{7DC2EB7B-3D21-4141-945E-159ECA4EE53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67E12E42-BEBE-4D40-BF9E-0668B0A68206}" type="pres">
      <dgm:prSet presAssocID="{7DC2EB7B-3D21-4141-945E-159ECA4EE539}" presName="comp1" presStyleCnt="0"/>
      <dgm:spPr/>
    </dgm:pt>
    <dgm:pt modelId="{DAFDEFD5-339D-4DF1-97E7-F7A122C1849E}" type="pres">
      <dgm:prSet presAssocID="{7DC2EB7B-3D21-4141-945E-159ECA4EE539}" presName="circle1" presStyleLbl="node1" presStyleIdx="0" presStyleCnt="3"/>
      <dgm:spPr/>
      <dgm:t>
        <a:bodyPr/>
        <a:lstStyle/>
        <a:p>
          <a:endParaRPr lang="lt-LT"/>
        </a:p>
      </dgm:t>
    </dgm:pt>
    <dgm:pt modelId="{B08C5304-4842-4E7E-838D-E7F5EACA1A0D}" type="pres">
      <dgm:prSet presAssocID="{7DC2EB7B-3D21-4141-945E-159ECA4EE53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D2C88106-4B8B-471B-BC9C-D8FDB2097768}" type="pres">
      <dgm:prSet presAssocID="{7DC2EB7B-3D21-4141-945E-159ECA4EE539}" presName="comp2" presStyleCnt="0"/>
      <dgm:spPr/>
    </dgm:pt>
    <dgm:pt modelId="{0B9273B3-4575-40DD-9504-A5FED99EDD9E}" type="pres">
      <dgm:prSet presAssocID="{7DC2EB7B-3D21-4141-945E-159ECA4EE539}" presName="circle2" presStyleLbl="node1" presStyleIdx="1" presStyleCnt="3"/>
      <dgm:spPr/>
      <dgm:t>
        <a:bodyPr/>
        <a:lstStyle/>
        <a:p>
          <a:endParaRPr lang="lt-LT"/>
        </a:p>
      </dgm:t>
    </dgm:pt>
    <dgm:pt modelId="{20E23413-21D0-46F1-98B0-2E188DF8D23D}" type="pres">
      <dgm:prSet presAssocID="{7DC2EB7B-3D21-4141-945E-159ECA4EE53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F61B1A3C-9F00-4414-BB77-CD033F1B4CFD}" type="pres">
      <dgm:prSet presAssocID="{7DC2EB7B-3D21-4141-945E-159ECA4EE539}" presName="comp3" presStyleCnt="0"/>
      <dgm:spPr/>
    </dgm:pt>
    <dgm:pt modelId="{41C032A0-6069-430E-BC5D-45BC28C428FF}" type="pres">
      <dgm:prSet presAssocID="{7DC2EB7B-3D21-4141-945E-159ECA4EE539}" presName="circle3" presStyleLbl="node1" presStyleIdx="2" presStyleCnt="3"/>
      <dgm:spPr/>
      <dgm:t>
        <a:bodyPr/>
        <a:lstStyle/>
        <a:p>
          <a:endParaRPr lang="lt-LT"/>
        </a:p>
      </dgm:t>
    </dgm:pt>
    <dgm:pt modelId="{BE5F5AA9-AE9B-40B2-BAFF-D40FF2CB5A74}" type="pres">
      <dgm:prSet presAssocID="{7DC2EB7B-3D21-4141-945E-159ECA4EE53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D6E2E5B0-0940-4D04-B857-B10F9C18B033}" type="presOf" srcId="{AA38F00F-35BF-4B8D-A7EE-FCBDD2BD139D}" destId="{B08C5304-4842-4E7E-838D-E7F5EACA1A0D}" srcOrd="1" destOrd="0" presId="urn:microsoft.com/office/officeart/2005/8/layout/venn2"/>
    <dgm:cxn modelId="{87464442-C907-4028-BF3B-4A81B2D5D0BC}" type="presOf" srcId="{34120AEC-845D-453F-8002-AEB09B388764}" destId="{20E23413-21D0-46F1-98B0-2E188DF8D23D}" srcOrd="1" destOrd="0" presId="urn:microsoft.com/office/officeart/2005/8/layout/venn2"/>
    <dgm:cxn modelId="{C468802E-B2DA-477E-85E5-E0DB565013E3}" type="presOf" srcId="{AA38F00F-35BF-4B8D-A7EE-FCBDD2BD139D}" destId="{DAFDEFD5-339D-4DF1-97E7-F7A122C1849E}" srcOrd="0" destOrd="0" presId="urn:microsoft.com/office/officeart/2005/8/layout/venn2"/>
    <dgm:cxn modelId="{7A7221C2-8D01-4CC6-9089-478362DABED8}" type="presOf" srcId="{7DC2EB7B-3D21-4141-945E-159ECA4EE539}" destId="{E73A5AD8-2E5D-4031-AEA2-44A96A36E618}" srcOrd="0" destOrd="0" presId="urn:microsoft.com/office/officeart/2005/8/layout/venn2"/>
    <dgm:cxn modelId="{3135F69B-A78A-494E-AA69-9BFD4B44EF41}" type="presOf" srcId="{90D2D5C9-B348-4855-90E2-7FBDC0DAB2DE}" destId="{41C032A0-6069-430E-BC5D-45BC28C428FF}" srcOrd="0" destOrd="0" presId="urn:microsoft.com/office/officeart/2005/8/layout/venn2"/>
    <dgm:cxn modelId="{DA06A612-8AFC-4A75-964B-32660720EE17}" type="presOf" srcId="{90D2D5C9-B348-4855-90E2-7FBDC0DAB2DE}" destId="{BE5F5AA9-AE9B-40B2-BAFF-D40FF2CB5A74}" srcOrd="1" destOrd="0" presId="urn:microsoft.com/office/officeart/2005/8/layout/venn2"/>
    <dgm:cxn modelId="{9352F61B-6C56-46F0-B81E-C70EDCACF7A1}" srcId="{7DC2EB7B-3D21-4141-945E-159ECA4EE539}" destId="{34120AEC-845D-453F-8002-AEB09B388764}" srcOrd="1" destOrd="0" parTransId="{41ED3D75-0782-410C-BCA7-4D58B6306F9E}" sibTransId="{40E87522-F1B8-45F7-8BB7-33F01A6C31F0}"/>
    <dgm:cxn modelId="{2CBD99C7-FD98-4F6C-BD13-9A334E10A873}" srcId="{7DC2EB7B-3D21-4141-945E-159ECA4EE539}" destId="{AA38F00F-35BF-4B8D-A7EE-FCBDD2BD139D}" srcOrd="0" destOrd="0" parTransId="{6800F7F6-4B91-420C-9C0D-688930511A4C}" sibTransId="{D94CEB3D-A498-4620-B1DC-39EAB54B07D5}"/>
    <dgm:cxn modelId="{14566B65-5A43-4FFF-8FBA-755593179674}" type="presOf" srcId="{34120AEC-845D-453F-8002-AEB09B388764}" destId="{0B9273B3-4575-40DD-9504-A5FED99EDD9E}" srcOrd="0" destOrd="0" presId="urn:microsoft.com/office/officeart/2005/8/layout/venn2"/>
    <dgm:cxn modelId="{9478718F-20A6-48A9-9063-6C7A1C59ECC5}" srcId="{7DC2EB7B-3D21-4141-945E-159ECA4EE539}" destId="{90D2D5C9-B348-4855-90E2-7FBDC0DAB2DE}" srcOrd="2" destOrd="0" parTransId="{E0F6FA8A-FDFF-41E9-A7D5-B2BED8536929}" sibTransId="{08C7B8FA-18CE-46E7-AEAC-388465B7B576}"/>
    <dgm:cxn modelId="{E9282548-2A1D-4F20-8A0D-3DE2EF17E892}" type="presParOf" srcId="{E73A5AD8-2E5D-4031-AEA2-44A96A36E618}" destId="{67E12E42-BEBE-4D40-BF9E-0668B0A68206}" srcOrd="0" destOrd="0" presId="urn:microsoft.com/office/officeart/2005/8/layout/venn2"/>
    <dgm:cxn modelId="{FFAD59D8-27F3-459B-B9FB-072EC55C6257}" type="presParOf" srcId="{67E12E42-BEBE-4D40-BF9E-0668B0A68206}" destId="{DAFDEFD5-339D-4DF1-97E7-F7A122C1849E}" srcOrd="0" destOrd="0" presId="urn:microsoft.com/office/officeart/2005/8/layout/venn2"/>
    <dgm:cxn modelId="{4B0B927E-B1E3-4B80-BA41-F361CD271E43}" type="presParOf" srcId="{67E12E42-BEBE-4D40-BF9E-0668B0A68206}" destId="{B08C5304-4842-4E7E-838D-E7F5EACA1A0D}" srcOrd="1" destOrd="0" presId="urn:microsoft.com/office/officeart/2005/8/layout/venn2"/>
    <dgm:cxn modelId="{3D188C2B-8476-4D10-998F-B574E12E48A7}" type="presParOf" srcId="{E73A5AD8-2E5D-4031-AEA2-44A96A36E618}" destId="{D2C88106-4B8B-471B-BC9C-D8FDB2097768}" srcOrd="1" destOrd="0" presId="urn:microsoft.com/office/officeart/2005/8/layout/venn2"/>
    <dgm:cxn modelId="{435B0D09-991E-40FE-8E8F-D970BE172CDF}" type="presParOf" srcId="{D2C88106-4B8B-471B-BC9C-D8FDB2097768}" destId="{0B9273B3-4575-40DD-9504-A5FED99EDD9E}" srcOrd="0" destOrd="0" presId="urn:microsoft.com/office/officeart/2005/8/layout/venn2"/>
    <dgm:cxn modelId="{C4A24A91-BF03-4CE3-83AA-272F96C41F84}" type="presParOf" srcId="{D2C88106-4B8B-471B-BC9C-D8FDB2097768}" destId="{20E23413-21D0-46F1-98B0-2E188DF8D23D}" srcOrd="1" destOrd="0" presId="urn:microsoft.com/office/officeart/2005/8/layout/venn2"/>
    <dgm:cxn modelId="{D467FF14-60A8-4766-A9EF-64CC767C3C25}" type="presParOf" srcId="{E73A5AD8-2E5D-4031-AEA2-44A96A36E618}" destId="{F61B1A3C-9F00-4414-BB77-CD033F1B4CFD}" srcOrd="2" destOrd="0" presId="urn:microsoft.com/office/officeart/2005/8/layout/venn2"/>
    <dgm:cxn modelId="{3BC6FF35-C3BD-4B32-9B50-A761340C0012}" type="presParOf" srcId="{F61B1A3C-9F00-4414-BB77-CD033F1B4CFD}" destId="{41C032A0-6069-430E-BC5D-45BC28C428FF}" srcOrd="0" destOrd="0" presId="urn:microsoft.com/office/officeart/2005/8/layout/venn2"/>
    <dgm:cxn modelId="{ABBCFECF-5AC8-4F91-83AB-FD4418F0E896}" type="presParOf" srcId="{F61B1A3C-9F00-4414-BB77-CD033F1B4CFD}" destId="{BE5F5AA9-AE9B-40B2-BAFF-D40FF2CB5A7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9A479-DBB4-41CC-AD44-D67ADDD1371F}">
      <dsp:nvSpPr>
        <dsp:cNvPr id="0" name=""/>
        <dsp:cNvSpPr/>
      </dsp:nvSpPr>
      <dsp:spPr>
        <a:xfrm>
          <a:off x="294114" y="259799"/>
          <a:ext cx="2661415" cy="266141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Production</a:t>
          </a:r>
          <a:endParaRPr lang="lt-LT" sz="1600" kern="1200" dirty="0"/>
        </a:p>
      </dsp:txBody>
      <dsp:txXfrm>
        <a:off x="1706882" y="811410"/>
        <a:ext cx="982189" cy="728720"/>
      </dsp:txXfrm>
    </dsp:sp>
    <dsp:sp modelId="{8AACEDEF-BE4B-450E-AB8C-FD7B5A87A60B}">
      <dsp:nvSpPr>
        <dsp:cNvPr id="0" name=""/>
        <dsp:cNvSpPr/>
      </dsp:nvSpPr>
      <dsp:spPr>
        <a:xfrm>
          <a:off x="280141" y="316145"/>
          <a:ext cx="2661415" cy="266141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Finance</a:t>
          </a:r>
          <a:endParaRPr lang="lt-LT" sz="1600" kern="1200" dirty="0"/>
        </a:p>
      </dsp:txBody>
      <dsp:txXfrm>
        <a:off x="1692910" y="1697230"/>
        <a:ext cx="982189" cy="728720"/>
      </dsp:txXfrm>
    </dsp:sp>
    <dsp:sp modelId="{CEDE0BBA-58FD-45EC-BFB2-978A5D051848}">
      <dsp:nvSpPr>
        <dsp:cNvPr id="0" name=""/>
        <dsp:cNvSpPr/>
      </dsp:nvSpPr>
      <dsp:spPr>
        <a:xfrm>
          <a:off x="190794" y="316145"/>
          <a:ext cx="2661415" cy="266141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Marketing</a:t>
          </a:r>
          <a:endParaRPr lang="lt-LT" sz="1600" kern="1200" dirty="0"/>
        </a:p>
      </dsp:txBody>
      <dsp:txXfrm>
        <a:off x="457252" y="1697230"/>
        <a:ext cx="982189" cy="728720"/>
      </dsp:txXfrm>
    </dsp:sp>
    <dsp:sp modelId="{BDE4B8DA-4F79-4EC3-AA77-99C047A289B0}">
      <dsp:nvSpPr>
        <dsp:cNvPr id="0" name=""/>
        <dsp:cNvSpPr/>
      </dsp:nvSpPr>
      <dsp:spPr>
        <a:xfrm>
          <a:off x="190794" y="226798"/>
          <a:ext cx="2661415" cy="266141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Personnel</a:t>
          </a:r>
          <a:endParaRPr lang="lt-LT" sz="1400" kern="1200" dirty="0"/>
        </a:p>
      </dsp:txBody>
      <dsp:txXfrm>
        <a:off x="457252" y="778408"/>
        <a:ext cx="982189" cy="728720"/>
      </dsp:txXfrm>
    </dsp:sp>
    <dsp:sp modelId="{45123404-75FC-4C80-BDB8-44EDC8F9372A}">
      <dsp:nvSpPr>
        <dsp:cNvPr id="0" name=""/>
        <dsp:cNvSpPr/>
      </dsp:nvSpPr>
      <dsp:spPr>
        <a:xfrm>
          <a:off x="129360" y="95045"/>
          <a:ext cx="2990924" cy="299092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6F504C-4359-4B6F-8747-CFE178706FA6}">
      <dsp:nvSpPr>
        <dsp:cNvPr id="0" name=""/>
        <dsp:cNvSpPr/>
      </dsp:nvSpPr>
      <dsp:spPr>
        <a:xfrm>
          <a:off x="115387" y="151391"/>
          <a:ext cx="2990924" cy="299092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64D5F5-9816-44D5-9C47-5D69632DF30D}">
      <dsp:nvSpPr>
        <dsp:cNvPr id="0" name=""/>
        <dsp:cNvSpPr/>
      </dsp:nvSpPr>
      <dsp:spPr>
        <a:xfrm>
          <a:off x="26040" y="151391"/>
          <a:ext cx="2990924" cy="299092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D2D345-E065-44E3-AABC-35B5E257FF80}">
      <dsp:nvSpPr>
        <dsp:cNvPr id="0" name=""/>
        <dsp:cNvSpPr/>
      </dsp:nvSpPr>
      <dsp:spPr>
        <a:xfrm>
          <a:off x="26040" y="62044"/>
          <a:ext cx="2990924" cy="299092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47898-A95F-426F-A5B7-4E5DD189089F}">
      <dsp:nvSpPr>
        <dsp:cNvPr id="0" name=""/>
        <dsp:cNvSpPr/>
      </dsp:nvSpPr>
      <dsp:spPr>
        <a:xfrm>
          <a:off x="490396" y="174957"/>
          <a:ext cx="2358982" cy="235898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</a:t>
          </a:r>
          <a:endParaRPr lang="lt-LT" sz="1400" kern="1200" dirty="0"/>
        </a:p>
      </dsp:txBody>
      <dsp:txXfrm>
        <a:off x="1696846" y="611369"/>
        <a:ext cx="870576" cy="702078"/>
      </dsp:txXfrm>
    </dsp:sp>
    <dsp:sp modelId="{CB725F61-1A6F-4A01-A179-D9530613F44C}">
      <dsp:nvSpPr>
        <dsp:cNvPr id="0" name=""/>
        <dsp:cNvSpPr/>
      </dsp:nvSpPr>
      <dsp:spPr>
        <a:xfrm>
          <a:off x="390981" y="274372"/>
          <a:ext cx="2358982" cy="235898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Production</a:t>
          </a:r>
          <a:endParaRPr lang="lt-LT" sz="1400" kern="1200" dirty="0"/>
        </a:p>
      </dsp:txBody>
      <dsp:txXfrm>
        <a:off x="1612597" y="1495987"/>
        <a:ext cx="870576" cy="702078"/>
      </dsp:txXfrm>
    </dsp:sp>
    <dsp:sp modelId="{BE2FEF25-E3ED-4C53-8B17-F92C2752030B}">
      <dsp:nvSpPr>
        <dsp:cNvPr id="0" name=""/>
        <dsp:cNvSpPr/>
      </dsp:nvSpPr>
      <dsp:spPr>
        <a:xfrm>
          <a:off x="390981" y="274372"/>
          <a:ext cx="2358982" cy="235898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Finance</a:t>
          </a:r>
          <a:endParaRPr lang="lt-LT" sz="1400" kern="1200" dirty="0"/>
        </a:p>
      </dsp:txBody>
      <dsp:txXfrm>
        <a:off x="657771" y="1495987"/>
        <a:ext cx="870576" cy="702078"/>
      </dsp:txXfrm>
    </dsp:sp>
    <dsp:sp modelId="{D6623EC3-5EC7-45C4-88EE-DCE94DA9E03B}">
      <dsp:nvSpPr>
        <dsp:cNvPr id="0" name=""/>
        <dsp:cNvSpPr/>
      </dsp:nvSpPr>
      <dsp:spPr>
        <a:xfrm>
          <a:off x="390981" y="274372"/>
          <a:ext cx="2358982" cy="235898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Personnel</a:t>
          </a:r>
          <a:endParaRPr lang="lt-LT" sz="1400" kern="1200" dirty="0"/>
        </a:p>
      </dsp:txBody>
      <dsp:txXfrm>
        <a:off x="657771" y="709660"/>
        <a:ext cx="870576" cy="702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DEFD5-339D-4DF1-97E7-F7A122C1849E}">
      <dsp:nvSpPr>
        <dsp:cNvPr id="0" name=""/>
        <dsp:cNvSpPr/>
      </dsp:nvSpPr>
      <dsp:spPr>
        <a:xfrm>
          <a:off x="684076" y="0"/>
          <a:ext cx="4032448" cy="4032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Production, Finance, Personnel</a:t>
          </a:r>
          <a:endParaRPr lang="lt-LT" sz="1600" kern="1200" dirty="0"/>
        </a:p>
      </dsp:txBody>
      <dsp:txXfrm>
        <a:off x="1995629" y="201622"/>
        <a:ext cx="1409340" cy="604867"/>
      </dsp:txXfrm>
    </dsp:sp>
    <dsp:sp modelId="{0B9273B3-4575-40DD-9504-A5FED99EDD9E}">
      <dsp:nvSpPr>
        <dsp:cNvPr id="0" name=""/>
        <dsp:cNvSpPr/>
      </dsp:nvSpPr>
      <dsp:spPr>
        <a:xfrm>
          <a:off x="1188132" y="1008111"/>
          <a:ext cx="3024336" cy="3024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Marketing</a:t>
          </a:r>
          <a:endParaRPr lang="lt-LT" sz="2000" kern="1200" dirty="0"/>
        </a:p>
      </dsp:txBody>
      <dsp:txXfrm>
        <a:off x="1995629" y="1197132"/>
        <a:ext cx="1409340" cy="567063"/>
      </dsp:txXfrm>
    </dsp:sp>
    <dsp:sp modelId="{41C032A0-6069-430E-BC5D-45BC28C428FF}">
      <dsp:nvSpPr>
        <dsp:cNvPr id="0" name=""/>
        <dsp:cNvSpPr/>
      </dsp:nvSpPr>
      <dsp:spPr>
        <a:xfrm>
          <a:off x="1692188" y="2016224"/>
          <a:ext cx="2016224" cy="2016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Customer</a:t>
          </a:r>
          <a:endParaRPr lang="lt-LT" sz="2000" kern="1200" dirty="0"/>
        </a:p>
      </dsp:txBody>
      <dsp:txXfrm>
        <a:off x="1987457" y="2520280"/>
        <a:ext cx="1425685" cy="100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255CA-AC96-4548-9A35-7915E5D43EB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5741A-C04F-45B4-B484-0F3A71E2C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110753-D13F-4E3E-8590-BC03EE6EE3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4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1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2D04-8141-40DE-8397-09DDFE95161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379F-0D5A-458D-8D99-F62CB2D1F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4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7630" y="1080655"/>
            <a:ext cx="5870369" cy="24293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Marketing information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684" y="3602038"/>
            <a:ext cx="5789316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Prof.</a:t>
            </a:r>
            <a:r>
              <a:rPr lang="lt-LT" dirty="0" smtClean="0"/>
              <a:t> </a:t>
            </a:r>
            <a:r>
              <a:rPr lang="en-US" dirty="0" smtClean="0"/>
              <a:t>dr. Dalia </a:t>
            </a:r>
            <a:r>
              <a:rPr lang="en-US" dirty="0" err="1" smtClean="0"/>
              <a:t>Krik</a:t>
            </a:r>
            <a:r>
              <a:rPr lang="lt-LT" dirty="0" err="1" smtClean="0"/>
              <a:t>ščiūnienė</a:t>
            </a:r>
            <a:endParaRPr lang="lt-LT" dirty="0" smtClean="0"/>
          </a:p>
          <a:p>
            <a:r>
              <a:rPr lang="lt-LT" dirty="0" smtClean="0"/>
              <a:t>Vilnius University</a:t>
            </a:r>
          </a:p>
          <a:p>
            <a:r>
              <a:rPr lang="lt-LT" dirty="0" smtClean="0"/>
              <a:t>Lithuania</a:t>
            </a:r>
          </a:p>
          <a:p>
            <a:r>
              <a:rPr lang="en-US" dirty="0" smtClean="0"/>
              <a:t>Brno, Czech 2022 muni.cz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" y="1492251"/>
            <a:ext cx="4737427" cy="48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96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b="1" dirty="0"/>
              <a:t>Values and </a:t>
            </a:r>
            <a:r>
              <a:rPr lang="en-US" b="1" dirty="0" smtClean="0"/>
              <a:t>satisfaction</a:t>
            </a:r>
            <a:endParaRPr lang="lt-LT" b="1" dirty="0">
              <a:latin typeface="+mj-lt"/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782889" y="1484313"/>
            <a:ext cx="7761287" cy="5040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How do consumers choose among the products that might satisfy a given need ?</a:t>
            </a:r>
          </a:p>
          <a:p>
            <a:pPr marL="0" indent="0">
              <a:buNone/>
            </a:pPr>
            <a:r>
              <a:rPr lang="en-US" sz="2000" dirty="0"/>
              <a:t>E.g. how can we travel ? By foot, roller skates, bicycle, car, plane or cruise ship.</a:t>
            </a:r>
          </a:p>
          <a:p>
            <a:pPr marL="0" indent="0">
              <a:buNone/>
            </a:pPr>
            <a:r>
              <a:rPr lang="en-US" dirty="0" smtClean="0"/>
              <a:t>The list makes a choice set.</a:t>
            </a:r>
          </a:p>
          <a:p>
            <a:pPr marL="0" indent="0">
              <a:buNone/>
            </a:pPr>
            <a:r>
              <a:rPr lang="en-US" dirty="0" smtClean="0"/>
              <a:t>According it we make a product set</a:t>
            </a:r>
          </a:p>
          <a:p>
            <a:pPr marL="0" indent="0">
              <a:buNone/>
            </a:pPr>
            <a:r>
              <a:rPr lang="en-US" dirty="0" smtClean="0"/>
              <a:t>The goal set which we want to satisfy in need for traveling, </a:t>
            </a:r>
            <a:r>
              <a:rPr lang="en-US" sz="2000" dirty="0"/>
              <a:t>e.g. speed, cost, ease. </a:t>
            </a:r>
            <a:r>
              <a:rPr lang="en-US" dirty="0" smtClean="0"/>
              <a:t>Each product has difference capacity to satisfy goals. </a:t>
            </a:r>
          </a:p>
          <a:p>
            <a:pPr marL="0" indent="0">
              <a:buNone/>
            </a:pPr>
            <a:r>
              <a:rPr lang="en-US" dirty="0" smtClean="0"/>
              <a:t>What is the ideal product ? </a:t>
            </a:r>
          </a:p>
          <a:p>
            <a:pPr marL="0" indent="0">
              <a:buNone/>
            </a:pPr>
            <a:r>
              <a:rPr lang="en-US" dirty="0" smtClean="0"/>
              <a:t>Product space is the rating of products by customer perception how far is </a:t>
            </a:r>
            <a:r>
              <a:rPr lang="en-US" dirty="0" err="1" smtClean="0"/>
              <a:t>is</a:t>
            </a:r>
            <a:r>
              <a:rPr lang="en-US" dirty="0" smtClean="0"/>
              <a:t> from ideal. Value (or utility) is greater if product is nearer to ideal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F90AC9-3BB5-4882-BFE6-C1CD986E6DE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01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227513" y="274638"/>
            <a:ext cx="6316662" cy="778098"/>
          </a:xfrm>
        </p:spPr>
        <p:txBody>
          <a:bodyPr/>
          <a:lstStyle/>
          <a:p>
            <a:pPr marL="342900" indent="-342900"/>
            <a:r>
              <a:rPr lang="en-US" b="1" dirty="0" smtClean="0"/>
              <a:t>Exchange and transactions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775521" y="1412777"/>
            <a:ext cx="8768655" cy="47133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Marketing exists when people decide to satisfy needs and wants in way we call exchange.</a:t>
            </a:r>
          </a:p>
          <a:p>
            <a:pPr marL="0" indent="0">
              <a:buNone/>
            </a:pPr>
            <a:r>
              <a:rPr lang="en-US" dirty="0" smtClean="0"/>
              <a:t>Four ways of exchange: </a:t>
            </a:r>
          </a:p>
          <a:p>
            <a:pPr marL="400050" lvl="1" indent="0">
              <a:buNone/>
            </a:pPr>
            <a:r>
              <a:rPr lang="en-US" sz="2000" dirty="0"/>
              <a:t>Self production (e.g. relieve hunger by fishing) - no marketing, as there is no interaction </a:t>
            </a:r>
          </a:p>
          <a:p>
            <a:pPr marL="400050" lvl="1" indent="0">
              <a:buNone/>
            </a:pPr>
            <a:r>
              <a:rPr lang="en-US" sz="2000" dirty="0"/>
              <a:t>Coercion (e.g. wrest food from other) – no benefit is offered to other party</a:t>
            </a:r>
          </a:p>
          <a:p>
            <a:pPr marL="400050" lvl="1" indent="0">
              <a:buNone/>
            </a:pPr>
            <a:r>
              <a:rPr lang="en-US" sz="2000" dirty="0"/>
              <a:t>Begging (e.g. approach other)- no tangible to offer, except gratitude</a:t>
            </a:r>
          </a:p>
          <a:p>
            <a:pPr marL="400050" lvl="1" indent="0">
              <a:buNone/>
            </a:pPr>
            <a:r>
              <a:rPr lang="en-US" sz="2000" dirty="0"/>
              <a:t>Exchange (offer resource in exchange for good: money, another good, service)- marketing arises from this approach</a:t>
            </a:r>
          </a:p>
          <a:p>
            <a:pPr marL="0" indent="0">
              <a:buNone/>
            </a:pPr>
            <a:r>
              <a:rPr lang="en-US" dirty="0" smtClean="0"/>
              <a:t>However even in the situations where there is no marketing, the marketing specialists can introduce it (e.g. computer games created for </a:t>
            </a:r>
            <a:r>
              <a:rPr lang="en-US" dirty="0" err="1" smtClean="0"/>
              <a:t>deeating</a:t>
            </a:r>
            <a:r>
              <a:rPr lang="en-US" dirty="0" smtClean="0"/>
              <a:t> enemies or robbing resources </a:t>
            </a:r>
            <a:r>
              <a:rPr lang="en-US" dirty="0" err="1" smtClean="0"/>
              <a:t>fulfil</a:t>
            </a:r>
            <a:r>
              <a:rPr lang="en-US" dirty="0" smtClean="0"/>
              <a:t> the needs of customer to experience situation of coercion</a:t>
            </a:r>
            <a:endParaRPr lang="lt-LT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CFEF62-158F-4B0C-A103-20A51AF301E3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3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b="1" smtClean="0"/>
              <a:t>Exchange and transactions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143673" y="1600201"/>
            <a:ext cx="740050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Exchange is the defining concept underlying marketing- the act of obtaining desired product from someone offering something in return</a:t>
            </a:r>
          </a:p>
          <a:p>
            <a:pPr marL="0" indent="0">
              <a:buNone/>
            </a:pPr>
            <a:r>
              <a:rPr lang="en-US" dirty="0" smtClean="0"/>
              <a:t>Terms for exchange: leave them both better or not worse, that’s why exchange is a value creating process</a:t>
            </a:r>
          </a:p>
          <a:p>
            <a:pPr marL="0" indent="0">
              <a:buNone/>
            </a:pPr>
            <a:r>
              <a:rPr lang="en-US" dirty="0" smtClean="0"/>
              <a:t>Exchange has to be seen as a process not event </a:t>
            </a:r>
            <a:r>
              <a:rPr lang="en-US" sz="2000" dirty="0"/>
              <a:t>(two partied finding each other, negotiating, moving towards agreement)</a:t>
            </a:r>
          </a:p>
          <a:p>
            <a:pPr marL="0" indent="0">
              <a:buNone/>
            </a:pPr>
            <a:r>
              <a:rPr lang="en-US" dirty="0" smtClean="0"/>
              <a:t>If the agreement is reached, transaction occurs.</a:t>
            </a:r>
          </a:p>
          <a:p>
            <a:pPr marL="0" indent="0">
              <a:buNone/>
            </a:pPr>
            <a:endParaRPr lang="lt-LT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B86AF0-8620-4AF7-9335-D916603E4C2B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27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b="1" smtClean="0"/>
              <a:t>Markets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215681" y="1600201"/>
            <a:ext cx="732849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Economist view: market is the place where buyers and sellers gather</a:t>
            </a:r>
          </a:p>
          <a:p>
            <a:pPr marL="0" indent="0">
              <a:buNone/>
            </a:pPr>
            <a:r>
              <a:rPr lang="en-US" dirty="0" smtClean="0"/>
              <a:t>Marketers view: market consists of all potential customers sharing a particular need or want, able for exchange to satisfy it.</a:t>
            </a:r>
          </a:p>
          <a:p>
            <a:pPr marL="0" indent="0">
              <a:buNone/>
            </a:pPr>
            <a:r>
              <a:rPr lang="en-US" dirty="0" smtClean="0"/>
              <a:t>Market are seen as buyers (their groupings), the sellers-as industry. They are connected with flows:</a:t>
            </a:r>
          </a:p>
          <a:p>
            <a:pPr marL="400050" lvl="1" indent="0">
              <a:buNone/>
            </a:pPr>
            <a:r>
              <a:rPr lang="en-US" sz="2000" dirty="0"/>
              <a:t>Communication</a:t>
            </a:r>
          </a:p>
          <a:p>
            <a:pPr marL="400050" lvl="1" indent="0">
              <a:buNone/>
            </a:pPr>
            <a:r>
              <a:rPr lang="en-US" sz="2000" dirty="0"/>
              <a:t>Products (goods/services)</a:t>
            </a:r>
          </a:p>
          <a:p>
            <a:pPr marL="400050" lvl="1" indent="0">
              <a:buNone/>
            </a:pPr>
            <a:r>
              <a:rPr lang="en-US" sz="2000" dirty="0"/>
              <a:t>Money</a:t>
            </a:r>
          </a:p>
          <a:p>
            <a:pPr marL="400050" lvl="1" indent="0">
              <a:buNone/>
            </a:pPr>
            <a:r>
              <a:rPr lang="en-US" sz="2000" dirty="0"/>
              <a:t>Information</a:t>
            </a:r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47AEEA-CA67-4A06-A704-EE0613D67DFA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39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Summary of marketing concepts</a:t>
            </a:r>
            <a:endParaRPr lang="lt-LT" b="1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215681" y="1600201"/>
            <a:ext cx="69847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Marketing means human activity that takes place in relation to markets.</a:t>
            </a:r>
          </a:p>
          <a:p>
            <a:pPr marL="0" indent="0">
              <a:buNone/>
            </a:pPr>
            <a:r>
              <a:rPr lang="en-US" dirty="0" smtClean="0"/>
              <a:t>Marketer seeks for resource form someone and willing to offer something of value in exchange. </a:t>
            </a:r>
          </a:p>
          <a:p>
            <a:pPr marL="0" indent="0">
              <a:buNone/>
            </a:pPr>
            <a:r>
              <a:rPr lang="en-US" dirty="0" smtClean="0"/>
              <a:t>Marketer is seeking response from other party, and can take a role of seller or buyer. </a:t>
            </a:r>
            <a:endParaRPr lang="lt-LT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1DA5C4-C5F8-455D-9294-D3F5300ACB3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51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224338" y="115889"/>
            <a:ext cx="6316662" cy="49053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Marketing Concepts</a:t>
            </a:r>
            <a:endParaRPr lang="lt-LT" b="1" dirty="0" smtClean="0"/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67888" y="6453188"/>
            <a:ext cx="442912" cy="40481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A3F29FA-FA7D-4D8F-A2E8-80A72D6A69FB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03388" y="620713"/>
          <a:ext cx="8784976" cy="606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944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r>
                        <a:rPr lang="en-US" baseline="0" dirty="0" smtClean="0"/>
                        <a:t> orientation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Ends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Production concept</a:t>
                      </a:r>
                    </a:p>
                    <a:p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Mass production lowering costs and price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production efficiency and wide distribution</a:t>
                      </a:r>
                      <a:r>
                        <a:rPr lang="en-US" sz="1800" baseline="0" dirty="0" smtClean="0"/>
                        <a:t> coverage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Sell what</a:t>
                      </a:r>
                      <a:r>
                        <a:rPr lang="en-US" sz="1800" baseline="0" dirty="0" smtClean="0"/>
                        <a:t> is produced. Leads to impersonality of consumer</a:t>
                      </a:r>
                      <a:endParaRPr lang="lt-L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Product concept</a:t>
                      </a:r>
                    </a:p>
                    <a:p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Consumer favors only products that offer most quality,</a:t>
                      </a:r>
                      <a:r>
                        <a:rPr lang="en-US" sz="1800" baseline="0" dirty="0" smtClean="0"/>
                        <a:t> performance and features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Make good</a:t>
                      </a:r>
                      <a:r>
                        <a:rPr lang="en-US" sz="1800" baseline="0" dirty="0" smtClean="0"/>
                        <a:t> products and improve them over time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</a:t>
                      </a:r>
                      <a:r>
                        <a:rPr lang="en-US" sz="1800" baseline="0" dirty="0" smtClean="0"/>
                        <a:t>l what producers “love” cause marketing “myopia” losing sight what customer wants</a:t>
                      </a:r>
                      <a:endParaRPr lang="lt-L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Selling concept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Product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Selling and promotion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Profits through sales volume</a:t>
                      </a:r>
                      <a:endParaRPr lang="lt-L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Marketing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Meet</a:t>
                      </a:r>
                      <a:r>
                        <a:rPr lang="en-US" sz="1800" baseline="0" dirty="0" smtClean="0"/>
                        <a:t> c</a:t>
                      </a:r>
                      <a:r>
                        <a:rPr lang="en-US" sz="1800" dirty="0" smtClean="0"/>
                        <a:t>ustomer needs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Integrated marketing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Profits through customer satisfaction. </a:t>
                      </a:r>
                      <a:endParaRPr lang="lt-L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Societal marketing 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Determine customer needs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Deliver needs fulfillment</a:t>
                      </a:r>
                      <a:r>
                        <a:rPr lang="en-US" sz="1800" baseline="0" dirty="0" smtClean="0"/>
                        <a:t> better than competitors</a:t>
                      </a:r>
                      <a:endParaRPr lang="lt-L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Preserve </a:t>
                      </a:r>
                      <a:r>
                        <a:rPr lang="en-US" sz="1800" baseline="0" dirty="0" smtClean="0"/>
                        <a:t>and ensure long-run society welfare</a:t>
                      </a:r>
                      <a:endParaRPr lang="lt-L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Marketing’s role in a company</a:t>
            </a:r>
            <a:endParaRPr lang="lt-LT" b="1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215681" y="1600201"/>
            <a:ext cx="7328495" cy="4525963"/>
          </a:xfrm>
        </p:spPr>
        <p:txBody>
          <a:bodyPr/>
          <a:lstStyle/>
          <a:p>
            <a:r>
              <a:rPr lang="en-US" dirty="0" smtClean="0"/>
              <a:t>Equal function or primary four: marketing, production, finance, personnel</a:t>
            </a:r>
          </a:p>
          <a:p>
            <a:r>
              <a:rPr lang="en-US" dirty="0" smtClean="0"/>
              <a:t>More important function</a:t>
            </a:r>
          </a:p>
          <a:p>
            <a:r>
              <a:rPr lang="en-US" dirty="0" smtClean="0"/>
              <a:t>Central major function</a:t>
            </a:r>
          </a:p>
          <a:p>
            <a:r>
              <a:rPr lang="en-US" dirty="0" smtClean="0"/>
              <a:t>Customer –central function for controlling 4 primary functions</a:t>
            </a:r>
          </a:p>
          <a:p>
            <a:r>
              <a:rPr lang="en-US" dirty="0" smtClean="0"/>
              <a:t>Customer as controlling, marketing and integrative function in the center</a:t>
            </a:r>
          </a:p>
          <a:p>
            <a:endParaRPr lang="lt-LT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9A4E7D-7EDC-4E1D-9ADD-2D4120F9E4DE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49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Marketing’s role in a company</a:t>
            </a:r>
            <a:endParaRPr lang="lt-LT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75520" y="1412776"/>
          <a:ext cx="31683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1B6693-FE58-433B-A226-F1167FE67B6E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7176120" y="1412776"/>
          <a:ext cx="32403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359696" y="2708920"/>
          <a:ext cx="54006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95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 management</a:t>
            </a:r>
            <a:endParaRPr lang="lt-LT" b="1" dirty="0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782889" y="1600200"/>
            <a:ext cx="7761287" cy="48529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It is the analysis, planning, implementation and control of programs </a:t>
            </a:r>
          </a:p>
          <a:p>
            <a:pPr marL="400050" lvl="1" indent="0">
              <a:buNone/>
            </a:pPr>
            <a:r>
              <a:rPr lang="en-US" dirty="0" smtClean="0"/>
              <a:t>designed to create, build, and maintain beneficial exchanges and relationships with target markets </a:t>
            </a:r>
          </a:p>
          <a:p>
            <a:pPr marL="800100" lvl="2" indent="0">
              <a:buNone/>
            </a:pPr>
            <a:r>
              <a:rPr lang="en-US" dirty="0" smtClean="0"/>
              <a:t>for the purpose of achieving organizational objectives</a:t>
            </a:r>
          </a:p>
          <a:p>
            <a:pPr marL="0" indent="0">
              <a:buNone/>
            </a:pPr>
            <a:r>
              <a:rPr lang="en-US" dirty="0" smtClean="0"/>
              <a:t>The organization forms the idea of a desired level of transactions with the target market. It has a task of influencing the level, timing, composition  of demand according to goals. </a:t>
            </a:r>
          </a:p>
          <a:p>
            <a:pPr marL="0" indent="0">
              <a:buNone/>
            </a:pPr>
            <a:r>
              <a:rPr lang="en-US" dirty="0" smtClean="0"/>
              <a:t>States of demand to cope: negative absent, latent, falling, irregular, full, overfull, unwholesome demand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5BA245-2BAD-49D0-8E6C-91BF944BCAA9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9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and management processes (functions)</a:t>
            </a:r>
            <a:endParaRPr lang="lt-LT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1" y="1600201"/>
            <a:ext cx="7328495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IE" dirty="0"/>
              <a:t>5 Key Functions of </a:t>
            </a:r>
            <a:r>
              <a:rPr lang="en-IE" dirty="0" smtClean="0"/>
              <a:t>Management </a:t>
            </a:r>
            <a:r>
              <a:rPr lang="en-IE" dirty="0"/>
              <a:t>		</a:t>
            </a:r>
            <a:endParaRPr lang="en-IE" dirty="0" smtClean="0"/>
          </a:p>
          <a:p>
            <a:pPr>
              <a:lnSpc>
                <a:spcPct val="80000"/>
              </a:lnSpc>
              <a:buFont typeface="Arial" pitchFamily="34" charset="0"/>
              <a:buChar char="∞"/>
              <a:defRPr/>
            </a:pPr>
            <a:r>
              <a:rPr lang="en-IE" dirty="0" smtClean="0"/>
              <a:t>Plan</a:t>
            </a:r>
            <a:endParaRPr lang="en-IE" dirty="0"/>
          </a:p>
          <a:p>
            <a:pPr>
              <a:lnSpc>
                <a:spcPct val="80000"/>
              </a:lnSpc>
              <a:buFont typeface="Arial" pitchFamily="34" charset="0"/>
              <a:buChar char="∞"/>
              <a:defRPr/>
            </a:pPr>
            <a:r>
              <a:rPr lang="en-IE" dirty="0" smtClean="0"/>
              <a:t>Organise</a:t>
            </a:r>
            <a:endParaRPr lang="en-IE" dirty="0"/>
          </a:p>
          <a:p>
            <a:pPr>
              <a:lnSpc>
                <a:spcPct val="80000"/>
              </a:lnSpc>
              <a:buFont typeface="Arial" pitchFamily="34" charset="0"/>
              <a:buChar char="∞"/>
              <a:defRPr/>
            </a:pPr>
            <a:r>
              <a:rPr lang="en-IE" dirty="0" smtClean="0"/>
              <a:t>Make decisions (Command) </a:t>
            </a:r>
            <a:endParaRPr lang="en-IE" dirty="0"/>
          </a:p>
          <a:p>
            <a:pPr>
              <a:lnSpc>
                <a:spcPct val="80000"/>
              </a:lnSpc>
              <a:buFont typeface="Arial" pitchFamily="34" charset="0"/>
              <a:buChar char="∞"/>
              <a:defRPr/>
            </a:pPr>
            <a:r>
              <a:rPr lang="en-IE" dirty="0" smtClean="0"/>
              <a:t>Co-ordinate</a:t>
            </a:r>
            <a:endParaRPr lang="en-IE" dirty="0"/>
          </a:p>
          <a:p>
            <a:pPr>
              <a:lnSpc>
                <a:spcPct val="80000"/>
              </a:lnSpc>
              <a:buFont typeface="Arial" pitchFamily="34" charset="0"/>
              <a:buChar char="∞"/>
              <a:defRPr/>
            </a:pPr>
            <a:r>
              <a:rPr lang="en-IE" dirty="0" smtClean="0"/>
              <a:t>Control</a:t>
            </a:r>
            <a:endParaRPr lang="en-IE" dirty="0"/>
          </a:p>
          <a:p>
            <a:pPr marL="0" indent="0">
              <a:buNone/>
              <a:defRPr/>
            </a:pPr>
            <a:r>
              <a:rPr lang="en-US" dirty="0" smtClean="0"/>
              <a:t>If the specialist does not perform any of these functions, he cannot be considered as manager.</a:t>
            </a:r>
            <a:endParaRPr lang="lt-LT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F0874A-8462-46A9-8CE5-4E5560CF0532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49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Course</a:t>
            </a:r>
            <a:r>
              <a:rPr lang="lt-LT" dirty="0" smtClean="0"/>
              <a:t> </a:t>
            </a:r>
            <a:r>
              <a:rPr lang="lt-LT" dirty="0" err="1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 Marketing information management in the web, internet analytics. Tools</a:t>
            </a:r>
            <a:r>
              <a:rPr lang="lt-LT" dirty="0" smtClean="0"/>
              <a:t> Google </a:t>
            </a:r>
            <a:r>
              <a:rPr lang="lt-LT" dirty="0" err="1" smtClean="0"/>
              <a:t>Blogger</a:t>
            </a:r>
            <a:r>
              <a:rPr lang="lt-LT" dirty="0" smtClean="0"/>
              <a:t> / Google Analytics</a:t>
            </a:r>
          </a:p>
          <a:p>
            <a:r>
              <a:rPr lang="en-US" dirty="0" smtClean="0"/>
              <a:t>2 </a:t>
            </a:r>
            <a:r>
              <a:rPr lang="en-US" dirty="0" smtClean="0"/>
              <a:t>Customer </a:t>
            </a:r>
            <a:r>
              <a:rPr lang="en-US" dirty="0" smtClean="0"/>
              <a:t>relationship marketing, customer capital, marketing decisions. </a:t>
            </a:r>
            <a:r>
              <a:rPr lang="en-US" dirty="0" smtClean="0"/>
              <a:t>Tools: </a:t>
            </a:r>
            <a:r>
              <a:rPr lang="lt-LT" dirty="0" smtClean="0"/>
              <a:t>Excel</a:t>
            </a:r>
            <a:r>
              <a:rPr lang="en-US" dirty="0" smtClean="0"/>
              <a:t> (pivot)</a:t>
            </a:r>
            <a:r>
              <a:rPr lang="lt-LT" dirty="0" smtClean="0"/>
              <a:t>,</a:t>
            </a:r>
            <a:r>
              <a:rPr lang="en-US" dirty="0" smtClean="0"/>
              <a:t>AHP</a:t>
            </a:r>
            <a:endParaRPr lang="lt-LT" dirty="0" smtClean="0"/>
          </a:p>
          <a:p>
            <a:r>
              <a:rPr lang="en-US" dirty="0" smtClean="0"/>
              <a:t>3 Computerization </a:t>
            </a:r>
            <a:r>
              <a:rPr lang="en-US" dirty="0" smtClean="0"/>
              <a:t>of marketing processes, problems and solutions. </a:t>
            </a:r>
            <a:r>
              <a:rPr lang="en-US" dirty="0" smtClean="0"/>
              <a:t>Tools: </a:t>
            </a:r>
            <a:r>
              <a:rPr lang="en-US" dirty="0" smtClean="0"/>
              <a:t>Power BI</a:t>
            </a:r>
          </a:p>
          <a:p>
            <a:r>
              <a:rPr lang="en-US" dirty="0" smtClean="0"/>
              <a:t>4 Digital </a:t>
            </a:r>
            <a:r>
              <a:rPr lang="en-US" dirty="0" smtClean="0"/>
              <a:t>transformation of marketing technologies. Tools Google Big Query</a:t>
            </a:r>
          </a:p>
          <a:p>
            <a:pPr marL="0" indent="0">
              <a:buNone/>
            </a:pPr>
            <a:r>
              <a:rPr lang="en-US" dirty="0" smtClean="0"/>
              <a:t>Each task carries </a:t>
            </a:r>
            <a:r>
              <a:rPr lang="lt-LT" dirty="0" smtClean="0"/>
              <a:t>5</a:t>
            </a:r>
            <a:r>
              <a:rPr lang="en-US" dirty="0" smtClean="0"/>
              <a:t>0% assignments 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lt-LT" dirty="0"/>
              <a:t>5</a:t>
            </a:r>
            <a:r>
              <a:rPr lang="en-US" dirty="0"/>
              <a:t>0% theoretical </a:t>
            </a:r>
            <a:r>
              <a:rPr lang="en-US" dirty="0" smtClean="0"/>
              <a:t>course (embedded in assignment and class discussion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45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227513" y="274639"/>
            <a:ext cx="6316662" cy="561975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Marketing theories </a:t>
            </a:r>
            <a:endParaRPr lang="lt-LT" b="1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639617" y="980728"/>
            <a:ext cx="7761287" cy="5327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Most prevailing theory is 4P (McCarthy, 1968)- marketing mix  (customer, markets, etc. missing here).</a:t>
            </a:r>
          </a:p>
          <a:p>
            <a:pPr marL="0" indent="0">
              <a:buNone/>
            </a:pPr>
            <a:r>
              <a:rPr lang="en-US" dirty="0" smtClean="0"/>
              <a:t>Extensions of the 4P theory:</a:t>
            </a:r>
          </a:p>
          <a:p>
            <a:pPr marL="0" indent="0">
              <a:buNone/>
            </a:pPr>
            <a:r>
              <a:rPr lang="en-US" dirty="0" err="1" smtClean="0"/>
              <a:t>Kotler</a:t>
            </a:r>
            <a:r>
              <a:rPr lang="en-US" dirty="0" smtClean="0"/>
              <a:t> (</a:t>
            </a:r>
            <a:r>
              <a:rPr lang="en-US" dirty="0" err="1" smtClean="0"/>
              <a:t>megamarketing</a:t>
            </a:r>
            <a:r>
              <a:rPr lang="en-US" dirty="0" smtClean="0"/>
              <a:t>) 4+2P</a:t>
            </a:r>
          </a:p>
          <a:p>
            <a:pPr marL="0" indent="0">
              <a:buNone/>
            </a:pPr>
            <a:r>
              <a:rPr lang="en-US" dirty="0" err="1" smtClean="0"/>
              <a:t>Booms&amp;Bitner</a:t>
            </a:r>
            <a:r>
              <a:rPr lang="en-US" dirty="0" smtClean="0"/>
              <a:t> (Service marketing) 4+3P</a:t>
            </a:r>
          </a:p>
          <a:p>
            <a:pPr marL="0" indent="0">
              <a:buNone/>
            </a:pPr>
            <a:r>
              <a:rPr lang="en-US" dirty="0" smtClean="0"/>
              <a:t>Baumgartner (1991) – 15P</a:t>
            </a:r>
          </a:p>
          <a:p>
            <a:pPr marL="0" indent="0">
              <a:buNone/>
            </a:pPr>
            <a:r>
              <a:rPr lang="en-US" dirty="0" smtClean="0"/>
              <a:t>The mix concept was initially developed by Neil Burden (1964) derived from </a:t>
            </a:r>
            <a:r>
              <a:rPr lang="en-US" dirty="0" err="1" smtClean="0"/>
              <a:t>Culliton</a:t>
            </a:r>
            <a:r>
              <a:rPr lang="en-US" dirty="0" smtClean="0"/>
              <a:t> (1948) : marketing is a mix of ingredients (12 elements +4 forces) </a:t>
            </a:r>
            <a:r>
              <a:rPr lang="en-US" sz="1600" dirty="0"/>
              <a:t>(Product planning, pricing, branding, channels of distribution, personal selling, advertising, promotions, packaging, display, servicing, physical handling, fact finding and analysis) + (behavior of : consumers buying, trades’ (</a:t>
            </a:r>
            <a:r>
              <a:rPr lang="en-US" sz="1600" dirty="0" err="1"/>
              <a:t>ret.wh</a:t>
            </a:r>
            <a:r>
              <a:rPr lang="en-US" sz="1600" dirty="0"/>
              <a:t>), competitors and their position, governmental</a:t>
            </a:r>
          </a:p>
          <a:p>
            <a:pPr marL="0" indent="0">
              <a:buNone/>
            </a:pPr>
            <a:r>
              <a:rPr lang="en-US" dirty="0" smtClean="0"/>
              <a:t>and search for suitable set of ingredients for each transaction with customer.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7635FD-30E1-4A42-A473-47E730EE7CC5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59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847528" y="177392"/>
            <a:ext cx="8640960" cy="1379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4P – marketing mix component system is too brief for its real implementation. </a:t>
            </a:r>
            <a:br>
              <a:rPr lang="en-US" dirty="0" smtClean="0"/>
            </a:br>
            <a:r>
              <a:rPr lang="en-US" dirty="0" smtClean="0"/>
              <a:t>Its real content covers various problem areas:</a:t>
            </a:r>
            <a:endParaRPr lang="lt-LT" dirty="0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224339" y="1600201"/>
            <a:ext cx="6319837" cy="4525963"/>
          </a:xfrm>
        </p:spPr>
        <p:txBody>
          <a:bodyPr/>
          <a:lstStyle/>
          <a:p>
            <a:endParaRPr lang="lt-LT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6EA006-94D4-4D1E-AF96-C85544985C25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1744" y="1593684"/>
            <a:ext cx="4968552" cy="499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>
          <a:xfrm>
            <a:off x="3575051" y="274639"/>
            <a:ext cx="6969125" cy="5619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Marketing theories- summary </a:t>
            </a:r>
            <a:endParaRPr lang="lt-LT" dirty="0" smtClean="0"/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AF9CEE-8FAD-493B-9615-E0EA7742F32F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836613"/>
            <a:ext cx="85852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2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423592" y="332656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Development of marketing theories: from mix  to relationships</a:t>
            </a:r>
            <a:endParaRPr lang="lt-LT" b="1" dirty="0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847529" y="1412776"/>
            <a:ext cx="8696647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Relationship marketing theory (Gronroos1996, Gummesson,1999 and USA “school”.</a:t>
            </a:r>
          </a:p>
          <a:p>
            <a:pPr marL="0" indent="0">
              <a:buNone/>
            </a:pPr>
            <a:r>
              <a:rPr lang="lt-LT" sz="2000" dirty="0" err="1"/>
              <a:t>Christopher</a:t>
            </a:r>
            <a:r>
              <a:rPr lang="lt-LT" sz="2000" dirty="0"/>
              <a:t>, </a:t>
            </a:r>
            <a:r>
              <a:rPr lang="lt-LT" sz="2000" dirty="0" err="1"/>
              <a:t>Payne</a:t>
            </a:r>
            <a:r>
              <a:rPr lang="lt-LT" sz="2000" dirty="0"/>
              <a:t>, </a:t>
            </a:r>
            <a:r>
              <a:rPr lang="lt-LT" sz="2000" dirty="0" err="1"/>
              <a:t>Ballantyne</a:t>
            </a:r>
            <a:r>
              <a:rPr lang="lt-LT" sz="2000" dirty="0"/>
              <a:t> (1991)</a:t>
            </a:r>
            <a:r>
              <a:rPr lang="en-US" sz="2000" dirty="0"/>
              <a:t> Six markets</a:t>
            </a:r>
          </a:p>
          <a:p>
            <a:pPr marL="0" indent="0">
              <a:buNone/>
            </a:pPr>
            <a:r>
              <a:rPr lang="lt-LT" sz="2000" dirty="0" err="1"/>
              <a:t>Kotler</a:t>
            </a:r>
            <a:r>
              <a:rPr lang="lt-LT" sz="2000" dirty="0"/>
              <a:t> (1992)</a:t>
            </a:r>
            <a:r>
              <a:rPr lang="en-US" sz="2000" dirty="0"/>
              <a:t> Ten players </a:t>
            </a:r>
          </a:p>
          <a:p>
            <a:pPr marL="0" indent="0">
              <a:buNone/>
            </a:pPr>
            <a:r>
              <a:rPr lang="lt-LT" sz="2000" dirty="0"/>
              <a:t>Morgan, </a:t>
            </a:r>
            <a:r>
              <a:rPr lang="lt-LT" sz="2000" dirty="0" err="1"/>
              <a:t>Hunt</a:t>
            </a:r>
            <a:r>
              <a:rPr lang="lt-LT" sz="2000" dirty="0"/>
              <a:t> (1994)</a:t>
            </a:r>
            <a:r>
              <a:rPr lang="en-US" sz="2000" dirty="0"/>
              <a:t> Ten partnerships</a:t>
            </a:r>
          </a:p>
          <a:p>
            <a:pPr marL="0" indent="0">
              <a:buNone/>
            </a:pPr>
            <a:r>
              <a:rPr lang="en-US" sz="2000" dirty="0" err="1"/>
              <a:t>Gummesson</a:t>
            </a:r>
            <a:r>
              <a:rPr lang="en-US" sz="2000" dirty="0"/>
              <a:t> 30R :classical relationships</a:t>
            </a:r>
            <a:r>
              <a:rPr lang="lt-LT" sz="2000" dirty="0"/>
              <a:t> (3)</a:t>
            </a:r>
            <a:r>
              <a:rPr lang="en-US" sz="2000" dirty="0"/>
              <a:t>, special</a:t>
            </a:r>
            <a:r>
              <a:rPr lang="lt-LT" sz="2000" dirty="0"/>
              <a:t> (14)</a:t>
            </a:r>
            <a:r>
              <a:rPr lang="en-US" sz="2000" dirty="0"/>
              <a:t>, mega </a:t>
            </a:r>
            <a:r>
              <a:rPr lang="lt-LT" sz="2000" dirty="0"/>
              <a:t>(6)</a:t>
            </a:r>
            <a:r>
              <a:rPr lang="en-US" sz="2000" dirty="0"/>
              <a:t>, </a:t>
            </a:r>
            <a:r>
              <a:rPr lang="en-US" sz="2000" dirty="0" err="1"/>
              <a:t>nano</a:t>
            </a:r>
            <a:r>
              <a:rPr lang="en-US" sz="2000" dirty="0"/>
              <a:t> </a:t>
            </a:r>
            <a:r>
              <a:rPr lang="lt-LT" sz="2000" dirty="0"/>
              <a:t>(7)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Relationship history of communication with customer leads to future activities including  transactions.</a:t>
            </a:r>
          </a:p>
          <a:p>
            <a:pPr marL="0" indent="0">
              <a:buNone/>
            </a:pPr>
            <a:r>
              <a:rPr lang="lt-LT" sz="2000" dirty="0"/>
              <a:t>R</a:t>
            </a:r>
            <a:r>
              <a:rPr lang="en-US" sz="2000" dirty="0" err="1"/>
              <a:t>elationship</a:t>
            </a:r>
            <a:r>
              <a:rPr lang="en-US" sz="2000" dirty="0"/>
              <a:t> processes can be considered as tangible, as they use resources and can be measured by quantitative indicators. They have life cycle. </a:t>
            </a:r>
            <a:r>
              <a:rPr lang="lt-LT" sz="2000" dirty="0"/>
              <a:t>(</a:t>
            </a:r>
            <a:r>
              <a:rPr lang="lt-LT" sz="2000" dirty="0" err="1"/>
              <a:t>Gronroos</a:t>
            </a:r>
            <a:r>
              <a:rPr lang="lt-LT" sz="2000" dirty="0"/>
              <a:t>, 1996).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4P marketing is implemented by special department, and in RM  all employees </a:t>
            </a:r>
            <a:r>
              <a:rPr lang="en-US" sz="2000" dirty="0" err="1"/>
              <a:t>ar</a:t>
            </a:r>
            <a:r>
              <a:rPr lang="en-US" sz="2000" dirty="0"/>
              <a:t> considered as </a:t>
            </a:r>
            <a:r>
              <a:rPr lang="lt-LT" sz="2000" dirty="0"/>
              <a:t>“</a:t>
            </a:r>
            <a:r>
              <a:rPr lang="lt-LT" sz="2000" i="1" dirty="0" err="1"/>
              <a:t>part-time</a:t>
            </a:r>
            <a:r>
              <a:rPr lang="lt-LT" sz="2000" i="1" dirty="0"/>
              <a:t> </a:t>
            </a:r>
            <a:r>
              <a:rPr lang="lt-LT" sz="2000" i="1" dirty="0" err="1"/>
              <a:t>marketers</a:t>
            </a:r>
            <a:r>
              <a:rPr lang="lt-LT" sz="2000" i="1" dirty="0"/>
              <a:t>”</a:t>
            </a:r>
            <a:r>
              <a:rPr lang="en-US" sz="2000" dirty="0"/>
              <a:t> (</a:t>
            </a:r>
            <a:r>
              <a:rPr lang="lt-LT" sz="2000" dirty="0" err="1"/>
              <a:t>Gummesson</a:t>
            </a:r>
            <a:r>
              <a:rPr lang="lt-LT" sz="2000" dirty="0"/>
              <a:t>, 1999)</a:t>
            </a:r>
            <a:endParaRPr lang="en-US" sz="2000" dirty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4FC211-19C6-41AB-AC6A-2F70C9EE5766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42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6244" cy="1325563"/>
          </a:xfrm>
        </p:spPr>
        <p:txBody>
          <a:bodyPr/>
          <a:lstStyle/>
          <a:p>
            <a:r>
              <a:rPr lang="en-US" b="1" dirty="0" smtClean="0"/>
              <a:t>Marketing work and careers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813" y="1600201"/>
            <a:ext cx="7472362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Sales manager</a:t>
            </a:r>
          </a:p>
          <a:p>
            <a:pPr>
              <a:defRPr/>
            </a:pPr>
            <a:r>
              <a:rPr lang="en-US" dirty="0" smtClean="0"/>
              <a:t>Sale representative</a:t>
            </a:r>
          </a:p>
          <a:p>
            <a:pPr>
              <a:defRPr/>
            </a:pPr>
            <a:r>
              <a:rPr lang="en-US" dirty="0" smtClean="0"/>
              <a:t>Advertising and promotion manager</a:t>
            </a:r>
          </a:p>
          <a:p>
            <a:pPr>
              <a:defRPr/>
            </a:pPr>
            <a:r>
              <a:rPr lang="en-US" dirty="0" smtClean="0"/>
              <a:t>Marketing researcher</a:t>
            </a:r>
          </a:p>
          <a:p>
            <a:pPr>
              <a:defRPr/>
            </a:pPr>
            <a:r>
              <a:rPr lang="en-US" dirty="0" smtClean="0"/>
              <a:t>Customer service manager</a:t>
            </a:r>
          </a:p>
          <a:p>
            <a:pPr>
              <a:defRPr/>
            </a:pPr>
            <a:r>
              <a:rPr lang="en-US" dirty="0" smtClean="0"/>
              <a:t>Product manager</a:t>
            </a:r>
          </a:p>
          <a:p>
            <a:pPr>
              <a:defRPr/>
            </a:pPr>
            <a:r>
              <a:rPr lang="en-US" dirty="0" smtClean="0"/>
              <a:t>Market manager</a:t>
            </a:r>
          </a:p>
          <a:p>
            <a:pPr>
              <a:defRPr/>
            </a:pPr>
            <a:r>
              <a:rPr lang="en-US" dirty="0" smtClean="0"/>
              <a:t>Marketing vice-president</a:t>
            </a:r>
          </a:p>
          <a:p>
            <a:pPr marL="0" indent="0">
              <a:buNone/>
              <a:defRPr/>
            </a:pPr>
            <a:r>
              <a:rPr lang="en-US" dirty="0" smtClean="0"/>
              <a:t>Extensive career specifications exist in enterprises</a:t>
            </a:r>
            <a:endParaRPr lang="lt-LT" dirty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9D8ED0-1F37-4E8B-B7EC-2F0C37F00817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99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359151" y="274638"/>
            <a:ext cx="7185025" cy="11430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Marketing work and careers (e.g. certification) </a:t>
            </a:r>
            <a:endParaRPr lang="lt-LT" b="1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216275" y="1600201"/>
            <a:ext cx="7327900" cy="4525963"/>
          </a:xfrm>
        </p:spPr>
        <p:txBody>
          <a:bodyPr>
            <a:normAutofit lnSpcReduction="10000"/>
          </a:bodyPr>
          <a:lstStyle/>
          <a:p>
            <a:pPr marL="265113" indent="-265113">
              <a:buNone/>
            </a:pPr>
            <a:r>
              <a:rPr lang="en-US" smtClean="0"/>
              <a:t>Identify information and research requirements for business and marketing decisions.</a:t>
            </a:r>
          </a:p>
          <a:p>
            <a:pPr marL="265113" indent="-265113">
              <a:buNone/>
            </a:pPr>
            <a:r>
              <a:rPr lang="en-US" smtClean="0"/>
              <a:t>Manage the acquisition of information and the Marketing Information System (MkIS).</a:t>
            </a:r>
          </a:p>
          <a:p>
            <a:pPr marL="265113" indent="-265113">
              <a:buNone/>
            </a:pPr>
            <a:r>
              <a:rPr lang="en-US" smtClean="0"/>
              <a:t>Contribute information and ideas for business and marketing decisions.</a:t>
            </a:r>
          </a:p>
          <a:p>
            <a:pPr marL="265113" indent="-265113">
              <a:buNone/>
            </a:pPr>
            <a:r>
              <a:rPr lang="en-US" smtClean="0"/>
              <a:t>Create a competitive operational marketing plan appropriate to the organization's context.</a:t>
            </a:r>
          </a:p>
          <a:p>
            <a:pPr marL="265113" indent="-265113">
              <a:buNone/>
            </a:pPr>
            <a:r>
              <a:rPr lang="en-US" smtClean="0"/>
              <a:t>Integrate appropriate marketing mix tools and manage them to achieve the effective implementation of plans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795184-7F1A-4BE4-BBA1-3DFE02F2E55A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61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Marketing work and careers (e.g.certification) </a:t>
            </a:r>
            <a:endParaRPr lang="lt-LT" b="1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071813" y="1600201"/>
            <a:ext cx="747236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Define and use appropriate measures to evaluate the effectiveness of marketing plans and activities.</a:t>
            </a:r>
          </a:p>
          <a:p>
            <a:pPr marL="0" indent="0">
              <a:buNone/>
            </a:pPr>
            <a:r>
              <a:rPr lang="en-US" dirty="0" smtClean="0"/>
              <a:t>Create an effective communications plan for a specific campaign.</a:t>
            </a:r>
          </a:p>
          <a:p>
            <a:pPr marL="0" indent="0">
              <a:buNone/>
            </a:pPr>
            <a:r>
              <a:rPr lang="en-US" dirty="0" smtClean="0"/>
              <a:t>Manage marketing communications activities.</a:t>
            </a:r>
          </a:p>
          <a:p>
            <a:pPr marL="0" indent="0">
              <a:buNone/>
            </a:pPr>
            <a:r>
              <a:rPr lang="en-US" dirty="0" smtClean="0"/>
              <a:t>Develop and manage support to customers and members of marketing channels.</a:t>
            </a:r>
          </a:p>
          <a:p>
            <a:pPr marL="0" indent="0">
              <a:buNone/>
            </a:pPr>
            <a:r>
              <a:rPr lang="en-US" dirty="0" smtClean="0"/>
              <a:t>Plan a marketing project.</a:t>
            </a:r>
          </a:p>
          <a:p>
            <a:pPr marL="0" indent="0">
              <a:buNone/>
            </a:pPr>
            <a:r>
              <a:rPr lang="en-US" dirty="0" smtClean="0"/>
              <a:t>Manage a team for marketing project or tasks.</a:t>
            </a:r>
          </a:p>
          <a:p>
            <a:pPr marL="0" indent="0">
              <a:buNone/>
            </a:pPr>
            <a:r>
              <a:rPr lang="en-US" dirty="0" smtClean="0"/>
              <a:t>Make recommendations for changes and innovations to the marketing process for value enhancement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C8592A-12F2-4879-80E8-968EC7EE145E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40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Web</a:t>
            </a:r>
            <a:r>
              <a:rPr lang="lt-LT" dirty="0" smtClean="0"/>
              <a:t> </a:t>
            </a:r>
            <a:r>
              <a:rPr lang="lt-LT" dirty="0" err="1" smtClean="0"/>
              <a:t>technolog</a:t>
            </a:r>
            <a:r>
              <a:rPr lang="en-US" dirty="0" err="1" smtClean="0"/>
              <a:t>ies</a:t>
            </a:r>
            <a:r>
              <a:rPr lang="en-US" dirty="0" smtClean="0"/>
              <a:t>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err="1" smtClean="0"/>
              <a:t>Web</a:t>
            </a:r>
            <a:r>
              <a:rPr lang="lt-LT" dirty="0" smtClean="0"/>
              <a:t> </a:t>
            </a:r>
            <a:r>
              <a:rPr lang="en-US" dirty="0" smtClean="0"/>
              <a:t>x</a:t>
            </a:r>
            <a:r>
              <a:rPr lang="lt-LT" dirty="0" smtClean="0"/>
              <a:t>.0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053431"/>
            <a:ext cx="56673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12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263" y="332657"/>
            <a:ext cx="8496944" cy="11521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MARTECH  development. Influence of technologies: from computerization to digital transformation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700808"/>
            <a:ext cx="8764706" cy="4680520"/>
          </a:xfrm>
        </p:spPr>
      </p:pic>
    </p:spTree>
    <p:extLst>
      <p:ext uri="{BB962C8B-B14F-4D97-AF65-F5344CB8AC3E}">
        <p14:creationId xmlns:p14="http://schemas.microsoft.com/office/powerpoint/2010/main" val="2302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80728"/>
            <a:ext cx="8912677" cy="52565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028"/>
          </a:xfrm>
        </p:spPr>
        <p:txBody>
          <a:bodyPr>
            <a:normAutofit fontScale="90000"/>
          </a:bodyPr>
          <a:lstStyle/>
          <a:p>
            <a:r>
              <a:rPr lang="lt-LT" dirty="0" err="1" smtClean="0"/>
              <a:t>Marketing</a:t>
            </a:r>
            <a:r>
              <a:rPr lang="en-US" dirty="0" smtClean="0"/>
              <a:t> dynamics </a:t>
            </a:r>
            <a:r>
              <a:rPr lang="en-US" dirty="0" err="1" smtClean="0"/>
              <a:t>appproach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Marketingo disciplinos įtaka ir raida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Marketingo koncepciniai pagrindai</a:t>
            </a:r>
          </a:p>
          <a:p>
            <a:r>
              <a:rPr lang="lt-LT" dirty="0" smtClean="0"/>
              <a:t>Marketingo teorinė raida</a:t>
            </a:r>
          </a:p>
          <a:p>
            <a:r>
              <a:rPr lang="lt-LT" dirty="0" smtClean="0"/>
              <a:t>Mainų pagrindai</a:t>
            </a:r>
          </a:p>
          <a:p>
            <a:r>
              <a:rPr lang="lt-LT" dirty="0" smtClean="0"/>
              <a:t>Marketingo vadyba, jos vieta įmonėje</a:t>
            </a:r>
          </a:p>
          <a:p>
            <a:r>
              <a:rPr lang="lt-LT" dirty="0" smtClean="0"/>
              <a:t>Marketingo vadybos procesai</a:t>
            </a:r>
          </a:p>
          <a:p>
            <a:r>
              <a:rPr lang="lt-LT" dirty="0" smtClean="0"/>
              <a:t>Marketingo specialistų atsakomybės sritys</a:t>
            </a:r>
          </a:p>
          <a:p>
            <a:r>
              <a:rPr lang="lt-LT" dirty="0" smtClean="0"/>
              <a:t>Marketingo dedamųjų transformacija technologijų įtakoje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06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4" y="274638"/>
            <a:ext cx="8226425" cy="778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Marketin</a:t>
            </a:r>
            <a:r>
              <a:rPr lang="en-US" dirty="0" smtClean="0"/>
              <a:t>g efforts continuum towards the financial results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CA02A-F5BF-432B-B124-D50387640E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96752"/>
            <a:ext cx="748883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895907" y="6189612"/>
            <a:ext cx="2112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Source</a:t>
            </a:r>
            <a:r>
              <a:rPr lang="lt-LT" b="1" i="1" dirty="0"/>
              <a:t>:</a:t>
            </a:r>
            <a:r>
              <a:rPr lang="en-US" dirty="0"/>
              <a:t> </a:t>
            </a:r>
            <a:r>
              <a:rPr lang="en-US" dirty="0" err="1"/>
              <a:t>Zumstein</a:t>
            </a:r>
            <a:r>
              <a:rPr lang="en-US" dirty="0"/>
              <a:t>, D.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688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Internet marketing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58" y="1493625"/>
            <a:ext cx="6660063" cy="416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2975" y="596132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cxl.com, https://conversion-rate-experts.com/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6771736" y="1493625"/>
            <a:ext cx="44339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Content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Paid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SEO (search engine optimization)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Soial</a:t>
            </a:r>
            <a:r>
              <a:rPr lang="en-US" dirty="0" smtClean="0"/>
              <a:t> </a:t>
            </a:r>
            <a:r>
              <a:rPr lang="en-US" dirty="0" err="1" smtClean="0"/>
              <a:t>netowrks</a:t>
            </a:r>
            <a:r>
              <a:rPr lang="en-US" dirty="0" smtClean="0"/>
              <a:t>,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 (Conversion optimization)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8752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Market </a:t>
            </a:r>
          </a:p>
          <a:p>
            <a:r>
              <a:rPr lang="en-US" b="1" dirty="0"/>
              <a:t>Marketing as a domain </a:t>
            </a:r>
            <a:r>
              <a:rPr lang="en-US" b="1" dirty="0" smtClean="0"/>
              <a:t>area</a:t>
            </a:r>
          </a:p>
          <a:p>
            <a:r>
              <a:rPr lang="en-US" b="1" dirty="0"/>
              <a:t>Marketing Concepts</a:t>
            </a:r>
            <a:endParaRPr lang="en-US" b="1" dirty="0" smtClean="0"/>
          </a:p>
          <a:p>
            <a:r>
              <a:rPr lang="en-US" b="1" dirty="0"/>
              <a:t>Marketing </a:t>
            </a:r>
            <a:r>
              <a:rPr lang="en-US" b="1" dirty="0" smtClean="0"/>
              <a:t>management, role in a company</a:t>
            </a:r>
          </a:p>
          <a:p>
            <a:r>
              <a:rPr lang="en-US" b="1" dirty="0" smtClean="0"/>
              <a:t>Marketing theories</a:t>
            </a:r>
          </a:p>
          <a:p>
            <a:r>
              <a:rPr lang="en-US" b="1" dirty="0"/>
              <a:t>MARTECH  development. Influence of technologies: from computerization to digital </a:t>
            </a:r>
            <a:r>
              <a:rPr lang="en-US" b="1" dirty="0" smtClean="0"/>
              <a:t>transformation</a:t>
            </a:r>
          </a:p>
          <a:p>
            <a:r>
              <a:rPr lang="lt-LT" dirty="0" err="1" smtClean="0"/>
              <a:t>Marketing</a:t>
            </a:r>
            <a:r>
              <a:rPr lang="en-US" dirty="0" smtClean="0"/>
              <a:t> dynamics approach</a:t>
            </a:r>
          </a:p>
          <a:p>
            <a:r>
              <a:rPr lang="en-US" dirty="0"/>
              <a:t>Marketing efforts continuum towards the financial </a:t>
            </a:r>
            <a:r>
              <a:rPr lang="en-US" dirty="0" smtClean="0"/>
              <a:t>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9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 as a domain area</a:t>
            </a:r>
            <a:endParaRPr lang="lt-LT" b="1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639617" y="1600201"/>
            <a:ext cx="7920435" cy="4873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definitions of marketing- different accents </a:t>
            </a:r>
            <a:r>
              <a:rPr lang="en-US" sz="1800" dirty="0"/>
              <a:t>(AMA-American marketing association defines)</a:t>
            </a:r>
          </a:p>
          <a:p>
            <a:pPr marL="0" indent="0">
              <a:buNone/>
            </a:pPr>
            <a:r>
              <a:rPr lang="en-US" dirty="0" smtClean="0"/>
              <a:t>Marketing is a social process by which individuals an groups obtain what they </a:t>
            </a:r>
            <a:r>
              <a:rPr lang="en-US" dirty="0" smtClean="0">
                <a:solidFill>
                  <a:srgbClr val="FF0000"/>
                </a:solidFill>
              </a:rPr>
              <a:t>need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want</a:t>
            </a:r>
            <a:r>
              <a:rPr lang="en-US" dirty="0" smtClean="0"/>
              <a:t> through creating and exchanging </a:t>
            </a:r>
            <a:r>
              <a:rPr lang="en-US" dirty="0" smtClean="0">
                <a:solidFill>
                  <a:srgbClr val="FF0000"/>
                </a:solidFill>
              </a:rPr>
              <a:t>products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value</a:t>
            </a:r>
            <a:r>
              <a:rPr lang="en-US" dirty="0" smtClean="0"/>
              <a:t> with others (</a:t>
            </a:r>
            <a:r>
              <a:rPr lang="en-US" dirty="0" err="1" smtClean="0"/>
              <a:t>Kotler</a:t>
            </a:r>
            <a:r>
              <a:rPr lang="en-US" dirty="0" smtClean="0"/>
              <a:t>, Turner, 1985)</a:t>
            </a:r>
          </a:p>
          <a:p>
            <a:pPr marL="0" indent="0">
              <a:buNone/>
            </a:pPr>
            <a:r>
              <a:rPr lang="en-US" dirty="0" smtClean="0"/>
              <a:t>Keywords: </a:t>
            </a:r>
          </a:p>
          <a:p>
            <a:pPr marL="400050" lvl="1" indent="0">
              <a:buNone/>
            </a:pPr>
            <a:r>
              <a:rPr lang="en-US" sz="2000" b="1" dirty="0"/>
              <a:t>Needs, wants, demands</a:t>
            </a:r>
          </a:p>
          <a:p>
            <a:pPr marL="400050" lvl="1" indent="0">
              <a:buNone/>
            </a:pPr>
            <a:r>
              <a:rPr lang="en-US" sz="2000" b="1" dirty="0"/>
              <a:t>Products</a:t>
            </a:r>
          </a:p>
          <a:p>
            <a:pPr marL="400050" lvl="1" indent="0">
              <a:buNone/>
            </a:pPr>
            <a:r>
              <a:rPr lang="en-US" sz="2000" b="1" dirty="0"/>
              <a:t>Values and satisfaction</a:t>
            </a:r>
          </a:p>
          <a:p>
            <a:pPr marL="400050" lvl="1" indent="0">
              <a:buNone/>
            </a:pPr>
            <a:r>
              <a:rPr lang="en-US" sz="2000" b="1" dirty="0"/>
              <a:t>Exchange and transactions</a:t>
            </a:r>
          </a:p>
          <a:p>
            <a:pPr marL="400050" lvl="1" indent="0">
              <a:buNone/>
            </a:pPr>
            <a:r>
              <a:rPr lang="en-US" sz="2000" b="1" dirty="0"/>
              <a:t>Markets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E50866-85C3-467F-A493-7654DFD1F9D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09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Needs, wants, demands</a:t>
            </a:r>
            <a:endParaRPr lang="lt-LT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681" y="1600201"/>
            <a:ext cx="7328495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Need</a:t>
            </a:r>
            <a:r>
              <a:rPr lang="en-US" dirty="0" smtClean="0"/>
              <a:t> is a state of felt deprivation of some basic satisfaction</a:t>
            </a:r>
          </a:p>
          <a:p>
            <a:pPr>
              <a:defRPr/>
            </a:pPr>
            <a:r>
              <a:rPr lang="en-US" sz="2000" dirty="0"/>
              <a:t>E.g. food, clothing –things of survival. These needs are not created by society or marketers, they exist n human biology</a:t>
            </a:r>
          </a:p>
          <a:p>
            <a:pPr marL="0" indent="0">
              <a:buNone/>
              <a:defRPr/>
            </a:pPr>
            <a:r>
              <a:rPr lang="en-US" b="1" dirty="0" smtClean="0"/>
              <a:t>Wants</a:t>
            </a:r>
            <a:r>
              <a:rPr lang="en-US" dirty="0" smtClean="0"/>
              <a:t> are desires for specific satisfiers of deeper needs. </a:t>
            </a:r>
          </a:p>
          <a:p>
            <a:pPr>
              <a:defRPr/>
            </a:pPr>
            <a:r>
              <a:rPr lang="en-US" sz="2000" dirty="0"/>
              <a:t>They are different is various societies: a person needs food and wants oyster, needs clothing and wants a Chanel outfit, needs esteem and wants fancy necklace. Wants are continuously reshaped by social forces and communities (families, schools, church, etc.) Marketing can create wants for the customers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B27D28-2399-48F3-A554-1C56A3273E3D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9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Needs, wants, demands</a:t>
            </a:r>
            <a:endParaRPr lang="lt-LT" b="1" dirty="0">
              <a:latin typeface="+mj-lt"/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99657" y="1600201"/>
            <a:ext cx="7544519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Demands</a:t>
            </a:r>
            <a:r>
              <a:rPr lang="en-US" dirty="0" smtClean="0"/>
              <a:t> are wants for specific products that are backed up by an ability and willingness to obtain them by exchange. </a:t>
            </a:r>
          </a:p>
          <a:p>
            <a:pPr marL="0" indent="0">
              <a:buNone/>
            </a:pPr>
            <a:r>
              <a:rPr lang="en-US" b="1" dirty="0" smtClean="0"/>
              <a:t>Wants</a:t>
            </a:r>
            <a:r>
              <a:rPr lang="en-US" dirty="0" smtClean="0"/>
              <a:t> become </a:t>
            </a:r>
            <a:r>
              <a:rPr lang="en-US" b="1" dirty="0" smtClean="0"/>
              <a:t>demands</a:t>
            </a:r>
            <a:r>
              <a:rPr lang="en-US" dirty="0" smtClean="0"/>
              <a:t> when backed up by purchasing power. </a:t>
            </a:r>
          </a:p>
          <a:p>
            <a:pPr marL="0" indent="0">
              <a:buNone/>
            </a:pPr>
            <a:r>
              <a:rPr lang="en-US" dirty="0" smtClean="0"/>
              <a:t>Companies have to measure not only how many people want their product but how many would </a:t>
            </a:r>
            <a:r>
              <a:rPr lang="en-US" b="1" dirty="0" smtClean="0"/>
              <a:t>actually </a:t>
            </a:r>
            <a:r>
              <a:rPr lang="en-US" dirty="0" smtClean="0"/>
              <a:t>be willing and able to buy it.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441842-7946-4205-921B-050672533AE1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69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752" y="0"/>
            <a:ext cx="6316662" cy="1143000"/>
          </a:xfrm>
        </p:spPr>
        <p:txBody>
          <a:bodyPr/>
          <a:lstStyle/>
          <a:p>
            <a:pPr lvl="1"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Needs, wants, demands</a:t>
            </a:r>
            <a:endParaRPr lang="lt-LT" b="1" dirty="0">
              <a:latin typeface="+mj-lt"/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639616" y="1268760"/>
            <a:ext cx="7920434" cy="4897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These distinctions answer frequent critics for marketing </a:t>
            </a:r>
            <a:r>
              <a:rPr lang="en-US" sz="2000" dirty="0"/>
              <a:t>“marketers create needs” or “marketers get people to buy things they don’t want”. </a:t>
            </a:r>
          </a:p>
          <a:p>
            <a:pPr marL="0" indent="0">
              <a:buNone/>
            </a:pPr>
            <a:r>
              <a:rPr lang="en-US" dirty="0" smtClean="0"/>
              <a:t>Marketers do not create needs- they preexist marketers</a:t>
            </a:r>
            <a:r>
              <a:rPr lang="en-US" sz="2000" dirty="0"/>
              <a:t>. E.g. marketers do not create need for social status.</a:t>
            </a:r>
          </a:p>
          <a:p>
            <a:pPr marL="0" indent="0">
              <a:buNone/>
            </a:pPr>
            <a:r>
              <a:rPr lang="en-US" dirty="0" smtClean="0"/>
              <a:t>Along with other influential forces marketers influence wants. </a:t>
            </a:r>
            <a:r>
              <a:rPr lang="en-US" sz="2000" dirty="0"/>
              <a:t>They suggest to consumers or try to point out how particular product would satisfy need</a:t>
            </a:r>
            <a:r>
              <a:rPr lang="en-US" dirty="0" smtClean="0"/>
              <a:t> </a:t>
            </a:r>
            <a:r>
              <a:rPr lang="en-US" sz="2000" dirty="0"/>
              <a:t>(e.g. BMW car or Parker pen for satisfying need for social status)</a:t>
            </a:r>
          </a:p>
          <a:p>
            <a:pPr marL="0" indent="0">
              <a:buNone/>
            </a:pPr>
            <a:r>
              <a:rPr lang="en-US" dirty="0" smtClean="0"/>
              <a:t>Marketers try to influence demand by making product attractive, affordable, available. The demand is highly affected by competition: the want of the customer can be created by one firm and converted to the satisfied demand by the other (e.g. due to discount)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69B1BC-7B84-4DA6-AA63-03267DC5F71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2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513" y="274638"/>
            <a:ext cx="6316662" cy="634082"/>
          </a:xfrm>
        </p:spPr>
        <p:txBody>
          <a:bodyPr/>
          <a:lstStyle/>
          <a:p>
            <a:pPr lvl="1"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Products</a:t>
            </a:r>
            <a:endParaRPr lang="lt-LT" b="1" dirty="0">
              <a:latin typeface="+mj-lt"/>
              <a:ea typeface="+mj-ea"/>
              <a:cs typeface="+mj-cs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351585" y="1340768"/>
            <a:ext cx="8137029" cy="4896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Broad understanding of product </a:t>
            </a:r>
            <a:r>
              <a:rPr lang="en-US" dirty="0" smtClean="0"/>
              <a:t>: anything that can be offered to someone to satisfy a need or want. </a:t>
            </a:r>
          </a:p>
          <a:p>
            <a:pPr marL="0" indent="0">
              <a:buNone/>
            </a:pPr>
            <a:r>
              <a:rPr lang="en-US" dirty="0" smtClean="0"/>
              <a:t>Product as a physical object serves as a vehicle for getting service (e.g. car for riding it). </a:t>
            </a:r>
          </a:p>
          <a:p>
            <a:pPr marL="0" indent="0">
              <a:buNone/>
            </a:pPr>
            <a:r>
              <a:rPr lang="en-US" dirty="0" smtClean="0"/>
              <a:t>Services are carried by other vehicles such as persons, places, activities, organizations, ideas. Product covers all vehicles that are capable of delivering satisfaction of a want or need</a:t>
            </a:r>
          </a:p>
          <a:p>
            <a:pPr marL="0" indent="0">
              <a:buNone/>
            </a:pPr>
            <a:r>
              <a:rPr lang="en-US" dirty="0" smtClean="0"/>
              <a:t>Tangible and intangible products. </a:t>
            </a:r>
            <a:r>
              <a:rPr lang="en-US" dirty="0" err="1" smtClean="0"/>
              <a:t>Inangible</a:t>
            </a:r>
            <a:r>
              <a:rPr lang="en-US" dirty="0" smtClean="0"/>
              <a:t> products cover information and knowledge (which is often not documented) and patents, technologies, brands (which can have certificates and can be sold-obtained (exchanged in the market)</a:t>
            </a:r>
          </a:p>
          <a:p>
            <a:pPr marL="0" indent="0">
              <a:buNone/>
            </a:pPr>
            <a:r>
              <a:rPr lang="en-US" dirty="0" smtClean="0"/>
              <a:t>Other terms for product: offer, satisfier, resource.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02BC9A-7089-494B-99C3-D01D591E292E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48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1936</Words>
  <Application>Microsoft Office PowerPoint</Application>
  <PresentationFormat>Widescreen</PresentationFormat>
  <Paragraphs>228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Marketing information systems</vt:lpstr>
      <vt:lpstr>Course assignments</vt:lpstr>
      <vt:lpstr>Marketingo disciplinos įtaka ir raida</vt:lpstr>
      <vt:lpstr>Concepts</vt:lpstr>
      <vt:lpstr>Marketing as a domain area</vt:lpstr>
      <vt:lpstr>Needs, wants, demands</vt:lpstr>
      <vt:lpstr>Needs, wants, demands</vt:lpstr>
      <vt:lpstr>Needs, wants, demands</vt:lpstr>
      <vt:lpstr>Products</vt:lpstr>
      <vt:lpstr>Values and satisfaction</vt:lpstr>
      <vt:lpstr>Exchange and transactions</vt:lpstr>
      <vt:lpstr>Exchange and transactions</vt:lpstr>
      <vt:lpstr>Markets</vt:lpstr>
      <vt:lpstr>Summary of marketing concepts</vt:lpstr>
      <vt:lpstr>Marketing Concepts</vt:lpstr>
      <vt:lpstr>Marketing’s role in a company</vt:lpstr>
      <vt:lpstr>Marketing’s role in a company</vt:lpstr>
      <vt:lpstr>Marketing management</vt:lpstr>
      <vt:lpstr>Marketing and management processes (functions)</vt:lpstr>
      <vt:lpstr>Marketing theories </vt:lpstr>
      <vt:lpstr>4P – marketing mix component system is too brief for its real implementation.  Its real content covers various problem areas:</vt:lpstr>
      <vt:lpstr>Marketing theories- summary </vt:lpstr>
      <vt:lpstr>Development of marketing theories: from mix  to relationships</vt:lpstr>
      <vt:lpstr>Marketing work and careers</vt:lpstr>
      <vt:lpstr>Marketing work and careers (e.g. certification) </vt:lpstr>
      <vt:lpstr>Marketing work and careers (e.g.certification) </vt:lpstr>
      <vt:lpstr>Web technologies. Web x.0</vt:lpstr>
      <vt:lpstr>MARTECH  development. Influence of technologies: from computerization to digital transformation</vt:lpstr>
      <vt:lpstr>Marketing dynamics appproach</vt:lpstr>
      <vt:lpstr>Marketing efforts continuum towards the financial results</vt:lpstr>
      <vt:lpstr>Internet marketing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Elektroniniai paskirstymo sprendimai</dc:title>
  <dc:creator>Dalios</dc:creator>
  <cp:lastModifiedBy>Dalios</cp:lastModifiedBy>
  <cp:revision>18</cp:revision>
  <dcterms:created xsi:type="dcterms:W3CDTF">2022-09-06T05:40:20Z</dcterms:created>
  <dcterms:modified xsi:type="dcterms:W3CDTF">2022-12-05T13:54:14Z</dcterms:modified>
</cp:coreProperties>
</file>