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89" r:id="rId5"/>
    <p:sldId id="291" r:id="rId6"/>
    <p:sldId id="270" r:id="rId7"/>
    <p:sldId id="271" r:id="rId8"/>
    <p:sldId id="272" r:id="rId9"/>
    <p:sldId id="273" r:id="rId10"/>
    <p:sldId id="274" r:id="rId11"/>
    <p:sldId id="290" r:id="rId12"/>
    <p:sldId id="298" r:id="rId13"/>
    <p:sldId id="259" r:id="rId14"/>
    <p:sldId id="337" r:id="rId15"/>
    <p:sldId id="338" r:id="rId16"/>
    <p:sldId id="339" r:id="rId17"/>
    <p:sldId id="279" r:id="rId18"/>
    <p:sldId id="292" r:id="rId19"/>
    <p:sldId id="293" r:id="rId20"/>
    <p:sldId id="294" r:id="rId21"/>
    <p:sldId id="280" r:id="rId22"/>
    <p:sldId id="281" r:id="rId23"/>
    <p:sldId id="282" r:id="rId24"/>
    <p:sldId id="296" r:id="rId25"/>
    <p:sldId id="269" r:id="rId26"/>
    <p:sldId id="287" r:id="rId27"/>
    <p:sldId id="299" r:id="rId28"/>
    <p:sldId id="266" r:id="rId29"/>
    <p:sldId id="283" r:id="rId30"/>
    <p:sldId id="295" r:id="rId31"/>
    <p:sldId id="297" r:id="rId32"/>
    <p:sldId id="26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4" autoAdjust="0"/>
    <p:restoredTop sz="96270" autoAdjust="0"/>
  </p:normalViewPr>
  <p:slideViewPr>
    <p:cSldViewPr snapToGrid="0">
      <p:cViewPr varScale="1">
        <p:scale>
          <a:sx n="156" d="100"/>
          <a:sy n="156" d="100"/>
        </p:scale>
        <p:origin x="732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Here‘s a list of online activities and how often children endorsed partaking in them daily. It‘s ordered from most popular on average to least (left to right) </a:t>
            </a:r>
          </a:p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Entertainment uses of the internet seem to reign supreme with the countries on the top being Lithuania and serbia, and Germany and slovakia on the bottom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1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Going into more detail and a</a:t>
            </a:r>
            <a:r>
              <a:rPr lang="en-GB" sz="1200" dirty="0"/>
              <a:t>s</a:t>
            </a:r>
            <a:r>
              <a:rPr lang="sk-SK" sz="1200" dirty="0"/>
              <a:t>king how often have the</a:t>
            </a:r>
            <a:r>
              <a:rPr lang="en-GB" sz="1200" dirty="0"/>
              <a:t>s</a:t>
            </a:r>
            <a:r>
              <a:rPr lang="sk-SK" sz="1200" dirty="0"/>
              <a:t>e thing</a:t>
            </a:r>
            <a:r>
              <a:rPr lang="en-GB" sz="1200" dirty="0"/>
              <a:t>s</a:t>
            </a:r>
            <a:r>
              <a:rPr lang="sk-SK" sz="1200" dirty="0"/>
              <a:t> happened to them we however </a:t>
            </a:r>
            <a:r>
              <a:rPr lang="en-GB" sz="1200" dirty="0"/>
              <a:t>s</a:t>
            </a:r>
            <a:r>
              <a:rPr lang="sk-SK" sz="1200" dirty="0"/>
              <a:t>ee that the</a:t>
            </a:r>
            <a:r>
              <a:rPr lang="en-GB" sz="1200" dirty="0"/>
              <a:t>s</a:t>
            </a:r>
            <a:r>
              <a:rPr lang="sk-SK" sz="1200" dirty="0"/>
              <a:t>e experience</a:t>
            </a:r>
            <a:r>
              <a:rPr lang="en-GB" sz="1200" dirty="0"/>
              <a:t>s</a:t>
            </a:r>
            <a:r>
              <a:rPr lang="sk-SK" sz="1200" dirty="0"/>
              <a:t> are relatively rare and have at mo</a:t>
            </a:r>
            <a:r>
              <a:rPr lang="en-GB" sz="1200" dirty="0"/>
              <a:t>s</a:t>
            </a:r>
            <a:r>
              <a:rPr lang="sk-SK" sz="1200" dirty="0"/>
              <a:t>t happened „ a few time</a:t>
            </a:r>
            <a:r>
              <a:rPr lang="en-GB" sz="1200" dirty="0"/>
              <a:t>s</a:t>
            </a:r>
            <a:r>
              <a:rPr lang="sk-SK" sz="1200" dirty="0"/>
              <a:t>“. </a:t>
            </a:r>
          </a:p>
          <a:p>
            <a:endParaRPr lang="sk-SK" sz="1200" dirty="0"/>
          </a:p>
          <a:p>
            <a:r>
              <a:rPr lang="sk-SK" sz="1200" dirty="0"/>
              <a:t>In general, when kid</a:t>
            </a:r>
            <a:r>
              <a:rPr lang="en-GB" sz="1200" dirty="0"/>
              <a:t>s</a:t>
            </a:r>
            <a:r>
              <a:rPr lang="sk-SK" sz="1200" dirty="0"/>
              <a:t> get up</a:t>
            </a:r>
            <a:r>
              <a:rPr lang="en-GB" sz="1200" dirty="0"/>
              <a:t>s</a:t>
            </a:r>
            <a:r>
              <a:rPr lang="sk-SK" sz="1200" dirty="0"/>
              <a:t>et by online experience, they talk about it with either parent</a:t>
            </a:r>
            <a:r>
              <a:rPr lang="en-GB" sz="1200" dirty="0"/>
              <a:t>s</a:t>
            </a:r>
            <a:r>
              <a:rPr lang="sk-SK" sz="1200" dirty="0"/>
              <a:t> or their friend</a:t>
            </a:r>
            <a:r>
              <a:rPr lang="en-GB" sz="1200" dirty="0"/>
              <a:t>s</a:t>
            </a:r>
            <a:r>
              <a:rPr lang="sk-SK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64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99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0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63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Going into more detail and a</a:t>
            </a:r>
            <a:r>
              <a:rPr lang="en-GB" sz="1200" dirty="0"/>
              <a:t>s</a:t>
            </a:r>
            <a:r>
              <a:rPr lang="sk-SK" sz="1200" dirty="0"/>
              <a:t>king how often have the</a:t>
            </a:r>
            <a:r>
              <a:rPr lang="en-GB" sz="1200" dirty="0"/>
              <a:t>s</a:t>
            </a:r>
            <a:r>
              <a:rPr lang="sk-SK" sz="1200" dirty="0"/>
              <a:t>e thing</a:t>
            </a:r>
            <a:r>
              <a:rPr lang="en-GB" sz="1200" dirty="0"/>
              <a:t>s</a:t>
            </a:r>
            <a:r>
              <a:rPr lang="sk-SK" sz="1200" dirty="0"/>
              <a:t> happened to them we however </a:t>
            </a:r>
            <a:r>
              <a:rPr lang="en-GB" sz="1200" dirty="0"/>
              <a:t>s</a:t>
            </a:r>
            <a:r>
              <a:rPr lang="sk-SK" sz="1200" dirty="0"/>
              <a:t>ee that the</a:t>
            </a:r>
            <a:r>
              <a:rPr lang="en-GB" sz="1200" dirty="0"/>
              <a:t>s</a:t>
            </a:r>
            <a:r>
              <a:rPr lang="sk-SK" sz="1200" dirty="0"/>
              <a:t>e experience</a:t>
            </a:r>
            <a:r>
              <a:rPr lang="en-GB" sz="1200" dirty="0"/>
              <a:t>s</a:t>
            </a:r>
            <a:r>
              <a:rPr lang="sk-SK" sz="1200" dirty="0"/>
              <a:t> are relatively rare and have at mo</a:t>
            </a:r>
            <a:r>
              <a:rPr lang="en-GB" sz="1200" dirty="0"/>
              <a:t>s</a:t>
            </a:r>
            <a:r>
              <a:rPr lang="sk-SK" sz="1200" dirty="0"/>
              <a:t>t happened „ a few time</a:t>
            </a:r>
            <a:r>
              <a:rPr lang="en-GB" sz="1200" dirty="0"/>
              <a:t>s</a:t>
            </a:r>
            <a:r>
              <a:rPr lang="sk-SK" sz="1200" dirty="0"/>
              <a:t>“. </a:t>
            </a:r>
          </a:p>
          <a:p>
            <a:endParaRPr lang="sk-SK" sz="1200" dirty="0"/>
          </a:p>
          <a:p>
            <a:r>
              <a:rPr lang="sk-SK" sz="1200" dirty="0"/>
              <a:t>In general, when kid</a:t>
            </a:r>
            <a:r>
              <a:rPr lang="en-GB" sz="1200" dirty="0"/>
              <a:t>s</a:t>
            </a:r>
            <a:r>
              <a:rPr lang="sk-SK" sz="1200" dirty="0"/>
              <a:t> get up</a:t>
            </a:r>
            <a:r>
              <a:rPr lang="en-GB" sz="1200" dirty="0"/>
              <a:t>s</a:t>
            </a:r>
            <a:r>
              <a:rPr lang="sk-SK" sz="1200" dirty="0"/>
              <a:t>et by online experience, they talk about it with either parent</a:t>
            </a:r>
            <a:r>
              <a:rPr lang="en-GB" sz="1200" dirty="0"/>
              <a:t>s</a:t>
            </a:r>
            <a:r>
              <a:rPr lang="sk-SK" sz="1200" dirty="0"/>
              <a:t> or their friend</a:t>
            </a:r>
            <a:r>
              <a:rPr lang="en-GB" sz="1200" dirty="0"/>
              <a:t>s</a:t>
            </a:r>
            <a:r>
              <a:rPr lang="sk-SK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14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Going into more detail and a</a:t>
            </a:r>
            <a:r>
              <a:rPr lang="en-GB" sz="1200" dirty="0"/>
              <a:t>s</a:t>
            </a:r>
            <a:r>
              <a:rPr lang="sk-SK" sz="1200" dirty="0"/>
              <a:t>king how often have the</a:t>
            </a:r>
            <a:r>
              <a:rPr lang="en-GB" sz="1200" dirty="0"/>
              <a:t>s</a:t>
            </a:r>
            <a:r>
              <a:rPr lang="sk-SK" sz="1200" dirty="0"/>
              <a:t>e thing</a:t>
            </a:r>
            <a:r>
              <a:rPr lang="en-GB" sz="1200" dirty="0"/>
              <a:t>s</a:t>
            </a:r>
            <a:r>
              <a:rPr lang="sk-SK" sz="1200" dirty="0"/>
              <a:t> happened to them we however </a:t>
            </a:r>
            <a:r>
              <a:rPr lang="en-GB" sz="1200" dirty="0"/>
              <a:t>s</a:t>
            </a:r>
            <a:r>
              <a:rPr lang="sk-SK" sz="1200" dirty="0"/>
              <a:t>ee that the</a:t>
            </a:r>
            <a:r>
              <a:rPr lang="en-GB" sz="1200" dirty="0"/>
              <a:t>s</a:t>
            </a:r>
            <a:r>
              <a:rPr lang="sk-SK" sz="1200" dirty="0"/>
              <a:t>e experience</a:t>
            </a:r>
            <a:r>
              <a:rPr lang="en-GB" sz="1200" dirty="0"/>
              <a:t>s</a:t>
            </a:r>
            <a:r>
              <a:rPr lang="sk-SK" sz="1200" dirty="0"/>
              <a:t> are relatively rare and have at mo</a:t>
            </a:r>
            <a:r>
              <a:rPr lang="en-GB" sz="1200" dirty="0"/>
              <a:t>s</a:t>
            </a:r>
            <a:r>
              <a:rPr lang="sk-SK" sz="1200" dirty="0"/>
              <a:t>t happened „ a few time</a:t>
            </a:r>
            <a:r>
              <a:rPr lang="en-GB" sz="1200" dirty="0"/>
              <a:t>s</a:t>
            </a:r>
            <a:r>
              <a:rPr lang="sk-SK" sz="1200" dirty="0"/>
              <a:t>“. </a:t>
            </a:r>
          </a:p>
          <a:p>
            <a:endParaRPr lang="sk-SK" sz="1200" dirty="0"/>
          </a:p>
          <a:p>
            <a:r>
              <a:rPr lang="sk-SK" sz="1200" dirty="0"/>
              <a:t>In general, when kid</a:t>
            </a:r>
            <a:r>
              <a:rPr lang="en-GB" sz="1200" dirty="0"/>
              <a:t>s</a:t>
            </a:r>
            <a:r>
              <a:rPr lang="sk-SK" sz="1200" dirty="0"/>
              <a:t> get up</a:t>
            </a:r>
            <a:r>
              <a:rPr lang="en-GB" sz="1200" dirty="0"/>
              <a:t>s</a:t>
            </a:r>
            <a:r>
              <a:rPr lang="sk-SK" sz="1200" dirty="0"/>
              <a:t>et by online experience, they talk about it with either parent</a:t>
            </a:r>
            <a:r>
              <a:rPr lang="en-GB" sz="1200" dirty="0"/>
              <a:t>s</a:t>
            </a:r>
            <a:r>
              <a:rPr lang="sk-SK" sz="1200" dirty="0"/>
              <a:t> or their friend</a:t>
            </a:r>
            <a:r>
              <a:rPr lang="en-GB" sz="1200" dirty="0"/>
              <a:t>s</a:t>
            </a:r>
            <a:r>
              <a:rPr lang="sk-SK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23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Going into more detail and a</a:t>
            </a:r>
            <a:r>
              <a:rPr lang="en-GB" sz="1200" dirty="0"/>
              <a:t>s</a:t>
            </a:r>
            <a:r>
              <a:rPr lang="sk-SK" sz="1200" dirty="0"/>
              <a:t>king how often have the</a:t>
            </a:r>
            <a:r>
              <a:rPr lang="en-GB" sz="1200" dirty="0"/>
              <a:t>s</a:t>
            </a:r>
            <a:r>
              <a:rPr lang="sk-SK" sz="1200" dirty="0"/>
              <a:t>e thing</a:t>
            </a:r>
            <a:r>
              <a:rPr lang="en-GB" sz="1200" dirty="0"/>
              <a:t>s</a:t>
            </a:r>
            <a:r>
              <a:rPr lang="sk-SK" sz="1200" dirty="0"/>
              <a:t> happened to them we however </a:t>
            </a:r>
            <a:r>
              <a:rPr lang="en-GB" sz="1200" dirty="0"/>
              <a:t>s</a:t>
            </a:r>
            <a:r>
              <a:rPr lang="sk-SK" sz="1200" dirty="0"/>
              <a:t>ee that the</a:t>
            </a:r>
            <a:r>
              <a:rPr lang="en-GB" sz="1200" dirty="0"/>
              <a:t>s</a:t>
            </a:r>
            <a:r>
              <a:rPr lang="sk-SK" sz="1200" dirty="0"/>
              <a:t>e experience</a:t>
            </a:r>
            <a:r>
              <a:rPr lang="en-GB" sz="1200" dirty="0"/>
              <a:t>s</a:t>
            </a:r>
            <a:r>
              <a:rPr lang="sk-SK" sz="1200" dirty="0"/>
              <a:t> are relatively rare and have at mo</a:t>
            </a:r>
            <a:r>
              <a:rPr lang="en-GB" sz="1200" dirty="0"/>
              <a:t>s</a:t>
            </a:r>
            <a:r>
              <a:rPr lang="sk-SK" sz="1200" dirty="0"/>
              <a:t>t happened „ a few time</a:t>
            </a:r>
            <a:r>
              <a:rPr lang="en-GB" sz="1200" dirty="0"/>
              <a:t>s</a:t>
            </a:r>
            <a:r>
              <a:rPr lang="sk-SK" sz="1200" dirty="0"/>
              <a:t>“. </a:t>
            </a:r>
          </a:p>
          <a:p>
            <a:endParaRPr lang="sk-SK" sz="1200" dirty="0"/>
          </a:p>
          <a:p>
            <a:r>
              <a:rPr lang="sk-SK" sz="1200" dirty="0"/>
              <a:t>In general, when kid</a:t>
            </a:r>
            <a:r>
              <a:rPr lang="en-GB" sz="1200" dirty="0"/>
              <a:t>s</a:t>
            </a:r>
            <a:r>
              <a:rPr lang="sk-SK" sz="1200" dirty="0"/>
              <a:t> get up</a:t>
            </a:r>
            <a:r>
              <a:rPr lang="en-GB" sz="1200" dirty="0"/>
              <a:t>s</a:t>
            </a:r>
            <a:r>
              <a:rPr lang="sk-SK" sz="1200" dirty="0"/>
              <a:t>et by online experience, they talk about it with either parent</a:t>
            </a:r>
            <a:r>
              <a:rPr lang="en-GB" sz="1200" dirty="0"/>
              <a:t>s</a:t>
            </a:r>
            <a:r>
              <a:rPr lang="sk-SK" sz="1200" dirty="0"/>
              <a:t> or their friend</a:t>
            </a:r>
            <a:r>
              <a:rPr lang="en-GB" sz="1200" dirty="0"/>
              <a:t>s</a:t>
            </a:r>
            <a:r>
              <a:rPr lang="sk-SK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1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56D5C2A-3DFD-4666-8F35-16868DA2AB86}" type="slidenum">
              <a:rPr lang="cs-CZ" altLang="cs-CZ" sz="1200" smtClean="0">
                <a:solidFill>
                  <a:schemeClr val="tx1"/>
                </a:solidFill>
              </a:rPr>
              <a:pPr/>
              <a:t>27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883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DEFFBAB-2902-4FE0-B584-5F5BCE2AEC2E}" type="slidenum">
              <a:rPr lang="cs-CZ" altLang="cs-CZ" sz="1200" smtClean="0">
                <a:solidFill>
                  <a:schemeClr val="tx1"/>
                </a:solidFill>
              </a:rPr>
              <a:pPr/>
              <a:t>32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991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Here‘s a list of online activities and how often children endorsed partaking in them daily. It‘s ordered from most popular on average to least (left to right) </a:t>
            </a:r>
          </a:p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Entertainment uses of the internet seem to reign supreme with the countries on the top being Lithuania and serbia, and Germany and slovakia on the bottom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64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Here‘s a list of online activities and how often children endorsed partaking in them daily. It‘s ordered from most popular on average to least (left to right) </a:t>
            </a:r>
          </a:p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Entertainment uses of the internet seem to reign supreme with the countries on the top being Lithuania and serbia, and Germany and slovakia on the bottom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Here‘s a list of online activities and how often children endorsed partaking in them daily. It‘s ordered from most popular on average to least (left to right) </a:t>
            </a:r>
          </a:p>
          <a:p>
            <a:pPr rtl="0" eaLnBrk="1" fontAlgn="ctr" latinLnBrk="0" hangingPunct="1"/>
            <a:r>
              <a:rPr lang="sk-SK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Entertainment uses of the internet seem to reign supreme with the countries on the top being Lithuania and serbia, and Germany and slovakia on the bottom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4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Going into more detail and a</a:t>
            </a:r>
            <a:r>
              <a:rPr lang="en-GB" sz="1200" dirty="0"/>
              <a:t>s</a:t>
            </a:r>
            <a:r>
              <a:rPr lang="sk-SK" sz="1200" dirty="0"/>
              <a:t>king how often have the</a:t>
            </a:r>
            <a:r>
              <a:rPr lang="en-GB" sz="1200" dirty="0"/>
              <a:t>s</a:t>
            </a:r>
            <a:r>
              <a:rPr lang="sk-SK" sz="1200" dirty="0"/>
              <a:t>e thing</a:t>
            </a:r>
            <a:r>
              <a:rPr lang="en-GB" sz="1200" dirty="0"/>
              <a:t>s</a:t>
            </a:r>
            <a:r>
              <a:rPr lang="sk-SK" sz="1200" dirty="0"/>
              <a:t> happened to them we however </a:t>
            </a:r>
            <a:r>
              <a:rPr lang="en-GB" sz="1200" dirty="0"/>
              <a:t>s</a:t>
            </a:r>
            <a:r>
              <a:rPr lang="sk-SK" sz="1200" dirty="0"/>
              <a:t>ee that the</a:t>
            </a:r>
            <a:r>
              <a:rPr lang="en-GB" sz="1200" dirty="0"/>
              <a:t>s</a:t>
            </a:r>
            <a:r>
              <a:rPr lang="sk-SK" sz="1200" dirty="0"/>
              <a:t>e experience</a:t>
            </a:r>
            <a:r>
              <a:rPr lang="en-GB" sz="1200" dirty="0"/>
              <a:t>s</a:t>
            </a:r>
            <a:r>
              <a:rPr lang="sk-SK" sz="1200" dirty="0"/>
              <a:t> are relatively rare and have at mo</a:t>
            </a:r>
            <a:r>
              <a:rPr lang="en-GB" sz="1200" dirty="0"/>
              <a:t>s</a:t>
            </a:r>
            <a:r>
              <a:rPr lang="sk-SK" sz="1200" dirty="0"/>
              <a:t>t happened „ a few time</a:t>
            </a:r>
            <a:r>
              <a:rPr lang="en-GB" sz="1200" dirty="0"/>
              <a:t>s</a:t>
            </a:r>
            <a:r>
              <a:rPr lang="sk-SK" sz="1200" dirty="0"/>
              <a:t>“. </a:t>
            </a:r>
          </a:p>
          <a:p>
            <a:endParaRPr lang="sk-SK" sz="1200" dirty="0"/>
          </a:p>
          <a:p>
            <a:r>
              <a:rPr lang="sk-SK" sz="1200" dirty="0"/>
              <a:t>In general, when kid</a:t>
            </a:r>
            <a:r>
              <a:rPr lang="en-GB" sz="1200" dirty="0"/>
              <a:t>s</a:t>
            </a:r>
            <a:r>
              <a:rPr lang="sk-SK" sz="1200" dirty="0"/>
              <a:t> get up</a:t>
            </a:r>
            <a:r>
              <a:rPr lang="en-GB" sz="1200" dirty="0"/>
              <a:t>s</a:t>
            </a:r>
            <a:r>
              <a:rPr lang="sk-SK" sz="1200" dirty="0"/>
              <a:t>et by online experience, they talk about it with either parent</a:t>
            </a:r>
            <a:r>
              <a:rPr lang="en-GB" sz="1200" dirty="0"/>
              <a:t>s</a:t>
            </a:r>
            <a:r>
              <a:rPr lang="sk-SK" sz="1200" dirty="0"/>
              <a:t> or their friend</a:t>
            </a:r>
            <a:r>
              <a:rPr lang="en-GB" sz="1200" dirty="0"/>
              <a:t>s</a:t>
            </a:r>
            <a:r>
              <a:rPr lang="sk-SK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5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56D5C2A-3DFD-4666-8F35-16868DA2AB86}" type="slidenum">
              <a:rPr lang="cs-CZ" altLang="cs-CZ" sz="1200" smtClean="0">
                <a:solidFill>
                  <a:schemeClr val="tx1"/>
                </a:solidFill>
              </a:rPr>
              <a:pPr/>
              <a:t>12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68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F56D5C2A-3DFD-4666-8F35-16868DA2AB86}" type="slidenum">
              <a:rPr lang="cs-CZ" altLang="cs-CZ" sz="1200" smtClean="0">
                <a:solidFill>
                  <a:schemeClr val="tx1"/>
                </a:solidFill>
              </a:rPr>
              <a:pPr/>
              <a:t>13</a:t>
            </a:fld>
            <a:endParaRPr lang="cs-CZ" altLang="cs-CZ" sz="120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920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Going into more detail and a</a:t>
            </a:r>
            <a:r>
              <a:rPr lang="en-GB" sz="1200" dirty="0"/>
              <a:t>s</a:t>
            </a:r>
            <a:r>
              <a:rPr lang="sk-SK" sz="1200" dirty="0"/>
              <a:t>king how often have the</a:t>
            </a:r>
            <a:r>
              <a:rPr lang="en-GB" sz="1200" dirty="0"/>
              <a:t>s</a:t>
            </a:r>
            <a:r>
              <a:rPr lang="sk-SK" sz="1200" dirty="0"/>
              <a:t>e thing</a:t>
            </a:r>
            <a:r>
              <a:rPr lang="en-GB" sz="1200" dirty="0"/>
              <a:t>s</a:t>
            </a:r>
            <a:r>
              <a:rPr lang="sk-SK" sz="1200" dirty="0"/>
              <a:t> happened to them we however </a:t>
            </a:r>
            <a:r>
              <a:rPr lang="en-GB" sz="1200" dirty="0"/>
              <a:t>s</a:t>
            </a:r>
            <a:r>
              <a:rPr lang="sk-SK" sz="1200" dirty="0"/>
              <a:t>ee that the</a:t>
            </a:r>
            <a:r>
              <a:rPr lang="en-GB" sz="1200" dirty="0"/>
              <a:t>s</a:t>
            </a:r>
            <a:r>
              <a:rPr lang="sk-SK" sz="1200" dirty="0"/>
              <a:t>e experience</a:t>
            </a:r>
            <a:r>
              <a:rPr lang="en-GB" sz="1200" dirty="0"/>
              <a:t>s</a:t>
            </a:r>
            <a:r>
              <a:rPr lang="sk-SK" sz="1200" dirty="0"/>
              <a:t> are relatively rare and have at mo</a:t>
            </a:r>
            <a:r>
              <a:rPr lang="en-GB" sz="1200" dirty="0"/>
              <a:t>s</a:t>
            </a:r>
            <a:r>
              <a:rPr lang="sk-SK" sz="1200" dirty="0"/>
              <a:t>t happened „ a few time</a:t>
            </a:r>
            <a:r>
              <a:rPr lang="en-GB" sz="1200" dirty="0"/>
              <a:t>s</a:t>
            </a:r>
            <a:r>
              <a:rPr lang="sk-SK" sz="1200" dirty="0"/>
              <a:t>“. </a:t>
            </a:r>
          </a:p>
          <a:p>
            <a:endParaRPr lang="sk-SK" sz="1200" dirty="0"/>
          </a:p>
          <a:p>
            <a:r>
              <a:rPr lang="sk-SK" sz="1200" dirty="0"/>
              <a:t>In general, when kid</a:t>
            </a:r>
            <a:r>
              <a:rPr lang="en-GB" sz="1200" dirty="0"/>
              <a:t>s</a:t>
            </a:r>
            <a:r>
              <a:rPr lang="sk-SK" sz="1200" dirty="0"/>
              <a:t> get up</a:t>
            </a:r>
            <a:r>
              <a:rPr lang="en-GB" sz="1200" dirty="0"/>
              <a:t>s</a:t>
            </a:r>
            <a:r>
              <a:rPr lang="sk-SK" sz="1200" dirty="0"/>
              <a:t>et by online experience, they talk about it with either parent</a:t>
            </a:r>
            <a:r>
              <a:rPr lang="en-GB" sz="1200" dirty="0"/>
              <a:t>s</a:t>
            </a:r>
            <a:r>
              <a:rPr lang="sk-SK" sz="1200" dirty="0"/>
              <a:t> or their friend</a:t>
            </a:r>
            <a:r>
              <a:rPr lang="en-GB" sz="1200" dirty="0"/>
              <a:t>s</a:t>
            </a:r>
            <a:r>
              <a:rPr lang="sk-SK" sz="120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5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 that experience of bullying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victimisation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very common, age and gender differences are only very small (below or equal to 5 percentage points).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69D64-187F-49B6-BD8E-7490778A0D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1A19A91-F4A6-9B40-A291-8003621BFE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Grafický objekt 2">
            <a:extLst>
              <a:ext uri="{FF2B5EF4-FFF2-40B4-BE49-F238E27FC236}">
                <a16:creationId xmlns:a16="http://schemas.microsoft.com/office/drawing/2014/main" id="{5D6A992B-4D17-4F47-93C3-8E69707CC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6532ABE-0D64-9844-8A88-BE191ACC2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325600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294F5EC7-1568-7B45-B5A7-B8E7DFFF7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A300812C-2295-0D43-90C0-B34A397C4E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2" y="414000"/>
            <a:ext cx="2325596" cy="67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0" y="6130800"/>
            <a:ext cx="1105200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3000" y="2618764"/>
            <a:ext cx="5598000" cy="16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2A15-39B8-4172-90B4-60D2A8D817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5766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94E7-313C-424C-B9E9-C0FFFAE132D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7E76-DEC9-964D-8D1D-5487F5EC6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8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74FAB5F1-CC36-4B4B-9AD8-0D8035197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8FD503C2-21C6-7E4A-8855-8FD5541F68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07881E1F-5D33-CC41-BFA5-7C070A204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4E99C2B4-2233-504E-87B0-2AF8A71A15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71987B96-CF3E-E544-9CA2-9905944C9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BA2458BE-44CA-0040-89AB-73D49966C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761D327F-0F1E-0A4A-80F8-4AA28DC3E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02620A98-0318-0D4E-B103-D827AA555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7602" y="6130800"/>
            <a:ext cx="1105195" cy="3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rtis.muni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09" y="2469360"/>
            <a:ext cx="8521200" cy="1171580"/>
          </a:xfrm>
        </p:spPr>
        <p:txBody>
          <a:bodyPr/>
          <a:lstStyle/>
          <a:p>
            <a:r>
              <a:rPr lang="cs-CZ" altLang="cs-CZ" sz="4000" dirty="0">
                <a:latin typeface="Arial" panose="020B0604020202020204" pitchFamily="34" charset="0"/>
              </a:rPr>
              <a:t>Online rizika pro dospívající</a:t>
            </a:r>
            <a:br>
              <a:rPr lang="cs-CZ" altLang="cs-CZ" sz="2400" dirty="0">
                <a:latin typeface="Arial" panose="020B0604020202020204" pitchFamily="34" charset="0"/>
              </a:rPr>
            </a:br>
            <a:br>
              <a:rPr lang="cs-CZ" altLang="cs-CZ" sz="2400" dirty="0">
                <a:latin typeface="Arial" panose="020B0604020202020204" pitchFamily="34" charset="0"/>
              </a:rPr>
            </a:br>
            <a:br>
              <a:rPr lang="cs-CZ" altLang="cs-CZ" sz="2400" dirty="0">
                <a:latin typeface="Arial" panose="020B0604020202020204" pitchFamily="34" charset="0"/>
              </a:rPr>
            </a:b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D72D84-5A84-6E4E-A582-2F3CF5FFA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800" y="4303014"/>
            <a:ext cx="8521200" cy="69849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prof. PhDr. David Šmahel, Ph.D.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cs-CZ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Interdisciplinární</a:t>
            </a:r>
            <a:r>
              <a:rPr lang="en-US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cs-CZ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výzkum</a:t>
            </a:r>
            <a:r>
              <a:rPr lang="en-US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cs-CZ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internetu</a:t>
            </a:r>
            <a:r>
              <a:rPr lang="en-US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cs-CZ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společnosti</a:t>
            </a:r>
            <a:r>
              <a:rPr lang="en-US" altLang="cs-CZ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Arial" panose="020B0604020202020204" pitchFamily="34" charset="0"/>
                <a:cs typeface="Times New Roman" panose="02020603050405020304" pitchFamily="18" charset="0"/>
                <a:hlinkClick r:id="rId2"/>
              </a:rPr>
              <a:t>http://irtis.muni.cz</a:t>
            </a: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2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78F08A-5260-48B2-922B-A53519148E79}"/>
              </a:ext>
            </a:extLst>
          </p:cNvPr>
          <p:cNvSpPr/>
          <p:nvPr/>
        </p:nvSpPr>
        <p:spPr>
          <a:xfrm>
            <a:off x="795448" y="126891"/>
            <a:ext cx="7103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CD1E59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Denní online aktivity dětí 9-16 let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4DC570-B4F3-46FD-94E5-CF4C39A0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" y="858589"/>
            <a:ext cx="6969434" cy="578953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0BF238B-7DDA-48B7-B0FE-E017E346B43A}"/>
              </a:ext>
            </a:extLst>
          </p:cNvPr>
          <p:cNvSpPr/>
          <p:nvPr/>
        </p:nvSpPr>
        <p:spPr>
          <a:xfrm>
            <a:off x="5402800" y="1154103"/>
            <a:ext cx="814616" cy="5577006"/>
          </a:xfrm>
          <a:prstGeom prst="rect">
            <a:avLst/>
          </a:prstGeom>
          <a:noFill/>
          <a:ln w="38100">
            <a:solidFill>
              <a:srgbClr val="CD1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56C171EC-CADD-49C1-B6FB-887125D5715E}"/>
              </a:ext>
            </a:extLst>
          </p:cNvPr>
          <p:cNvSpPr/>
          <p:nvPr/>
        </p:nvSpPr>
        <p:spPr>
          <a:xfrm>
            <a:off x="434205" y="2193639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24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70" y="257738"/>
            <a:ext cx="7701933" cy="795830"/>
          </a:xfrm>
        </p:spPr>
        <p:txBody>
          <a:bodyPr>
            <a:normAutofit/>
          </a:bodyPr>
          <a:lstStyle/>
          <a:p>
            <a:r>
              <a:rPr lang="cs-CZ" u="none" dirty="0"/>
              <a:t>Čeští adolescenti na mobilech</a:t>
            </a:r>
            <a:endParaRPr lang="en-US" u="none" dirty="0"/>
          </a:p>
        </p:txBody>
      </p:sp>
      <p:pic>
        <p:nvPicPr>
          <p:cNvPr id="7" name="Obrázek 6" descr="Obsah obrázku text, diagram, řada/pruh, číslo&#10;&#10;Popis byl vytvořen automaticky">
            <a:extLst>
              <a:ext uri="{FF2B5EF4-FFF2-40B4-BE49-F238E27FC236}">
                <a16:creationId xmlns:a16="http://schemas.microsoft.com/office/drawing/2014/main" id="{8B8A26A3-F1B8-1AFD-3AC4-EFA2A24C2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2" y="1165254"/>
            <a:ext cx="7030431" cy="2467319"/>
          </a:xfrm>
          <a:prstGeom prst="rect">
            <a:avLst/>
          </a:prstGeom>
        </p:spPr>
      </p:pic>
      <p:pic>
        <p:nvPicPr>
          <p:cNvPr id="9" name="Obrázek 8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F06579AF-02E0-6E2F-EFCF-8F87CB875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78" y="3744259"/>
            <a:ext cx="6947060" cy="214797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B8A4A4AC-F0EC-609F-019A-C6ADF72D815D}"/>
              </a:ext>
            </a:extLst>
          </p:cNvPr>
          <p:cNvSpPr txBox="1"/>
          <p:nvPr/>
        </p:nvSpPr>
        <p:spPr>
          <a:xfrm>
            <a:off x="1020148" y="6211577"/>
            <a:ext cx="64287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 err="1"/>
              <a:t>Blahošová</a:t>
            </a:r>
            <a:r>
              <a:rPr lang="cs-CZ" sz="1000" dirty="0"/>
              <a:t>, J., </a:t>
            </a:r>
            <a:r>
              <a:rPr lang="cs-CZ" sz="1000" dirty="0" err="1"/>
              <a:t>Lebedíková</a:t>
            </a:r>
            <a:r>
              <a:rPr lang="cs-CZ" sz="1000" dirty="0"/>
              <a:t>, M., Tancoš, M., </a:t>
            </a:r>
            <a:r>
              <a:rPr lang="cs-CZ" sz="1000" dirty="0" err="1"/>
              <a:t>Plhák</a:t>
            </a:r>
            <a:r>
              <a:rPr lang="cs-CZ" sz="1000" dirty="0"/>
              <a:t>, J., Šmahel, D., </a:t>
            </a:r>
            <a:r>
              <a:rPr lang="cs-CZ" sz="1000" dirty="0" err="1"/>
              <a:t>Elavsky</a:t>
            </a:r>
            <a:r>
              <a:rPr lang="cs-CZ" sz="1000" dirty="0"/>
              <a:t>, S., </a:t>
            </a:r>
            <a:r>
              <a:rPr lang="cs-CZ" sz="1000" dirty="0" err="1"/>
              <a:t>Tkaczyk</a:t>
            </a:r>
            <a:r>
              <a:rPr lang="cs-CZ" sz="1000" dirty="0"/>
              <a:t>, M., &amp; Sotolář, O. (2023). Jak čeští adolescenti používají své mobily? Analýza dat z chytrých telefonů. Brno: Masarykova univerzita.</a:t>
            </a:r>
          </a:p>
        </p:txBody>
      </p:sp>
    </p:spTree>
    <p:extLst>
      <p:ext uri="{BB962C8B-B14F-4D97-AF65-F5344CB8AC3E}">
        <p14:creationId xmlns:p14="http://schemas.microsoft.com/office/powerpoint/2010/main" val="395844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887" y="2977424"/>
            <a:ext cx="8064900" cy="451576"/>
          </a:xfrm>
        </p:spPr>
        <p:txBody>
          <a:bodyPr/>
          <a:lstStyle/>
          <a:p>
            <a:r>
              <a:rPr lang="cs-CZ" dirty="0"/>
              <a:t>Jaké znáte či jaké jste zažili online rizika?</a:t>
            </a:r>
          </a:p>
        </p:txBody>
      </p:sp>
    </p:spTree>
    <p:extLst>
      <p:ext uri="{BB962C8B-B14F-4D97-AF65-F5344CB8AC3E}">
        <p14:creationId xmlns:p14="http://schemas.microsoft.com/office/powerpoint/2010/main" val="403610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bdélník 1"/>
          <p:cNvSpPr>
            <a:spLocks noChangeArrowheads="1"/>
          </p:cNvSpPr>
          <p:nvPr/>
        </p:nvSpPr>
        <p:spPr bwMode="auto">
          <a:xfrm>
            <a:off x="506955" y="668221"/>
            <a:ext cx="8137525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endParaRPr lang="cs-CZ" altLang="en-US" sz="2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endParaRPr lang="cs-CZ" altLang="en-US" sz="2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Kyberšikana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Nenávistné obsahy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Setkávání s cizími lidmi z internetu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Expozice materiálů se sexuálním obsahem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Online závislosti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 err="1"/>
              <a:t>Sexting</a:t>
            </a:r>
            <a:r>
              <a:rPr lang="cs-CZ" altLang="en-US" sz="2400" dirty="0"/>
              <a:t> (posílání zpráv se sexuálním obsahem)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Online soukromí (hesla, ukradené účty …)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Online komerce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Nebezpečné stránky – např. s agresivním obsahem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Stránky či diskuze podporující poruchy příjmu potravy (či sebepoškozování)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cs-CZ" altLang="en-US" sz="2400" dirty="0"/>
              <a:t> …</a:t>
            </a:r>
            <a:endParaRPr lang="en-US" altLang="en-US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Online rizika</a:t>
            </a:r>
          </a:p>
        </p:txBody>
      </p:sp>
    </p:spTree>
    <p:extLst>
      <p:ext uri="{BB962C8B-B14F-4D97-AF65-F5344CB8AC3E}">
        <p14:creationId xmlns:p14="http://schemas.microsoft.com/office/powerpoint/2010/main" val="1965215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98" y="138694"/>
            <a:ext cx="7701933" cy="795830"/>
          </a:xfrm>
        </p:spPr>
        <p:txBody>
          <a:bodyPr>
            <a:normAutofit/>
          </a:bodyPr>
          <a:lstStyle/>
          <a:p>
            <a:r>
              <a:rPr lang="cs-CZ" u="none" dirty="0"/>
              <a:t>Celková viktimizace a agrese</a:t>
            </a:r>
            <a:endParaRPr lang="en-US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F8BC-9E39-4072-8CA9-AD21A468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508329"/>
            <a:ext cx="4911556" cy="4557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the PAST YEAR, has anyone EVER treated you in such a hurtful or nasty way? </a:t>
            </a:r>
          </a:p>
          <a:p>
            <a:pPr marL="0" indent="0">
              <a:buNone/>
            </a:pPr>
            <a:r>
              <a:rPr lang="en-US" sz="2000" dirty="0"/>
              <a:t>In the PAST YEAR, have you EVER TREATED someone else in a hurtful or nasty way?</a:t>
            </a:r>
          </a:p>
          <a:p>
            <a:pPr marL="0" indent="0">
              <a:buNone/>
            </a:pPr>
            <a:r>
              <a:rPr lang="en-US" sz="2000" dirty="0"/>
              <a:t>(Base: All children 9–16 who use the internet.)</a:t>
            </a:r>
          </a:p>
          <a:p>
            <a:pPr marL="0" indent="0">
              <a:buNone/>
            </a:pPr>
            <a:endParaRPr lang="en-US" sz="2000" dirty="0"/>
          </a:p>
          <a:p>
            <a:endParaRPr lang="sk-SK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9AC79E-0CFE-44E4-A0C9-B560032D6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279" y="945426"/>
            <a:ext cx="2848396" cy="571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91" y="120348"/>
            <a:ext cx="8317308" cy="795830"/>
          </a:xfrm>
        </p:spPr>
        <p:txBody>
          <a:bodyPr>
            <a:normAutofit/>
          </a:bodyPr>
          <a:lstStyle/>
          <a:p>
            <a:r>
              <a:rPr lang="cs-CZ" u="none" dirty="0"/>
              <a:t>Frekvence viktimizace online a </a:t>
            </a:r>
            <a:r>
              <a:rPr lang="cs-CZ" u="none" dirty="0" err="1"/>
              <a:t>offline</a:t>
            </a:r>
            <a:r>
              <a:rPr lang="cs-CZ" u="none" dirty="0"/>
              <a:t> </a:t>
            </a:r>
            <a:r>
              <a:rPr lang="en-US" u="none" dirty="0"/>
              <a:t>(9-16)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C5D37E-79BC-4221-AC6F-4E93A093A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81" y="1295168"/>
            <a:ext cx="2909081" cy="544248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FE2A881-B659-401F-A1D7-57BFEBCC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419" y="1410705"/>
            <a:ext cx="2940009" cy="532694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11463E1-2EC7-4DBB-A1D2-8BF85496F8E5}"/>
              </a:ext>
            </a:extLst>
          </p:cNvPr>
          <p:cNvSpPr/>
          <p:nvPr/>
        </p:nvSpPr>
        <p:spPr>
          <a:xfrm>
            <a:off x="0" y="972002"/>
            <a:ext cx="1720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000000"/>
                </a:solidFill>
                <a:latin typeface="Tahoma" panose="020B0604030504040204" pitchFamily="34" charset="0"/>
              </a:rPr>
              <a:t>offline</a:t>
            </a:r>
            <a:r>
              <a:rPr 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cs-CZ" b="1" dirty="0" err="1">
                <a:solidFill>
                  <a:srgbClr val="000000"/>
                </a:solidFill>
                <a:latin typeface="Tahoma" panose="020B0604030504040204" pitchFamily="34" charset="0"/>
              </a:rPr>
              <a:t>victimisation</a:t>
            </a:r>
            <a:r>
              <a:rPr 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F81C3C2-CC6B-46F5-A0BA-69BA4314955A}"/>
              </a:ext>
            </a:extLst>
          </p:cNvPr>
          <p:cNvSpPr/>
          <p:nvPr/>
        </p:nvSpPr>
        <p:spPr>
          <a:xfrm>
            <a:off x="4350187" y="972280"/>
            <a:ext cx="2191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online </a:t>
            </a:r>
            <a:r>
              <a:rPr lang="cs-CZ" b="1" dirty="0" err="1">
                <a:solidFill>
                  <a:srgbClr val="000000"/>
                </a:solidFill>
                <a:latin typeface="Tahoma" panose="020B0604030504040204" pitchFamily="34" charset="0"/>
              </a:rPr>
              <a:t>victimisation</a:t>
            </a:r>
            <a:r>
              <a:rPr lang="cs-CZ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62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69424"/>
            <a:ext cx="7701933" cy="795830"/>
          </a:xfrm>
        </p:spPr>
        <p:txBody>
          <a:bodyPr>
            <a:normAutofit/>
          </a:bodyPr>
          <a:lstStyle/>
          <a:p>
            <a:r>
              <a:rPr lang="cs-CZ" sz="2800" u="none" dirty="0"/>
              <a:t>Ublížení po online </a:t>
            </a:r>
            <a:br>
              <a:rPr lang="cs-CZ" sz="2800" u="none" dirty="0"/>
            </a:br>
            <a:r>
              <a:rPr lang="cs-CZ" sz="2800" u="none" dirty="0"/>
              <a:t>viktimizaci (9 – 16 let)</a:t>
            </a:r>
            <a:endParaRPr lang="en-US" sz="2800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F8BC-9E39-4072-8CA9-AD21A468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508329"/>
            <a:ext cx="4911556" cy="4557979"/>
          </a:xfrm>
        </p:spPr>
        <p:txBody>
          <a:bodyPr>
            <a:normAutofit/>
          </a:bodyPr>
          <a:lstStyle/>
          <a:p>
            <a:r>
              <a:rPr lang="en-US" sz="2000" dirty="0"/>
              <a:t>Thinking of the LAST TIME someone treated you in a hurtful or nasty way ONLINE, how did you feel?</a:t>
            </a:r>
          </a:p>
          <a:p>
            <a:r>
              <a:rPr lang="en-US" sz="2000" dirty="0"/>
              <a:t>Base: All children 9–16 who use the internet and </a:t>
            </a:r>
            <a:r>
              <a:rPr lang="en-US" sz="2000" u="sng" dirty="0"/>
              <a:t>who reported being victimized online at least a few times</a:t>
            </a:r>
            <a:r>
              <a:rPr lang="en-US" sz="2000" dirty="0"/>
              <a:t>.</a:t>
            </a:r>
            <a:endParaRPr lang="sk-SK" sz="2000" dirty="0"/>
          </a:p>
          <a:p>
            <a:endParaRPr lang="sk-SK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F2285B-DD20-4908-8E0A-2CB5A88A5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598" y="456461"/>
            <a:ext cx="3355351" cy="612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216087"/>
            <a:ext cx="8511136" cy="795830"/>
          </a:xfrm>
        </p:spPr>
        <p:txBody>
          <a:bodyPr>
            <a:normAutofit/>
          </a:bodyPr>
          <a:lstStyle/>
          <a:p>
            <a:r>
              <a:rPr lang="cs-CZ" u="none" dirty="0"/>
              <a:t>Expozice nenávistným obsahům online</a:t>
            </a:r>
            <a:endParaRPr lang="en-US" u="non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2E0194-220B-4F61-BBB5-9CD73C06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508329"/>
            <a:ext cx="4911556" cy="4557979"/>
          </a:xfrm>
        </p:spPr>
        <p:txBody>
          <a:bodyPr>
            <a:normAutofit/>
          </a:bodyPr>
          <a:lstStyle/>
          <a:p>
            <a:r>
              <a:rPr lang="en-US" sz="2000" dirty="0" err="1"/>
              <a:t>Viděl</a:t>
            </a:r>
            <a:r>
              <a:rPr lang="en-US" sz="2000" dirty="0"/>
              <a:t>/a </a:t>
            </a:r>
            <a:r>
              <a:rPr lang="en-US" sz="2000" dirty="0" err="1"/>
              <a:t>jsi</a:t>
            </a:r>
            <a:r>
              <a:rPr lang="en-US" sz="2000" dirty="0"/>
              <a:t> NĚKDY v POSLEDNÍCH 12 MĚSÍCÍCH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internetu</a:t>
            </a:r>
            <a:r>
              <a:rPr lang="en-US" sz="2000" dirty="0"/>
              <a:t> </a:t>
            </a:r>
            <a:r>
              <a:rPr lang="en-US" sz="2000" dirty="0" err="1"/>
              <a:t>nenávistné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ponižující</a:t>
            </a:r>
            <a:r>
              <a:rPr lang="en-US" sz="2000" dirty="0"/>
              <a:t> </a:t>
            </a:r>
            <a:r>
              <a:rPr lang="en-US" sz="2000" dirty="0" err="1"/>
              <a:t>zprávy</a:t>
            </a:r>
            <a:r>
              <a:rPr lang="en-US" sz="2000" dirty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/>
              <a:t>komentáře</a:t>
            </a:r>
            <a:r>
              <a:rPr lang="en-US" sz="2000" dirty="0"/>
              <a:t> </a:t>
            </a:r>
            <a:r>
              <a:rPr lang="en-US" sz="2000" dirty="0" err="1"/>
              <a:t>zaměřené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lidem</a:t>
            </a:r>
            <a:r>
              <a:rPr lang="en-US" sz="2000" dirty="0"/>
              <a:t>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určitým</a:t>
            </a:r>
            <a:r>
              <a:rPr lang="en-US" sz="2000" dirty="0"/>
              <a:t> </a:t>
            </a:r>
            <a:r>
              <a:rPr lang="en-US" sz="2000" dirty="0" err="1"/>
              <a:t>skupinám</a:t>
            </a:r>
            <a:r>
              <a:rPr lang="en-US" sz="2000" dirty="0"/>
              <a:t> </a:t>
            </a:r>
            <a:r>
              <a:rPr lang="en-US" sz="2000" dirty="0" err="1"/>
              <a:t>lidí</a:t>
            </a:r>
            <a:r>
              <a:rPr lang="en-US" sz="2000" dirty="0"/>
              <a:t>? (</a:t>
            </a:r>
            <a:r>
              <a:rPr lang="en-US" sz="2000" dirty="0" err="1"/>
              <a:t>Mohlo</a:t>
            </a:r>
            <a:r>
              <a:rPr lang="en-US" sz="2000" dirty="0"/>
              <a:t> to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například</a:t>
            </a:r>
            <a:r>
              <a:rPr lang="en-US" sz="2000" dirty="0"/>
              <a:t> </a:t>
            </a:r>
            <a:r>
              <a:rPr lang="en-US" sz="2000" dirty="0" err="1"/>
              <a:t>proti</a:t>
            </a:r>
            <a:r>
              <a:rPr lang="en-US" sz="2000" dirty="0"/>
              <a:t> </a:t>
            </a:r>
            <a:r>
              <a:rPr lang="en-US" sz="2000" dirty="0" err="1"/>
              <a:t>muslimům</a:t>
            </a:r>
            <a:r>
              <a:rPr lang="en-US" sz="2000" dirty="0"/>
              <a:t>, </a:t>
            </a:r>
            <a:r>
              <a:rPr lang="en-US" sz="2000" dirty="0" err="1"/>
              <a:t>přistěhovalcům</a:t>
            </a:r>
            <a:r>
              <a:rPr lang="en-US" sz="2000" dirty="0"/>
              <a:t>, </a:t>
            </a:r>
            <a:r>
              <a:rPr lang="en-US" sz="2000" dirty="0" err="1"/>
              <a:t>Romům</a:t>
            </a:r>
            <a:r>
              <a:rPr lang="en-US" sz="2000" dirty="0"/>
              <a:t> </a:t>
            </a:r>
            <a:r>
              <a:rPr lang="en-US" sz="2000" dirty="0" err="1"/>
              <a:t>atd</a:t>
            </a:r>
            <a:r>
              <a:rPr lang="en-US" sz="2000" dirty="0"/>
              <a:t>.)?</a:t>
            </a:r>
            <a:endParaRPr lang="cs-CZ" sz="2000" dirty="0"/>
          </a:p>
          <a:p>
            <a:r>
              <a:rPr lang="cs-CZ" sz="2000" dirty="0"/>
              <a:t>(děti 12 až 16 let)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1800" u="sng" dirty="0"/>
              <a:t>Report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1800" dirty="0" err="1"/>
              <a:t>Machackova</a:t>
            </a:r>
            <a:r>
              <a:rPr lang="en-US" sz="1800" dirty="0"/>
              <a:t>, H., </a:t>
            </a:r>
            <a:r>
              <a:rPr lang="en-US" sz="1800" dirty="0" err="1"/>
              <a:t>Blaya</a:t>
            </a:r>
            <a:r>
              <a:rPr lang="en-US" sz="1800" dirty="0"/>
              <a:t>, C., </a:t>
            </a:r>
            <a:r>
              <a:rPr lang="en-US" sz="1800" dirty="0" err="1"/>
              <a:t>Bedrosova</a:t>
            </a:r>
            <a:r>
              <a:rPr lang="en-US" sz="1800" dirty="0"/>
              <a:t>, M., </a:t>
            </a:r>
            <a:r>
              <a:rPr lang="en-US" sz="1800" dirty="0" err="1"/>
              <a:t>Smahel</a:t>
            </a:r>
            <a:r>
              <a:rPr lang="en-US" sz="1800" dirty="0"/>
              <a:t>, D., &amp; </a:t>
            </a:r>
            <a:r>
              <a:rPr lang="en-US" sz="1800" dirty="0" err="1"/>
              <a:t>Staksrud</a:t>
            </a:r>
            <a:r>
              <a:rPr lang="en-US" sz="1800" dirty="0"/>
              <a:t>, E. (2020). Children’s experiences with cyberhate. EU Kids Online. https://doi.org/10.21953/lse.zenkg9xw6pua</a:t>
            </a:r>
          </a:p>
          <a:p>
            <a:endParaRPr lang="en-US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A8A952-7992-4DD8-A720-F07354A5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17" y="1183203"/>
            <a:ext cx="4269716" cy="520822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EC844E5-61EE-4986-AE64-1BB57EC42D1E}"/>
              </a:ext>
            </a:extLst>
          </p:cNvPr>
          <p:cNvSpPr/>
          <p:nvPr/>
        </p:nvSpPr>
        <p:spPr>
          <a:xfrm>
            <a:off x="5194932" y="1197807"/>
            <a:ext cx="3055573" cy="49411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50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216087"/>
            <a:ext cx="8511136" cy="795830"/>
          </a:xfrm>
        </p:spPr>
        <p:txBody>
          <a:bodyPr>
            <a:normAutofit/>
          </a:bodyPr>
          <a:lstStyle/>
          <a:p>
            <a:r>
              <a:rPr lang="cs-CZ" u="none" dirty="0"/>
              <a:t>Expozice nenávistným obsahům online</a:t>
            </a:r>
            <a:endParaRPr lang="en-US" u="none" dirty="0"/>
          </a:p>
        </p:txBody>
      </p:sp>
      <p:pic>
        <p:nvPicPr>
          <p:cNvPr id="9" name="Obrázek 8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A75F4E1-9B90-5A36-D2F6-07705B84F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9" y="1724677"/>
            <a:ext cx="3359733" cy="3280913"/>
          </a:xfrm>
          <a:prstGeom prst="rect">
            <a:avLst/>
          </a:prstGeom>
        </p:spPr>
      </p:pic>
      <p:pic>
        <p:nvPicPr>
          <p:cNvPr id="11" name="Obrázek 10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289232B-247B-292F-B658-3578AB0A1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42" y="1011917"/>
            <a:ext cx="3277057" cy="564911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8D3EDC-D944-29A6-6F2C-09DFC2A30E9C}"/>
              </a:ext>
            </a:extLst>
          </p:cNvPr>
          <p:cNvSpPr txBox="1"/>
          <p:nvPr/>
        </p:nvSpPr>
        <p:spPr>
          <a:xfrm>
            <a:off x="352002" y="6087915"/>
            <a:ext cx="4584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 err="1"/>
              <a:t>Bedrošová</a:t>
            </a:r>
            <a:r>
              <a:rPr lang="cs-CZ" sz="1000" dirty="0"/>
              <a:t>, M., Dufková, E., </a:t>
            </a:r>
            <a:r>
              <a:rPr lang="cs-CZ" sz="1000" dirty="0" err="1"/>
              <a:t>Dembytska</a:t>
            </a:r>
            <a:r>
              <a:rPr lang="cs-CZ" sz="1000" dirty="0"/>
              <a:t>, N., </a:t>
            </a:r>
            <a:r>
              <a:rPr lang="cs-CZ" sz="1000" dirty="0" err="1"/>
              <a:t>Geržičáková</a:t>
            </a:r>
            <a:r>
              <a:rPr lang="cs-CZ" sz="1000" dirty="0"/>
              <a:t>, M., &amp; Dědková, L. (2022). </a:t>
            </a:r>
            <a:r>
              <a:rPr lang="cs-CZ" sz="1000" dirty="0" err="1"/>
              <a:t>Kybernenávist</a:t>
            </a:r>
            <a:r>
              <a:rPr lang="cs-CZ" sz="1000" dirty="0"/>
              <a:t> v českých rodinách: Jaké jsou zkušenosti dospívajících a co o nich vědí jejich rodiče a pečovatelé? Brno: Masarykova univerzita. </a:t>
            </a:r>
          </a:p>
        </p:txBody>
      </p:sp>
    </p:spTree>
    <p:extLst>
      <p:ext uri="{BB962C8B-B14F-4D97-AF65-F5344CB8AC3E}">
        <p14:creationId xmlns:p14="http://schemas.microsoft.com/office/powerpoint/2010/main" val="68453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216087"/>
            <a:ext cx="8511136" cy="795830"/>
          </a:xfrm>
        </p:spPr>
        <p:txBody>
          <a:bodyPr>
            <a:normAutofit/>
          </a:bodyPr>
          <a:lstStyle/>
          <a:p>
            <a:r>
              <a:rPr lang="cs-CZ" u="none" dirty="0"/>
              <a:t>Expozice nenávistným obsahům online</a:t>
            </a:r>
            <a:endParaRPr lang="en-US" u="none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8D3EDC-D944-29A6-6F2C-09DFC2A30E9C}"/>
              </a:ext>
            </a:extLst>
          </p:cNvPr>
          <p:cNvSpPr txBox="1"/>
          <p:nvPr/>
        </p:nvSpPr>
        <p:spPr>
          <a:xfrm>
            <a:off x="352002" y="6087915"/>
            <a:ext cx="4584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 err="1"/>
              <a:t>Bedrošová</a:t>
            </a:r>
            <a:r>
              <a:rPr lang="cs-CZ" sz="1000" dirty="0"/>
              <a:t>, M., Dufková, E., </a:t>
            </a:r>
            <a:r>
              <a:rPr lang="cs-CZ" sz="1000" dirty="0" err="1"/>
              <a:t>Dembytska</a:t>
            </a:r>
            <a:r>
              <a:rPr lang="cs-CZ" sz="1000" dirty="0"/>
              <a:t>, N., </a:t>
            </a:r>
            <a:r>
              <a:rPr lang="cs-CZ" sz="1000" dirty="0" err="1"/>
              <a:t>Geržičáková</a:t>
            </a:r>
            <a:r>
              <a:rPr lang="cs-CZ" sz="1000" dirty="0"/>
              <a:t>, M., &amp; Dědková, L. (2022). </a:t>
            </a:r>
            <a:r>
              <a:rPr lang="cs-CZ" sz="1000" dirty="0" err="1"/>
              <a:t>Kybernenávist</a:t>
            </a:r>
            <a:r>
              <a:rPr lang="cs-CZ" sz="1000" dirty="0"/>
              <a:t> v českých rodinách: Jaké jsou zkušenosti dospívajících a co o nich vědí jejich rodiče a pečovatelé? Brno: Masarykova univerzita. </a:t>
            </a:r>
          </a:p>
        </p:txBody>
      </p:sp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581AFB68-104E-DC69-35D8-161D7F734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2" y="1626043"/>
            <a:ext cx="3277057" cy="2934109"/>
          </a:xfrm>
          <a:prstGeom prst="rect">
            <a:avLst/>
          </a:prstGeom>
        </p:spPr>
      </p:pic>
      <p:pic>
        <p:nvPicPr>
          <p:cNvPr id="6" name="Obrázek 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143831BF-2D3D-0D12-A3FB-3B2884598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30" y="1273068"/>
            <a:ext cx="3134162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6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87" y="1435838"/>
            <a:ext cx="8521200" cy="117158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Vývojové hledisko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423091" y="1966332"/>
            <a:ext cx="8178216" cy="390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Děti na internetu od 5 i méně let …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b="1" dirty="0"/>
              <a:t>Děti</a:t>
            </a:r>
            <a:r>
              <a:rPr lang="cs-CZ" altLang="en-US" sz="2400" dirty="0"/>
              <a:t> versus </a:t>
            </a:r>
            <a:r>
              <a:rPr lang="cs-CZ" altLang="en-US" sz="2400" b="1" dirty="0"/>
              <a:t>dospívající</a:t>
            </a:r>
            <a:r>
              <a:rPr lang="cs-CZ" altLang="en-US" sz="2400" dirty="0"/>
              <a:t> versus </a:t>
            </a:r>
            <a:r>
              <a:rPr lang="cs-CZ" altLang="en-US" sz="2400" b="1" dirty="0"/>
              <a:t>mladí dospělí </a:t>
            </a:r>
            <a:r>
              <a:rPr lang="cs-CZ" altLang="en-US" sz="2400" dirty="0"/>
              <a:t>versus </a:t>
            </a:r>
            <a:r>
              <a:rPr lang="cs-CZ" altLang="en-US" sz="2400" b="1" dirty="0"/>
              <a:t>dospělí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Jaké jsou (vývojové) potřeby dané věkové skupiny?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Proč a jak daná věková skupina internet používá?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Propojení </a:t>
            </a:r>
            <a:r>
              <a:rPr lang="cs-CZ" altLang="en-US" sz="2400" dirty="0" err="1"/>
              <a:t>offline</a:t>
            </a:r>
            <a:r>
              <a:rPr lang="cs-CZ" altLang="en-US" sz="2400" dirty="0"/>
              <a:t> a online světů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cs-CZ" altLang="en-US" sz="2400" dirty="0"/>
              <a:t>Chování online odráží vývojové potřeby dětí a dospívajících (</a:t>
            </a:r>
            <a:r>
              <a:rPr lang="cs-CZ" altLang="en-US" sz="2400" dirty="0" err="1"/>
              <a:t>Subrahmanyam</a:t>
            </a:r>
            <a:r>
              <a:rPr lang="cs-CZ" altLang="en-US" sz="2400" dirty="0"/>
              <a:t> </a:t>
            </a:r>
            <a:r>
              <a:rPr lang="en-US" altLang="en-US" sz="2400" dirty="0"/>
              <a:t>&amp;</a:t>
            </a:r>
            <a:r>
              <a:rPr lang="cs-CZ" altLang="en-US" sz="2400" dirty="0"/>
              <a:t> Šmahel, 2011)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643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4" y="216087"/>
            <a:ext cx="8511136" cy="795830"/>
          </a:xfrm>
        </p:spPr>
        <p:txBody>
          <a:bodyPr>
            <a:normAutofit/>
          </a:bodyPr>
          <a:lstStyle/>
          <a:p>
            <a:r>
              <a:rPr lang="cs-CZ" u="none" dirty="0"/>
              <a:t>Expozice nenávistným obsahům online</a:t>
            </a:r>
            <a:endParaRPr lang="en-US" u="none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C8D3EDC-D944-29A6-6F2C-09DFC2A30E9C}"/>
              </a:ext>
            </a:extLst>
          </p:cNvPr>
          <p:cNvSpPr txBox="1"/>
          <p:nvPr/>
        </p:nvSpPr>
        <p:spPr>
          <a:xfrm>
            <a:off x="352002" y="6087915"/>
            <a:ext cx="45844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 err="1"/>
              <a:t>Bedrošová</a:t>
            </a:r>
            <a:r>
              <a:rPr lang="cs-CZ" sz="1000" dirty="0"/>
              <a:t>, M., Dufková, E., </a:t>
            </a:r>
            <a:r>
              <a:rPr lang="cs-CZ" sz="1000" dirty="0" err="1"/>
              <a:t>Dembytska</a:t>
            </a:r>
            <a:r>
              <a:rPr lang="cs-CZ" sz="1000" dirty="0"/>
              <a:t>, N., </a:t>
            </a:r>
            <a:r>
              <a:rPr lang="cs-CZ" sz="1000" dirty="0" err="1"/>
              <a:t>Geržičáková</a:t>
            </a:r>
            <a:r>
              <a:rPr lang="cs-CZ" sz="1000" dirty="0"/>
              <a:t>, M., &amp; Dědková, L. (2022). </a:t>
            </a:r>
            <a:r>
              <a:rPr lang="cs-CZ" sz="1000" dirty="0" err="1"/>
              <a:t>Kybernenávist</a:t>
            </a:r>
            <a:r>
              <a:rPr lang="cs-CZ" sz="1000" dirty="0"/>
              <a:t> v českých rodinách: Jaké jsou zkušenosti dospívajících a co o nich vědí jejich rodiče a pečovatelé? Brno: Masarykova univerzita. </a:t>
            </a:r>
          </a:p>
        </p:txBody>
      </p:sp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9A6CC51F-A34D-7E32-D1AF-0C1BDF496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9" y="1579760"/>
            <a:ext cx="3200847" cy="3200847"/>
          </a:xfrm>
          <a:prstGeom prst="rect">
            <a:avLst/>
          </a:prstGeom>
        </p:spPr>
      </p:pic>
      <p:pic>
        <p:nvPicPr>
          <p:cNvPr id="8" name="Obrázek 7" descr="Obsah obrázku text, snímek obrazovky, diagram, Paralelní&#10;&#10;Popis byl vytvořen automaticky">
            <a:extLst>
              <a:ext uri="{FF2B5EF4-FFF2-40B4-BE49-F238E27FC236}">
                <a16:creationId xmlns:a16="http://schemas.microsoft.com/office/drawing/2014/main" id="{70133F4B-93E7-E739-FF45-CF014937F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56" y="973049"/>
            <a:ext cx="3210373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54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77" y="257674"/>
            <a:ext cx="7701933" cy="795830"/>
          </a:xfrm>
        </p:spPr>
        <p:txBody>
          <a:bodyPr>
            <a:normAutofit/>
          </a:bodyPr>
          <a:lstStyle/>
          <a:p>
            <a:r>
              <a:rPr lang="cs-CZ" u="none" dirty="0"/>
              <a:t>Expozice sexuálním obrázkům (věk 9 – 16)</a:t>
            </a:r>
            <a:endParaRPr lang="en-US" u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F8BC-9E39-4072-8CA9-AD21A468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54" y="1508329"/>
            <a:ext cx="4911556" cy="4557979"/>
          </a:xfrm>
        </p:spPr>
        <p:txBody>
          <a:bodyPr>
            <a:normAutofit/>
          </a:bodyPr>
          <a:lstStyle/>
          <a:p>
            <a:r>
              <a:rPr lang="sk-SK" sz="1800" dirty="0"/>
              <a:t>V POSLEDNÍM ROCE </a:t>
            </a:r>
            <a:r>
              <a:rPr lang="sk-SK" sz="1800" dirty="0" err="1"/>
              <a:t>jsi</a:t>
            </a:r>
            <a:r>
              <a:rPr lang="sk-SK" sz="1800" dirty="0"/>
              <a:t> asi </a:t>
            </a:r>
            <a:r>
              <a:rPr lang="sk-SK" sz="1800" dirty="0" err="1"/>
              <a:t>viděl</a:t>
            </a:r>
            <a:r>
              <a:rPr lang="sk-SK" sz="1800" dirty="0"/>
              <a:t>/a </a:t>
            </a:r>
            <a:r>
              <a:rPr lang="sk-SK" sz="1800" dirty="0" err="1"/>
              <a:t>spoustu</a:t>
            </a:r>
            <a:r>
              <a:rPr lang="sk-SK" sz="1800" dirty="0"/>
              <a:t> </a:t>
            </a:r>
            <a:r>
              <a:rPr lang="sk-SK" sz="1800" dirty="0" err="1"/>
              <a:t>různých</a:t>
            </a:r>
            <a:r>
              <a:rPr lang="sk-SK" sz="1800" dirty="0"/>
              <a:t> </a:t>
            </a:r>
            <a:r>
              <a:rPr lang="sk-SK" sz="1800" dirty="0" err="1"/>
              <a:t>obrázků</a:t>
            </a:r>
            <a:r>
              <a:rPr lang="sk-SK" sz="1800" dirty="0"/>
              <a:t>, </a:t>
            </a:r>
            <a:r>
              <a:rPr lang="sk-SK" sz="1800" dirty="0" err="1"/>
              <a:t>fotek</a:t>
            </a:r>
            <a:r>
              <a:rPr lang="sk-SK" sz="1800" dirty="0"/>
              <a:t> nebo videí. </a:t>
            </a:r>
            <a:r>
              <a:rPr lang="sk-SK" sz="1800" dirty="0" err="1"/>
              <a:t>Některé</a:t>
            </a:r>
            <a:r>
              <a:rPr lang="sk-SK" sz="1800" dirty="0"/>
              <a:t> obrázky, fotky nebo videa </a:t>
            </a:r>
            <a:r>
              <a:rPr lang="sk-SK" sz="1800" dirty="0" err="1"/>
              <a:t>mohou</a:t>
            </a:r>
            <a:r>
              <a:rPr lang="sk-SK" sz="1800" dirty="0"/>
              <a:t> </a:t>
            </a:r>
            <a:r>
              <a:rPr lang="sk-SK" sz="1800" dirty="0" err="1"/>
              <a:t>být</a:t>
            </a:r>
            <a:r>
              <a:rPr lang="sk-SK" sz="1800" dirty="0"/>
              <a:t> </a:t>
            </a:r>
            <a:r>
              <a:rPr lang="sk-SK" sz="1800" dirty="0" err="1"/>
              <a:t>sexuálního</a:t>
            </a:r>
            <a:r>
              <a:rPr lang="sk-SK" sz="1800" dirty="0"/>
              <a:t> charakteru, </a:t>
            </a:r>
            <a:r>
              <a:rPr lang="sk-SK" sz="1800" dirty="0" err="1"/>
              <a:t>např</a:t>
            </a:r>
            <a:r>
              <a:rPr lang="sk-SK" sz="1800" dirty="0"/>
              <a:t>. </a:t>
            </a:r>
            <a:r>
              <a:rPr lang="sk-SK" sz="1800" dirty="0" err="1"/>
              <a:t>mohou</a:t>
            </a:r>
            <a:r>
              <a:rPr lang="sk-SK" sz="1800" dirty="0"/>
              <a:t> </a:t>
            </a:r>
            <a:r>
              <a:rPr lang="sk-SK" sz="1800" dirty="0" err="1"/>
              <a:t>zobrazovat</a:t>
            </a:r>
            <a:r>
              <a:rPr lang="sk-SK" sz="1800" dirty="0"/>
              <a:t> nahé </a:t>
            </a:r>
            <a:r>
              <a:rPr lang="sk-SK" sz="1800" dirty="0" err="1"/>
              <a:t>lidi</a:t>
            </a:r>
            <a:r>
              <a:rPr lang="sk-SK" sz="1800" dirty="0"/>
              <a:t> nebo osoby, </a:t>
            </a:r>
            <a:r>
              <a:rPr lang="sk-SK" sz="1800" dirty="0" err="1"/>
              <a:t>které</a:t>
            </a:r>
            <a:r>
              <a:rPr lang="sk-SK" sz="1800" dirty="0"/>
              <a:t> </a:t>
            </a:r>
            <a:r>
              <a:rPr lang="sk-SK" sz="1800" dirty="0" err="1"/>
              <a:t>mají</a:t>
            </a:r>
            <a:r>
              <a:rPr lang="sk-SK" sz="1800" dirty="0"/>
              <a:t> sex. Možná </a:t>
            </a:r>
            <a:r>
              <a:rPr lang="sk-SK" sz="1800" dirty="0" err="1"/>
              <a:t>jsi</a:t>
            </a:r>
            <a:r>
              <a:rPr lang="sk-SK" sz="1800" dirty="0"/>
              <a:t> nikdy </a:t>
            </a:r>
            <a:r>
              <a:rPr lang="sk-SK" sz="1800" dirty="0" err="1"/>
              <a:t>nic</a:t>
            </a:r>
            <a:r>
              <a:rPr lang="sk-SK" sz="1800" dirty="0"/>
              <a:t> </a:t>
            </a:r>
            <a:r>
              <a:rPr lang="sk-SK" sz="1800" dirty="0" err="1"/>
              <a:t>takového</a:t>
            </a:r>
            <a:r>
              <a:rPr lang="sk-SK" sz="1800" dirty="0"/>
              <a:t> </a:t>
            </a:r>
            <a:r>
              <a:rPr lang="sk-SK" sz="1800" dirty="0" err="1"/>
              <a:t>neviděl</a:t>
            </a:r>
            <a:r>
              <a:rPr lang="sk-SK" sz="1800" dirty="0"/>
              <a:t>/a, ale možná </a:t>
            </a:r>
            <a:r>
              <a:rPr lang="sk-SK" sz="1800" dirty="0" err="1"/>
              <a:t>jsi</a:t>
            </a:r>
            <a:r>
              <a:rPr lang="sk-SK" sz="1800" dirty="0"/>
              <a:t> </a:t>
            </a:r>
            <a:r>
              <a:rPr lang="sk-SK" sz="1800" dirty="0" err="1"/>
              <a:t>něco</a:t>
            </a:r>
            <a:r>
              <a:rPr lang="sk-SK" sz="1800" dirty="0"/>
              <a:t> </a:t>
            </a:r>
            <a:r>
              <a:rPr lang="sk-SK" sz="1800" dirty="0" err="1"/>
              <a:t>takového</a:t>
            </a:r>
            <a:r>
              <a:rPr lang="sk-SK" sz="1800" dirty="0"/>
              <a:t> </a:t>
            </a:r>
            <a:r>
              <a:rPr lang="sk-SK" sz="1800" dirty="0" err="1"/>
              <a:t>viděl</a:t>
            </a:r>
            <a:r>
              <a:rPr lang="sk-SK" sz="1800" dirty="0"/>
              <a:t>/a na mobilu, v časopise, v </a:t>
            </a:r>
            <a:r>
              <a:rPr lang="sk-SK" sz="1800" dirty="0" err="1"/>
              <a:t>televizi</a:t>
            </a:r>
            <a:r>
              <a:rPr lang="sk-SK" sz="1800" dirty="0"/>
              <a:t>, na DVD nebo na internetu. </a:t>
            </a:r>
            <a:r>
              <a:rPr lang="sk-SK" sz="1800" dirty="0" err="1"/>
              <a:t>Následující</a:t>
            </a:r>
            <a:r>
              <a:rPr lang="sk-SK" sz="1800" dirty="0"/>
              <a:t> otázky </a:t>
            </a:r>
            <a:r>
              <a:rPr lang="sk-SK" sz="1800" dirty="0" err="1"/>
              <a:t>se</a:t>
            </a:r>
            <a:r>
              <a:rPr lang="sk-SK" sz="1800" dirty="0"/>
              <a:t> </a:t>
            </a:r>
            <a:r>
              <a:rPr lang="sk-SK" sz="1800" dirty="0" err="1"/>
              <a:t>tě</a:t>
            </a:r>
            <a:r>
              <a:rPr lang="sk-SK" sz="1800" dirty="0"/>
              <a:t> na </a:t>
            </a:r>
            <a:r>
              <a:rPr lang="sk-SK" sz="1800" dirty="0" err="1"/>
              <a:t>tyto</a:t>
            </a:r>
            <a:r>
              <a:rPr lang="sk-SK" sz="1800" dirty="0"/>
              <a:t> </a:t>
            </a:r>
            <a:r>
              <a:rPr lang="sk-SK" sz="1800" dirty="0" err="1"/>
              <a:t>věci</a:t>
            </a:r>
            <a:r>
              <a:rPr lang="sk-SK" sz="1800" dirty="0"/>
              <a:t> </a:t>
            </a:r>
            <a:r>
              <a:rPr lang="sk-SK" sz="1800" dirty="0" err="1"/>
              <a:t>budou</a:t>
            </a:r>
            <a:r>
              <a:rPr lang="sk-SK" sz="1800" dirty="0"/>
              <a:t> </a:t>
            </a:r>
            <a:r>
              <a:rPr lang="sk-SK" sz="1800" dirty="0" err="1"/>
              <a:t>ptát</a:t>
            </a:r>
            <a:r>
              <a:rPr lang="sk-SK" sz="1800" dirty="0"/>
              <a:t>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32EBA47-5F1E-4265-A63A-8EB59267C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688" y="1144399"/>
            <a:ext cx="3338858" cy="5455927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19B274E-53F6-43A2-9F93-98FBDEA2575F}"/>
              </a:ext>
            </a:extLst>
          </p:cNvPr>
          <p:cNvSpPr/>
          <p:nvPr/>
        </p:nvSpPr>
        <p:spPr>
          <a:xfrm>
            <a:off x="5326292" y="1456386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1499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175215"/>
            <a:ext cx="7701933" cy="795830"/>
          </a:xfrm>
        </p:spPr>
        <p:txBody>
          <a:bodyPr>
            <a:normAutofit/>
          </a:bodyPr>
          <a:lstStyle/>
          <a:p>
            <a:r>
              <a:rPr lang="cs-CZ" sz="2800" u="none" dirty="0"/>
              <a:t>Expozice sexuálním obrázkům</a:t>
            </a:r>
            <a:endParaRPr lang="en-US" sz="2800" u="none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137A3E8-38BD-44C5-9BD9-0E9D54254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269" y="1165253"/>
            <a:ext cx="2793255" cy="56131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CC6177F-7718-49FD-8BEC-FB8446228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392" y="113288"/>
            <a:ext cx="2770755" cy="6744712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57E9C487-B4DD-4EEA-A34E-2DB47FB23E1F}"/>
              </a:ext>
            </a:extLst>
          </p:cNvPr>
          <p:cNvSpPr/>
          <p:nvPr/>
        </p:nvSpPr>
        <p:spPr>
          <a:xfrm>
            <a:off x="5815270" y="783074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E6591F1-3939-4FDC-ADD6-D9B57B5EE0BB}"/>
              </a:ext>
            </a:extLst>
          </p:cNvPr>
          <p:cNvSpPr/>
          <p:nvPr/>
        </p:nvSpPr>
        <p:spPr>
          <a:xfrm>
            <a:off x="1562627" y="1747798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123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9A88-87B2-49A7-BBA1-E9E29FA3F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175215"/>
            <a:ext cx="7701933" cy="795830"/>
          </a:xfrm>
        </p:spPr>
        <p:txBody>
          <a:bodyPr>
            <a:normAutofit/>
          </a:bodyPr>
          <a:lstStyle/>
          <a:p>
            <a:r>
              <a:rPr lang="cs-CZ" u="none" dirty="0"/>
              <a:t>Reakce na expozici sexuálním obrázkům</a:t>
            </a:r>
            <a:endParaRPr lang="en-US" u="none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C256613-C669-4546-AE93-3377347F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296" y="1141813"/>
            <a:ext cx="3394394" cy="537190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E88A1BE-BE7E-459E-B599-D2BC104AB7A5}"/>
              </a:ext>
            </a:extLst>
          </p:cNvPr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cs-CZ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CFBC614-ABF5-4BE9-B4CB-67006B18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751416"/>
            <a:ext cx="4911556" cy="4557979"/>
          </a:xfrm>
        </p:spPr>
        <p:txBody>
          <a:bodyPr>
            <a:normAutofit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Teď si prosím vzpomeň na to, když jsi NAPOSLEDY viděl/a něco takového. Jak jsi se přitom cítil/a? </a:t>
            </a:r>
          </a:p>
          <a:p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 Byl/a jsem rád/a</a:t>
            </a:r>
          </a:p>
          <a:p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 Nebyl/a jsem rád/a ani rozhozený/á</a:t>
            </a:r>
          </a:p>
          <a:p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 Byl/a jsem trochu rozhozený/á</a:t>
            </a:r>
          </a:p>
          <a:p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 Byl/a jsem dost rozhozený/á</a:t>
            </a:r>
          </a:p>
          <a:p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 Byl/a jsem hodně rozhozený/á</a:t>
            </a:r>
          </a:p>
          <a:p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 Nevím</a:t>
            </a:r>
          </a:p>
          <a:p>
            <a:r>
              <a:rPr lang="cs-CZ" sz="1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 Nechci odpovědět</a:t>
            </a:r>
          </a:p>
          <a:p>
            <a:endParaRPr lang="cs-CZ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F4D9F750-3183-43A0-AB0D-5A77400776E3}"/>
              </a:ext>
            </a:extLst>
          </p:cNvPr>
          <p:cNvSpPr/>
          <p:nvPr/>
        </p:nvSpPr>
        <p:spPr>
          <a:xfrm>
            <a:off x="5173475" y="1880455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09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sz="2400" dirty="0">
                <a:latin typeface="Arial" panose="020B0604020202020204" pitchFamily="34" charset="0"/>
              </a:rPr>
              <a:t>Setkávání s cizími lidmi z internetu (12-16)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6" name="Obrázek 5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906D46E6-A43C-5BBB-EE61-4805C6B15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14" y="1324302"/>
            <a:ext cx="2673578" cy="547694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8168A2CD-0039-F5A1-10A3-3BF4F139C13D}"/>
              </a:ext>
            </a:extLst>
          </p:cNvPr>
          <p:cNvSpPr/>
          <p:nvPr/>
        </p:nvSpPr>
        <p:spPr>
          <a:xfrm>
            <a:off x="1258514" y="1948524"/>
            <a:ext cx="1724090" cy="24489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Obrázek 12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FDDAFA30-6529-4AB8-AA07-D23341694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78" y="1469027"/>
            <a:ext cx="2742808" cy="529795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B99F08D-3855-92A2-CE9D-FA7F9B31BDDD}"/>
              </a:ext>
            </a:extLst>
          </p:cNvPr>
          <p:cNvSpPr/>
          <p:nvPr/>
        </p:nvSpPr>
        <p:spPr>
          <a:xfrm>
            <a:off x="5142678" y="2193415"/>
            <a:ext cx="2008561" cy="31645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75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sz="2400" dirty="0">
                <a:latin typeface="Arial" panose="020B0604020202020204" pitchFamily="34" charset="0"/>
              </a:rPr>
              <a:t>Proč se mladí setkávají z lidmi z internetu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123" y="1219200"/>
            <a:ext cx="5281181" cy="4775910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48" y="5995110"/>
            <a:ext cx="6210619" cy="85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09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sz="2400" dirty="0">
                <a:latin typeface="Arial" panose="020B0604020202020204" pitchFamily="34" charset="0"/>
              </a:rPr>
              <a:t>Proč se mladí setkávají z lidmi z internetu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31" y="1274388"/>
            <a:ext cx="6341507" cy="2085744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75874" y="3629526"/>
            <a:ext cx="72951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očekávání dospívajících ohledně druhé osoby. 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mnohem pravděpodobnější bylo, že setkání bude nepříjemné, pokud na něj přišel někdo jiný 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když vzhled nebo chování druhé osoby neodpovídalo očekáváním dospívajícího, byla pravděpodobnost příjemného setkání menší a nepříjemného větší.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ne všechna nepříjemná setkání jsou pro dospívající riziková nebo škodlivá. 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při některých nepříjemných setkáních mohl být dospívající pouze zklamán tím, že druhá osoba nesplnila jeho očekávání.</a:t>
            </a:r>
            <a:endParaRPr lang="cs-CZ" sz="1800" dirty="0"/>
          </a:p>
        </p:txBody>
      </p:sp>
      <p:sp>
        <p:nvSpPr>
          <p:cNvPr id="5" name="Obdélník 4"/>
          <p:cNvSpPr/>
          <p:nvPr/>
        </p:nvSpPr>
        <p:spPr>
          <a:xfrm>
            <a:off x="284748" y="6541168"/>
            <a:ext cx="8277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https://irtis.muni.cz/cs/pro-media/proc-se-cesti-adolescenti-setkavaji-tvari-v-tvar-s-lidmi-z-internetu</a:t>
            </a:r>
          </a:p>
        </p:txBody>
      </p:sp>
    </p:spTree>
    <p:extLst>
      <p:ext uri="{BB962C8B-B14F-4D97-AF65-F5344CB8AC3E}">
        <p14:creationId xmlns:p14="http://schemas.microsoft.com/office/powerpoint/2010/main" val="3072891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3887" y="2112119"/>
            <a:ext cx="8064900" cy="451576"/>
          </a:xfrm>
        </p:spPr>
        <p:txBody>
          <a:bodyPr/>
          <a:lstStyle/>
          <a:p>
            <a:r>
              <a:rPr lang="cs-CZ" dirty="0"/>
              <a:t>Zkuste dát doporučení mladým ohledně:</a:t>
            </a:r>
            <a:br>
              <a:rPr lang="cs-CZ" dirty="0"/>
            </a:br>
            <a:br>
              <a:rPr lang="cs-CZ" dirty="0"/>
            </a:br>
            <a:r>
              <a:rPr lang="cs-CZ" dirty="0"/>
              <a:t>- setkání s cizím člověkem z internetu</a:t>
            </a:r>
            <a:br>
              <a:rPr lang="cs-CZ" dirty="0"/>
            </a:br>
            <a:br>
              <a:rPr lang="cs-CZ" dirty="0"/>
            </a:br>
            <a:r>
              <a:rPr lang="cs-CZ" dirty="0"/>
              <a:t>- co má dělat, když viděl kyberšikanu spolužáka</a:t>
            </a:r>
          </a:p>
        </p:txBody>
      </p:sp>
    </p:spTree>
    <p:extLst>
      <p:ext uri="{BB962C8B-B14F-4D97-AF65-F5344CB8AC3E}">
        <p14:creationId xmlns:p14="http://schemas.microsoft.com/office/powerpoint/2010/main" val="234816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Bavení se o ICT v rodině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77" y="1188097"/>
            <a:ext cx="3225323" cy="66122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A1BAC9-09C1-DEBD-60A7-911370EBC11E}"/>
              </a:ext>
            </a:extLst>
          </p:cNvPr>
          <p:cNvSpPr txBox="1">
            <a:spLocks/>
          </p:cNvSpPr>
          <p:nvPr/>
        </p:nvSpPr>
        <p:spPr>
          <a:xfrm>
            <a:off x="5140342" y="2050616"/>
            <a:ext cx="4911556" cy="455797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350" b="0">
                <a:solidFill>
                  <a:schemeClr val="tx1"/>
                </a:solidFill>
                <a:latin typeface="+mn-lt"/>
              </a:defRPr>
            </a:lvl3pPr>
            <a:lvl4pPr marL="10287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13716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17145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0574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24003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27432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kern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2000" u="sng" kern="0" dirty="0">
                <a:solidFill>
                  <a:srgbClr val="000000"/>
                </a:solidFill>
                <a:latin typeface="Arial" panose="020B0604020202020204" pitchFamily="34" charset="0"/>
              </a:rPr>
              <a:t>V ČR</a:t>
            </a: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50 % rodičů se baví s dívkami</a:t>
            </a:r>
          </a:p>
          <a:p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</a:rPr>
              <a:t>40% rodičů s chlapci</a:t>
            </a:r>
          </a:p>
          <a:p>
            <a:endParaRPr lang="cs-CZ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9AF9F56-5E75-CD33-5BD9-BDADC27538C4}"/>
              </a:ext>
            </a:extLst>
          </p:cNvPr>
          <p:cNvSpPr/>
          <p:nvPr/>
        </p:nvSpPr>
        <p:spPr>
          <a:xfrm>
            <a:off x="1030683" y="2496275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3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4808" y="733771"/>
            <a:ext cx="8521200" cy="117158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Mediace ICT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413E98A-D00F-029D-277C-B079BDCD1DE2}"/>
              </a:ext>
            </a:extLst>
          </p:cNvPr>
          <p:cNvSpPr/>
          <p:nvPr/>
        </p:nvSpPr>
        <p:spPr bwMode="auto">
          <a:xfrm>
            <a:off x="172456" y="281530"/>
            <a:ext cx="3004457" cy="20760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88" y="349177"/>
            <a:ext cx="7105952" cy="6858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817D639-A8AB-8418-CE3A-C0F6219E5CBA}"/>
              </a:ext>
            </a:extLst>
          </p:cNvPr>
          <p:cNvSpPr/>
          <p:nvPr/>
        </p:nvSpPr>
        <p:spPr>
          <a:xfrm>
            <a:off x="1331168" y="1763479"/>
            <a:ext cx="7059272" cy="24532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19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755" y="759331"/>
            <a:ext cx="8521200" cy="1171580"/>
          </a:xfrm>
        </p:spPr>
        <p:txBody>
          <a:bodyPr/>
          <a:lstStyle/>
          <a:p>
            <a:r>
              <a:rPr lang="cs-CZ" altLang="cs-CZ" dirty="0"/>
              <a:t>Rizika versus příležitosti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6" name="Ovál 2"/>
          <p:cNvSpPr>
            <a:spLocks noChangeArrowheads="1"/>
          </p:cNvSpPr>
          <p:nvPr/>
        </p:nvSpPr>
        <p:spPr bwMode="auto">
          <a:xfrm>
            <a:off x="1198911" y="1769211"/>
            <a:ext cx="6264275" cy="4248150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tx2"/>
                </a:solidFill>
              </a:rPr>
              <a:t>Online aktivita</a:t>
            </a:r>
            <a:endParaRPr lang="en-US" altLang="cs-CZ" sz="3600">
              <a:solidFill>
                <a:schemeClr val="tx2"/>
              </a:solidFill>
            </a:endParaRPr>
          </a:p>
        </p:txBody>
      </p:sp>
      <p:sp>
        <p:nvSpPr>
          <p:cNvPr id="7" name="Zaoblený obdélník 3"/>
          <p:cNvSpPr>
            <a:spLocks noChangeArrowheads="1"/>
          </p:cNvSpPr>
          <p:nvPr/>
        </p:nvSpPr>
        <p:spPr bwMode="auto">
          <a:xfrm>
            <a:off x="3288061" y="2170848"/>
            <a:ext cx="2159000" cy="8223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tx2"/>
                </a:solidFill>
              </a:rPr>
              <a:t>Rizika</a:t>
            </a:r>
            <a:endParaRPr lang="en-US" altLang="cs-CZ" sz="3600">
              <a:solidFill>
                <a:schemeClr val="tx2"/>
              </a:solidFill>
            </a:endParaRPr>
          </a:p>
        </p:txBody>
      </p:sp>
      <p:sp>
        <p:nvSpPr>
          <p:cNvPr id="8" name="Zaoblený obdélník 7"/>
          <p:cNvSpPr>
            <a:spLocks noChangeArrowheads="1"/>
          </p:cNvSpPr>
          <p:nvPr/>
        </p:nvSpPr>
        <p:spPr bwMode="auto">
          <a:xfrm>
            <a:off x="3251549" y="4504473"/>
            <a:ext cx="2195512" cy="7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chemeClr val="tx2"/>
                </a:solidFill>
              </a:rPr>
              <a:t>Přínosy</a:t>
            </a:r>
            <a:endParaRPr lang="en-US" altLang="cs-CZ" sz="3600">
              <a:solidFill>
                <a:schemeClr val="tx2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 bwMode="auto">
          <a:xfrm>
            <a:off x="6239224" y="2883636"/>
            <a:ext cx="2449512" cy="18716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cs-CZ" dirty="0"/>
              <a:t>Dopady používání 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10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747" y="728660"/>
            <a:ext cx="8521200" cy="1171580"/>
          </a:xfrm>
        </p:spPr>
        <p:txBody>
          <a:bodyPr/>
          <a:lstStyle/>
          <a:p>
            <a:r>
              <a:rPr lang="cs-CZ" altLang="cs-CZ" sz="3600" dirty="0">
                <a:latin typeface="Arial" panose="020B0604020202020204" pitchFamily="34" charset="0"/>
              </a:rPr>
              <a:t>Rizikové faktory</a:t>
            </a:r>
            <a:endParaRPr lang="en-GB" sz="36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D41EE2-E89F-2C88-0348-6B537F6CA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314450"/>
            <a:ext cx="8785225" cy="431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Vyšší věk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Pohlaví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Online chování (včetně počtu online aktivit)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Emocionální problémy (</a:t>
            </a:r>
            <a:r>
              <a:rPr lang="cs-CZ" altLang="cs-CZ" sz="2400" dirty="0" err="1"/>
              <a:t>depresivita</a:t>
            </a:r>
            <a:r>
              <a:rPr lang="cs-CZ" altLang="cs-CZ" sz="2400" dirty="0"/>
              <a:t>) (Kvardova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Vyhledávání vzrušení (</a:t>
            </a:r>
            <a:r>
              <a:rPr lang="cs-CZ" altLang="cs-CZ" sz="2400" dirty="0" err="1"/>
              <a:t>Sensation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seeking</a:t>
            </a:r>
            <a:r>
              <a:rPr lang="cs-CZ" altLang="cs-CZ" sz="2400" dirty="0"/>
              <a:t>) (Kvardova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Úzkostnost (</a:t>
            </a:r>
            <a:r>
              <a:rPr lang="cs-CZ" altLang="cs-CZ" sz="2400" dirty="0" err="1"/>
              <a:t>anxiety</a:t>
            </a:r>
            <a:r>
              <a:rPr lang="cs-CZ" altLang="cs-CZ" sz="2400" dirty="0"/>
              <a:t>) (</a:t>
            </a:r>
            <a:r>
              <a:rPr lang="cs-CZ" altLang="cs-CZ" sz="2400" dirty="0" err="1"/>
              <a:t>Fumero</a:t>
            </a:r>
            <a:r>
              <a:rPr lang="cs-CZ" altLang="cs-CZ" sz="2400" dirty="0"/>
              <a:t> et al, 2020)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Impulzivita (</a:t>
            </a:r>
            <a:r>
              <a:rPr lang="cs-CZ" altLang="cs-CZ" sz="2400" dirty="0" err="1"/>
              <a:t>Fumero</a:t>
            </a:r>
            <a:r>
              <a:rPr lang="cs-CZ" altLang="cs-CZ" sz="2400" dirty="0"/>
              <a:t> et al, 2020)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Interpersonální vztahy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1BDFAE-1C8A-7C0F-E3DA-2FA04DE8437C}"/>
              </a:ext>
            </a:extLst>
          </p:cNvPr>
          <p:cNvSpPr txBox="1"/>
          <p:nvPr/>
        </p:nvSpPr>
        <p:spPr>
          <a:xfrm>
            <a:off x="239635" y="5864100"/>
            <a:ext cx="8475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Zhu, C., Huang, S., Evans, R., &amp; Zhang, W. (2021). Cyberbullying among adolescents and children: a comprehensive review of the global situation, risk factors, and preventive measures. Frontiers in public health, 9, 634909.</a:t>
            </a:r>
            <a:endParaRPr lang="cs-CZ" sz="1000" dirty="0"/>
          </a:p>
          <a:p>
            <a:r>
              <a:rPr lang="en-US" sz="1000" dirty="0" err="1"/>
              <a:t>Kvardova</a:t>
            </a:r>
            <a:r>
              <a:rPr lang="en-US" sz="1000" dirty="0"/>
              <a:t>, N., Smahel, D., </a:t>
            </a:r>
            <a:r>
              <a:rPr lang="en-US" sz="1000" dirty="0" err="1"/>
              <a:t>Machackova</a:t>
            </a:r>
            <a:r>
              <a:rPr lang="en-US" sz="1000" dirty="0"/>
              <a:t>, H., &amp; Subrahmanyam, K. (2021). Who is exposed to harmful online content? The role of risk and protective factors among Czech, Finnish, and Spanish adolescents. Journal of youth and adolescence, 50(12), 2294-2310.</a:t>
            </a:r>
            <a:endParaRPr lang="cs-CZ" sz="1000" dirty="0"/>
          </a:p>
          <a:p>
            <a:r>
              <a:rPr lang="en-US" sz="1000" dirty="0" err="1"/>
              <a:t>Fumero</a:t>
            </a:r>
            <a:r>
              <a:rPr lang="en-US" sz="1000" dirty="0"/>
              <a:t>, A., Marrero, R. J., </a:t>
            </a:r>
            <a:r>
              <a:rPr lang="en-US" sz="1000" dirty="0" err="1"/>
              <a:t>Bethencourt</a:t>
            </a:r>
            <a:r>
              <a:rPr lang="en-US" sz="1000" dirty="0"/>
              <a:t>, J. M., &amp; </a:t>
            </a:r>
            <a:r>
              <a:rPr lang="en-US" sz="1000" dirty="0" err="1"/>
              <a:t>Peñate</a:t>
            </a:r>
            <a:r>
              <a:rPr lang="en-US" sz="1000" dirty="0"/>
              <a:t>, W. (2020). Risk factors of internet gaming disorder symptoms in Spanish adolescents. Computers in human behavior, 111, 106416.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413698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728660"/>
            <a:ext cx="8521200" cy="1171580"/>
          </a:xfrm>
        </p:spPr>
        <p:txBody>
          <a:bodyPr/>
          <a:lstStyle/>
          <a:p>
            <a:r>
              <a:rPr lang="cs-CZ" altLang="cs-CZ" sz="3600" dirty="0">
                <a:latin typeface="Arial" panose="020B0604020202020204" pitchFamily="34" charset="0"/>
              </a:rPr>
              <a:t>Protektivní faktory</a:t>
            </a:r>
            <a:endParaRPr lang="en-GB" sz="360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D41EE2-E89F-2C88-0348-6B537F6CA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635" y="1276614"/>
            <a:ext cx="8809771" cy="41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Kvalita rodinného prostředí (Kvardova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(Dobré) vztahy s rodiči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Empatie a emocionální inteligence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(Pozitivní) školní klima (</a:t>
            </a:r>
            <a:r>
              <a:rPr lang="cs-CZ" altLang="cs-CZ" sz="2400" dirty="0" err="1"/>
              <a:t>Zhu</a:t>
            </a:r>
            <a:r>
              <a:rPr lang="cs-CZ" altLang="cs-CZ" sz="2400" dirty="0"/>
              <a:t> et al, 2021)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Sociální podpora (</a:t>
            </a:r>
            <a:r>
              <a:rPr lang="cs-CZ" altLang="cs-CZ" sz="2400" dirty="0" err="1"/>
              <a:t>Wang</a:t>
            </a:r>
            <a:r>
              <a:rPr lang="cs-CZ" altLang="cs-CZ" sz="2400" dirty="0"/>
              <a:t> </a:t>
            </a:r>
            <a:r>
              <a:rPr lang="en-US" altLang="cs-CZ" sz="2400" dirty="0"/>
              <a:t>&amp; Zhang, 2020)</a:t>
            </a:r>
            <a:endParaRPr lang="cs-CZ" altLang="cs-CZ" sz="2400" dirty="0"/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Rodičovské mediace – fungují?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  <a:defRPr/>
            </a:pPr>
            <a:r>
              <a:rPr lang="cs-CZ" altLang="cs-CZ" sz="2200" dirty="0"/>
              <a:t>Restriktivní mediace: omezeně funguje, nicméně snižuje digitální znalosti</a:t>
            </a:r>
          </a:p>
          <a:p>
            <a:pPr marL="1085850" lvl="1" indent="-342900">
              <a:spcBef>
                <a:spcPct val="0"/>
              </a:spcBef>
              <a:buFontTx/>
              <a:buChar char="-"/>
              <a:defRPr/>
            </a:pPr>
            <a:r>
              <a:rPr lang="cs-CZ" altLang="cs-CZ" sz="2200" dirty="0"/>
              <a:t>Aktivní mediace: funguje</a:t>
            </a:r>
            <a:r>
              <a:rPr lang="en-US" altLang="cs-CZ" sz="2200" dirty="0"/>
              <a:t> </a:t>
            </a:r>
            <a:r>
              <a:rPr lang="en-US" altLang="cs-CZ" sz="2200" dirty="0" err="1"/>
              <a:t>sp</a:t>
            </a:r>
            <a:r>
              <a:rPr lang="cs-CZ" altLang="cs-CZ" sz="2200" dirty="0" err="1"/>
              <a:t>íše</a:t>
            </a:r>
            <a:r>
              <a:rPr lang="cs-CZ" altLang="cs-CZ" sz="2200" dirty="0"/>
              <a:t> u mladších dětí, ale může být asociována i s riziky</a:t>
            </a:r>
          </a:p>
          <a:p>
            <a:pPr marL="342900" indent="-342900">
              <a:spcBef>
                <a:spcPct val="0"/>
              </a:spcBef>
              <a:buFontTx/>
              <a:buChar char="-"/>
              <a:defRPr/>
            </a:pPr>
            <a:endParaRPr lang="cs-CZ" altLang="cs-CZ" sz="2400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254FB8-3B21-76E7-8BC2-6DDF412FD6FC}"/>
              </a:ext>
            </a:extLst>
          </p:cNvPr>
          <p:cNvSpPr txBox="1"/>
          <p:nvPr/>
        </p:nvSpPr>
        <p:spPr>
          <a:xfrm>
            <a:off x="239635" y="5864100"/>
            <a:ext cx="8475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Zhu, C., Huang, S., Evans, R., &amp; Zhang, W. (2021). Cyberbullying among adolescents and children: a comprehensive review of the global situation, risk factors, and preventive measures. Frontiers in public health, 9, 634909.</a:t>
            </a:r>
            <a:endParaRPr lang="cs-CZ" sz="1000" dirty="0"/>
          </a:p>
          <a:p>
            <a:r>
              <a:rPr lang="en-US" sz="1000" dirty="0" err="1"/>
              <a:t>Kvardova</a:t>
            </a:r>
            <a:r>
              <a:rPr lang="en-US" sz="1000" dirty="0"/>
              <a:t>, N., Smahel, D., </a:t>
            </a:r>
            <a:r>
              <a:rPr lang="en-US" sz="1000" dirty="0" err="1"/>
              <a:t>Machackova</a:t>
            </a:r>
            <a:r>
              <a:rPr lang="en-US" sz="1000" dirty="0"/>
              <a:t>, H., &amp; Subrahmanyam, K. (2021). Who is exposed to harmful online content? The role of risk and protective factors among Czech, Finnish, and Spanish adolescents. Journal of youth and adolescence, 50(12), 2294-2310.</a:t>
            </a:r>
            <a:endParaRPr lang="cs-CZ" sz="1000" dirty="0"/>
          </a:p>
          <a:p>
            <a:r>
              <a:rPr lang="en-US" sz="1000" dirty="0" err="1"/>
              <a:t>Fumero</a:t>
            </a:r>
            <a:r>
              <a:rPr lang="en-US" sz="1000" dirty="0"/>
              <a:t>, A., Marrero, R. J., </a:t>
            </a:r>
            <a:r>
              <a:rPr lang="en-US" sz="1000" dirty="0" err="1"/>
              <a:t>Bethencourt</a:t>
            </a:r>
            <a:r>
              <a:rPr lang="en-US" sz="1000" dirty="0"/>
              <a:t>, J. M., &amp; </a:t>
            </a:r>
            <a:r>
              <a:rPr lang="en-US" sz="1000" dirty="0" err="1"/>
              <a:t>Peñate</a:t>
            </a:r>
            <a:r>
              <a:rPr lang="en-US" sz="1000" dirty="0"/>
              <a:t>, W. (2020). Risk factors of internet gaming disorder symptoms in Spanish adolescents. Computers in human behavior, 111, 106416.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35999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11188" y="1484313"/>
            <a:ext cx="77724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>
              <a:solidFill>
                <a:schemeClr val="tx2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8775" y="1314450"/>
            <a:ext cx="87852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Mnohá rizika jsou současně příležitosti – záleží na podmínkách a kontextu (např. věku, pohlaví, vlastnostech dítěte, sociálním okolí, rodině, spolužácích atd.)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Některé „riziko“ je současně vývojová potřeba dospívajícího a bude se realizovat online či </a:t>
            </a:r>
            <a:r>
              <a:rPr lang="cs-CZ" altLang="cs-CZ" sz="2400" dirty="0" err="1"/>
              <a:t>offline</a:t>
            </a:r>
            <a:endParaRPr lang="cs-CZ" altLang="cs-CZ" sz="2400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Není dobrá cesta používání ICT zakazovat či výrazně omezovat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Rizikové faktory jsou „</a:t>
            </a:r>
            <a:r>
              <a:rPr lang="cs-CZ" altLang="cs-CZ" sz="2400" dirty="0" err="1"/>
              <a:t>offline</a:t>
            </a:r>
            <a:r>
              <a:rPr lang="cs-CZ" altLang="cs-CZ" sz="2400" dirty="0"/>
              <a:t>“ – na internetu se problémy z běžného světa spíše „zrcadlí“ či dokonce zesilují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cs-CZ" altLang="cs-CZ" sz="2400" dirty="0"/>
              <a:t>Mediace rodičů a školy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123167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755" y="759331"/>
            <a:ext cx="8521200" cy="1171580"/>
          </a:xfrm>
        </p:spPr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</a:rPr>
              <a:t>iMEW</a:t>
            </a:r>
            <a:r>
              <a:rPr lang="cs-CZ" altLang="cs-CZ" dirty="0">
                <a:latin typeface="Arial" panose="020B0604020202020204" pitchFamily="34" charset="0"/>
              </a:rPr>
              <a:t> model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5DCA2DE-E1C4-3197-5E78-F9D5EA0BC75F}"/>
              </a:ext>
            </a:extLst>
          </p:cNvPr>
          <p:cNvSpPr txBox="1"/>
          <p:nvPr/>
        </p:nvSpPr>
        <p:spPr>
          <a:xfrm>
            <a:off x="269953" y="6406713"/>
            <a:ext cx="5757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(Smahel et al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22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cs-CZ" sz="1400" dirty="0"/>
          </a:p>
        </p:txBody>
      </p:sp>
      <p:pic>
        <p:nvPicPr>
          <p:cNvPr id="12" name="Obrázek 11" descr="Obsah obrázku text, Paralelní, Písmo, diagram&#10;&#10;Popis byl vytvořen automaticky">
            <a:extLst>
              <a:ext uri="{FF2B5EF4-FFF2-40B4-BE49-F238E27FC236}">
                <a16:creationId xmlns:a16="http://schemas.microsoft.com/office/drawing/2014/main" id="{A2D563A0-FF72-AFCF-B19D-31A771C65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0" y="1368490"/>
            <a:ext cx="8304140" cy="488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755" y="759331"/>
            <a:ext cx="8521200" cy="1171580"/>
          </a:xfrm>
        </p:spPr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</a:rPr>
              <a:t>iMEW</a:t>
            </a:r>
            <a:r>
              <a:rPr lang="cs-CZ" altLang="cs-CZ" dirty="0">
                <a:latin typeface="Arial" panose="020B0604020202020204" pitchFamily="34" charset="0"/>
              </a:rPr>
              <a:t> model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5DCA2DE-E1C4-3197-5E78-F9D5EA0BC75F}"/>
              </a:ext>
            </a:extLst>
          </p:cNvPr>
          <p:cNvSpPr txBox="1"/>
          <p:nvPr/>
        </p:nvSpPr>
        <p:spPr>
          <a:xfrm>
            <a:off x="269953" y="6406713"/>
            <a:ext cx="5757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(Smahel et al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22</a:t>
            </a:r>
            <a:r>
              <a:rPr lang="it-IT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cs-CZ" sz="1400" dirty="0"/>
          </a:p>
        </p:txBody>
      </p:sp>
      <p:pic>
        <p:nvPicPr>
          <p:cNvPr id="12" name="Obrázek 11" descr="Obsah obrázku text, Paralelní, Písmo, diagram&#10;&#10;Popis byl vytvořen automaticky">
            <a:extLst>
              <a:ext uri="{FF2B5EF4-FFF2-40B4-BE49-F238E27FC236}">
                <a16:creationId xmlns:a16="http://schemas.microsoft.com/office/drawing/2014/main" id="{A2D563A0-FF72-AFCF-B19D-31A771C65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0" y="1368490"/>
            <a:ext cx="8304140" cy="488919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1B53292-024B-D984-D8F5-63FFAD35A697}"/>
              </a:ext>
            </a:extLst>
          </p:cNvPr>
          <p:cNvSpPr/>
          <p:nvPr/>
        </p:nvSpPr>
        <p:spPr bwMode="auto">
          <a:xfrm>
            <a:off x="2512743" y="1603838"/>
            <a:ext cx="400725" cy="1171579"/>
          </a:xfrm>
          <a:prstGeom prst="rect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A83BB61-8E44-4121-B75B-43412AA9EC75}"/>
              </a:ext>
            </a:extLst>
          </p:cNvPr>
          <p:cNvSpPr/>
          <p:nvPr/>
        </p:nvSpPr>
        <p:spPr bwMode="auto">
          <a:xfrm>
            <a:off x="2463344" y="3425806"/>
            <a:ext cx="400725" cy="1171579"/>
          </a:xfrm>
          <a:prstGeom prst="rect">
            <a:avLst/>
          </a:prstGeom>
          <a:noFill/>
          <a:ln w="317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017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04" y="692424"/>
            <a:ext cx="8521200" cy="1171580"/>
          </a:xfrm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EU KIDS ONLINE</a:t>
            </a:r>
            <a:br>
              <a:rPr lang="cs-CZ" altLang="cs-CZ" dirty="0"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06473" y="1278214"/>
            <a:ext cx="8463766" cy="496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6858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350" b="0">
                <a:solidFill>
                  <a:schemeClr val="tx1"/>
                </a:solidFill>
                <a:latin typeface="+mn-lt"/>
              </a:defRPr>
            </a:lvl3pPr>
            <a:lvl4pPr marL="10287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13716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17145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200">
                <a:solidFill>
                  <a:schemeClr val="tx1"/>
                </a:solidFill>
                <a:latin typeface="+mn-lt"/>
              </a:defRPr>
            </a:lvl6pPr>
            <a:lvl7pPr marL="20574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+mn-lt"/>
              </a:defRPr>
            </a:lvl7pPr>
            <a:lvl8pPr marL="24003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8pPr>
            <a:lvl9pPr marL="2743200" indent="0" algn="ctr" rtl="0" eaLnBrk="1" fontAlgn="base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Data </a:t>
            </a:r>
            <a:r>
              <a:rPr lang="cs-CZ" sz="2400" kern="0" dirty="0"/>
              <a:t>z projektu</a:t>
            </a:r>
            <a:r>
              <a:rPr lang="en-US" sz="2400" kern="0" dirty="0"/>
              <a:t> EU Kids Online:</a:t>
            </a:r>
            <a:r>
              <a:rPr lang="cs-CZ" sz="2400" kern="0" dirty="0"/>
              <a:t> </a:t>
            </a:r>
          </a:p>
          <a:p>
            <a:endParaRPr lang="cs-CZ" sz="22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kern="0" dirty="0"/>
              <a:t>Data sebraná </a:t>
            </a:r>
            <a:r>
              <a:rPr lang="en-US" sz="2400" kern="0" dirty="0" err="1"/>
              <a:t>ve</a:t>
            </a:r>
            <a:r>
              <a:rPr lang="en-US" sz="2400" kern="0" dirty="0"/>
              <a:t> 25 </a:t>
            </a:r>
            <a:r>
              <a:rPr lang="en-US" sz="2400" kern="0" dirty="0" err="1"/>
              <a:t>zemích</a:t>
            </a:r>
            <a:r>
              <a:rPr lang="en-US" sz="2400" kern="0" dirty="0"/>
              <a:t> v </a:t>
            </a:r>
            <a:r>
              <a:rPr lang="en-US" sz="2400" kern="0" dirty="0" err="1"/>
              <a:t>roce</a:t>
            </a:r>
            <a:r>
              <a:rPr lang="en-US" sz="2400" kern="0" dirty="0"/>
              <a:t> 2010, </a:t>
            </a:r>
            <a:r>
              <a:rPr lang="cs-CZ" sz="2400" kern="0" dirty="0"/>
              <a:t>dále sebraná</a:t>
            </a:r>
            <a:r>
              <a:rPr lang="en-US" sz="2400" kern="0" dirty="0"/>
              <a:t> v 19 </a:t>
            </a:r>
            <a:r>
              <a:rPr lang="en-US" sz="2400" kern="0" dirty="0" err="1"/>
              <a:t>zemích</a:t>
            </a:r>
            <a:r>
              <a:rPr lang="en-US" sz="2400" kern="0" dirty="0"/>
              <a:t> od 9/2017 do 8/2019</a:t>
            </a:r>
            <a:endParaRPr lang="cs-CZ" sz="24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 err="1"/>
              <a:t>Reprezentativní</a:t>
            </a:r>
            <a:r>
              <a:rPr lang="en-US" sz="2400" kern="0" dirty="0"/>
              <a:t> </a:t>
            </a:r>
            <a:r>
              <a:rPr lang="en-US" sz="2400" kern="0" dirty="0" err="1"/>
              <a:t>vzorky</a:t>
            </a:r>
            <a:r>
              <a:rPr lang="en-US" sz="2400" kern="0" dirty="0"/>
              <a:t> 1000+ </a:t>
            </a:r>
            <a:r>
              <a:rPr lang="en-US" sz="2400" kern="0" dirty="0" err="1"/>
              <a:t>dětí</a:t>
            </a:r>
            <a:endParaRPr lang="cs-CZ" sz="2400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/>
              <a:t>Data v </a:t>
            </a:r>
            <a:r>
              <a:rPr lang="en-US" sz="2400" kern="0" dirty="0" err="1"/>
              <a:t>letech</a:t>
            </a:r>
            <a:r>
              <a:rPr lang="en-US" sz="2400" kern="0" dirty="0"/>
              <a:t> 2017-19 </a:t>
            </a:r>
            <a:r>
              <a:rPr lang="en-US" sz="2400" kern="0" dirty="0" err="1"/>
              <a:t>sebran</a:t>
            </a:r>
            <a:r>
              <a:rPr lang="cs-CZ" sz="2400" kern="0" dirty="0"/>
              <a:t>á </a:t>
            </a:r>
            <a:r>
              <a:rPr lang="en-US" sz="2400" kern="0" dirty="0"/>
              <a:t>v </a:t>
            </a:r>
            <a:r>
              <a:rPr lang="en-US" sz="2400" kern="0" dirty="0" err="1"/>
              <a:t>domácnostech</a:t>
            </a:r>
            <a:r>
              <a:rPr lang="en-US" sz="2400" kern="0" dirty="0"/>
              <a:t> </a:t>
            </a:r>
            <a:r>
              <a:rPr lang="en-US" sz="2400" kern="0" dirty="0" err="1"/>
              <a:t>nebo</a:t>
            </a:r>
            <a:r>
              <a:rPr lang="en-US" sz="2400" kern="0" dirty="0"/>
              <a:t> </a:t>
            </a:r>
            <a:r>
              <a:rPr lang="en-US" sz="2400" kern="0" dirty="0" err="1"/>
              <a:t>na</a:t>
            </a:r>
            <a:r>
              <a:rPr lang="en-US" sz="2400" kern="0" dirty="0"/>
              <a:t> </a:t>
            </a:r>
            <a:r>
              <a:rPr lang="en-US" sz="2400" kern="0" dirty="0" err="1"/>
              <a:t>předem</a:t>
            </a:r>
            <a:r>
              <a:rPr lang="en-US" sz="2400" kern="0" dirty="0"/>
              <a:t> </a:t>
            </a:r>
            <a:r>
              <a:rPr lang="en-US" sz="2400" kern="0" dirty="0" err="1"/>
              <a:t>vybraných</a:t>
            </a:r>
            <a:r>
              <a:rPr lang="en-US" sz="2400" kern="0" dirty="0"/>
              <a:t> </a:t>
            </a:r>
            <a:r>
              <a:rPr lang="en-US" sz="2400" kern="0" dirty="0" err="1"/>
              <a:t>školách</a:t>
            </a:r>
            <a:r>
              <a:rPr lang="en-US" sz="2400" kern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kern="0" dirty="0" err="1"/>
              <a:t>Děti</a:t>
            </a:r>
            <a:r>
              <a:rPr lang="en-US" sz="2400" kern="0" dirty="0"/>
              <a:t> 9 </a:t>
            </a:r>
            <a:r>
              <a:rPr lang="en-US" sz="2400" kern="0" dirty="0" err="1"/>
              <a:t>až</a:t>
            </a:r>
            <a:r>
              <a:rPr lang="en-US" sz="2400" kern="0" dirty="0"/>
              <a:t> 17 let (</a:t>
            </a:r>
            <a:r>
              <a:rPr lang="en-US" sz="2400" kern="0" dirty="0" err="1"/>
              <a:t>zde</a:t>
            </a:r>
            <a:r>
              <a:rPr lang="en-US" sz="2400" kern="0" dirty="0"/>
              <a:t> </a:t>
            </a:r>
            <a:r>
              <a:rPr lang="en-US" sz="2400" kern="0" dirty="0" err="1"/>
              <a:t>většinou</a:t>
            </a:r>
            <a:r>
              <a:rPr lang="en-US" sz="2400" kern="0" dirty="0"/>
              <a:t> 9 – 16 let </a:t>
            </a:r>
            <a:r>
              <a:rPr lang="en-US" sz="2400" kern="0" dirty="0" err="1"/>
              <a:t>nebo</a:t>
            </a:r>
            <a:r>
              <a:rPr lang="en-US" sz="2400" kern="0" dirty="0"/>
              <a:t> 12 - 16)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u="sng" kern="0" dirty="0"/>
          </a:p>
          <a:p>
            <a:r>
              <a:rPr lang="en-US" sz="2200" u="sng" kern="0" dirty="0"/>
              <a:t>EU Kids Online report</a:t>
            </a:r>
            <a:r>
              <a:rPr lang="en-US" sz="2200" kern="0" dirty="0"/>
              <a:t>:</a:t>
            </a:r>
          </a:p>
          <a:p>
            <a:r>
              <a:rPr lang="en-US" kern="0" dirty="0" err="1"/>
              <a:t>Smahel</a:t>
            </a:r>
            <a:r>
              <a:rPr lang="en-US" kern="0" dirty="0"/>
              <a:t>, D., </a:t>
            </a:r>
            <a:r>
              <a:rPr lang="en-US" kern="0" dirty="0" err="1"/>
              <a:t>Machackova</a:t>
            </a:r>
            <a:r>
              <a:rPr lang="en-US" kern="0" dirty="0"/>
              <a:t>, H., </a:t>
            </a:r>
            <a:r>
              <a:rPr lang="en-US" kern="0" dirty="0" err="1"/>
              <a:t>Mascheroni</a:t>
            </a:r>
            <a:r>
              <a:rPr lang="en-US" kern="0" dirty="0"/>
              <a:t>, G., </a:t>
            </a:r>
            <a:r>
              <a:rPr lang="en-US" kern="0" dirty="0" err="1"/>
              <a:t>Dedkova</a:t>
            </a:r>
            <a:r>
              <a:rPr lang="en-US" kern="0" dirty="0"/>
              <a:t>, L., </a:t>
            </a:r>
            <a:r>
              <a:rPr lang="en-US" kern="0" dirty="0" err="1"/>
              <a:t>Staksrud</a:t>
            </a:r>
            <a:r>
              <a:rPr lang="en-US" kern="0" dirty="0"/>
              <a:t>, E., </a:t>
            </a:r>
            <a:r>
              <a:rPr lang="en-US" kern="0" dirty="0" err="1"/>
              <a:t>Ólafsson</a:t>
            </a:r>
            <a:r>
              <a:rPr lang="en-US" kern="0" dirty="0"/>
              <a:t>, K., Livingstone, S., and </a:t>
            </a:r>
            <a:r>
              <a:rPr lang="en-US" kern="0" dirty="0" err="1"/>
              <a:t>Hasebrink</a:t>
            </a:r>
            <a:r>
              <a:rPr lang="en-US" kern="0" dirty="0"/>
              <a:t>, U. (2020). EU Kids Online 2020: Survey results from 19 countries. EU Kids Online. https://doi.org/10.21953/lse.47fdeqj01ofo</a:t>
            </a:r>
          </a:p>
          <a:p>
            <a:endParaRPr lang="en-US" sz="2200" kern="0" dirty="0"/>
          </a:p>
          <a:p>
            <a:endParaRPr lang="en-US" sz="2200" kern="0" dirty="0"/>
          </a:p>
          <a:p>
            <a:endParaRPr lang="en-US" sz="2200" kern="0" dirty="0"/>
          </a:p>
          <a:p>
            <a:endParaRPr lang="en-US" sz="2200" kern="0" dirty="0"/>
          </a:p>
          <a:p>
            <a:endParaRPr lang="en-US" sz="2200" kern="0" dirty="0"/>
          </a:p>
          <a:p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370428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78F08A-5260-48B2-922B-A53519148E79}"/>
              </a:ext>
            </a:extLst>
          </p:cNvPr>
          <p:cNvSpPr/>
          <p:nvPr/>
        </p:nvSpPr>
        <p:spPr>
          <a:xfrm>
            <a:off x="795448" y="126891"/>
            <a:ext cx="731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CD1E59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Denní online aktivity dětí 9-16 let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4DC570-B4F3-46FD-94E5-CF4C39A0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" y="858589"/>
            <a:ext cx="6969434" cy="578953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0BF238B-7DDA-48B7-B0FE-E017E346B43A}"/>
              </a:ext>
            </a:extLst>
          </p:cNvPr>
          <p:cNvSpPr/>
          <p:nvPr/>
        </p:nvSpPr>
        <p:spPr>
          <a:xfrm>
            <a:off x="1405916" y="1071113"/>
            <a:ext cx="1580045" cy="5659995"/>
          </a:xfrm>
          <a:prstGeom prst="rect">
            <a:avLst/>
          </a:prstGeom>
          <a:noFill/>
          <a:ln w="38100">
            <a:solidFill>
              <a:srgbClr val="CD1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A398031-E0F2-4975-8603-3B6482382B47}"/>
              </a:ext>
            </a:extLst>
          </p:cNvPr>
          <p:cNvSpPr/>
          <p:nvPr/>
        </p:nvSpPr>
        <p:spPr>
          <a:xfrm>
            <a:off x="434205" y="2225553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84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78F08A-5260-48B2-922B-A53519148E79}"/>
              </a:ext>
            </a:extLst>
          </p:cNvPr>
          <p:cNvSpPr/>
          <p:nvPr/>
        </p:nvSpPr>
        <p:spPr>
          <a:xfrm>
            <a:off x="795448" y="126891"/>
            <a:ext cx="7103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CD1E59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Denní online aktivity dětí 9-16 let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4DC570-B4F3-46FD-94E5-CF4C39A0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" y="858589"/>
            <a:ext cx="6969434" cy="578953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0BF238B-7DDA-48B7-B0FE-E017E346B43A}"/>
              </a:ext>
            </a:extLst>
          </p:cNvPr>
          <p:cNvSpPr/>
          <p:nvPr/>
        </p:nvSpPr>
        <p:spPr>
          <a:xfrm>
            <a:off x="2991955" y="1071114"/>
            <a:ext cx="1644781" cy="5577006"/>
          </a:xfrm>
          <a:prstGeom prst="rect">
            <a:avLst/>
          </a:prstGeom>
          <a:noFill/>
          <a:ln w="38100">
            <a:solidFill>
              <a:srgbClr val="CD1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F260A8A1-7C4C-4D9B-9530-F0C9336E67D9}"/>
              </a:ext>
            </a:extLst>
          </p:cNvPr>
          <p:cNvSpPr/>
          <p:nvPr/>
        </p:nvSpPr>
        <p:spPr>
          <a:xfrm>
            <a:off x="434205" y="2208515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25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78F08A-5260-48B2-922B-A53519148E79}"/>
              </a:ext>
            </a:extLst>
          </p:cNvPr>
          <p:cNvSpPr/>
          <p:nvPr/>
        </p:nvSpPr>
        <p:spPr>
          <a:xfrm>
            <a:off x="795448" y="126891"/>
            <a:ext cx="7103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CD1E59"/>
                </a:solidFill>
                <a:latin typeface="Tahom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Denní online aktivity dětí 9-16 let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54DC570-B4F3-46FD-94E5-CF4C39A05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" y="858589"/>
            <a:ext cx="6969434" cy="578953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0BF238B-7DDA-48B7-B0FE-E017E346B43A}"/>
              </a:ext>
            </a:extLst>
          </p:cNvPr>
          <p:cNvSpPr/>
          <p:nvPr/>
        </p:nvSpPr>
        <p:spPr>
          <a:xfrm>
            <a:off x="4588185" y="1154103"/>
            <a:ext cx="814616" cy="5577006"/>
          </a:xfrm>
          <a:prstGeom prst="rect">
            <a:avLst/>
          </a:prstGeom>
          <a:noFill/>
          <a:ln w="38100">
            <a:solidFill>
              <a:srgbClr val="CD1E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41A53B7-21C3-4308-AC6F-D920E1034F1F}"/>
              </a:ext>
            </a:extLst>
          </p:cNvPr>
          <p:cNvSpPr/>
          <p:nvPr/>
        </p:nvSpPr>
        <p:spPr>
          <a:xfrm>
            <a:off x="434205" y="2218522"/>
            <a:ext cx="431642" cy="249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3287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4-3-en.potx" id="{9EF5163A-A12E-407C-B854-551B942F3447}" vid="{F02A59F9-0B01-4354-B154-4799DDD5FE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muni-prezentace-4-3-en</Template>
  <TotalTime>0</TotalTime>
  <Words>2381</Words>
  <Application>Microsoft Office PowerPoint</Application>
  <PresentationFormat>Předvádění na obrazovce (4:3)</PresentationFormat>
  <Paragraphs>196</Paragraphs>
  <Slides>32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Wingdings</vt:lpstr>
      <vt:lpstr>Presentation_MU_EN</vt:lpstr>
      <vt:lpstr>Online rizika pro dospívající    </vt:lpstr>
      <vt:lpstr>Vývojové hledisko </vt:lpstr>
      <vt:lpstr>Rizika versus příležitosti </vt:lpstr>
      <vt:lpstr>iMEW model </vt:lpstr>
      <vt:lpstr>iMEW model </vt:lpstr>
      <vt:lpstr>EU KIDS ONLINE </vt:lpstr>
      <vt:lpstr>Prezentace aplikace PowerPoint</vt:lpstr>
      <vt:lpstr>Prezentace aplikace PowerPoint</vt:lpstr>
      <vt:lpstr>Prezentace aplikace PowerPoint</vt:lpstr>
      <vt:lpstr>Prezentace aplikace PowerPoint</vt:lpstr>
      <vt:lpstr>Čeští adolescenti na mobilech</vt:lpstr>
      <vt:lpstr>Jaké znáte či jaké jste zažili online rizika?</vt:lpstr>
      <vt:lpstr>Online rizika</vt:lpstr>
      <vt:lpstr>Celková viktimizace a agrese</vt:lpstr>
      <vt:lpstr>Frekvence viktimizace online a offline (9-16) </vt:lpstr>
      <vt:lpstr>Ublížení po online  viktimizaci (9 – 16 let)</vt:lpstr>
      <vt:lpstr>Expozice nenávistným obsahům online</vt:lpstr>
      <vt:lpstr>Expozice nenávistným obsahům online</vt:lpstr>
      <vt:lpstr>Expozice nenávistným obsahům online</vt:lpstr>
      <vt:lpstr>Expozice nenávistným obsahům online</vt:lpstr>
      <vt:lpstr>Expozice sexuálním obrázkům (věk 9 – 16)</vt:lpstr>
      <vt:lpstr>Expozice sexuálním obrázkům</vt:lpstr>
      <vt:lpstr>Reakce na expozici sexuálním obrázkům</vt:lpstr>
      <vt:lpstr>Setkávání s cizími lidmi z internetu (12-16)  </vt:lpstr>
      <vt:lpstr>Proč se mladí setkávají z lidmi z internetu  </vt:lpstr>
      <vt:lpstr>Proč se mladí setkávají z lidmi z internetu  </vt:lpstr>
      <vt:lpstr>Zkuste dát doporučení mladým ohledně:  - setkání s cizím člověkem z internetu  - co má dělat, když viděl kyberšikanu spolužáka</vt:lpstr>
      <vt:lpstr>Bavení se o ICT v rodině </vt:lpstr>
      <vt:lpstr>Mediace ICT </vt:lpstr>
      <vt:lpstr>Rizikové faktory</vt:lpstr>
      <vt:lpstr>Protektivní faktory</vt:lpstr>
      <vt:lpstr>Závěry</vt:lpstr>
    </vt:vector>
  </TitlesOfParts>
  <Company>CVT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davs</dc:creator>
  <cp:lastModifiedBy>David Smahel</cp:lastModifiedBy>
  <cp:revision>14</cp:revision>
  <dcterms:created xsi:type="dcterms:W3CDTF">2022-12-08T07:59:00Z</dcterms:created>
  <dcterms:modified xsi:type="dcterms:W3CDTF">2023-11-21T06:13:57Z</dcterms:modified>
</cp:coreProperties>
</file>