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64" r:id="rId4"/>
    <p:sldId id="269" r:id="rId5"/>
    <p:sldId id="277" r:id="rId6"/>
    <p:sldId id="281" r:id="rId7"/>
    <p:sldId id="282" r:id="rId8"/>
    <p:sldId id="280" r:id="rId9"/>
    <p:sldId id="290" r:id="rId10"/>
    <p:sldId id="285" r:id="rId11"/>
    <p:sldId id="287" r:id="rId12"/>
    <p:sldId id="288" r:id="rId13"/>
    <p:sldId id="289" r:id="rId14"/>
    <p:sldId id="258" r:id="rId15"/>
    <p:sldId id="262" r:id="rId16"/>
    <p:sldId id="261" r:id="rId17"/>
    <p:sldId id="260" r:id="rId18"/>
    <p:sldId id="259" r:id="rId19"/>
    <p:sldId id="292" r:id="rId20"/>
    <p:sldId id="295" r:id="rId21"/>
    <p:sldId id="297" r:id="rId22"/>
    <p:sldId id="300" r:id="rId23"/>
    <p:sldId id="299" r:id="rId24"/>
    <p:sldId id="298" r:id="rId25"/>
    <p:sldId id="301" r:id="rId26"/>
    <p:sldId id="305" r:id="rId27"/>
    <p:sldId id="306" r:id="rId28"/>
    <p:sldId id="307" r:id="rId29"/>
    <p:sldId id="272" r:id="rId30"/>
    <p:sldId id="273" r:id="rId31"/>
    <p:sldId id="275" r:id="rId32"/>
    <p:sldId id="30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680"/>
  </p:normalViewPr>
  <p:slideViewPr>
    <p:cSldViewPr snapToGrid="0">
      <p:cViewPr varScale="1">
        <p:scale>
          <a:sx n="122" d="100"/>
          <a:sy n="122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BFD96-DDC9-4738-A028-2159D0BAC49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3F13488-CA26-43D8-BF96-0CEAFF2A61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 je to well-being</a:t>
          </a:r>
        </a:p>
      </dgm:t>
    </dgm:pt>
    <dgm:pt modelId="{421C3410-BC72-48D7-ACB3-4B8416D386BA}" type="parTrans" cxnId="{1AC02178-824F-4252-994F-BED0FFE8029D}">
      <dgm:prSet/>
      <dgm:spPr/>
      <dgm:t>
        <a:bodyPr/>
        <a:lstStyle/>
        <a:p>
          <a:endParaRPr lang="en-US"/>
        </a:p>
      </dgm:t>
    </dgm:pt>
    <dgm:pt modelId="{2C483F55-35A7-4D1E-AF78-4E13A50374DC}" type="sibTrans" cxnId="{1AC02178-824F-4252-994F-BED0FFE8029D}">
      <dgm:prSet/>
      <dgm:spPr/>
      <dgm:t>
        <a:bodyPr/>
        <a:lstStyle/>
        <a:p>
          <a:endParaRPr lang="en-US"/>
        </a:p>
      </dgm:t>
    </dgm:pt>
    <dgm:pt modelId="{C7087A83-D75B-4FC7-8AE6-094B67FAC0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Jak s ním souvisí digitální technologie</a:t>
          </a:r>
        </a:p>
      </dgm:t>
    </dgm:pt>
    <dgm:pt modelId="{A7571A09-5115-4AB1-8CEE-F63B9D130836}" type="parTrans" cxnId="{1BCF69CB-39FE-48D6-A4AD-024C64D0CE78}">
      <dgm:prSet/>
      <dgm:spPr/>
      <dgm:t>
        <a:bodyPr/>
        <a:lstStyle/>
        <a:p>
          <a:endParaRPr lang="en-US"/>
        </a:p>
      </dgm:t>
    </dgm:pt>
    <dgm:pt modelId="{2DD9FF69-BCF5-41A2-944E-072EFE35394F}" type="sibTrans" cxnId="{1BCF69CB-39FE-48D6-A4AD-024C64D0CE78}">
      <dgm:prSet/>
      <dgm:spPr/>
      <dgm:t>
        <a:bodyPr/>
        <a:lstStyle/>
        <a:p>
          <a:endParaRPr lang="en-US"/>
        </a:p>
      </dgm:t>
    </dgm:pt>
    <dgm:pt modelId="{6E94FBCE-A371-497C-84C6-C6407EF619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Vyvážené používání ICT (digitální well-being)</a:t>
          </a:r>
        </a:p>
      </dgm:t>
    </dgm:pt>
    <dgm:pt modelId="{F4EB170B-A218-4588-B13D-E91076709F5D}" type="parTrans" cxnId="{0413EA3A-6EF8-4638-B6F0-80283B35958C}">
      <dgm:prSet/>
      <dgm:spPr/>
      <dgm:t>
        <a:bodyPr/>
        <a:lstStyle/>
        <a:p>
          <a:endParaRPr lang="en-US"/>
        </a:p>
      </dgm:t>
    </dgm:pt>
    <dgm:pt modelId="{123844D9-1D73-4056-BE2F-FA40D1207BC6}" type="sibTrans" cxnId="{0413EA3A-6EF8-4638-B6F0-80283B35958C}">
      <dgm:prSet/>
      <dgm:spPr/>
      <dgm:t>
        <a:bodyPr/>
        <a:lstStyle/>
        <a:p>
          <a:endParaRPr lang="en-US"/>
        </a:p>
      </dgm:t>
    </dgm:pt>
    <dgm:pt modelId="{DD93B5CF-0A93-4B2B-A38A-BABCFA8EE574}" type="pres">
      <dgm:prSet presAssocID="{B13BFD96-DDC9-4738-A028-2159D0BAC499}" presName="root" presStyleCnt="0">
        <dgm:presLayoutVars>
          <dgm:dir/>
          <dgm:resizeHandles val="exact"/>
        </dgm:presLayoutVars>
      </dgm:prSet>
      <dgm:spPr/>
    </dgm:pt>
    <dgm:pt modelId="{F7B39509-1C2F-4944-A750-E14B4F8BFBCB}" type="pres">
      <dgm:prSet presAssocID="{E3F13488-CA26-43D8-BF96-0CEAFF2A6154}" presName="compNode" presStyleCnt="0"/>
      <dgm:spPr/>
    </dgm:pt>
    <dgm:pt modelId="{295FA722-326A-46B9-8D97-F431F5C4D7C7}" type="pres">
      <dgm:prSet presAssocID="{E3F13488-CA26-43D8-BF96-0CEAFF2A61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BA77527-8351-4349-8E73-D8CD7613F0D6}" type="pres">
      <dgm:prSet presAssocID="{E3F13488-CA26-43D8-BF96-0CEAFF2A6154}" presName="spaceRect" presStyleCnt="0"/>
      <dgm:spPr/>
    </dgm:pt>
    <dgm:pt modelId="{2F528887-5B3D-4691-8ED7-A8D96ACF9533}" type="pres">
      <dgm:prSet presAssocID="{E3F13488-CA26-43D8-BF96-0CEAFF2A6154}" presName="textRect" presStyleLbl="revTx" presStyleIdx="0" presStyleCnt="3">
        <dgm:presLayoutVars>
          <dgm:chMax val="1"/>
          <dgm:chPref val="1"/>
        </dgm:presLayoutVars>
      </dgm:prSet>
      <dgm:spPr/>
    </dgm:pt>
    <dgm:pt modelId="{6EE60DE4-45F2-447A-868F-1220DF4DE54D}" type="pres">
      <dgm:prSet presAssocID="{2C483F55-35A7-4D1E-AF78-4E13A50374DC}" presName="sibTrans" presStyleCnt="0"/>
      <dgm:spPr/>
    </dgm:pt>
    <dgm:pt modelId="{649F67B3-5255-4C97-BF97-058F0F1FD467}" type="pres">
      <dgm:prSet presAssocID="{C7087A83-D75B-4FC7-8AE6-094B67FAC0F7}" presName="compNode" presStyleCnt="0"/>
      <dgm:spPr/>
    </dgm:pt>
    <dgm:pt modelId="{5D2818C1-68D2-4F5C-9693-020D5A3FC90A}" type="pres">
      <dgm:prSet presAssocID="{C7087A83-D75B-4FC7-8AE6-094B67FAC0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251AF645-44A4-4D9B-9688-0659601A6C26}" type="pres">
      <dgm:prSet presAssocID="{C7087A83-D75B-4FC7-8AE6-094B67FAC0F7}" presName="spaceRect" presStyleCnt="0"/>
      <dgm:spPr/>
    </dgm:pt>
    <dgm:pt modelId="{7A0258A8-5C40-476A-8585-BFE4C200ACEC}" type="pres">
      <dgm:prSet presAssocID="{C7087A83-D75B-4FC7-8AE6-094B67FAC0F7}" presName="textRect" presStyleLbl="revTx" presStyleIdx="1" presStyleCnt="3">
        <dgm:presLayoutVars>
          <dgm:chMax val="1"/>
          <dgm:chPref val="1"/>
        </dgm:presLayoutVars>
      </dgm:prSet>
      <dgm:spPr/>
    </dgm:pt>
    <dgm:pt modelId="{862BC27C-864E-4CB6-B322-F40134157419}" type="pres">
      <dgm:prSet presAssocID="{2DD9FF69-BCF5-41A2-944E-072EFE35394F}" presName="sibTrans" presStyleCnt="0"/>
      <dgm:spPr/>
    </dgm:pt>
    <dgm:pt modelId="{484460B8-29F5-48A5-82F1-2A4FF7C3800B}" type="pres">
      <dgm:prSet presAssocID="{6E94FBCE-A371-497C-84C6-C6407EF619B9}" presName="compNode" presStyleCnt="0"/>
      <dgm:spPr/>
    </dgm:pt>
    <dgm:pt modelId="{8DA0BEE7-5B99-4E40-A356-9FA22B8A4A8A}" type="pres">
      <dgm:prSet presAssocID="{6E94FBCE-A371-497C-84C6-C6407EF619B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C6458A8-8ECD-4DB8-8AE7-4DB19DAE122A}" type="pres">
      <dgm:prSet presAssocID="{6E94FBCE-A371-497C-84C6-C6407EF619B9}" presName="spaceRect" presStyleCnt="0"/>
      <dgm:spPr/>
    </dgm:pt>
    <dgm:pt modelId="{CFC439C3-0959-4D00-B369-C17B0859D340}" type="pres">
      <dgm:prSet presAssocID="{6E94FBCE-A371-497C-84C6-C6407EF619B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6FE5026-512B-EC46-9FFE-6E6D20E08136}" type="presOf" srcId="{E3F13488-CA26-43D8-BF96-0CEAFF2A6154}" destId="{2F528887-5B3D-4691-8ED7-A8D96ACF9533}" srcOrd="0" destOrd="0" presId="urn:microsoft.com/office/officeart/2018/2/layout/IconLabelList"/>
    <dgm:cxn modelId="{D32FCF27-3672-AB42-ADD2-96421809FE85}" type="presOf" srcId="{C7087A83-D75B-4FC7-8AE6-094B67FAC0F7}" destId="{7A0258A8-5C40-476A-8585-BFE4C200ACEC}" srcOrd="0" destOrd="0" presId="urn:microsoft.com/office/officeart/2018/2/layout/IconLabelList"/>
    <dgm:cxn modelId="{0413EA3A-6EF8-4638-B6F0-80283B35958C}" srcId="{B13BFD96-DDC9-4738-A028-2159D0BAC499}" destId="{6E94FBCE-A371-497C-84C6-C6407EF619B9}" srcOrd="2" destOrd="0" parTransId="{F4EB170B-A218-4588-B13D-E91076709F5D}" sibTransId="{123844D9-1D73-4056-BE2F-FA40D1207BC6}"/>
    <dgm:cxn modelId="{1AC02178-824F-4252-994F-BED0FFE8029D}" srcId="{B13BFD96-DDC9-4738-A028-2159D0BAC499}" destId="{E3F13488-CA26-43D8-BF96-0CEAFF2A6154}" srcOrd="0" destOrd="0" parTransId="{421C3410-BC72-48D7-ACB3-4B8416D386BA}" sibTransId="{2C483F55-35A7-4D1E-AF78-4E13A50374DC}"/>
    <dgm:cxn modelId="{7D645879-131A-CF45-B863-E363AE88F4A4}" type="presOf" srcId="{B13BFD96-DDC9-4738-A028-2159D0BAC499}" destId="{DD93B5CF-0A93-4B2B-A38A-BABCFA8EE574}" srcOrd="0" destOrd="0" presId="urn:microsoft.com/office/officeart/2018/2/layout/IconLabelList"/>
    <dgm:cxn modelId="{1BCF69CB-39FE-48D6-A4AD-024C64D0CE78}" srcId="{B13BFD96-DDC9-4738-A028-2159D0BAC499}" destId="{C7087A83-D75B-4FC7-8AE6-094B67FAC0F7}" srcOrd="1" destOrd="0" parTransId="{A7571A09-5115-4AB1-8CEE-F63B9D130836}" sibTransId="{2DD9FF69-BCF5-41A2-944E-072EFE35394F}"/>
    <dgm:cxn modelId="{866A0DE7-2C8D-1841-BBFF-DA829CF8BEDB}" type="presOf" srcId="{6E94FBCE-A371-497C-84C6-C6407EF619B9}" destId="{CFC439C3-0959-4D00-B369-C17B0859D340}" srcOrd="0" destOrd="0" presId="urn:microsoft.com/office/officeart/2018/2/layout/IconLabelList"/>
    <dgm:cxn modelId="{FB4CBC6E-0819-6C40-B330-23EB3F6FE2D3}" type="presParOf" srcId="{DD93B5CF-0A93-4B2B-A38A-BABCFA8EE574}" destId="{F7B39509-1C2F-4944-A750-E14B4F8BFBCB}" srcOrd="0" destOrd="0" presId="urn:microsoft.com/office/officeart/2018/2/layout/IconLabelList"/>
    <dgm:cxn modelId="{FDACBFE6-BEAF-4749-8B45-A6776F8A0EF5}" type="presParOf" srcId="{F7B39509-1C2F-4944-A750-E14B4F8BFBCB}" destId="{295FA722-326A-46B9-8D97-F431F5C4D7C7}" srcOrd="0" destOrd="0" presId="urn:microsoft.com/office/officeart/2018/2/layout/IconLabelList"/>
    <dgm:cxn modelId="{A9D3D2AD-5176-1A46-B1C1-1F74F5947186}" type="presParOf" srcId="{F7B39509-1C2F-4944-A750-E14B4F8BFBCB}" destId="{ABA77527-8351-4349-8E73-D8CD7613F0D6}" srcOrd="1" destOrd="0" presId="urn:microsoft.com/office/officeart/2018/2/layout/IconLabelList"/>
    <dgm:cxn modelId="{7E3D5AB6-67DC-234D-A324-19BA887CCE00}" type="presParOf" srcId="{F7B39509-1C2F-4944-A750-E14B4F8BFBCB}" destId="{2F528887-5B3D-4691-8ED7-A8D96ACF9533}" srcOrd="2" destOrd="0" presId="urn:microsoft.com/office/officeart/2018/2/layout/IconLabelList"/>
    <dgm:cxn modelId="{37678974-B468-A84F-9129-681E33D10170}" type="presParOf" srcId="{DD93B5CF-0A93-4B2B-A38A-BABCFA8EE574}" destId="{6EE60DE4-45F2-447A-868F-1220DF4DE54D}" srcOrd="1" destOrd="0" presId="urn:microsoft.com/office/officeart/2018/2/layout/IconLabelList"/>
    <dgm:cxn modelId="{FCA34795-70A7-7944-80C5-F8530E88B774}" type="presParOf" srcId="{DD93B5CF-0A93-4B2B-A38A-BABCFA8EE574}" destId="{649F67B3-5255-4C97-BF97-058F0F1FD467}" srcOrd="2" destOrd="0" presId="urn:microsoft.com/office/officeart/2018/2/layout/IconLabelList"/>
    <dgm:cxn modelId="{3034B4F5-E6F4-FC4D-96BC-3E0CFC3A2BB2}" type="presParOf" srcId="{649F67B3-5255-4C97-BF97-058F0F1FD467}" destId="{5D2818C1-68D2-4F5C-9693-020D5A3FC90A}" srcOrd="0" destOrd="0" presId="urn:microsoft.com/office/officeart/2018/2/layout/IconLabelList"/>
    <dgm:cxn modelId="{0A07476A-2B36-924A-9954-B6125EFE5682}" type="presParOf" srcId="{649F67B3-5255-4C97-BF97-058F0F1FD467}" destId="{251AF645-44A4-4D9B-9688-0659601A6C26}" srcOrd="1" destOrd="0" presId="urn:microsoft.com/office/officeart/2018/2/layout/IconLabelList"/>
    <dgm:cxn modelId="{F2B5350E-A7DD-F941-BEB8-D70E9EE540C2}" type="presParOf" srcId="{649F67B3-5255-4C97-BF97-058F0F1FD467}" destId="{7A0258A8-5C40-476A-8585-BFE4C200ACEC}" srcOrd="2" destOrd="0" presId="urn:microsoft.com/office/officeart/2018/2/layout/IconLabelList"/>
    <dgm:cxn modelId="{882344F2-E917-D64F-833E-14E98E74835A}" type="presParOf" srcId="{DD93B5CF-0A93-4B2B-A38A-BABCFA8EE574}" destId="{862BC27C-864E-4CB6-B322-F40134157419}" srcOrd="3" destOrd="0" presId="urn:microsoft.com/office/officeart/2018/2/layout/IconLabelList"/>
    <dgm:cxn modelId="{0F58BB70-D54B-C34C-9471-AEADFBAE8A21}" type="presParOf" srcId="{DD93B5CF-0A93-4B2B-A38A-BABCFA8EE574}" destId="{484460B8-29F5-48A5-82F1-2A4FF7C3800B}" srcOrd="4" destOrd="0" presId="urn:microsoft.com/office/officeart/2018/2/layout/IconLabelList"/>
    <dgm:cxn modelId="{762537F8-4EBA-044C-B4DD-C3CB583A82A2}" type="presParOf" srcId="{484460B8-29F5-48A5-82F1-2A4FF7C3800B}" destId="{8DA0BEE7-5B99-4E40-A356-9FA22B8A4A8A}" srcOrd="0" destOrd="0" presId="urn:microsoft.com/office/officeart/2018/2/layout/IconLabelList"/>
    <dgm:cxn modelId="{460FB099-5871-CB42-A264-A8C5DF00E1B0}" type="presParOf" srcId="{484460B8-29F5-48A5-82F1-2A4FF7C3800B}" destId="{7C6458A8-8ECD-4DB8-8AE7-4DB19DAE122A}" srcOrd="1" destOrd="0" presId="urn:microsoft.com/office/officeart/2018/2/layout/IconLabelList"/>
    <dgm:cxn modelId="{372DF95E-ABA8-2043-8F09-29C232203BF5}" type="presParOf" srcId="{484460B8-29F5-48A5-82F1-2A4FF7C3800B}" destId="{CFC439C3-0959-4D00-B369-C17B0859D3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24C8C-D459-4679-9FAE-92A2AB13F7D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6038D1-8C71-4C1D-886C-4637F67EC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depresivita</a:t>
          </a:r>
        </a:p>
      </dgm:t>
    </dgm:pt>
    <dgm:pt modelId="{01660EA5-1CF8-42EE-84F6-0D22FBE06ED3}" type="parTrans" cxnId="{933626A9-46D1-407A-B8D4-8BAC14910001}">
      <dgm:prSet/>
      <dgm:spPr/>
      <dgm:t>
        <a:bodyPr/>
        <a:lstStyle/>
        <a:p>
          <a:endParaRPr lang="en-US"/>
        </a:p>
      </dgm:t>
    </dgm:pt>
    <dgm:pt modelId="{ACF3B5B4-5948-4711-BCCF-3B3252DB62BB}" type="sibTrans" cxnId="{933626A9-46D1-407A-B8D4-8BAC14910001}">
      <dgm:prSet/>
      <dgm:spPr/>
      <dgm:t>
        <a:bodyPr/>
        <a:lstStyle/>
        <a:p>
          <a:endParaRPr lang="en-US"/>
        </a:p>
      </dgm:t>
    </dgm:pt>
    <dgm:pt modelId="{49F0F9EF-72F5-41A2-9D75-A9CF3BD102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 aktivního používání SNS se snižuje, u pasivního zvyšuje</a:t>
          </a:r>
        </a:p>
      </dgm:t>
    </dgm:pt>
    <dgm:pt modelId="{ADF26367-523F-48E8-AF9F-001BF72D078F}" type="parTrans" cxnId="{420BF46E-4586-462E-9DBB-73CB5971431F}">
      <dgm:prSet/>
      <dgm:spPr/>
      <dgm:t>
        <a:bodyPr/>
        <a:lstStyle/>
        <a:p>
          <a:endParaRPr lang="en-US"/>
        </a:p>
      </dgm:t>
    </dgm:pt>
    <dgm:pt modelId="{85100E92-B6B9-4E96-8054-19C9B30A3DCB}" type="sibTrans" cxnId="{420BF46E-4586-462E-9DBB-73CB5971431F}">
      <dgm:prSet/>
      <dgm:spPr/>
      <dgm:t>
        <a:bodyPr/>
        <a:lstStyle/>
        <a:p>
          <a:endParaRPr lang="en-US"/>
        </a:p>
      </dgm:t>
    </dgm:pt>
    <dgm:pt modelId="{6865D560-E32E-41C6-B2DD-6A94FA73EE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osamělost </a:t>
          </a:r>
        </a:p>
      </dgm:t>
    </dgm:pt>
    <dgm:pt modelId="{CB8F4679-A30A-4DF2-9BED-2E046CEB9BD3}" type="parTrans" cxnId="{B5D7C036-5E33-4256-8472-86347A73D0B8}">
      <dgm:prSet/>
      <dgm:spPr/>
      <dgm:t>
        <a:bodyPr/>
        <a:lstStyle/>
        <a:p>
          <a:endParaRPr lang="en-US"/>
        </a:p>
      </dgm:t>
    </dgm:pt>
    <dgm:pt modelId="{40F35CCC-1F33-4265-A3BC-70F89F0C31C1}" type="sibTrans" cxnId="{B5D7C036-5E33-4256-8472-86347A73D0B8}">
      <dgm:prSet/>
      <dgm:spPr/>
      <dgm:t>
        <a:bodyPr/>
        <a:lstStyle/>
        <a:p>
          <a:endParaRPr lang="en-US"/>
        </a:p>
      </dgm:t>
    </dgm:pt>
    <dgm:pt modelId="{5B54D53D-B943-4AD4-BA8F-97C8BA7F69C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spíš u nesociálních aktivit online</a:t>
          </a:r>
          <a:endParaRPr lang="en-US"/>
        </a:p>
      </dgm:t>
    </dgm:pt>
    <dgm:pt modelId="{6BD46C60-E749-4F43-88F8-9800FE8B2533}" type="parTrans" cxnId="{FE57547E-FA8C-4ED2-BF0F-C76600AF3DAA}">
      <dgm:prSet/>
      <dgm:spPr/>
      <dgm:t>
        <a:bodyPr/>
        <a:lstStyle/>
        <a:p>
          <a:endParaRPr lang="en-US"/>
        </a:p>
      </dgm:t>
    </dgm:pt>
    <dgm:pt modelId="{0EF01772-29C8-4480-AB99-9B7E7150B465}" type="sibTrans" cxnId="{FE57547E-FA8C-4ED2-BF0F-C76600AF3DAA}">
      <dgm:prSet/>
      <dgm:spPr/>
      <dgm:t>
        <a:bodyPr/>
        <a:lstStyle/>
        <a:p>
          <a:endParaRPr lang="en-US"/>
        </a:p>
      </dgm:t>
    </dgm:pt>
    <dgm:pt modelId="{04A9A818-1C0C-441E-BBAE-C2137DACC4D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sociální dovednosti tento vztah můžou tlumit</a:t>
          </a:r>
          <a:endParaRPr lang="en-US"/>
        </a:p>
      </dgm:t>
    </dgm:pt>
    <dgm:pt modelId="{80763708-7354-467B-AC55-257AB4751E2D}" type="parTrans" cxnId="{FC3B44BC-5E0F-440A-8B18-64C539B649FA}">
      <dgm:prSet/>
      <dgm:spPr/>
      <dgm:t>
        <a:bodyPr/>
        <a:lstStyle/>
        <a:p>
          <a:endParaRPr lang="en-US"/>
        </a:p>
      </dgm:t>
    </dgm:pt>
    <dgm:pt modelId="{E92D44FF-0FBB-430A-A41B-29A423351770}" type="sibTrans" cxnId="{FC3B44BC-5E0F-440A-8B18-64C539B649FA}">
      <dgm:prSet/>
      <dgm:spPr/>
      <dgm:t>
        <a:bodyPr/>
        <a:lstStyle/>
        <a:p>
          <a:endParaRPr lang="en-US"/>
        </a:p>
      </dgm:t>
    </dgm:pt>
    <dgm:pt modelId="{FD48DAD2-4EDD-48D5-8009-D33249B0D0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jídlo</a:t>
          </a:r>
        </a:p>
      </dgm:t>
    </dgm:pt>
    <dgm:pt modelId="{59E838C6-E07F-4E10-A031-F34B413CD1A3}" type="parTrans" cxnId="{4F688302-292B-474B-9379-D1F1EA845E04}">
      <dgm:prSet/>
      <dgm:spPr/>
      <dgm:t>
        <a:bodyPr/>
        <a:lstStyle/>
        <a:p>
          <a:endParaRPr lang="en-US"/>
        </a:p>
      </dgm:t>
    </dgm:pt>
    <dgm:pt modelId="{08EAE07B-0E84-45CE-8601-6036033756DE}" type="sibTrans" cxnId="{4F688302-292B-474B-9379-D1F1EA845E04}">
      <dgm:prSet/>
      <dgm:spPr/>
      <dgm:t>
        <a:bodyPr/>
        <a:lstStyle/>
        <a:p>
          <a:endParaRPr lang="en-US"/>
        </a:p>
      </dgm:t>
    </dgm:pt>
    <dgm:pt modelId="{73F0DE04-6AEC-4112-BEB4-AEE4D715AB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kontext rodinných večeří</a:t>
          </a:r>
        </a:p>
      </dgm:t>
    </dgm:pt>
    <dgm:pt modelId="{FA88F2B9-6088-4C20-BBD5-59522A259BA2}" type="parTrans" cxnId="{5F668744-0B23-4AF4-8297-36E0AA5EEAAB}">
      <dgm:prSet/>
      <dgm:spPr/>
      <dgm:t>
        <a:bodyPr/>
        <a:lstStyle/>
        <a:p>
          <a:endParaRPr lang="en-US"/>
        </a:p>
      </dgm:t>
    </dgm:pt>
    <dgm:pt modelId="{AB0AE0E3-3266-48D8-9FEE-A31D90AE81A3}" type="sibTrans" cxnId="{5F668744-0B23-4AF4-8297-36E0AA5EEAAB}">
      <dgm:prSet/>
      <dgm:spPr/>
      <dgm:t>
        <a:bodyPr/>
        <a:lstStyle/>
        <a:p>
          <a:endParaRPr lang="en-US"/>
        </a:p>
      </dgm:t>
    </dgm:pt>
    <dgm:pt modelId="{D46DFECC-7119-49B1-9D92-ADA0EE648E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spánek</a:t>
          </a:r>
        </a:p>
      </dgm:t>
    </dgm:pt>
    <dgm:pt modelId="{991CDFFF-FA9F-4C57-A53B-91EFDA49C132}" type="parTrans" cxnId="{9C7CEF2E-66D9-4355-895E-8B05B7F685FF}">
      <dgm:prSet/>
      <dgm:spPr/>
      <dgm:t>
        <a:bodyPr/>
        <a:lstStyle/>
        <a:p>
          <a:endParaRPr lang="en-US"/>
        </a:p>
      </dgm:t>
    </dgm:pt>
    <dgm:pt modelId="{3F31AA66-A1B9-4ABB-8020-B9E15BE605EE}" type="sibTrans" cxnId="{9C7CEF2E-66D9-4355-895E-8B05B7F685FF}">
      <dgm:prSet/>
      <dgm:spPr/>
      <dgm:t>
        <a:bodyPr/>
        <a:lstStyle/>
        <a:p>
          <a:endParaRPr lang="en-US"/>
        </a:p>
      </dgm:t>
    </dgm:pt>
    <dgm:pt modelId="{2259A7F2-CC83-443D-B53D-7FBBEA7242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efekt počítače x mobilu</a:t>
          </a:r>
        </a:p>
      </dgm:t>
    </dgm:pt>
    <dgm:pt modelId="{5F0E3A40-1294-4AB3-853F-DD8496B50667}" type="parTrans" cxnId="{EDE0B1ED-7E74-4AB4-A188-0F4DBE6DAC22}">
      <dgm:prSet/>
      <dgm:spPr/>
      <dgm:t>
        <a:bodyPr/>
        <a:lstStyle/>
        <a:p>
          <a:endParaRPr lang="en-US"/>
        </a:p>
      </dgm:t>
    </dgm:pt>
    <dgm:pt modelId="{90F8A4B1-D6A9-4351-9796-63A388BF3C63}" type="sibTrans" cxnId="{EDE0B1ED-7E74-4AB4-A188-0F4DBE6DAC22}">
      <dgm:prSet/>
      <dgm:spPr/>
      <dgm:t>
        <a:bodyPr/>
        <a:lstStyle/>
        <a:p>
          <a:endParaRPr lang="en-US"/>
        </a:p>
      </dgm:t>
    </dgm:pt>
    <dgm:pt modelId="{B7D2F619-4DEB-4DF8-80B2-DF4CD601D3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různé aspekty spánku</a:t>
          </a:r>
        </a:p>
      </dgm:t>
    </dgm:pt>
    <dgm:pt modelId="{CCC5FE03-E1B0-4504-BF64-617C034898C6}" type="parTrans" cxnId="{4B65F1F9-E0A9-4EEC-A969-AB696F7AF7E6}">
      <dgm:prSet/>
      <dgm:spPr/>
      <dgm:t>
        <a:bodyPr/>
        <a:lstStyle/>
        <a:p>
          <a:endParaRPr lang="en-US"/>
        </a:p>
      </dgm:t>
    </dgm:pt>
    <dgm:pt modelId="{4621B0F0-4AAA-43C9-AB2E-83A24CD4539D}" type="sibTrans" cxnId="{4B65F1F9-E0A9-4EEC-A969-AB696F7AF7E6}">
      <dgm:prSet/>
      <dgm:spPr/>
      <dgm:t>
        <a:bodyPr/>
        <a:lstStyle/>
        <a:p>
          <a:endParaRPr lang="en-US"/>
        </a:p>
      </dgm:t>
    </dgm:pt>
    <dgm:pt modelId="{A670535C-CD91-48D4-9139-6B967EFADC85}" type="pres">
      <dgm:prSet presAssocID="{4B724C8C-D459-4679-9FAE-92A2AB13F7D9}" presName="root" presStyleCnt="0">
        <dgm:presLayoutVars>
          <dgm:dir/>
          <dgm:resizeHandles val="exact"/>
        </dgm:presLayoutVars>
      </dgm:prSet>
      <dgm:spPr/>
    </dgm:pt>
    <dgm:pt modelId="{D6CE93FC-0765-4C0D-AA9F-A1D180730EC9}" type="pres">
      <dgm:prSet presAssocID="{316038D1-8C71-4C1D-886C-4637F67EC9DE}" presName="compNode" presStyleCnt="0"/>
      <dgm:spPr/>
    </dgm:pt>
    <dgm:pt modelId="{5057685E-70DE-45FA-8DC3-E9779FFCB2A7}" type="pres">
      <dgm:prSet presAssocID="{316038D1-8C71-4C1D-886C-4637F67EC9DE}" presName="bgRect" presStyleLbl="bgShp" presStyleIdx="0" presStyleCnt="4"/>
      <dgm:spPr/>
    </dgm:pt>
    <dgm:pt modelId="{13469C0D-1F66-4E89-BC36-C9028F082F5A}" type="pres">
      <dgm:prSet presAssocID="{316038D1-8C71-4C1D-886C-4637F67EC9D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D7ECB0B-1D4C-4BA2-A531-6834CF2F2DDC}" type="pres">
      <dgm:prSet presAssocID="{316038D1-8C71-4C1D-886C-4637F67EC9DE}" presName="spaceRect" presStyleCnt="0"/>
      <dgm:spPr/>
    </dgm:pt>
    <dgm:pt modelId="{2F3F999F-9124-42C7-9DDF-D18A3753AAFC}" type="pres">
      <dgm:prSet presAssocID="{316038D1-8C71-4C1D-886C-4637F67EC9DE}" presName="parTx" presStyleLbl="revTx" presStyleIdx="0" presStyleCnt="8">
        <dgm:presLayoutVars>
          <dgm:chMax val="0"/>
          <dgm:chPref val="0"/>
        </dgm:presLayoutVars>
      </dgm:prSet>
      <dgm:spPr/>
    </dgm:pt>
    <dgm:pt modelId="{F425822E-BB39-4510-A5B0-0B74749DDBAA}" type="pres">
      <dgm:prSet presAssocID="{316038D1-8C71-4C1D-886C-4637F67EC9DE}" presName="desTx" presStyleLbl="revTx" presStyleIdx="1" presStyleCnt="8">
        <dgm:presLayoutVars/>
      </dgm:prSet>
      <dgm:spPr/>
    </dgm:pt>
    <dgm:pt modelId="{372B34BA-482B-40D3-88F4-ED401A866C2E}" type="pres">
      <dgm:prSet presAssocID="{ACF3B5B4-5948-4711-BCCF-3B3252DB62BB}" presName="sibTrans" presStyleCnt="0"/>
      <dgm:spPr/>
    </dgm:pt>
    <dgm:pt modelId="{A3C30FB8-9E8A-4DE8-B691-19257EBF96C8}" type="pres">
      <dgm:prSet presAssocID="{6865D560-E32E-41C6-B2DD-6A94FA73EEDA}" presName="compNode" presStyleCnt="0"/>
      <dgm:spPr/>
    </dgm:pt>
    <dgm:pt modelId="{2941C2AD-3747-4C5A-8F36-041FD08AA5EC}" type="pres">
      <dgm:prSet presAssocID="{6865D560-E32E-41C6-B2DD-6A94FA73EEDA}" presName="bgRect" presStyleLbl="bgShp" presStyleIdx="1" presStyleCnt="4"/>
      <dgm:spPr/>
    </dgm:pt>
    <dgm:pt modelId="{624705A1-C849-4C56-B931-4CB7461C1478}" type="pres">
      <dgm:prSet presAssocID="{6865D560-E32E-41C6-B2DD-6A94FA73EED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85B695D-D26B-46F2-AE0C-5774E9AE63E9}" type="pres">
      <dgm:prSet presAssocID="{6865D560-E32E-41C6-B2DD-6A94FA73EEDA}" presName="spaceRect" presStyleCnt="0"/>
      <dgm:spPr/>
    </dgm:pt>
    <dgm:pt modelId="{427A0BEB-DF83-4EDE-96D9-1AAE3A00D72B}" type="pres">
      <dgm:prSet presAssocID="{6865D560-E32E-41C6-B2DD-6A94FA73EEDA}" presName="parTx" presStyleLbl="revTx" presStyleIdx="2" presStyleCnt="8">
        <dgm:presLayoutVars>
          <dgm:chMax val="0"/>
          <dgm:chPref val="0"/>
        </dgm:presLayoutVars>
      </dgm:prSet>
      <dgm:spPr/>
    </dgm:pt>
    <dgm:pt modelId="{5CB587AB-EEBF-4AFE-8638-F78F61905FE4}" type="pres">
      <dgm:prSet presAssocID="{6865D560-E32E-41C6-B2DD-6A94FA73EEDA}" presName="desTx" presStyleLbl="revTx" presStyleIdx="3" presStyleCnt="8">
        <dgm:presLayoutVars/>
      </dgm:prSet>
      <dgm:spPr/>
    </dgm:pt>
    <dgm:pt modelId="{C36D41F3-5DF8-4CAB-94D7-065599F291FD}" type="pres">
      <dgm:prSet presAssocID="{40F35CCC-1F33-4265-A3BC-70F89F0C31C1}" presName="sibTrans" presStyleCnt="0"/>
      <dgm:spPr/>
    </dgm:pt>
    <dgm:pt modelId="{DF1FCD9A-1E48-405E-88CA-40797E7197BA}" type="pres">
      <dgm:prSet presAssocID="{FD48DAD2-4EDD-48D5-8009-D33249B0D02C}" presName="compNode" presStyleCnt="0"/>
      <dgm:spPr/>
    </dgm:pt>
    <dgm:pt modelId="{644FCBF1-024A-4656-B87D-FF8D04A760C3}" type="pres">
      <dgm:prSet presAssocID="{FD48DAD2-4EDD-48D5-8009-D33249B0D02C}" presName="bgRect" presStyleLbl="bgShp" presStyleIdx="2" presStyleCnt="4"/>
      <dgm:spPr/>
    </dgm:pt>
    <dgm:pt modelId="{49C8C7E4-35E1-465E-ACCA-147793C809ED}" type="pres">
      <dgm:prSet presAssocID="{FD48DAD2-4EDD-48D5-8009-D33249B0D02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38315243-A66A-4130-A1D4-F23FEBB58D92}" type="pres">
      <dgm:prSet presAssocID="{FD48DAD2-4EDD-48D5-8009-D33249B0D02C}" presName="spaceRect" presStyleCnt="0"/>
      <dgm:spPr/>
    </dgm:pt>
    <dgm:pt modelId="{0A066B76-0C34-4282-B45B-CDC199E43627}" type="pres">
      <dgm:prSet presAssocID="{FD48DAD2-4EDD-48D5-8009-D33249B0D02C}" presName="parTx" presStyleLbl="revTx" presStyleIdx="4" presStyleCnt="8">
        <dgm:presLayoutVars>
          <dgm:chMax val="0"/>
          <dgm:chPref val="0"/>
        </dgm:presLayoutVars>
      </dgm:prSet>
      <dgm:spPr/>
    </dgm:pt>
    <dgm:pt modelId="{3B278000-708D-49B9-8A0A-B16CD9CD55CC}" type="pres">
      <dgm:prSet presAssocID="{FD48DAD2-4EDD-48D5-8009-D33249B0D02C}" presName="desTx" presStyleLbl="revTx" presStyleIdx="5" presStyleCnt="8">
        <dgm:presLayoutVars/>
      </dgm:prSet>
      <dgm:spPr/>
    </dgm:pt>
    <dgm:pt modelId="{AF2D4C98-8B27-4462-8F9F-4D31540BAB18}" type="pres">
      <dgm:prSet presAssocID="{08EAE07B-0E84-45CE-8601-6036033756DE}" presName="sibTrans" presStyleCnt="0"/>
      <dgm:spPr/>
    </dgm:pt>
    <dgm:pt modelId="{429D39A9-7112-4748-97F6-1796BC995C95}" type="pres">
      <dgm:prSet presAssocID="{D46DFECC-7119-49B1-9D92-ADA0EE648EEF}" presName="compNode" presStyleCnt="0"/>
      <dgm:spPr/>
    </dgm:pt>
    <dgm:pt modelId="{4CF96D6B-EE39-4A1B-94E1-BBB35943B196}" type="pres">
      <dgm:prSet presAssocID="{D46DFECC-7119-49B1-9D92-ADA0EE648EEF}" presName="bgRect" presStyleLbl="bgShp" presStyleIdx="3" presStyleCnt="4"/>
      <dgm:spPr/>
    </dgm:pt>
    <dgm:pt modelId="{4259CBC8-0B0A-4BF2-8BA0-CD23C1B04AB6}" type="pres">
      <dgm:prSet presAssocID="{D46DFECC-7119-49B1-9D92-ADA0EE648E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50B528EF-3209-4BA8-B256-5AF7B1DE4751}" type="pres">
      <dgm:prSet presAssocID="{D46DFECC-7119-49B1-9D92-ADA0EE648EEF}" presName="spaceRect" presStyleCnt="0"/>
      <dgm:spPr/>
    </dgm:pt>
    <dgm:pt modelId="{9159A81D-DF54-4BBC-B1E4-AD9C12FCA443}" type="pres">
      <dgm:prSet presAssocID="{D46DFECC-7119-49B1-9D92-ADA0EE648EEF}" presName="parTx" presStyleLbl="revTx" presStyleIdx="6" presStyleCnt="8">
        <dgm:presLayoutVars>
          <dgm:chMax val="0"/>
          <dgm:chPref val="0"/>
        </dgm:presLayoutVars>
      </dgm:prSet>
      <dgm:spPr/>
    </dgm:pt>
    <dgm:pt modelId="{C52A9515-6E24-49D7-8353-47FDC860D680}" type="pres">
      <dgm:prSet presAssocID="{D46DFECC-7119-49B1-9D92-ADA0EE648EEF}" presName="desTx" presStyleLbl="revTx" presStyleIdx="7" presStyleCnt="8">
        <dgm:presLayoutVars/>
      </dgm:prSet>
      <dgm:spPr/>
    </dgm:pt>
  </dgm:ptLst>
  <dgm:cxnLst>
    <dgm:cxn modelId="{4F688302-292B-474B-9379-D1F1EA845E04}" srcId="{4B724C8C-D459-4679-9FAE-92A2AB13F7D9}" destId="{FD48DAD2-4EDD-48D5-8009-D33249B0D02C}" srcOrd="2" destOrd="0" parTransId="{59E838C6-E07F-4E10-A031-F34B413CD1A3}" sibTransId="{08EAE07B-0E84-45CE-8601-6036033756DE}"/>
    <dgm:cxn modelId="{82D5AC2E-7832-4BE3-859E-48207192CE54}" type="presOf" srcId="{D46DFECC-7119-49B1-9D92-ADA0EE648EEF}" destId="{9159A81D-DF54-4BBC-B1E4-AD9C12FCA443}" srcOrd="0" destOrd="0" presId="urn:microsoft.com/office/officeart/2018/2/layout/IconVerticalSolidList"/>
    <dgm:cxn modelId="{9C7CEF2E-66D9-4355-895E-8B05B7F685FF}" srcId="{4B724C8C-D459-4679-9FAE-92A2AB13F7D9}" destId="{D46DFECC-7119-49B1-9D92-ADA0EE648EEF}" srcOrd="3" destOrd="0" parTransId="{991CDFFF-FA9F-4C57-A53B-91EFDA49C132}" sibTransId="{3F31AA66-A1B9-4ABB-8020-B9E15BE605EE}"/>
    <dgm:cxn modelId="{B5D7C036-5E33-4256-8472-86347A73D0B8}" srcId="{4B724C8C-D459-4679-9FAE-92A2AB13F7D9}" destId="{6865D560-E32E-41C6-B2DD-6A94FA73EEDA}" srcOrd="1" destOrd="0" parTransId="{CB8F4679-A30A-4DF2-9BED-2E046CEB9BD3}" sibTransId="{40F35CCC-1F33-4265-A3BC-70F89F0C31C1}"/>
    <dgm:cxn modelId="{56530C5E-96A7-470D-BDA3-2AF82F1D609C}" type="presOf" srcId="{316038D1-8C71-4C1D-886C-4637F67EC9DE}" destId="{2F3F999F-9124-42C7-9DDF-D18A3753AAFC}" srcOrd="0" destOrd="0" presId="urn:microsoft.com/office/officeart/2018/2/layout/IconVerticalSolidList"/>
    <dgm:cxn modelId="{C1521D5E-D077-422D-A9DF-EA19A799904B}" type="presOf" srcId="{4B724C8C-D459-4679-9FAE-92A2AB13F7D9}" destId="{A670535C-CD91-48D4-9139-6B967EFADC85}" srcOrd="0" destOrd="0" presId="urn:microsoft.com/office/officeart/2018/2/layout/IconVerticalSolidList"/>
    <dgm:cxn modelId="{04D48D41-A8D0-4B74-9C34-4BC15842FE4B}" type="presOf" srcId="{FD48DAD2-4EDD-48D5-8009-D33249B0D02C}" destId="{0A066B76-0C34-4282-B45B-CDC199E43627}" srcOrd="0" destOrd="0" presId="urn:microsoft.com/office/officeart/2018/2/layout/IconVerticalSolidList"/>
    <dgm:cxn modelId="{5F668744-0B23-4AF4-8297-36E0AA5EEAAB}" srcId="{FD48DAD2-4EDD-48D5-8009-D33249B0D02C}" destId="{73F0DE04-6AEC-4112-BEB4-AEE4D715AB52}" srcOrd="0" destOrd="0" parTransId="{FA88F2B9-6088-4C20-BBD5-59522A259BA2}" sibTransId="{AB0AE0E3-3266-48D8-9FEE-A31D90AE81A3}"/>
    <dgm:cxn modelId="{2E42BB45-28A2-443B-A1F9-31F2E62D77BD}" type="presOf" srcId="{49F0F9EF-72F5-41A2-9D75-A9CF3BD10236}" destId="{F425822E-BB39-4510-A5B0-0B74749DDBAA}" srcOrd="0" destOrd="0" presId="urn:microsoft.com/office/officeart/2018/2/layout/IconVerticalSolidList"/>
    <dgm:cxn modelId="{420BF46E-4586-462E-9DBB-73CB5971431F}" srcId="{316038D1-8C71-4C1D-886C-4637F67EC9DE}" destId="{49F0F9EF-72F5-41A2-9D75-A9CF3BD10236}" srcOrd="0" destOrd="0" parTransId="{ADF26367-523F-48E8-AF9F-001BF72D078F}" sibTransId="{85100E92-B6B9-4E96-8054-19C9B30A3DCB}"/>
    <dgm:cxn modelId="{A1EEA355-5243-4748-8429-C5C072F65B85}" type="presOf" srcId="{B7D2F619-4DEB-4DF8-80B2-DF4CD601D3F9}" destId="{C52A9515-6E24-49D7-8353-47FDC860D680}" srcOrd="0" destOrd="1" presId="urn:microsoft.com/office/officeart/2018/2/layout/IconVerticalSolidList"/>
    <dgm:cxn modelId="{C936747A-6B9E-45A8-A672-36A6B82ACDF6}" type="presOf" srcId="{5B54D53D-B943-4AD4-BA8F-97C8BA7F69CA}" destId="{5CB587AB-EEBF-4AFE-8638-F78F61905FE4}" srcOrd="0" destOrd="0" presId="urn:microsoft.com/office/officeart/2018/2/layout/IconVerticalSolidList"/>
    <dgm:cxn modelId="{FE57547E-FA8C-4ED2-BF0F-C76600AF3DAA}" srcId="{6865D560-E32E-41C6-B2DD-6A94FA73EEDA}" destId="{5B54D53D-B943-4AD4-BA8F-97C8BA7F69CA}" srcOrd="0" destOrd="0" parTransId="{6BD46C60-E749-4F43-88F8-9800FE8B2533}" sibTransId="{0EF01772-29C8-4480-AB99-9B7E7150B465}"/>
    <dgm:cxn modelId="{6146259F-8475-406B-AE8E-8A789F50A403}" type="presOf" srcId="{73F0DE04-6AEC-4112-BEB4-AEE4D715AB52}" destId="{3B278000-708D-49B9-8A0A-B16CD9CD55CC}" srcOrd="0" destOrd="0" presId="urn:microsoft.com/office/officeart/2018/2/layout/IconVerticalSolidList"/>
    <dgm:cxn modelId="{933626A9-46D1-407A-B8D4-8BAC14910001}" srcId="{4B724C8C-D459-4679-9FAE-92A2AB13F7D9}" destId="{316038D1-8C71-4C1D-886C-4637F67EC9DE}" srcOrd="0" destOrd="0" parTransId="{01660EA5-1CF8-42EE-84F6-0D22FBE06ED3}" sibTransId="{ACF3B5B4-5948-4711-BCCF-3B3252DB62BB}"/>
    <dgm:cxn modelId="{9C9CA6A9-71D5-4644-99E7-A8957BCD1A20}" type="presOf" srcId="{2259A7F2-CC83-443D-B53D-7FBBEA724298}" destId="{C52A9515-6E24-49D7-8353-47FDC860D680}" srcOrd="0" destOrd="0" presId="urn:microsoft.com/office/officeart/2018/2/layout/IconVerticalSolidList"/>
    <dgm:cxn modelId="{3610CFB8-853A-439E-9EFD-697C8CAA06C6}" type="presOf" srcId="{04A9A818-1C0C-441E-BBAE-C2137DACC4DE}" destId="{5CB587AB-EEBF-4AFE-8638-F78F61905FE4}" srcOrd="0" destOrd="1" presId="urn:microsoft.com/office/officeart/2018/2/layout/IconVerticalSolidList"/>
    <dgm:cxn modelId="{FC3B44BC-5E0F-440A-8B18-64C539B649FA}" srcId="{6865D560-E32E-41C6-B2DD-6A94FA73EEDA}" destId="{04A9A818-1C0C-441E-BBAE-C2137DACC4DE}" srcOrd="1" destOrd="0" parTransId="{80763708-7354-467B-AC55-257AB4751E2D}" sibTransId="{E92D44FF-0FBB-430A-A41B-29A423351770}"/>
    <dgm:cxn modelId="{1B5B07E1-49F2-45A8-BF96-EAEFF9B2877D}" type="presOf" srcId="{6865D560-E32E-41C6-B2DD-6A94FA73EEDA}" destId="{427A0BEB-DF83-4EDE-96D9-1AAE3A00D72B}" srcOrd="0" destOrd="0" presId="urn:microsoft.com/office/officeart/2018/2/layout/IconVerticalSolidList"/>
    <dgm:cxn modelId="{EDE0B1ED-7E74-4AB4-A188-0F4DBE6DAC22}" srcId="{D46DFECC-7119-49B1-9D92-ADA0EE648EEF}" destId="{2259A7F2-CC83-443D-B53D-7FBBEA724298}" srcOrd="0" destOrd="0" parTransId="{5F0E3A40-1294-4AB3-853F-DD8496B50667}" sibTransId="{90F8A4B1-D6A9-4351-9796-63A388BF3C63}"/>
    <dgm:cxn modelId="{4B65F1F9-E0A9-4EEC-A969-AB696F7AF7E6}" srcId="{D46DFECC-7119-49B1-9D92-ADA0EE648EEF}" destId="{B7D2F619-4DEB-4DF8-80B2-DF4CD601D3F9}" srcOrd="1" destOrd="0" parTransId="{CCC5FE03-E1B0-4504-BF64-617C034898C6}" sibTransId="{4621B0F0-4AAA-43C9-AB2E-83A24CD4539D}"/>
    <dgm:cxn modelId="{805DE406-E3BE-4F3F-A96D-1A12DBD30EFA}" type="presParOf" srcId="{A670535C-CD91-48D4-9139-6B967EFADC85}" destId="{D6CE93FC-0765-4C0D-AA9F-A1D180730EC9}" srcOrd="0" destOrd="0" presId="urn:microsoft.com/office/officeart/2018/2/layout/IconVerticalSolidList"/>
    <dgm:cxn modelId="{978A9DB3-3395-4C28-BD02-A9DC9E31A942}" type="presParOf" srcId="{D6CE93FC-0765-4C0D-AA9F-A1D180730EC9}" destId="{5057685E-70DE-45FA-8DC3-E9779FFCB2A7}" srcOrd="0" destOrd="0" presId="urn:microsoft.com/office/officeart/2018/2/layout/IconVerticalSolidList"/>
    <dgm:cxn modelId="{EF38E85F-A22D-49CB-86D1-9184481E4692}" type="presParOf" srcId="{D6CE93FC-0765-4C0D-AA9F-A1D180730EC9}" destId="{13469C0D-1F66-4E89-BC36-C9028F082F5A}" srcOrd="1" destOrd="0" presId="urn:microsoft.com/office/officeart/2018/2/layout/IconVerticalSolidList"/>
    <dgm:cxn modelId="{655D3BCF-5DCF-4AD9-9904-99EB35643810}" type="presParOf" srcId="{D6CE93FC-0765-4C0D-AA9F-A1D180730EC9}" destId="{9D7ECB0B-1D4C-4BA2-A531-6834CF2F2DDC}" srcOrd="2" destOrd="0" presId="urn:microsoft.com/office/officeart/2018/2/layout/IconVerticalSolidList"/>
    <dgm:cxn modelId="{37BF6212-A77A-48C7-BEE4-6E67DDE87C27}" type="presParOf" srcId="{D6CE93FC-0765-4C0D-AA9F-A1D180730EC9}" destId="{2F3F999F-9124-42C7-9DDF-D18A3753AAFC}" srcOrd="3" destOrd="0" presId="urn:microsoft.com/office/officeart/2018/2/layout/IconVerticalSolidList"/>
    <dgm:cxn modelId="{03B2D70D-4E4B-4184-99B8-378700F5ABC4}" type="presParOf" srcId="{D6CE93FC-0765-4C0D-AA9F-A1D180730EC9}" destId="{F425822E-BB39-4510-A5B0-0B74749DDBAA}" srcOrd="4" destOrd="0" presId="urn:microsoft.com/office/officeart/2018/2/layout/IconVerticalSolidList"/>
    <dgm:cxn modelId="{FBBC0057-9322-4B7A-8334-8F6C5EA0B849}" type="presParOf" srcId="{A670535C-CD91-48D4-9139-6B967EFADC85}" destId="{372B34BA-482B-40D3-88F4-ED401A866C2E}" srcOrd="1" destOrd="0" presId="urn:microsoft.com/office/officeart/2018/2/layout/IconVerticalSolidList"/>
    <dgm:cxn modelId="{52FCAD62-F1D4-4CCF-BAEA-553CBF928776}" type="presParOf" srcId="{A670535C-CD91-48D4-9139-6B967EFADC85}" destId="{A3C30FB8-9E8A-4DE8-B691-19257EBF96C8}" srcOrd="2" destOrd="0" presId="urn:microsoft.com/office/officeart/2018/2/layout/IconVerticalSolidList"/>
    <dgm:cxn modelId="{D40E8465-BEF7-431E-8F24-3AD50257043C}" type="presParOf" srcId="{A3C30FB8-9E8A-4DE8-B691-19257EBF96C8}" destId="{2941C2AD-3747-4C5A-8F36-041FD08AA5EC}" srcOrd="0" destOrd="0" presId="urn:microsoft.com/office/officeart/2018/2/layout/IconVerticalSolidList"/>
    <dgm:cxn modelId="{03ACE344-5C5E-4CFC-912F-BF786F9BFC6A}" type="presParOf" srcId="{A3C30FB8-9E8A-4DE8-B691-19257EBF96C8}" destId="{624705A1-C849-4C56-B931-4CB7461C1478}" srcOrd="1" destOrd="0" presId="urn:microsoft.com/office/officeart/2018/2/layout/IconVerticalSolidList"/>
    <dgm:cxn modelId="{2432246D-9D5A-4F2A-9A20-A0EC09565C09}" type="presParOf" srcId="{A3C30FB8-9E8A-4DE8-B691-19257EBF96C8}" destId="{D85B695D-D26B-46F2-AE0C-5774E9AE63E9}" srcOrd="2" destOrd="0" presId="urn:microsoft.com/office/officeart/2018/2/layout/IconVerticalSolidList"/>
    <dgm:cxn modelId="{06BFA182-05BF-4F14-8D6F-C63B4E743F9B}" type="presParOf" srcId="{A3C30FB8-9E8A-4DE8-B691-19257EBF96C8}" destId="{427A0BEB-DF83-4EDE-96D9-1AAE3A00D72B}" srcOrd="3" destOrd="0" presId="urn:microsoft.com/office/officeart/2018/2/layout/IconVerticalSolidList"/>
    <dgm:cxn modelId="{9B0ECE82-F8A0-4213-8C01-4A7ABC94E271}" type="presParOf" srcId="{A3C30FB8-9E8A-4DE8-B691-19257EBF96C8}" destId="{5CB587AB-EEBF-4AFE-8638-F78F61905FE4}" srcOrd="4" destOrd="0" presId="urn:microsoft.com/office/officeart/2018/2/layout/IconVerticalSolidList"/>
    <dgm:cxn modelId="{B89DD377-BEB9-4139-84D0-C46EA492B7E5}" type="presParOf" srcId="{A670535C-CD91-48D4-9139-6B967EFADC85}" destId="{C36D41F3-5DF8-4CAB-94D7-065599F291FD}" srcOrd="3" destOrd="0" presId="urn:microsoft.com/office/officeart/2018/2/layout/IconVerticalSolidList"/>
    <dgm:cxn modelId="{9697F4BE-58CB-4982-A024-74D94795F7F9}" type="presParOf" srcId="{A670535C-CD91-48D4-9139-6B967EFADC85}" destId="{DF1FCD9A-1E48-405E-88CA-40797E7197BA}" srcOrd="4" destOrd="0" presId="urn:microsoft.com/office/officeart/2018/2/layout/IconVerticalSolidList"/>
    <dgm:cxn modelId="{8B548AB2-CCA8-42DF-B6D4-E59D96B10635}" type="presParOf" srcId="{DF1FCD9A-1E48-405E-88CA-40797E7197BA}" destId="{644FCBF1-024A-4656-B87D-FF8D04A760C3}" srcOrd="0" destOrd="0" presId="urn:microsoft.com/office/officeart/2018/2/layout/IconVerticalSolidList"/>
    <dgm:cxn modelId="{D7EBDEAE-8B57-4D62-8223-245DBE66B0C9}" type="presParOf" srcId="{DF1FCD9A-1E48-405E-88CA-40797E7197BA}" destId="{49C8C7E4-35E1-465E-ACCA-147793C809ED}" srcOrd="1" destOrd="0" presId="urn:microsoft.com/office/officeart/2018/2/layout/IconVerticalSolidList"/>
    <dgm:cxn modelId="{8511BE93-27AF-40BF-B9E2-6E62A031C72E}" type="presParOf" srcId="{DF1FCD9A-1E48-405E-88CA-40797E7197BA}" destId="{38315243-A66A-4130-A1D4-F23FEBB58D92}" srcOrd="2" destOrd="0" presId="urn:microsoft.com/office/officeart/2018/2/layout/IconVerticalSolidList"/>
    <dgm:cxn modelId="{59D11E48-24D8-416F-ACB9-DA66756E727F}" type="presParOf" srcId="{DF1FCD9A-1E48-405E-88CA-40797E7197BA}" destId="{0A066B76-0C34-4282-B45B-CDC199E43627}" srcOrd="3" destOrd="0" presId="urn:microsoft.com/office/officeart/2018/2/layout/IconVerticalSolidList"/>
    <dgm:cxn modelId="{594DB095-AD02-4141-8533-4DF274B47CB9}" type="presParOf" srcId="{DF1FCD9A-1E48-405E-88CA-40797E7197BA}" destId="{3B278000-708D-49B9-8A0A-B16CD9CD55CC}" srcOrd="4" destOrd="0" presId="urn:microsoft.com/office/officeart/2018/2/layout/IconVerticalSolidList"/>
    <dgm:cxn modelId="{C3D574EA-1976-4994-9B37-00531E8D9DB2}" type="presParOf" srcId="{A670535C-CD91-48D4-9139-6B967EFADC85}" destId="{AF2D4C98-8B27-4462-8F9F-4D31540BAB18}" srcOrd="5" destOrd="0" presId="urn:microsoft.com/office/officeart/2018/2/layout/IconVerticalSolidList"/>
    <dgm:cxn modelId="{55258E33-9689-4C01-8DCC-84F92A6D436A}" type="presParOf" srcId="{A670535C-CD91-48D4-9139-6B967EFADC85}" destId="{429D39A9-7112-4748-97F6-1796BC995C95}" srcOrd="6" destOrd="0" presId="urn:microsoft.com/office/officeart/2018/2/layout/IconVerticalSolidList"/>
    <dgm:cxn modelId="{9233C6A0-DDC9-4547-B212-C7AA3B2DD16C}" type="presParOf" srcId="{429D39A9-7112-4748-97F6-1796BC995C95}" destId="{4CF96D6B-EE39-4A1B-94E1-BBB35943B196}" srcOrd="0" destOrd="0" presId="urn:microsoft.com/office/officeart/2018/2/layout/IconVerticalSolidList"/>
    <dgm:cxn modelId="{F38E2CF5-4F41-4AD9-8A91-8551A4490EC8}" type="presParOf" srcId="{429D39A9-7112-4748-97F6-1796BC995C95}" destId="{4259CBC8-0B0A-4BF2-8BA0-CD23C1B04AB6}" srcOrd="1" destOrd="0" presId="urn:microsoft.com/office/officeart/2018/2/layout/IconVerticalSolidList"/>
    <dgm:cxn modelId="{A9678182-9839-4EE9-9523-27DF957959F5}" type="presParOf" srcId="{429D39A9-7112-4748-97F6-1796BC995C95}" destId="{50B528EF-3209-4BA8-B256-5AF7B1DE4751}" srcOrd="2" destOrd="0" presId="urn:microsoft.com/office/officeart/2018/2/layout/IconVerticalSolidList"/>
    <dgm:cxn modelId="{33CD23FD-EBCA-4DD6-A1B6-95B2D139107B}" type="presParOf" srcId="{429D39A9-7112-4748-97F6-1796BC995C95}" destId="{9159A81D-DF54-4BBC-B1E4-AD9C12FCA443}" srcOrd="3" destOrd="0" presId="urn:microsoft.com/office/officeart/2018/2/layout/IconVerticalSolidList"/>
    <dgm:cxn modelId="{47CE4461-FD2E-42FC-ACA5-99ACBC0F96DD}" type="presParOf" srcId="{429D39A9-7112-4748-97F6-1796BC995C95}" destId="{C52A9515-6E24-49D7-8353-47FDC860D68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B6A858-C132-4CF3-BAF7-C20AAE885C93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1F20955-6E26-464A-B213-4ED77C98FF72}">
      <dgm:prSet/>
      <dgm:spPr/>
      <dgm:t>
        <a:bodyPr/>
        <a:lstStyle/>
        <a:p>
          <a:r>
            <a:rPr lang="en-GB"/>
            <a:t>digitální technologie mají spojitost s naším well-beingem</a:t>
          </a:r>
          <a:endParaRPr lang="en-US"/>
        </a:p>
      </dgm:t>
    </dgm:pt>
    <dgm:pt modelId="{ED5C5841-61FA-49A7-9549-A93674A98D86}" type="parTrans" cxnId="{8DF67A66-2584-4E40-93D3-71779CB5076D}">
      <dgm:prSet/>
      <dgm:spPr/>
      <dgm:t>
        <a:bodyPr/>
        <a:lstStyle/>
        <a:p>
          <a:endParaRPr lang="en-US"/>
        </a:p>
      </dgm:t>
    </dgm:pt>
    <dgm:pt modelId="{7B02D7B6-FA4B-47C4-BD3A-F698CBD70898}" type="sibTrans" cxnId="{8DF67A66-2584-4E40-93D3-71779CB5076D}">
      <dgm:prSet/>
      <dgm:spPr/>
      <dgm:t>
        <a:bodyPr/>
        <a:lstStyle/>
        <a:p>
          <a:endParaRPr lang="en-US"/>
        </a:p>
      </dgm:t>
    </dgm:pt>
    <dgm:pt modelId="{986EBFAD-04BA-4159-A42B-B326025D3537}">
      <dgm:prSet/>
      <dgm:spPr/>
      <dgm:t>
        <a:bodyPr/>
        <a:lstStyle/>
        <a:p>
          <a:r>
            <a:rPr lang="en-GB"/>
            <a:t>ale ta spojitost je slabá a nemusí být přímá</a:t>
          </a:r>
          <a:endParaRPr lang="en-US"/>
        </a:p>
      </dgm:t>
    </dgm:pt>
    <dgm:pt modelId="{82600111-C0F2-4032-9623-5AEF6A24744D}" type="parTrans" cxnId="{87041932-1892-4446-A77E-5DDD1EAC7438}">
      <dgm:prSet/>
      <dgm:spPr/>
      <dgm:t>
        <a:bodyPr/>
        <a:lstStyle/>
        <a:p>
          <a:endParaRPr lang="en-US"/>
        </a:p>
      </dgm:t>
    </dgm:pt>
    <dgm:pt modelId="{5A53C1B0-5B3D-4071-BCEA-3250AF55D29C}" type="sibTrans" cxnId="{87041932-1892-4446-A77E-5DDD1EAC7438}">
      <dgm:prSet/>
      <dgm:spPr/>
      <dgm:t>
        <a:bodyPr/>
        <a:lstStyle/>
        <a:p>
          <a:endParaRPr lang="en-US"/>
        </a:p>
      </dgm:t>
    </dgm:pt>
    <dgm:pt modelId="{781F8B0C-BA8D-4807-B405-BF3E7AFA7D47}">
      <dgm:prSet/>
      <dgm:spPr/>
      <dgm:t>
        <a:bodyPr/>
        <a:lstStyle/>
        <a:p>
          <a:r>
            <a:rPr lang="en-GB"/>
            <a:t>není třeba se děsit</a:t>
          </a:r>
          <a:endParaRPr lang="en-US"/>
        </a:p>
      </dgm:t>
    </dgm:pt>
    <dgm:pt modelId="{D0EB14DF-6F23-4A23-98C0-B0754CAA817C}" type="parTrans" cxnId="{7F90CA55-F196-434F-8D76-1971CA2C8835}">
      <dgm:prSet/>
      <dgm:spPr/>
      <dgm:t>
        <a:bodyPr/>
        <a:lstStyle/>
        <a:p>
          <a:endParaRPr lang="en-US"/>
        </a:p>
      </dgm:t>
    </dgm:pt>
    <dgm:pt modelId="{B0679D98-CBDF-4EA0-BA12-52D4A30ABEB2}" type="sibTrans" cxnId="{7F90CA55-F196-434F-8D76-1971CA2C8835}">
      <dgm:prSet/>
      <dgm:spPr/>
      <dgm:t>
        <a:bodyPr/>
        <a:lstStyle/>
        <a:p>
          <a:endParaRPr lang="en-US"/>
        </a:p>
      </dgm:t>
    </dgm:pt>
    <dgm:pt modelId="{981C03E2-08F0-46F5-BFBE-50AAC67FAE20}">
      <dgm:prSet/>
      <dgm:spPr/>
      <dgm:t>
        <a:bodyPr/>
        <a:lstStyle/>
        <a:p>
          <a:r>
            <a:rPr lang="en-GB"/>
            <a:t>v používání technologií se odráží offline kontext a opačně</a:t>
          </a:r>
          <a:endParaRPr lang="en-US"/>
        </a:p>
      </dgm:t>
    </dgm:pt>
    <dgm:pt modelId="{A94C22A2-B3C5-490E-82F5-D5C1F5C542EF}" type="parTrans" cxnId="{B9D3D06D-A405-4E28-9C18-78F72CA664A7}">
      <dgm:prSet/>
      <dgm:spPr/>
      <dgm:t>
        <a:bodyPr/>
        <a:lstStyle/>
        <a:p>
          <a:endParaRPr lang="en-US"/>
        </a:p>
      </dgm:t>
    </dgm:pt>
    <dgm:pt modelId="{1D1DFE5A-8E0E-4EC2-A6AC-BE88FF9F3266}" type="sibTrans" cxnId="{B9D3D06D-A405-4E28-9C18-78F72CA664A7}">
      <dgm:prSet/>
      <dgm:spPr/>
      <dgm:t>
        <a:bodyPr/>
        <a:lstStyle/>
        <a:p>
          <a:endParaRPr lang="en-US"/>
        </a:p>
      </dgm:t>
    </dgm:pt>
    <dgm:pt modelId="{66A20663-4230-4A51-9C77-430BDE937D7B}">
      <dgm:prSet/>
      <dgm:spPr/>
      <dgm:t>
        <a:bodyPr/>
        <a:lstStyle/>
        <a:p>
          <a:r>
            <a:rPr lang="en-GB"/>
            <a:t>technologie jsou dobrými sluhy, ale špatnými pány</a:t>
          </a:r>
          <a:endParaRPr lang="en-US"/>
        </a:p>
      </dgm:t>
    </dgm:pt>
    <dgm:pt modelId="{64B59E6A-44FA-4507-A702-D03CFB0205A5}" type="parTrans" cxnId="{C2DB07A0-3584-4503-A6B3-1D019A53B80A}">
      <dgm:prSet/>
      <dgm:spPr/>
      <dgm:t>
        <a:bodyPr/>
        <a:lstStyle/>
        <a:p>
          <a:endParaRPr lang="en-US"/>
        </a:p>
      </dgm:t>
    </dgm:pt>
    <dgm:pt modelId="{4E50E64B-847C-48BA-BDF2-0FB007D309FB}" type="sibTrans" cxnId="{C2DB07A0-3584-4503-A6B3-1D019A53B80A}">
      <dgm:prSet/>
      <dgm:spPr/>
      <dgm:t>
        <a:bodyPr/>
        <a:lstStyle/>
        <a:p>
          <a:endParaRPr lang="en-US"/>
        </a:p>
      </dgm:t>
    </dgm:pt>
    <dgm:pt modelId="{81601F61-C4C7-493F-BC43-05827CDB96DB}">
      <dgm:prSet/>
      <dgm:spPr/>
      <dgm:t>
        <a:bodyPr/>
        <a:lstStyle/>
        <a:p>
          <a:r>
            <a:rPr lang="en-GB"/>
            <a:t>není nutné se jich vzdávat</a:t>
          </a:r>
          <a:endParaRPr lang="en-US"/>
        </a:p>
      </dgm:t>
    </dgm:pt>
    <dgm:pt modelId="{E729D32B-FBD1-4AE0-BAB3-FEC30CDF2FB0}" type="parTrans" cxnId="{F2B2ECB2-D66B-42B4-87C3-A49EE6702946}">
      <dgm:prSet/>
      <dgm:spPr/>
      <dgm:t>
        <a:bodyPr/>
        <a:lstStyle/>
        <a:p>
          <a:endParaRPr lang="en-US"/>
        </a:p>
      </dgm:t>
    </dgm:pt>
    <dgm:pt modelId="{7EBDF74F-A192-4B70-81A4-501C64B5DDD6}" type="sibTrans" cxnId="{F2B2ECB2-D66B-42B4-87C3-A49EE6702946}">
      <dgm:prSet/>
      <dgm:spPr/>
      <dgm:t>
        <a:bodyPr/>
        <a:lstStyle/>
        <a:p>
          <a:endParaRPr lang="en-US"/>
        </a:p>
      </dgm:t>
    </dgm:pt>
    <dgm:pt modelId="{0FF64FBD-C3FA-48FE-A266-4DADE6E3BC45}">
      <dgm:prSet/>
      <dgm:spPr/>
      <dgm:t>
        <a:bodyPr/>
        <a:lstStyle/>
        <a:p>
          <a:r>
            <a:rPr lang="en-GB"/>
            <a:t>je potřeba hledat balanc (digitální well-being)</a:t>
          </a:r>
          <a:endParaRPr lang="en-US"/>
        </a:p>
      </dgm:t>
    </dgm:pt>
    <dgm:pt modelId="{34E5F79A-FC6D-490E-BC3F-A85B1C9DC9DE}" type="parTrans" cxnId="{8B2BBBC5-3C98-405B-BA70-793582F3E833}">
      <dgm:prSet/>
      <dgm:spPr/>
      <dgm:t>
        <a:bodyPr/>
        <a:lstStyle/>
        <a:p>
          <a:endParaRPr lang="en-US"/>
        </a:p>
      </dgm:t>
    </dgm:pt>
    <dgm:pt modelId="{4EF62520-FEC6-4C4F-9D61-D6419DCD6F6C}" type="sibTrans" cxnId="{8B2BBBC5-3C98-405B-BA70-793582F3E833}">
      <dgm:prSet/>
      <dgm:spPr/>
      <dgm:t>
        <a:bodyPr/>
        <a:lstStyle/>
        <a:p>
          <a:endParaRPr lang="en-US"/>
        </a:p>
      </dgm:t>
    </dgm:pt>
    <dgm:pt modelId="{E4EB71AB-3FB0-BD48-AAEA-0AD459E533DD}" type="pres">
      <dgm:prSet presAssocID="{F6B6A858-C132-4CF3-BAF7-C20AAE885C93}" presName="linear" presStyleCnt="0">
        <dgm:presLayoutVars>
          <dgm:dir/>
          <dgm:animLvl val="lvl"/>
          <dgm:resizeHandles val="exact"/>
        </dgm:presLayoutVars>
      </dgm:prSet>
      <dgm:spPr/>
    </dgm:pt>
    <dgm:pt modelId="{784FB322-C13A-7F43-B8C7-8EFF5A33C484}" type="pres">
      <dgm:prSet presAssocID="{51F20955-6E26-464A-B213-4ED77C98FF72}" presName="parentLin" presStyleCnt="0"/>
      <dgm:spPr/>
    </dgm:pt>
    <dgm:pt modelId="{41C43CDB-85E3-CA4A-9F06-6B2920321D30}" type="pres">
      <dgm:prSet presAssocID="{51F20955-6E26-464A-B213-4ED77C98FF72}" presName="parentLeftMargin" presStyleLbl="node1" presStyleIdx="0" presStyleCnt="3"/>
      <dgm:spPr/>
    </dgm:pt>
    <dgm:pt modelId="{0F5E3D03-ACA7-F044-B298-66EC7A95EF8F}" type="pres">
      <dgm:prSet presAssocID="{51F20955-6E26-464A-B213-4ED77C98FF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080703-B7F7-334F-A2EF-E042602FFE4E}" type="pres">
      <dgm:prSet presAssocID="{51F20955-6E26-464A-B213-4ED77C98FF72}" presName="negativeSpace" presStyleCnt="0"/>
      <dgm:spPr/>
    </dgm:pt>
    <dgm:pt modelId="{A5A2F54E-2CB8-5942-B7EE-D991852F122B}" type="pres">
      <dgm:prSet presAssocID="{51F20955-6E26-464A-B213-4ED77C98FF72}" presName="childText" presStyleLbl="conFgAcc1" presStyleIdx="0" presStyleCnt="3">
        <dgm:presLayoutVars>
          <dgm:bulletEnabled val="1"/>
        </dgm:presLayoutVars>
      </dgm:prSet>
      <dgm:spPr/>
    </dgm:pt>
    <dgm:pt modelId="{3C95CD92-8A6A-F844-BC29-8D305436387D}" type="pres">
      <dgm:prSet presAssocID="{7B02D7B6-FA4B-47C4-BD3A-F698CBD70898}" presName="spaceBetweenRectangles" presStyleCnt="0"/>
      <dgm:spPr/>
    </dgm:pt>
    <dgm:pt modelId="{6B92A514-1F3D-9343-B41F-57CE8384B3E9}" type="pres">
      <dgm:prSet presAssocID="{981C03E2-08F0-46F5-BFBE-50AAC67FAE20}" presName="parentLin" presStyleCnt="0"/>
      <dgm:spPr/>
    </dgm:pt>
    <dgm:pt modelId="{C9BEE111-5EC8-7242-83D7-B808F9C0BC20}" type="pres">
      <dgm:prSet presAssocID="{981C03E2-08F0-46F5-BFBE-50AAC67FAE20}" presName="parentLeftMargin" presStyleLbl="node1" presStyleIdx="0" presStyleCnt="3"/>
      <dgm:spPr/>
    </dgm:pt>
    <dgm:pt modelId="{8D310A71-F316-0947-A5A9-54ADFA04E962}" type="pres">
      <dgm:prSet presAssocID="{981C03E2-08F0-46F5-BFBE-50AAC67FAE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AF67BA-0CEA-0242-94E6-85853FFC5AB3}" type="pres">
      <dgm:prSet presAssocID="{981C03E2-08F0-46F5-BFBE-50AAC67FAE20}" presName="negativeSpace" presStyleCnt="0"/>
      <dgm:spPr/>
    </dgm:pt>
    <dgm:pt modelId="{C38287A3-4262-7F4F-984E-F270BD47EFD0}" type="pres">
      <dgm:prSet presAssocID="{981C03E2-08F0-46F5-BFBE-50AAC67FAE20}" presName="childText" presStyleLbl="conFgAcc1" presStyleIdx="1" presStyleCnt="3">
        <dgm:presLayoutVars>
          <dgm:bulletEnabled val="1"/>
        </dgm:presLayoutVars>
      </dgm:prSet>
      <dgm:spPr/>
    </dgm:pt>
    <dgm:pt modelId="{E50156FE-3432-6F48-B117-93AC28D71048}" type="pres">
      <dgm:prSet presAssocID="{1D1DFE5A-8E0E-4EC2-A6AC-BE88FF9F3266}" presName="spaceBetweenRectangles" presStyleCnt="0"/>
      <dgm:spPr/>
    </dgm:pt>
    <dgm:pt modelId="{A3DF5565-BAA6-4743-8C87-790B33068CDF}" type="pres">
      <dgm:prSet presAssocID="{66A20663-4230-4A51-9C77-430BDE937D7B}" presName="parentLin" presStyleCnt="0"/>
      <dgm:spPr/>
    </dgm:pt>
    <dgm:pt modelId="{4E0C6F5E-452D-624A-BEE2-E55D127442D1}" type="pres">
      <dgm:prSet presAssocID="{66A20663-4230-4A51-9C77-430BDE937D7B}" presName="parentLeftMargin" presStyleLbl="node1" presStyleIdx="1" presStyleCnt="3"/>
      <dgm:spPr/>
    </dgm:pt>
    <dgm:pt modelId="{D33D703C-24A3-4046-BE66-FEEE7E87804C}" type="pres">
      <dgm:prSet presAssocID="{66A20663-4230-4A51-9C77-430BDE937D7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BC602BE-DD27-9446-BB38-8124B14F1242}" type="pres">
      <dgm:prSet presAssocID="{66A20663-4230-4A51-9C77-430BDE937D7B}" presName="negativeSpace" presStyleCnt="0"/>
      <dgm:spPr/>
    </dgm:pt>
    <dgm:pt modelId="{E3664495-7F8F-8749-8222-5ED94E8C290E}" type="pres">
      <dgm:prSet presAssocID="{66A20663-4230-4A51-9C77-430BDE937D7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2DE914-A7BA-DF42-A5DB-E1560629D29C}" type="presOf" srcId="{51F20955-6E26-464A-B213-4ED77C98FF72}" destId="{0F5E3D03-ACA7-F044-B298-66EC7A95EF8F}" srcOrd="1" destOrd="0" presId="urn:microsoft.com/office/officeart/2005/8/layout/list1"/>
    <dgm:cxn modelId="{BD37A11F-D688-8D4E-9980-7E8AAEC09C41}" type="presOf" srcId="{986EBFAD-04BA-4159-A42B-B326025D3537}" destId="{A5A2F54E-2CB8-5942-B7EE-D991852F122B}" srcOrd="0" destOrd="0" presId="urn:microsoft.com/office/officeart/2005/8/layout/list1"/>
    <dgm:cxn modelId="{87041932-1892-4446-A77E-5DDD1EAC7438}" srcId="{51F20955-6E26-464A-B213-4ED77C98FF72}" destId="{986EBFAD-04BA-4159-A42B-B326025D3537}" srcOrd="0" destOrd="0" parTransId="{82600111-C0F2-4032-9623-5AEF6A24744D}" sibTransId="{5A53C1B0-5B3D-4071-BCEA-3250AF55D29C}"/>
    <dgm:cxn modelId="{33B1245B-A488-D74B-9091-C8149B71BB4A}" type="presOf" srcId="{F6B6A858-C132-4CF3-BAF7-C20AAE885C93}" destId="{E4EB71AB-3FB0-BD48-AAEA-0AD459E533DD}" srcOrd="0" destOrd="0" presId="urn:microsoft.com/office/officeart/2005/8/layout/list1"/>
    <dgm:cxn modelId="{88A3975E-1CF8-A34B-B336-9C3261A31B93}" type="presOf" srcId="{81601F61-C4C7-493F-BC43-05827CDB96DB}" destId="{E3664495-7F8F-8749-8222-5ED94E8C290E}" srcOrd="0" destOrd="0" presId="urn:microsoft.com/office/officeart/2005/8/layout/list1"/>
    <dgm:cxn modelId="{CFE31843-BF1C-124A-97C6-0FC93D4CA7FA}" type="presOf" srcId="{66A20663-4230-4A51-9C77-430BDE937D7B}" destId="{4E0C6F5E-452D-624A-BEE2-E55D127442D1}" srcOrd="0" destOrd="0" presId="urn:microsoft.com/office/officeart/2005/8/layout/list1"/>
    <dgm:cxn modelId="{8DF67A66-2584-4E40-93D3-71779CB5076D}" srcId="{F6B6A858-C132-4CF3-BAF7-C20AAE885C93}" destId="{51F20955-6E26-464A-B213-4ED77C98FF72}" srcOrd="0" destOrd="0" parTransId="{ED5C5841-61FA-49A7-9549-A93674A98D86}" sibTransId="{7B02D7B6-FA4B-47C4-BD3A-F698CBD70898}"/>
    <dgm:cxn modelId="{B9D3D06D-A405-4E28-9C18-78F72CA664A7}" srcId="{F6B6A858-C132-4CF3-BAF7-C20AAE885C93}" destId="{981C03E2-08F0-46F5-BFBE-50AAC67FAE20}" srcOrd="1" destOrd="0" parTransId="{A94C22A2-B3C5-490E-82F5-D5C1F5C542EF}" sibTransId="{1D1DFE5A-8E0E-4EC2-A6AC-BE88FF9F3266}"/>
    <dgm:cxn modelId="{7F90CA55-F196-434F-8D76-1971CA2C8835}" srcId="{51F20955-6E26-464A-B213-4ED77C98FF72}" destId="{781F8B0C-BA8D-4807-B405-BF3E7AFA7D47}" srcOrd="1" destOrd="0" parTransId="{D0EB14DF-6F23-4A23-98C0-B0754CAA817C}" sibTransId="{B0679D98-CBDF-4EA0-BA12-52D4A30ABEB2}"/>
    <dgm:cxn modelId="{58FB0F8C-25B6-AD44-BAD9-8803902483D4}" type="presOf" srcId="{981C03E2-08F0-46F5-BFBE-50AAC67FAE20}" destId="{8D310A71-F316-0947-A5A9-54ADFA04E962}" srcOrd="1" destOrd="0" presId="urn:microsoft.com/office/officeart/2005/8/layout/list1"/>
    <dgm:cxn modelId="{06220B97-3831-FF43-BA87-5AAD314BAA21}" type="presOf" srcId="{66A20663-4230-4A51-9C77-430BDE937D7B}" destId="{D33D703C-24A3-4046-BE66-FEEE7E87804C}" srcOrd="1" destOrd="0" presId="urn:microsoft.com/office/officeart/2005/8/layout/list1"/>
    <dgm:cxn modelId="{EF4FEA99-86C5-8C4D-B751-8695CFCFF4DC}" type="presOf" srcId="{0FF64FBD-C3FA-48FE-A266-4DADE6E3BC45}" destId="{E3664495-7F8F-8749-8222-5ED94E8C290E}" srcOrd="0" destOrd="1" presId="urn:microsoft.com/office/officeart/2005/8/layout/list1"/>
    <dgm:cxn modelId="{5E40469A-45E2-4545-9C4D-CBD9AF099448}" type="presOf" srcId="{981C03E2-08F0-46F5-BFBE-50AAC67FAE20}" destId="{C9BEE111-5EC8-7242-83D7-B808F9C0BC20}" srcOrd="0" destOrd="0" presId="urn:microsoft.com/office/officeart/2005/8/layout/list1"/>
    <dgm:cxn modelId="{C2DB07A0-3584-4503-A6B3-1D019A53B80A}" srcId="{F6B6A858-C132-4CF3-BAF7-C20AAE885C93}" destId="{66A20663-4230-4A51-9C77-430BDE937D7B}" srcOrd="2" destOrd="0" parTransId="{64B59E6A-44FA-4507-A702-D03CFB0205A5}" sibTransId="{4E50E64B-847C-48BA-BDF2-0FB007D309FB}"/>
    <dgm:cxn modelId="{4CB612A2-5761-4E49-A827-93ABC19C27B9}" type="presOf" srcId="{781F8B0C-BA8D-4807-B405-BF3E7AFA7D47}" destId="{A5A2F54E-2CB8-5942-B7EE-D991852F122B}" srcOrd="0" destOrd="1" presId="urn:microsoft.com/office/officeart/2005/8/layout/list1"/>
    <dgm:cxn modelId="{F2B2ECB2-D66B-42B4-87C3-A49EE6702946}" srcId="{66A20663-4230-4A51-9C77-430BDE937D7B}" destId="{81601F61-C4C7-493F-BC43-05827CDB96DB}" srcOrd="0" destOrd="0" parTransId="{E729D32B-FBD1-4AE0-BAB3-FEC30CDF2FB0}" sibTransId="{7EBDF74F-A192-4B70-81A4-501C64B5DDD6}"/>
    <dgm:cxn modelId="{12035BBB-54F5-1B4D-B4E9-1283463BA19D}" type="presOf" srcId="{51F20955-6E26-464A-B213-4ED77C98FF72}" destId="{41C43CDB-85E3-CA4A-9F06-6B2920321D30}" srcOrd="0" destOrd="0" presId="urn:microsoft.com/office/officeart/2005/8/layout/list1"/>
    <dgm:cxn modelId="{8B2BBBC5-3C98-405B-BA70-793582F3E833}" srcId="{66A20663-4230-4A51-9C77-430BDE937D7B}" destId="{0FF64FBD-C3FA-48FE-A266-4DADE6E3BC45}" srcOrd="1" destOrd="0" parTransId="{34E5F79A-FC6D-490E-BC3F-A85B1C9DC9DE}" sibTransId="{4EF62520-FEC6-4C4F-9D61-D6419DCD6F6C}"/>
    <dgm:cxn modelId="{543AF577-380D-BE4D-A552-9EAE8C7ADB5E}" type="presParOf" srcId="{E4EB71AB-3FB0-BD48-AAEA-0AD459E533DD}" destId="{784FB322-C13A-7F43-B8C7-8EFF5A33C484}" srcOrd="0" destOrd="0" presId="urn:microsoft.com/office/officeart/2005/8/layout/list1"/>
    <dgm:cxn modelId="{DF099E41-8052-614C-BEDE-9BBBCBD92861}" type="presParOf" srcId="{784FB322-C13A-7F43-B8C7-8EFF5A33C484}" destId="{41C43CDB-85E3-CA4A-9F06-6B2920321D30}" srcOrd="0" destOrd="0" presId="urn:microsoft.com/office/officeart/2005/8/layout/list1"/>
    <dgm:cxn modelId="{25A8A245-2CC9-AC44-83F2-C85D78B35377}" type="presParOf" srcId="{784FB322-C13A-7F43-B8C7-8EFF5A33C484}" destId="{0F5E3D03-ACA7-F044-B298-66EC7A95EF8F}" srcOrd="1" destOrd="0" presId="urn:microsoft.com/office/officeart/2005/8/layout/list1"/>
    <dgm:cxn modelId="{56500BB7-DF06-BA48-B1F1-35A19624E86A}" type="presParOf" srcId="{E4EB71AB-3FB0-BD48-AAEA-0AD459E533DD}" destId="{39080703-B7F7-334F-A2EF-E042602FFE4E}" srcOrd="1" destOrd="0" presId="urn:microsoft.com/office/officeart/2005/8/layout/list1"/>
    <dgm:cxn modelId="{50CDD51F-069A-1B4B-BD06-E498F17B3A85}" type="presParOf" srcId="{E4EB71AB-3FB0-BD48-AAEA-0AD459E533DD}" destId="{A5A2F54E-2CB8-5942-B7EE-D991852F122B}" srcOrd="2" destOrd="0" presId="urn:microsoft.com/office/officeart/2005/8/layout/list1"/>
    <dgm:cxn modelId="{CCEECA8C-B605-B449-983D-0915BE4FCE44}" type="presParOf" srcId="{E4EB71AB-3FB0-BD48-AAEA-0AD459E533DD}" destId="{3C95CD92-8A6A-F844-BC29-8D305436387D}" srcOrd="3" destOrd="0" presId="urn:microsoft.com/office/officeart/2005/8/layout/list1"/>
    <dgm:cxn modelId="{D5EDEE1E-7CFE-EE4B-848C-7992724E1F3F}" type="presParOf" srcId="{E4EB71AB-3FB0-BD48-AAEA-0AD459E533DD}" destId="{6B92A514-1F3D-9343-B41F-57CE8384B3E9}" srcOrd="4" destOrd="0" presId="urn:microsoft.com/office/officeart/2005/8/layout/list1"/>
    <dgm:cxn modelId="{6ECF934A-4B09-F446-B776-6C03EC4F3F8A}" type="presParOf" srcId="{6B92A514-1F3D-9343-B41F-57CE8384B3E9}" destId="{C9BEE111-5EC8-7242-83D7-B808F9C0BC20}" srcOrd="0" destOrd="0" presId="urn:microsoft.com/office/officeart/2005/8/layout/list1"/>
    <dgm:cxn modelId="{954B3619-73FB-B242-BD65-A86ED2A0EB69}" type="presParOf" srcId="{6B92A514-1F3D-9343-B41F-57CE8384B3E9}" destId="{8D310A71-F316-0947-A5A9-54ADFA04E962}" srcOrd="1" destOrd="0" presId="urn:microsoft.com/office/officeart/2005/8/layout/list1"/>
    <dgm:cxn modelId="{50E73133-75B4-5841-B4FE-AB1091D6770E}" type="presParOf" srcId="{E4EB71AB-3FB0-BD48-AAEA-0AD459E533DD}" destId="{B1AF67BA-0CEA-0242-94E6-85853FFC5AB3}" srcOrd="5" destOrd="0" presId="urn:microsoft.com/office/officeart/2005/8/layout/list1"/>
    <dgm:cxn modelId="{C73D19B3-CC7B-CC4C-88CD-4769A5A59BCD}" type="presParOf" srcId="{E4EB71AB-3FB0-BD48-AAEA-0AD459E533DD}" destId="{C38287A3-4262-7F4F-984E-F270BD47EFD0}" srcOrd="6" destOrd="0" presId="urn:microsoft.com/office/officeart/2005/8/layout/list1"/>
    <dgm:cxn modelId="{F9BA7EB7-2618-B246-AF96-F92E266F4748}" type="presParOf" srcId="{E4EB71AB-3FB0-BD48-AAEA-0AD459E533DD}" destId="{E50156FE-3432-6F48-B117-93AC28D71048}" srcOrd="7" destOrd="0" presId="urn:microsoft.com/office/officeart/2005/8/layout/list1"/>
    <dgm:cxn modelId="{7B73FDA5-5DFA-7C40-B850-2BF7A48D95B6}" type="presParOf" srcId="{E4EB71AB-3FB0-BD48-AAEA-0AD459E533DD}" destId="{A3DF5565-BAA6-4743-8C87-790B33068CDF}" srcOrd="8" destOrd="0" presId="urn:microsoft.com/office/officeart/2005/8/layout/list1"/>
    <dgm:cxn modelId="{99DCFEE3-82E3-7543-82E8-583C5EB61DFC}" type="presParOf" srcId="{A3DF5565-BAA6-4743-8C87-790B33068CDF}" destId="{4E0C6F5E-452D-624A-BEE2-E55D127442D1}" srcOrd="0" destOrd="0" presId="urn:microsoft.com/office/officeart/2005/8/layout/list1"/>
    <dgm:cxn modelId="{6D178F48-DE38-5147-B6F4-45D629CDB3F3}" type="presParOf" srcId="{A3DF5565-BAA6-4743-8C87-790B33068CDF}" destId="{D33D703C-24A3-4046-BE66-FEEE7E87804C}" srcOrd="1" destOrd="0" presId="urn:microsoft.com/office/officeart/2005/8/layout/list1"/>
    <dgm:cxn modelId="{68FB1491-EE08-7748-9E4D-C0A16D356D2A}" type="presParOf" srcId="{E4EB71AB-3FB0-BD48-AAEA-0AD459E533DD}" destId="{5BC602BE-DD27-9446-BB38-8124B14F1242}" srcOrd="9" destOrd="0" presId="urn:microsoft.com/office/officeart/2005/8/layout/list1"/>
    <dgm:cxn modelId="{AE2460E0-EAC9-3E4F-BA57-2FCFF79CBCC1}" type="presParOf" srcId="{E4EB71AB-3FB0-BD48-AAEA-0AD459E533DD}" destId="{E3664495-7F8F-8749-8222-5ED94E8C290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FA722-326A-46B9-8D97-F431F5C4D7C7}">
      <dsp:nvSpPr>
        <dsp:cNvPr id="0" name=""/>
        <dsp:cNvSpPr/>
      </dsp:nvSpPr>
      <dsp:spPr>
        <a:xfrm>
          <a:off x="1130019" y="373804"/>
          <a:ext cx="1285965" cy="1285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28887-5B3D-4691-8ED7-A8D96ACF9533}">
      <dsp:nvSpPr>
        <dsp:cNvPr id="0" name=""/>
        <dsp:cNvSpPr/>
      </dsp:nvSpPr>
      <dsp:spPr>
        <a:xfrm>
          <a:off x="344152" y="2013943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 je to well-being</a:t>
          </a:r>
        </a:p>
      </dsp:txBody>
      <dsp:txXfrm>
        <a:off x="344152" y="2013943"/>
        <a:ext cx="2857700" cy="720000"/>
      </dsp:txXfrm>
    </dsp:sp>
    <dsp:sp modelId="{5D2818C1-68D2-4F5C-9693-020D5A3FC90A}">
      <dsp:nvSpPr>
        <dsp:cNvPr id="0" name=""/>
        <dsp:cNvSpPr/>
      </dsp:nvSpPr>
      <dsp:spPr>
        <a:xfrm>
          <a:off x="4487817" y="373804"/>
          <a:ext cx="1285965" cy="1285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258A8-5C40-476A-8585-BFE4C200ACEC}">
      <dsp:nvSpPr>
        <dsp:cNvPr id="0" name=""/>
        <dsp:cNvSpPr/>
      </dsp:nvSpPr>
      <dsp:spPr>
        <a:xfrm>
          <a:off x="3701949" y="2013943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Jak s ním souvisí digitální technologie</a:t>
          </a:r>
        </a:p>
      </dsp:txBody>
      <dsp:txXfrm>
        <a:off x="3701949" y="2013943"/>
        <a:ext cx="2857700" cy="720000"/>
      </dsp:txXfrm>
    </dsp:sp>
    <dsp:sp modelId="{8DA0BEE7-5B99-4E40-A356-9FA22B8A4A8A}">
      <dsp:nvSpPr>
        <dsp:cNvPr id="0" name=""/>
        <dsp:cNvSpPr/>
      </dsp:nvSpPr>
      <dsp:spPr>
        <a:xfrm>
          <a:off x="7845615" y="373804"/>
          <a:ext cx="1285965" cy="1285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439C3-0959-4D00-B369-C17B0859D340}">
      <dsp:nvSpPr>
        <dsp:cNvPr id="0" name=""/>
        <dsp:cNvSpPr/>
      </dsp:nvSpPr>
      <dsp:spPr>
        <a:xfrm>
          <a:off x="7059747" y="2013943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Vyvážené používání ICT (digitální well-being)</a:t>
          </a:r>
        </a:p>
      </dsp:txBody>
      <dsp:txXfrm>
        <a:off x="7059747" y="2013943"/>
        <a:ext cx="28577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7685E-70DE-45FA-8DC3-E9779FFCB2A7}">
      <dsp:nvSpPr>
        <dsp:cNvPr id="0" name=""/>
        <dsp:cNvSpPr/>
      </dsp:nvSpPr>
      <dsp:spPr>
        <a:xfrm>
          <a:off x="0" y="1563"/>
          <a:ext cx="9138870" cy="792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69C0D-1F66-4E89-BC36-C9028F082F5A}">
      <dsp:nvSpPr>
        <dsp:cNvPr id="0" name=""/>
        <dsp:cNvSpPr/>
      </dsp:nvSpPr>
      <dsp:spPr>
        <a:xfrm>
          <a:off x="239651" y="179816"/>
          <a:ext cx="435730" cy="4357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F999F-9124-42C7-9DDF-D18A3753AAFC}">
      <dsp:nvSpPr>
        <dsp:cNvPr id="0" name=""/>
        <dsp:cNvSpPr/>
      </dsp:nvSpPr>
      <dsp:spPr>
        <a:xfrm>
          <a:off x="915034" y="1563"/>
          <a:ext cx="4112491" cy="79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5" tIns="83845" rIns="83845" bIns="8384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depresivita</a:t>
          </a:r>
        </a:p>
      </dsp:txBody>
      <dsp:txXfrm>
        <a:off x="915034" y="1563"/>
        <a:ext cx="4112491" cy="792237"/>
      </dsp:txXfrm>
    </dsp:sp>
    <dsp:sp modelId="{F425822E-BB39-4510-A5B0-0B74749DDBAA}">
      <dsp:nvSpPr>
        <dsp:cNvPr id="0" name=""/>
        <dsp:cNvSpPr/>
      </dsp:nvSpPr>
      <dsp:spPr>
        <a:xfrm>
          <a:off x="5027525" y="1563"/>
          <a:ext cx="4111344" cy="79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5" tIns="83845" rIns="83845" bIns="8384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 aktivního používání SNS se snižuje, u pasivního zvyšuje</a:t>
          </a:r>
        </a:p>
      </dsp:txBody>
      <dsp:txXfrm>
        <a:off x="5027525" y="1563"/>
        <a:ext cx="4111344" cy="792237"/>
      </dsp:txXfrm>
    </dsp:sp>
    <dsp:sp modelId="{2941C2AD-3747-4C5A-8F36-041FD08AA5EC}">
      <dsp:nvSpPr>
        <dsp:cNvPr id="0" name=""/>
        <dsp:cNvSpPr/>
      </dsp:nvSpPr>
      <dsp:spPr>
        <a:xfrm>
          <a:off x="0" y="991859"/>
          <a:ext cx="9138870" cy="792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705A1-C849-4C56-B931-4CB7461C1478}">
      <dsp:nvSpPr>
        <dsp:cNvPr id="0" name=""/>
        <dsp:cNvSpPr/>
      </dsp:nvSpPr>
      <dsp:spPr>
        <a:xfrm>
          <a:off x="239651" y="1170113"/>
          <a:ext cx="435730" cy="4357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A0BEB-DF83-4EDE-96D9-1AAE3A00D72B}">
      <dsp:nvSpPr>
        <dsp:cNvPr id="0" name=""/>
        <dsp:cNvSpPr/>
      </dsp:nvSpPr>
      <dsp:spPr>
        <a:xfrm>
          <a:off x="915034" y="991859"/>
          <a:ext cx="4112491" cy="79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5" tIns="83845" rIns="83845" bIns="8384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osamělost </a:t>
          </a:r>
        </a:p>
      </dsp:txBody>
      <dsp:txXfrm>
        <a:off x="915034" y="991859"/>
        <a:ext cx="4112491" cy="792237"/>
      </dsp:txXfrm>
    </dsp:sp>
    <dsp:sp modelId="{5CB587AB-EEBF-4AFE-8638-F78F61905FE4}">
      <dsp:nvSpPr>
        <dsp:cNvPr id="0" name=""/>
        <dsp:cNvSpPr/>
      </dsp:nvSpPr>
      <dsp:spPr>
        <a:xfrm>
          <a:off x="5027525" y="991859"/>
          <a:ext cx="4111344" cy="79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5" tIns="83845" rIns="83845" bIns="8384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spíš u nesociálních aktivit online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sociální dovednosti tento vztah můžou tlumit</a:t>
          </a:r>
          <a:endParaRPr lang="en-US" sz="1700" kern="1200"/>
        </a:p>
      </dsp:txBody>
      <dsp:txXfrm>
        <a:off x="5027525" y="991859"/>
        <a:ext cx="4111344" cy="792237"/>
      </dsp:txXfrm>
    </dsp:sp>
    <dsp:sp modelId="{644FCBF1-024A-4656-B87D-FF8D04A760C3}">
      <dsp:nvSpPr>
        <dsp:cNvPr id="0" name=""/>
        <dsp:cNvSpPr/>
      </dsp:nvSpPr>
      <dsp:spPr>
        <a:xfrm>
          <a:off x="0" y="1982156"/>
          <a:ext cx="9138870" cy="792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8C7E4-35E1-465E-ACCA-147793C809ED}">
      <dsp:nvSpPr>
        <dsp:cNvPr id="0" name=""/>
        <dsp:cNvSpPr/>
      </dsp:nvSpPr>
      <dsp:spPr>
        <a:xfrm>
          <a:off x="239651" y="2160410"/>
          <a:ext cx="435730" cy="4357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66B76-0C34-4282-B45B-CDC199E43627}">
      <dsp:nvSpPr>
        <dsp:cNvPr id="0" name=""/>
        <dsp:cNvSpPr/>
      </dsp:nvSpPr>
      <dsp:spPr>
        <a:xfrm>
          <a:off x="915034" y="1982156"/>
          <a:ext cx="4112491" cy="79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5" tIns="83845" rIns="83845" bIns="8384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jídlo</a:t>
          </a:r>
        </a:p>
      </dsp:txBody>
      <dsp:txXfrm>
        <a:off x="915034" y="1982156"/>
        <a:ext cx="4112491" cy="792237"/>
      </dsp:txXfrm>
    </dsp:sp>
    <dsp:sp modelId="{3B278000-708D-49B9-8A0A-B16CD9CD55CC}">
      <dsp:nvSpPr>
        <dsp:cNvPr id="0" name=""/>
        <dsp:cNvSpPr/>
      </dsp:nvSpPr>
      <dsp:spPr>
        <a:xfrm>
          <a:off x="5027525" y="1982156"/>
          <a:ext cx="4111344" cy="79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5" tIns="83845" rIns="83845" bIns="8384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kontext rodinných večeří</a:t>
          </a:r>
        </a:p>
      </dsp:txBody>
      <dsp:txXfrm>
        <a:off x="5027525" y="1982156"/>
        <a:ext cx="4111344" cy="792237"/>
      </dsp:txXfrm>
    </dsp:sp>
    <dsp:sp modelId="{4CF96D6B-EE39-4A1B-94E1-BBB35943B196}">
      <dsp:nvSpPr>
        <dsp:cNvPr id="0" name=""/>
        <dsp:cNvSpPr/>
      </dsp:nvSpPr>
      <dsp:spPr>
        <a:xfrm>
          <a:off x="0" y="2972453"/>
          <a:ext cx="9138870" cy="792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9CBC8-0B0A-4BF2-8BA0-CD23C1B04AB6}">
      <dsp:nvSpPr>
        <dsp:cNvPr id="0" name=""/>
        <dsp:cNvSpPr/>
      </dsp:nvSpPr>
      <dsp:spPr>
        <a:xfrm>
          <a:off x="239651" y="3150706"/>
          <a:ext cx="435730" cy="4357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9A81D-DF54-4BBC-B1E4-AD9C12FCA443}">
      <dsp:nvSpPr>
        <dsp:cNvPr id="0" name=""/>
        <dsp:cNvSpPr/>
      </dsp:nvSpPr>
      <dsp:spPr>
        <a:xfrm>
          <a:off x="915034" y="2972453"/>
          <a:ext cx="4112491" cy="79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5" tIns="83845" rIns="83845" bIns="8384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spánek</a:t>
          </a:r>
        </a:p>
      </dsp:txBody>
      <dsp:txXfrm>
        <a:off x="915034" y="2972453"/>
        <a:ext cx="4112491" cy="792237"/>
      </dsp:txXfrm>
    </dsp:sp>
    <dsp:sp modelId="{C52A9515-6E24-49D7-8353-47FDC860D680}">
      <dsp:nvSpPr>
        <dsp:cNvPr id="0" name=""/>
        <dsp:cNvSpPr/>
      </dsp:nvSpPr>
      <dsp:spPr>
        <a:xfrm>
          <a:off x="5027525" y="2972453"/>
          <a:ext cx="4111344" cy="79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5" tIns="83845" rIns="83845" bIns="8384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efekt počítače x mobilu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různé aspekty spánku</a:t>
          </a:r>
        </a:p>
      </dsp:txBody>
      <dsp:txXfrm>
        <a:off x="5027525" y="2972453"/>
        <a:ext cx="4111344" cy="792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2F54E-2CB8-5942-B7EE-D991852F122B}">
      <dsp:nvSpPr>
        <dsp:cNvPr id="0" name=""/>
        <dsp:cNvSpPr/>
      </dsp:nvSpPr>
      <dsp:spPr>
        <a:xfrm>
          <a:off x="0" y="346189"/>
          <a:ext cx="560705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458216" rIns="43516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ale ta spojitost je slabá a nemusí být přímá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není třeba se děsit</a:t>
          </a:r>
          <a:endParaRPr lang="en-US" sz="2200" kern="1200"/>
        </a:p>
      </dsp:txBody>
      <dsp:txXfrm>
        <a:off x="0" y="346189"/>
        <a:ext cx="5607050" cy="1559250"/>
      </dsp:txXfrm>
    </dsp:sp>
    <dsp:sp modelId="{0F5E3D03-ACA7-F044-B298-66EC7A95EF8F}">
      <dsp:nvSpPr>
        <dsp:cNvPr id="0" name=""/>
        <dsp:cNvSpPr/>
      </dsp:nvSpPr>
      <dsp:spPr>
        <a:xfrm>
          <a:off x="280352" y="21469"/>
          <a:ext cx="3924935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digitální technologie mají spojitost s naším well-beingem</a:t>
          </a:r>
          <a:endParaRPr lang="en-US" sz="2200" kern="1200"/>
        </a:p>
      </dsp:txBody>
      <dsp:txXfrm>
        <a:off x="312055" y="53172"/>
        <a:ext cx="3861529" cy="586034"/>
      </dsp:txXfrm>
    </dsp:sp>
    <dsp:sp modelId="{C38287A3-4262-7F4F-984E-F270BD47EFD0}">
      <dsp:nvSpPr>
        <dsp:cNvPr id="0" name=""/>
        <dsp:cNvSpPr/>
      </dsp:nvSpPr>
      <dsp:spPr>
        <a:xfrm>
          <a:off x="0" y="2348959"/>
          <a:ext cx="5607050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10A71-F316-0947-A5A9-54ADFA04E962}">
      <dsp:nvSpPr>
        <dsp:cNvPr id="0" name=""/>
        <dsp:cNvSpPr/>
      </dsp:nvSpPr>
      <dsp:spPr>
        <a:xfrm>
          <a:off x="280352" y="2024239"/>
          <a:ext cx="3924935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v používání technologií se odráží offline kontext a opačně</a:t>
          </a:r>
          <a:endParaRPr lang="en-US" sz="2200" kern="1200"/>
        </a:p>
      </dsp:txBody>
      <dsp:txXfrm>
        <a:off x="312055" y="2055942"/>
        <a:ext cx="3861529" cy="586034"/>
      </dsp:txXfrm>
    </dsp:sp>
    <dsp:sp modelId="{E3664495-7F8F-8749-8222-5ED94E8C290E}">
      <dsp:nvSpPr>
        <dsp:cNvPr id="0" name=""/>
        <dsp:cNvSpPr/>
      </dsp:nvSpPr>
      <dsp:spPr>
        <a:xfrm>
          <a:off x="0" y="3346879"/>
          <a:ext cx="560705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458216" rIns="43516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není nutné se jich vzdávat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je potřeba hledat balanc (digitální well-being)</a:t>
          </a:r>
          <a:endParaRPr lang="en-US" sz="2200" kern="1200"/>
        </a:p>
      </dsp:txBody>
      <dsp:txXfrm>
        <a:off x="0" y="3346879"/>
        <a:ext cx="5607050" cy="1559250"/>
      </dsp:txXfrm>
    </dsp:sp>
    <dsp:sp modelId="{D33D703C-24A3-4046-BE66-FEEE7E87804C}">
      <dsp:nvSpPr>
        <dsp:cNvPr id="0" name=""/>
        <dsp:cNvSpPr/>
      </dsp:nvSpPr>
      <dsp:spPr>
        <a:xfrm>
          <a:off x="280352" y="3022159"/>
          <a:ext cx="3924935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technologie jsou dobrými sluhy, ale špatnými pány</a:t>
          </a:r>
          <a:endParaRPr lang="en-US" sz="2200" kern="1200"/>
        </a:p>
      </dsp:txBody>
      <dsp:txXfrm>
        <a:off x="312055" y="3053862"/>
        <a:ext cx="3861529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11/14/2023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49272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11/14/2023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9146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11/14/2023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3585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11/14/2023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4346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11/14/2023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89483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11/14/2023</a:t>
            </a:fld>
            <a:endParaRPr lang="en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5721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11/14/2023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7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11/14/2023</a:t>
            </a:fld>
            <a:endParaRPr lang="en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6116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11/14/2023</a:t>
            </a:fld>
            <a:endParaRPr lang="en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0052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11/14/2023</a:t>
            </a:fld>
            <a:endParaRPr lang="en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2187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CCFC516-01C3-504F-96AB-3B3AC98753A3}" type="datetimeFigureOut">
              <a:rPr lang="en-CZ" smtClean="0"/>
              <a:t>11/14/2023</a:t>
            </a:fld>
            <a:endParaRPr lang="en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549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CCFC516-01C3-504F-96AB-3B3AC98753A3}" type="datetimeFigureOut">
              <a:rPr lang="en-CZ" smtClean="0"/>
              <a:t>11/14/2023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1117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53BB-3836-657A-07B1-D64228DFD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578" y="2086190"/>
            <a:ext cx="9144000" cy="2387600"/>
          </a:xfrm>
        </p:spPr>
        <p:txBody>
          <a:bodyPr>
            <a:normAutofit/>
          </a:bodyPr>
          <a:lstStyle/>
          <a:p>
            <a:r>
              <a:rPr lang="en-CZ" dirty="0"/>
              <a:t>Dopady digitálních technologií na životní pohodu (well-being) uživatelů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ACE92-C829-9A9A-EE1A-AFDE4352F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45204" y="5930067"/>
            <a:ext cx="4572000" cy="1180070"/>
          </a:xfrm>
        </p:spPr>
        <p:txBody>
          <a:bodyPr>
            <a:normAutofit/>
          </a:bodyPr>
          <a:lstStyle/>
          <a:p>
            <a:r>
              <a:rPr lang="en-CZ" sz="2400" dirty="0"/>
              <a:t>Mgr. Adéla Švestková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B26CD12-8415-91AC-C680-8A3AA03B2E2F}"/>
              </a:ext>
            </a:extLst>
          </p:cNvPr>
          <p:cNvSpPr txBox="1">
            <a:spLocks/>
          </p:cNvSpPr>
          <p:nvPr/>
        </p:nvSpPr>
        <p:spPr>
          <a:xfrm>
            <a:off x="7401698" y="455741"/>
            <a:ext cx="4633784" cy="7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Z" sz="2000" dirty="0"/>
              <a:t>CORE057 Člověk a digitální technologie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FC1AD51-E494-469E-BD66-9D659BC868E3}"/>
              </a:ext>
            </a:extLst>
          </p:cNvPr>
          <p:cNvSpPr txBox="1">
            <a:spLocks/>
          </p:cNvSpPr>
          <p:nvPr/>
        </p:nvSpPr>
        <p:spPr>
          <a:xfrm>
            <a:off x="8734463" y="5938305"/>
            <a:ext cx="4572000" cy="11800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Z" sz="2400" dirty="0"/>
              <a:t>7.11.2023</a:t>
            </a:r>
          </a:p>
        </p:txBody>
      </p:sp>
    </p:spTree>
    <p:extLst>
      <p:ext uri="{BB962C8B-B14F-4D97-AF65-F5344CB8AC3E}">
        <p14:creationId xmlns:p14="http://schemas.microsoft.com/office/powerpoint/2010/main" val="242752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7B652-B949-22FB-649B-B4C6C357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CZ" sz="3000" dirty="0">
                <a:solidFill>
                  <a:srgbClr val="FFFFFF"/>
                </a:solidFill>
              </a:rPr>
              <a:t>výzkumné okénko</a:t>
            </a:r>
            <a:br>
              <a:rPr lang="en-CZ" sz="3000" dirty="0">
                <a:solidFill>
                  <a:srgbClr val="FFFFFF"/>
                </a:solidFill>
              </a:rPr>
            </a:br>
            <a:br>
              <a:rPr lang="en-CZ" sz="3000" dirty="0">
                <a:solidFill>
                  <a:srgbClr val="FFFFFF"/>
                </a:solidFill>
              </a:rPr>
            </a:br>
            <a:r>
              <a:rPr lang="en-CZ" sz="1800" dirty="0">
                <a:solidFill>
                  <a:srgbClr val="FFFFFF"/>
                </a:solidFill>
              </a:rPr>
              <a:t>(Tkaczyk et al.,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DB17-1E79-7BD7-79D9-F7AE9DE0D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189" y="840259"/>
            <a:ext cx="6524368" cy="527633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J</a:t>
            </a:r>
            <a:r>
              <a:rPr lang="en-GB" b="1" dirty="0">
                <a:effectLst/>
              </a:rPr>
              <a:t>ak </a:t>
            </a:r>
            <a:r>
              <a:rPr lang="en-GB" b="1" dirty="0" err="1">
                <a:effectLst/>
              </a:rPr>
              <a:t>čas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strávený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používáním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chytrého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telefonu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během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dvou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hodin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před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spaním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souvisí</a:t>
            </a:r>
            <a:r>
              <a:rPr lang="en-GB" b="1" dirty="0">
                <a:effectLst/>
              </a:rPr>
              <a:t> s </a:t>
            </a:r>
            <a:r>
              <a:rPr lang="en-GB" b="1" dirty="0" err="1">
                <a:effectLst/>
              </a:rPr>
              <a:t>časem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usínání</a:t>
            </a:r>
            <a:r>
              <a:rPr lang="en-GB" b="1" dirty="0">
                <a:effectLst/>
              </a:rPr>
              <a:t>, </a:t>
            </a:r>
            <a:r>
              <a:rPr lang="en-GB" b="1" dirty="0" err="1">
                <a:effectLst/>
              </a:rPr>
              <a:t>délkou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spánku</a:t>
            </a:r>
            <a:r>
              <a:rPr lang="en-GB" b="1" dirty="0">
                <a:effectLst/>
              </a:rPr>
              <a:t>, </a:t>
            </a:r>
            <a:r>
              <a:rPr lang="en-GB" b="1" dirty="0" err="1">
                <a:effectLst/>
              </a:rPr>
              <a:t>jeho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kvalitou</a:t>
            </a:r>
            <a:r>
              <a:rPr lang="en-GB" b="1" dirty="0">
                <a:effectLst/>
              </a:rPr>
              <a:t> a </a:t>
            </a:r>
            <a:r>
              <a:rPr lang="en-GB" b="1" dirty="0" err="1">
                <a:effectLst/>
              </a:rPr>
              <a:t>ospalosti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během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dne</a:t>
            </a:r>
            <a:r>
              <a:rPr lang="en-GB" b="1" dirty="0">
                <a:effectLst/>
              </a:rPr>
              <a:t>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Kdo</a:t>
            </a:r>
            <a:r>
              <a:rPr lang="en-GB" b="1" dirty="0"/>
              <a:t>?</a:t>
            </a:r>
          </a:p>
          <a:p>
            <a:r>
              <a:rPr lang="en-GB" dirty="0" err="1"/>
              <a:t>adolescenti</a:t>
            </a:r>
            <a:r>
              <a:rPr lang="en-GB" dirty="0"/>
              <a:t> 13 </a:t>
            </a:r>
            <a:r>
              <a:rPr lang="en-GB" dirty="0" err="1"/>
              <a:t>až</a:t>
            </a:r>
            <a:r>
              <a:rPr lang="en-GB" dirty="0"/>
              <a:t> 17 let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Jak?</a:t>
            </a:r>
          </a:p>
          <a:p>
            <a:r>
              <a:rPr lang="en-GB" dirty="0" err="1"/>
              <a:t>výzkumná</a:t>
            </a:r>
            <a:r>
              <a:rPr lang="en-GB" dirty="0"/>
              <a:t> </a:t>
            </a:r>
            <a:r>
              <a:rPr lang="en-GB" dirty="0" err="1"/>
              <a:t>aplikace</a:t>
            </a:r>
            <a:r>
              <a:rPr lang="en-GB" dirty="0"/>
              <a:t> </a:t>
            </a:r>
          </a:p>
          <a:p>
            <a:r>
              <a:rPr lang="en-GB" dirty="0"/>
              <a:t>monitoring </a:t>
            </a:r>
            <a:r>
              <a:rPr lang="en-GB" dirty="0" err="1"/>
              <a:t>skutečného</a:t>
            </a:r>
            <a:r>
              <a:rPr lang="en-GB" dirty="0"/>
              <a:t> </a:t>
            </a:r>
            <a:r>
              <a:rPr lang="en-GB" dirty="0" err="1"/>
              <a:t>používání</a:t>
            </a:r>
            <a:r>
              <a:rPr lang="en-GB" dirty="0"/>
              <a:t> + </a:t>
            </a:r>
            <a:r>
              <a:rPr lang="en-GB" dirty="0" err="1"/>
              <a:t>dotazníky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 se </a:t>
            </a:r>
            <a:r>
              <a:rPr lang="en-GB" b="1" dirty="0" err="1"/>
              <a:t>zkoumalo</a:t>
            </a:r>
            <a:r>
              <a:rPr lang="en-GB" b="1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srovnání</a:t>
            </a:r>
            <a:r>
              <a:rPr lang="en-GB" dirty="0"/>
              <a:t> </a:t>
            </a:r>
            <a:r>
              <a:rPr lang="en-GB" dirty="0" err="1"/>
              <a:t>účastníků</a:t>
            </a:r>
            <a:r>
              <a:rPr lang="en-GB" dirty="0"/>
              <a:t>, </a:t>
            </a:r>
            <a:r>
              <a:rPr lang="en-GB" dirty="0" err="1"/>
              <a:t>kteří</a:t>
            </a:r>
            <a:r>
              <a:rPr lang="en-GB" dirty="0"/>
              <a:t> </a:t>
            </a:r>
            <a:r>
              <a:rPr lang="en-GB" dirty="0" err="1"/>
              <a:t>obecně</a:t>
            </a:r>
            <a:r>
              <a:rPr lang="en-GB" dirty="0"/>
              <a:t> </a:t>
            </a:r>
            <a:r>
              <a:rPr lang="en-GB" dirty="0" err="1"/>
              <a:t>používají</a:t>
            </a:r>
            <a:r>
              <a:rPr lang="en-GB" dirty="0"/>
              <a:t> </a:t>
            </a:r>
            <a:r>
              <a:rPr lang="en-GB" dirty="0" err="1"/>
              <a:t>telefon</a:t>
            </a:r>
            <a:r>
              <a:rPr lang="en-GB" dirty="0"/>
              <a:t> </a:t>
            </a: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spaním</a:t>
            </a:r>
            <a:r>
              <a:rPr lang="en-GB" dirty="0"/>
              <a:t> </a:t>
            </a:r>
            <a:r>
              <a:rPr lang="en-GB" dirty="0" err="1"/>
              <a:t>méně</a:t>
            </a:r>
            <a:r>
              <a:rPr lang="en-GB" dirty="0"/>
              <a:t>, nebo více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variabilita</a:t>
            </a:r>
            <a:r>
              <a:rPr lang="en-GB" dirty="0"/>
              <a:t> </a:t>
            </a:r>
            <a:r>
              <a:rPr lang="en-GB" dirty="0" err="1"/>
              <a:t>použití</a:t>
            </a:r>
            <a:r>
              <a:rPr lang="en-GB" dirty="0"/>
              <a:t> </a:t>
            </a:r>
            <a:r>
              <a:rPr lang="en-GB" dirty="0" err="1"/>
              <a:t>telefonu</a:t>
            </a:r>
            <a:r>
              <a:rPr lang="en-GB" dirty="0"/>
              <a:t> v </a:t>
            </a:r>
            <a:r>
              <a:rPr lang="en-GB" dirty="0" err="1"/>
              <a:t>různých</a:t>
            </a:r>
            <a:r>
              <a:rPr lang="en-GB" dirty="0"/>
              <a:t> </a:t>
            </a:r>
            <a:r>
              <a:rPr lang="en-GB" dirty="0" err="1"/>
              <a:t>dnech</a:t>
            </a:r>
            <a:r>
              <a:rPr lang="en-GB" dirty="0"/>
              <a:t> a </a:t>
            </a:r>
            <a:r>
              <a:rPr lang="en-GB" dirty="0" err="1"/>
              <a:t>spánek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14582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7B652-B949-22FB-649B-B4C6C357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CZ" sz="3000" dirty="0">
                <a:solidFill>
                  <a:srgbClr val="FFFFFF"/>
                </a:solidFill>
              </a:rPr>
              <a:t>výzkumné okénko</a:t>
            </a:r>
            <a:br>
              <a:rPr lang="en-CZ" sz="3000" dirty="0">
                <a:solidFill>
                  <a:srgbClr val="FFFFFF"/>
                </a:solidFill>
              </a:rPr>
            </a:br>
            <a:br>
              <a:rPr lang="en-CZ" sz="3000" dirty="0">
                <a:solidFill>
                  <a:srgbClr val="FFFFFF"/>
                </a:solidFill>
              </a:rPr>
            </a:br>
            <a:r>
              <a:rPr lang="en-CZ" sz="1800" dirty="0">
                <a:solidFill>
                  <a:srgbClr val="FFFFFF"/>
                </a:solidFill>
              </a:rPr>
              <a:t>(Tkaczyk et al.,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DB17-1E79-7BD7-79D9-F7AE9DE0D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189" y="840259"/>
            <a:ext cx="6524368" cy="52763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b="1" dirty="0" err="1"/>
              <a:t>Výsledky</a:t>
            </a:r>
            <a:endParaRPr lang="en-GB" sz="2000" b="1" dirty="0">
              <a:effectLst/>
            </a:endParaRPr>
          </a:p>
          <a:p>
            <a:pPr marL="0" indent="0">
              <a:buNone/>
            </a:pPr>
            <a:endParaRPr lang="en-GB" sz="2000" b="1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 err="1"/>
              <a:t>spánek</a:t>
            </a:r>
            <a:r>
              <a:rPr lang="en-GB" sz="2000" dirty="0"/>
              <a:t> </a:t>
            </a:r>
            <a:r>
              <a:rPr lang="en-GB" sz="2000" dirty="0" err="1"/>
              <a:t>účastníků</a:t>
            </a:r>
            <a:r>
              <a:rPr lang="en-GB" sz="2000" dirty="0"/>
              <a:t>, </a:t>
            </a:r>
            <a:r>
              <a:rPr lang="en-GB" sz="2000" dirty="0" err="1"/>
              <a:t>kteří</a:t>
            </a:r>
            <a:r>
              <a:rPr lang="en-GB" sz="2000" dirty="0"/>
              <a:t> </a:t>
            </a:r>
            <a:r>
              <a:rPr lang="en-GB" sz="2000" dirty="0" err="1"/>
              <a:t>obecně</a:t>
            </a:r>
            <a:r>
              <a:rPr lang="en-GB" sz="2000" dirty="0"/>
              <a:t> </a:t>
            </a:r>
            <a:r>
              <a:rPr lang="en-GB" sz="2000" dirty="0" err="1"/>
              <a:t>používají</a:t>
            </a:r>
            <a:r>
              <a:rPr lang="en-GB" sz="2000" dirty="0"/>
              <a:t> </a:t>
            </a:r>
            <a:r>
              <a:rPr lang="en-GB" sz="2000" dirty="0" err="1"/>
              <a:t>telefon</a:t>
            </a:r>
            <a:r>
              <a:rPr lang="en-GB" sz="2000" dirty="0"/>
              <a:t> </a:t>
            </a:r>
            <a:r>
              <a:rPr lang="en-GB" sz="2000" dirty="0" err="1"/>
              <a:t>před</a:t>
            </a:r>
            <a:r>
              <a:rPr lang="en-GB" sz="2000" dirty="0"/>
              <a:t> </a:t>
            </a:r>
            <a:r>
              <a:rPr lang="en-GB" sz="2000" dirty="0" err="1"/>
              <a:t>spaním</a:t>
            </a:r>
            <a:r>
              <a:rPr lang="en-GB" sz="2000" dirty="0"/>
              <a:t> </a:t>
            </a:r>
            <a:r>
              <a:rPr lang="en-GB" sz="2000" dirty="0" err="1"/>
              <a:t>méně</a:t>
            </a:r>
            <a:r>
              <a:rPr lang="en-GB" sz="2000" dirty="0"/>
              <a:t> a více, se </a:t>
            </a:r>
            <a:r>
              <a:rPr lang="en-GB" sz="2000" dirty="0" err="1"/>
              <a:t>neliší</a:t>
            </a:r>
            <a:r>
              <a:rPr lang="en-GB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 err="1"/>
              <a:t>doba</a:t>
            </a:r>
            <a:r>
              <a:rPr lang="en-GB" sz="2000" dirty="0"/>
              <a:t> </a:t>
            </a:r>
            <a:r>
              <a:rPr lang="en-GB" sz="2000" dirty="0" err="1"/>
              <a:t>usnutí</a:t>
            </a:r>
            <a:r>
              <a:rPr lang="en-GB" sz="2000" dirty="0"/>
              <a:t> a </a:t>
            </a:r>
            <a:r>
              <a:rPr lang="en-GB" sz="2000" dirty="0" err="1"/>
              <a:t>délka</a:t>
            </a:r>
            <a:r>
              <a:rPr lang="en-GB" sz="2000" dirty="0"/>
              <a:t> </a:t>
            </a:r>
            <a:r>
              <a:rPr lang="en-GB" sz="2000" dirty="0" err="1"/>
              <a:t>spánku</a:t>
            </a:r>
            <a:r>
              <a:rPr lang="en-GB" sz="2000" dirty="0"/>
              <a:t> se ale </a:t>
            </a:r>
            <a:r>
              <a:rPr lang="en-GB" sz="2000" dirty="0" err="1"/>
              <a:t>liší</a:t>
            </a:r>
            <a:r>
              <a:rPr lang="en-GB" sz="2000" dirty="0"/>
              <a:t> v </a:t>
            </a:r>
            <a:r>
              <a:rPr lang="en-GB" sz="2000" dirty="0" err="1"/>
              <a:t>závislosti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dalších</a:t>
            </a:r>
            <a:r>
              <a:rPr lang="en-GB" sz="2000" dirty="0"/>
              <a:t> </a:t>
            </a:r>
            <a:r>
              <a:rPr lang="en-GB" sz="2000" dirty="0" err="1"/>
              <a:t>typech</a:t>
            </a:r>
            <a:r>
              <a:rPr lang="en-GB" sz="2000" dirty="0"/>
              <a:t> </a:t>
            </a:r>
            <a:r>
              <a:rPr lang="en-GB" sz="2000" dirty="0" err="1"/>
              <a:t>médií</a:t>
            </a:r>
            <a:r>
              <a:rPr lang="en-GB" sz="2000" dirty="0"/>
              <a:t> (</a:t>
            </a:r>
            <a:r>
              <a:rPr lang="en-GB" sz="2000" dirty="0" err="1"/>
              <a:t>např</a:t>
            </a:r>
            <a:r>
              <a:rPr lang="en-GB" sz="2000" dirty="0"/>
              <a:t>. PC, tablet)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dnech</a:t>
            </a:r>
            <a:r>
              <a:rPr lang="en-GB" sz="2000" dirty="0"/>
              <a:t>, </a:t>
            </a:r>
            <a:r>
              <a:rPr lang="en-GB" sz="2000" dirty="0" err="1"/>
              <a:t>kdy</a:t>
            </a:r>
            <a:r>
              <a:rPr lang="en-GB" sz="2000" dirty="0"/>
              <a:t> </a:t>
            </a:r>
            <a:r>
              <a:rPr lang="en-GB" sz="2000" dirty="0" err="1"/>
              <a:t>adolescenti</a:t>
            </a:r>
            <a:r>
              <a:rPr lang="en-GB" sz="2000" dirty="0"/>
              <a:t> </a:t>
            </a:r>
            <a:r>
              <a:rPr lang="en-GB" sz="2000" dirty="0" err="1"/>
              <a:t>používali</a:t>
            </a:r>
            <a:r>
              <a:rPr lang="en-GB" sz="2000" dirty="0"/>
              <a:t> </a:t>
            </a:r>
            <a:r>
              <a:rPr lang="en-GB" sz="2000" dirty="0" err="1"/>
              <a:t>své</a:t>
            </a:r>
            <a:r>
              <a:rPr lang="en-GB" sz="2000" dirty="0"/>
              <a:t> </a:t>
            </a:r>
            <a:r>
              <a:rPr lang="en-GB" sz="2000" dirty="0" err="1"/>
              <a:t>telefony</a:t>
            </a:r>
            <a:r>
              <a:rPr lang="en-GB" sz="2000" dirty="0"/>
              <a:t> </a:t>
            </a:r>
            <a:r>
              <a:rPr lang="en-GB" sz="2000" dirty="0" err="1"/>
              <a:t>před</a:t>
            </a:r>
            <a:r>
              <a:rPr lang="en-GB" sz="2000" dirty="0"/>
              <a:t> </a:t>
            </a:r>
            <a:r>
              <a:rPr lang="en-GB" sz="2000" dirty="0" err="1"/>
              <a:t>spaním</a:t>
            </a:r>
            <a:r>
              <a:rPr lang="en-GB" sz="2000" dirty="0"/>
              <a:t> více, než je pro </a:t>
            </a:r>
            <a:r>
              <a:rPr lang="en-GB" sz="2000" dirty="0" err="1"/>
              <a:t>ně</a:t>
            </a:r>
            <a:r>
              <a:rPr lang="en-GB" sz="2000" dirty="0"/>
              <a:t> </a:t>
            </a:r>
            <a:r>
              <a:rPr lang="en-GB" sz="2000" dirty="0" err="1"/>
              <a:t>obvyklé</a:t>
            </a:r>
            <a:r>
              <a:rPr lang="en-GB" sz="2000" dirty="0"/>
              <a:t>, </a:t>
            </a:r>
            <a:r>
              <a:rPr lang="en-GB" sz="2000" dirty="0" err="1"/>
              <a:t>chodili</a:t>
            </a:r>
            <a:r>
              <a:rPr lang="en-GB" sz="2000" dirty="0"/>
              <a:t> </a:t>
            </a:r>
            <a:r>
              <a:rPr lang="en-GB" sz="2000" dirty="0" err="1"/>
              <a:t>spát</a:t>
            </a:r>
            <a:r>
              <a:rPr lang="en-GB" sz="2000" dirty="0"/>
              <a:t> o </a:t>
            </a:r>
            <a:r>
              <a:rPr lang="en-GB" sz="2000" dirty="0" err="1"/>
              <a:t>něco</a:t>
            </a:r>
            <a:r>
              <a:rPr lang="en-GB" sz="2000" dirty="0"/>
              <a:t> </a:t>
            </a:r>
            <a:r>
              <a:rPr lang="en-GB" sz="2000" dirty="0" err="1"/>
              <a:t>dříve</a:t>
            </a:r>
            <a:r>
              <a:rPr lang="en-GB" sz="2000" dirty="0"/>
              <a:t> a </a:t>
            </a:r>
            <a:r>
              <a:rPr lang="en-GB" sz="2000" dirty="0" err="1"/>
              <a:t>spali</a:t>
            </a:r>
            <a:r>
              <a:rPr lang="en-GB" sz="2000" dirty="0"/>
              <a:t> o </a:t>
            </a:r>
            <a:r>
              <a:rPr lang="en-GB" sz="2000" dirty="0" err="1"/>
              <a:t>něco</a:t>
            </a:r>
            <a:r>
              <a:rPr lang="en-GB" sz="2000" dirty="0"/>
              <a:t> </a:t>
            </a:r>
            <a:r>
              <a:rPr lang="en-GB" sz="2000" dirty="0" err="1"/>
              <a:t>déle</a:t>
            </a:r>
            <a:endParaRPr lang="en-CZ" sz="2000" dirty="0"/>
          </a:p>
        </p:txBody>
      </p:sp>
    </p:spTree>
    <p:extLst>
      <p:ext uri="{BB962C8B-B14F-4D97-AF65-F5344CB8AC3E}">
        <p14:creationId xmlns:p14="http://schemas.microsoft.com/office/powerpoint/2010/main" val="393959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7B652-B949-22FB-649B-B4C6C357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CZ" sz="3000" dirty="0">
                <a:solidFill>
                  <a:srgbClr val="FFFFFF"/>
                </a:solidFill>
              </a:rPr>
              <a:t>výzkumné okénko</a:t>
            </a:r>
            <a:br>
              <a:rPr lang="en-CZ" sz="3000" dirty="0">
                <a:solidFill>
                  <a:srgbClr val="FFFFFF"/>
                </a:solidFill>
              </a:rPr>
            </a:br>
            <a:br>
              <a:rPr lang="en-CZ" sz="3000" dirty="0">
                <a:solidFill>
                  <a:srgbClr val="FFFFFF"/>
                </a:solidFill>
              </a:rPr>
            </a:br>
            <a:r>
              <a:rPr lang="en-CZ" sz="1800" dirty="0">
                <a:solidFill>
                  <a:srgbClr val="FFFFFF"/>
                </a:solidFill>
              </a:rPr>
              <a:t>(Tkaczyk et al.,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DB17-1E79-7BD7-79D9-F7AE9DE0D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189" y="840259"/>
            <a:ext cx="6524368" cy="52763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b="1" dirty="0" err="1"/>
              <a:t>Možné</a:t>
            </a:r>
            <a:r>
              <a:rPr lang="en-GB" sz="2000" b="1" dirty="0"/>
              <a:t> </a:t>
            </a:r>
            <a:r>
              <a:rPr lang="en-GB" sz="2000" b="1" dirty="0" err="1"/>
              <a:t>interpretace</a:t>
            </a:r>
            <a:endParaRPr lang="en-GB" sz="2000" b="1" dirty="0">
              <a:effectLst/>
            </a:endParaRPr>
          </a:p>
          <a:p>
            <a:r>
              <a:rPr lang="en-GB" sz="2000" dirty="0" err="1"/>
              <a:t>obrazovka</a:t>
            </a:r>
            <a:r>
              <a:rPr lang="en-GB" sz="2000" dirty="0"/>
              <a:t> </a:t>
            </a:r>
            <a:r>
              <a:rPr lang="en-GB" sz="2000" dirty="0" err="1"/>
              <a:t>telefonu</a:t>
            </a:r>
            <a:r>
              <a:rPr lang="en-GB" sz="2000" dirty="0"/>
              <a:t> je </a:t>
            </a:r>
            <a:r>
              <a:rPr lang="en-GB" sz="2000" dirty="0" err="1"/>
              <a:t>příliš</a:t>
            </a:r>
            <a:r>
              <a:rPr lang="en-GB" sz="2000" dirty="0"/>
              <a:t> </a:t>
            </a:r>
            <a:r>
              <a:rPr lang="en-GB" sz="2000" dirty="0" err="1"/>
              <a:t>malá</a:t>
            </a:r>
            <a:r>
              <a:rPr lang="en-GB" sz="2000" dirty="0"/>
              <a:t>, než </a:t>
            </a:r>
            <a:r>
              <a:rPr lang="en-GB" sz="2000" dirty="0" err="1"/>
              <a:t>ovlivňovala</a:t>
            </a:r>
            <a:r>
              <a:rPr lang="en-GB" sz="2000" dirty="0"/>
              <a:t> </a:t>
            </a:r>
            <a:r>
              <a:rPr lang="en-GB" sz="2000" dirty="0" err="1"/>
              <a:t>cirkadiánní</a:t>
            </a:r>
            <a:r>
              <a:rPr lang="en-GB" sz="2000" dirty="0"/>
              <a:t> </a:t>
            </a:r>
            <a:r>
              <a:rPr lang="en-GB" sz="2000" dirty="0" err="1"/>
              <a:t>rytmus</a:t>
            </a:r>
            <a:endParaRPr lang="en-GB" sz="2000" dirty="0"/>
          </a:p>
          <a:p>
            <a:pPr lvl="1"/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rozdíl</a:t>
            </a:r>
            <a:r>
              <a:rPr lang="en-GB" sz="1800" dirty="0"/>
              <a:t> </a:t>
            </a:r>
            <a:r>
              <a:rPr lang="en-GB" sz="1800" dirty="0" err="1"/>
              <a:t>například</a:t>
            </a:r>
            <a:r>
              <a:rPr lang="en-GB" sz="1800" dirty="0"/>
              <a:t> od </a:t>
            </a:r>
            <a:r>
              <a:rPr lang="en-GB" sz="1800" dirty="0" err="1"/>
              <a:t>počítače</a:t>
            </a:r>
            <a:endParaRPr lang="en-GB" dirty="0"/>
          </a:p>
          <a:p>
            <a:endParaRPr lang="en-GB" sz="2000" dirty="0"/>
          </a:p>
          <a:p>
            <a:r>
              <a:rPr lang="en-GB" sz="2000" dirty="0" err="1"/>
              <a:t>používání</a:t>
            </a:r>
            <a:r>
              <a:rPr lang="en-GB" sz="2000" dirty="0"/>
              <a:t> </a:t>
            </a:r>
            <a:r>
              <a:rPr lang="en-GB" sz="2000" dirty="0" err="1"/>
              <a:t>přímo</a:t>
            </a:r>
            <a:r>
              <a:rPr lang="en-GB" sz="2000" dirty="0"/>
              <a:t> v </a:t>
            </a:r>
            <a:r>
              <a:rPr lang="en-GB" sz="2000" dirty="0" err="1"/>
              <a:t>posteli</a:t>
            </a:r>
            <a:r>
              <a:rPr lang="en-GB" sz="2000" dirty="0"/>
              <a:t>, </a:t>
            </a:r>
            <a:r>
              <a:rPr lang="en-GB" sz="2000" dirty="0" err="1"/>
              <a:t>relaxační</a:t>
            </a:r>
            <a:r>
              <a:rPr lang="en-GB" sz="2000" dirty="0"/>
              <a:t> </a:t>
            </a:r>
            <a:r>
              <a:rPr lang="en-GB" sz="2000" dirty="0" err="1"/>
              <a:t>obsah</a:t>
            </a:r>
            <a:r>
              <a:rPr lang="en-GB" sz="2000" dirty="0"/>
              <a:t> → </a:t>
            </a:r>
            <a:r>
              <a:rPr lang="en-GB" sz="2000" dirty="0" err="1"/>
              <a:t>uklidnění</a:t>
            </a:r>
            <a:r>
              <a:rPr lang="en-GB" sz="2000" dirty="0"/>
              <a:t>, </a:t>
            </a:r>
            <a:r>
              <a:rPr lang="en-GB" sz="2000" dirty="0" err="1"/>
              <a:t>snazší</a:t>
            </a:r>
            <a:r>
              <a:rPr lang="en-GB" sz="2000" dirty="0"/>
              <a:t> </a:t>
            </a:r>
            <a:r>
              <a:rPr lang="en-GB" sz="2000" dirty="0" err="1"/>
              <a:t>usnutí</a:t>
            </a:r>
            <a:endParaRPr lang="en-GB" sz="2000" dirty="0"/>
          </a:p>
          <a:p>
            <a:pPr lvl="1"/>
            <a:r>
              <a:rPr lang="en-GB" sz="1800" dirty="0" err="1"/>
              <a:t>oproti</a:t>
            </a:r>
            <a:r>
              <a:rPr lang="en-GB" sz="1800" dirty="0"/>
              <a:t> </a:t>
            </a:r>
            <a:r>
              <a:rPr lang="en-GB" sz="1800" dirty="0" err="1"/>
              <a:t>např</a:t>
            </a:r>
            <a:r>
              <a:rPr lang="en-GB" sz="1800" dirty="0"/>
              <a:t>. </a:t>
            </a:r>
            <a:r>
              <a:rPr lang="en-GB" sz="1800" dirty="0" err="1"/>
              <a:t>sezení</a:t>
            </a:r>
            <a:r>
              <a:rPr lang="en-GB" sz="1800" dirty="0"/>
              <a:t> u PC a </a:t>
            </a:r>
            <a:r>
              <a:rPr lang="en-GB" sz="1800" dirty="0" err="1"/>
              <a:t>hraní</a:t>
            </a:r>
            <a:r>
              <a:rPr lang="en-GB" sz="1800" dirty="0"/>
              <a:t> </a:t>
            </a:r>
            <a:r>
              <a:rPr lang="en-GB" sz="1800" dirty="0" err="1"/>
              <a:t>střílečky</a:t>
            </a:r>
            <a:endParaRPr lang="en-GB" sz="1800" dirty="0"/>
          </a:p>
          <a:p>
            <a:endParaRPr lang="en-GB" sz="2000" dirty="0"/>
          </a:p>
          <a:p>
            <a:r>
              <a:rPr lang="en-GB" sz="2000" dirty="0"/>
              <a:t>ale </a:t>
            </a:r>
            <a:r>
              <a:rPr lang="en-GB" sz="2000" dirty="0" err="1"/>
              <a:t>nabízí</a:t>
            </a:r>
            <a:r>
              <a:rPr lang="en-GB" sz="2000" dirty="0"/>
              <a:t> se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další</a:t>
            </a:r>
            <a:r>
              <a:rPr lang="en-GB" sz="2000" dirty="0"/>
              <a:t> </a:t>
            </a:r>
            <a:r>
              <a:rPr lang="en-GB" sz="2000" dirty="0" err="1"/>
              <a:t>možná</a:t>
            </a:r>
            <a:r>
              <a:rPr lang="en-GB" sz="2000" dirty="0"/>
              <a:t> </a:t>
            </a:r>
            <a:r>
              <a:rPr lang="en-GB" sz="2000" dirty="0" err="1"/>
              <a:t>vysvětlení</a:t>
            </a:r>
            <a:r>
              <a:rPr lang="en-GB" sz="2000" dirty="0"/>
              <a:t>..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→ </a:t>
            </a:r>
            <a:r>
              <a:rPr lang="en-GB" sz="2000" dirty="0" err="1"/>
              <a:t>vztah</a:t>
            </a:r>
            <a:r>
              <a:rPr lang="en-GB" sz="2000" dirty="0"/>
              <a:t> </a:t>
            </a:r>
            <a:r>
              <a:rPr lang="en-GB" sz="2000" dirty="0" err="1"/>
              <a:t>technologií</a:t>
            </a:r>
            <a:r>
              <a:rPr lang="en-GB" sz="2000" dirty="0"/>
              <a:t> a well-beingu se </a:t>
            </a:r>
            <a:r>
              <a:rPr lang="en-GB" sz="2000" dirty="0" err="1"/>
              <a:t>neděje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vakuu</a:t>
            </a:r>
            <a:r>
              <a:rPr lang="en-GB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136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outdoor climbing net">
            <a:extLst>
              <a:ext uri="{FF2B5EF4-FFF2-40B4-BE49-F238E27FC236}">
                <a16:creationId xmlns:a16="http://schemas.microsoft.com/office/drawing/2014/main" id="{EE55456A-83D6-BAAC-D3E7-2E7A6CE14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894" b="23894"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AE03A3-96A7-3196-28BE-B3470426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419936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kontext používání ICT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CBBCE-0E4C-2B7D-1DC5-58C3CC436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5371138"/>
            <a:ext cx="6801612" cy="76015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(Smahel et al., 2022)</a:t>
            </a:r>
          </a:p>
        </p:txBody>
      </p:sp>
    </p:spTree>
    <p:extLst>
      <p:ext uri="{BB962C8B-B14F-4D97-AF65-F5344CB8AC3E}">
        <p14:creationId xmlns:p14="http://schemas.microsoft.com/office/powerpoint/2010/main" val="424755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6273174" y="2229159"/>
            <a:ext cx="2557317" cy="390698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b="1" dirty="0"/>
              <a:t>WELL-BEING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2146631" y="2815716"/>
            <a:ext cx="2063272" cy="2820236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b="1" dirty="0"/>
              <a:t>POUŽÍVÁNÍ ICT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BF23722-3F82-4F3C-AAEA-BB43D48B7339}"/>
              </a:ext>
            </a:extLst>
          </p:cNvPr>
          <p:cNvSpPr/>
          <p:nvPr/>
        </p:nvSpPr>
        <p:spPr>
          <a:xfrm>
            <a:off x="2283737" y="3258631"/>
            <a:ext cx="1784789" cy="92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Aktivní/pasivní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EAF3DE04-4890-4B6F-A740-0389007BF39B}"/>
              </a:ext>
            </a:extLst>
          </p:cNvPr>
          <p:cNvSpPr/>
          <p:nvPr/>
        </p:nvSpPr>
        <p:spPr>
          <a:xfrm>
            <a:off x="2292371" y="4337500"/>
            <a:ext cx="1784789" cy="101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Rizika/příležitosti</a:t>
            </a: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19302199-3279-4F26-9187-0E1A1DB6CB14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4209903" y="4225834"/>
            <a:ext cx="206327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6739239" y="4117619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6739239" y="3316815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6739239" y="4918423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8534C-1EE3-74CD-350F-2913BE66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665" y="318576"/>
            <a:ext cx="7046670" cy="1000932"/>
          </a:xfrm>
        </p:spPr>
        <p:txBody>
          <a:bodyPr/>
          <a:lstStyle/>
          <a:p>
            <a:pPr algn="ctr"/>
            <a:r>
              <a:rPr lang="en-CZ" dirty="0"/>
              <a:t>Kontext používání ICT</a:t>
            </a:r>
          </a:p>
        </p:txBody>
      </p:sp>
    </p:spTree>
    <p:extLst>
      <p:ext uri="{BB962C8B-B14F-4D97-AF65-F5344CB8AC3E}">
        <p14:creationId xmlns:p14="http://schemas.microsoft.com/office/powerpoint/2010/main" val="1344858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4968937" y="2229159"/>
            <a:ext cx="5230321" cy="3906980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WELL-BEING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3DB12C7-7F06-4287-874D-0CFACDCDA836}"/>
              </a:ext>
            </a:extLst>
          </p:cNvPr>
          <p:cNvSpPr/>
          <p:nvPr/>
        </p:nvSpPr>
        <p:spPr>
          <a:xfrm>
            <a:off x="8019169" y="2746960"/>
            <a:ext cx="1980120" cy="29577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b="1" dirty="0"/>
              <a:t>DLOUHODOBÝ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2146631" y="2815716"/>
            <a:ext cx="2063272" cy="2820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POUŽÍVÁNÍ ICT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145241" y="2746960"/>
            <a:ext cx="1980120" cy="295778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b="1" dirty="0"/>
              <a:t>KRÁTKODOBÝ</a:t>
            </a:r>
          </a:p>
        </p:txBody>
      </p:sp>
      <p:sp>
        <p:nvSpPr>
          <p:cNvPr id="7" name="Obdélník 6"/>
          <p:cNvSpPr/>
          <p:nvPr/>
        </p:nvSpPr>
        <p:spPr>
          <a:xfrm>
            <a:off x="8164371" y="4006100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BF23722-3F82-4F3C-AAEA-BB43D48B7339}"/>
              </a:ext>
            </a:extLst>
          </p:cNvPr>
          <p:cNvSpPr/>
          <p:nvPr/>
        </p:nvSpPr>
        <p:spPr>
          <a:xfrm>
            <a:off x="2283737" y="3258631"/>
            <a:ext cx="1784789" cy="92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Aktivní/pasivní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EAF3DE04-4890-4B6F-A740-0389007BF39B}"/>
              </a:ext>
            </a:extLst>
          </p:cNvPr>
          <p:cNvSpPr/>
          <p:nvPr/>
        </p:nvSpPr>
        <p:spPr>
          <a:xfrm>
            <a:off x="2292371" y="4337500"/>
            <a:ext cx="1784789" cy="101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Rizika/příležitosti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8164371" y="3331853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8164371" y="4680347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19302199-3279-4F26-9187-0E1A1DB6CB14}"/>
              </a:ext>
            </a:extLst>
          </p:cNvPr>
          <p:cNvCxnSpPr>
            <a:cxnSpLocks/>
            <a:stCxn id="29" idx="3"/>
            <a:endCxn id="10" idx="1"/>
          </p:cNvCxnSpPr>
          <p:nvPr/>
        </p:nvCxnSpPr>
        <p:spPr>
          <a:xfrm>
            <a:off x="4209903" y="4225834"/>
            <a:ext cx="935338" cy="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8789337B-3E54-46C2-B640-96BE1A4550C0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7125361" y="4225853"/>
            <a:ext cx="8938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5275306" y="4052230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5275306" y="3377983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5275306" y="4726477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6FDF42-73BA-C3AE-D1DF-27569EF7AB29}"/>
              </a:ext>
            </a:extLst>
          </p:cNvPr>
          <p:cNvSpPr txBox="1">
            <a:spLocks/>
          </p:cNvSpPr>
          <p:nvPr/>
        </p:nvSpPr>
        <p:spPr bwMode="black">
          <a:xfrm>
            <a:off x="2572665" y="318576"/>
            <a:ext cx="7046670" cy="100093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/>
              <a:t>Kontext používání ICT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86252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6667108" y="2287827"/>
            <a:ext cx="5230321" cy="3906980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WELL-BEING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3DB12C7-7F06-4287-874D-0CFACDCDA836}"/>
              </a:ext>
            </a:extLst>
          </p:cNvPr>
          <p:cNvSpPr/>
          <p:nvPr/>
        </p:nvSpPr>
        <p:spPr>
          <a:xfrm>
            <a:off x="9717340" y="2805628"/>
            <a:ext cx="1980120" cy="2957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dirty="0"/>
              <a:t>DLOUHODOBÝ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3844802" y="2874384"/>
            <a:ext cx="2063272" cy="2820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POUŽÍVÁNÍ ICT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29705" y="1977057"/>
            <a:ext cx="2666263" cy="460992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b="1" dirty="0"/>
              <a:t>KONTEXTOVÉ PROMĚNNÉ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43412" y="2805628"/>
            <a:ext cx="1980120" cy="2957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dirty="0"/>
              <a:t>KRÁTKODOBÝ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8885" y="2619612"/>
            <a:ext cx="2344614" cy="1065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Individuální (věk, gender, osobnost, dovednosti)</a:t>
            </a:r>
          </a:p>
        </p:txBody>
      </p:sp>
      <p:sp>
        <p:nvSpPr>
          <p:cNvPr id="7" name="Obdélník 6"/>
          <p:cNvSpPr/>
          <p:nvPr/>
        </p:nvSpPr>
        <p:spPr>
          <a:xfrm>
            <a:off x="9862542" y="4064768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366E133-A88D-4D33-993E-9AA97C8B730E}"/>
              </a:ext>
            </a:extLst>
          </p:cNvPr>
          <p:cNvSpPr/>
          <p:nvPr/>
        </p:nvSpPr>
        <p:spPr>
          <a:xfrm>
            <a:off x="384517" y="3916623"/>
            <a:ext cx="2344614" cy="1033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Sociální (známí, rodina, škola/práce, komunita)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46466485-BA75-4F14-8059-4093A7385312}"/>
              </a:ext>
            </a:extLst>
          </p:cNvPr>
          <p:cNvSpPr/>
          <p:nvPr/>
        </p:nvSpPr>
        <p:spPr>
          <a:xfrm>
            <a:off x="393050" y="5229199"/>
            <a:ext cx="2336081" cy="1026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Kultura/region (dostupnost technologií, zvyky, doba)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BF23722-3F82-4F3C-AAEA-BB43D48B7339}"/>
              </a:ext>
            </a:extLst>
          </p:cNvPr>
          <p:cNvSpPr/>
          <p:nvPr/>
        </p:nvSpPr>
        <p:spPr>
          <a:xfrm>
            <a:off x="3981908" y="3317299"/>
            <a:ext cx="1784789" cy="92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Aktivní/pasivní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EAF3DE04-4890-4B6F-A740-0389007BF39B}"/>
              </a:ext>
            </a:extLst>
          </p:cNvPr>
          <p:cNvSpPr/>
          <p:nvPr/>
        </p:nvSpPr>
        <p:spPr>
          <a:xfrm>
            <a:off x="3990542" y="4396168"/>
            <a:ext cx="1784789" cy="101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Rizika/příležitosti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9862542" y="3390521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9862542" y="4739015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1AFE721-E645-4B76-8553-F42D518FFD2E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>
            <a:off x="2895968" y="4282021"/>
            <a:ext cx="948834" cy="248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19302199-3279-4F26-9187-0E1A1DB6CB14}"/>
              </a:ext>
            </a:extLst>
          </p:cNvPr>
          <p:cNvCxnSpPr>
            <a:cxnSpLocks/>
            <a:stCxn id="29" idx="3"/>
            <a:endCxn id="10" idx="1"/>
          </p:cNvCxnSpPr>
          <p:nvPr/>
        </p:nvCxnSpPr>
        <p:spPr>
          <a:xfrm>
            <a:off x="5908074" y="4284502"/>
            <a:ext cx="935338" cy="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8789337B-3E54-46C2-B640-96BE1A4550C0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8823532" y="4284521"/>
            <a:ext cx="8938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6973477" y="4110898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6973477" y="3436651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6973477" y="4785145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466BAA-D6E5-8014-7E95-BD9F8091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665" y="318576"/>
            <a:ext cx="7046670" cy="1000932"/>
          </a:xfrm>
        </p:spPr>
        <p:txBody>
          <a:bodyPr/>
          <a:lstStyle/>
          <a:p>
            <a:pPr algn="ctr"/>
            <a:r>
              <a:rPr lang="en-CZ" dirty="0"/>
              <a:t>Kontext používání ICT</a:t>
            </a:r>
          </a:p>
        </p:txBody>
      </p:sp>
    </p:spTree>
    <p:extLst>
      <p:ext uri="{BB962C8B-B14F-4D97-AF65-F5344CB8AC3E}">
        <p14:creationId xmlns:p14="http://schemas.microsoft.com/office/powerpoint/2010/main" val="324655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6614857" y="2001458"/>
            <a:ext cx="5230321" cy="3906980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WELL-BEING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3DB12C7-7F06-4287-874D-0CFACDCDA836}"/>
              </a:ext>
            </a:extLst>
          </p:cNvPr>
          <p:cNvSpPr/>
          <p:nvPr/>
        </p:nvSpPr>
        <p:spPr>
          <a:xfrm>
            <a:off x="9665089" y="2519259"/>
            <a:ext cx="1980120" cy="2957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dirty="0"/>
              <a:t>DLOUHODOBÝ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3792551" y="2588015"/>
            <a:ext cx="2063272" cy="2820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POUŽÍVÁNÍ ICT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7454" y="1690688"/>
            <a:ext cx="2666263" cy="460992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KONTEXTOVÉ PROMĚNNÉ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791161" y="2519259"/>
            <a:ext cx="1980120" cy="2957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dirty="0"/>
              <a:t>KRÁTKODOBÝ</a:t>
            </a:r>
          </a:p>
        </p:txBody>
      </p:sp>
      <p:sp>
        <p:nvSpPr>
          <p:cNvPr id="4" name="Obdélník 3"/>
          <p:cNvSpPr/>
          <p:nvPr/>
        </p:nvSpPr>
        <p:spPr>
          <a:xfrm>
            <a:off x="336634" y="2333243"/>
            <a:ext cx="2344614" cy="1065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Individuální (věk, gender, osobnost, dovednosti)</a:t>
            </a:r>
          </a:p>
        </p:txBody>
      </p:sp>
      <p:sp>
        <p:nvSpPr>
          <p:cNvPr id="7" name="Obdélník 6"/>
          <p:cNvSpPr/>
          <p:nvPr/>
        </p:nvSpPr>
        <p:spPr>
          <a:xfrm>
            <a:off x="9810291" y="3778399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366E133-A88D-4D33-993E-9AA97C8B730E}"/>
              </a:ext>
            </a:extLst>
          </p:cNvPr>
          <p:cNvSpPr/>
          <p:nvPr/>
        </p:nvSpPr>
        <p:spPr>
          <a:xfrm>
            <a:off x="332266" y="3630254"/>
            <a:ext cx="2344614" cy="1033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Sociální (známí, rodina, škola/práce, komunita)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46466485-BA75-4F14-8059-4093A7385312}"/>
              </a:ext>
            </a:extLst>
          </p:cNvPr>
          <p:cNvSpPr/>
          <p:nvPr/>
        </p:nvSpPr>
        <p:spPr>
          <a:xfrm>
            <a:off x="340799" y="4942830"/>
            <a:ext cx="2336081" cy="1026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Kultura/region (dostupnost technologií, zvyky, doba)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BF23722-3F82-4F3C-AAEA-BB43D48B7339}"/>
              </a:ext>
            </a:extLst>
          </p:cNvPr>
          <p:cNvSpPr/>
          <p:nvPr/>
        </p:nvSpPr>
        <p:spPr>
          <a:xfrm>
            <a:off x="3929657" y="3030930"/>
            <a:ext cx="1784789" cy="92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Aktivní/pasivní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EAF3DE04-4890-4B6F-A740-0389007BF39B}"/>
              </a:ext>
            </a:extLst>
          </p:cNvPr>
          <p:cNvSpPr/>
          <p:nvPr/>
        </p:nvSpPr>
        <p:spPr>
          <a:xfrm>
            <a:off x="3938291" y="4109799"/>
            <a:ext cx="1784789" cy="101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Rizika/příležitosti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9810291" y="3104152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9810291" y="4452646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1AFE721-E645-4B76-8553-F42D518FFD2E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>
            <a:off x="2843717" y="3995652"/>
            <a:ext cx="948834" cy="24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19302199-3279-4F26-9187-0E1A1DB6CB14}"/>
              </a:ext>
            </a:extLst>
          </p:cNvPr>
          <p:cNvCxnSpPr>
            <a:cxnSpLocks/>
            <a:stCxn id="29" idx="3"/>
            <a:endCxn id="10" idx="1"/>
          </p:cNvCxnSpPr>
          <p:nvPr/>
        </p:nvCxnSpPr>
        <p:spPr>
          <a:xfrm>
            <a:off x="5855823" y="3998133"/>
            <a:ext cx="935338" cy="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8789337B-3E54-46C2-B640-96BE1A4550C0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8771281" y="3998152"/>
            <a:ext cx="8938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pojnice: pravoúhlá 41">
            <a:extLst>
              <a:ext uri="{FF2B5EF4-FFF2-40B4-BE49-F238E27FC236}">
                <a16:creationId xmlns:a16="http://schemas.microsoft.com/office/drawing/2014/main" id="{3E1B7D3C-203B-4957-B4E9-2F470E7486C8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 flipH="1" flipV="1">
            <a:off x="2729479" y="2767163"/>
            <a:ext cx="2314559" cy="4752347"/>
          </a:xfrm>
          <a:prstGeom prst="bentConnector4">
            <a:avLst>
              <a:gd name="adj1" fmla="val -9877"/>
              <a:gd name="adj2" fmla="val 99958"/>
            </a:avLst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6921226" y="3824529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6921226" y="3150282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6921226" y="4498776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F80A86-2E39-C9B3-CB5A-E85C0C64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665" y="318576"/>
            <a:ext cx="7046670" cy="1000932"/>
          </a:xfrm>
        </p:spPr>
        <p:txBody>
          <a:bodyPr/>
          <a:lstStyle/>
          <a:p>
            <a:pPr algn="ctr"/>
            <a:r>
              <a:rPr lang="en-CZ" dirty="0"/>
              <a:t>Kontext používání ICT</a:t>
            </a:r>
          </a:p>
        </p:txBody>
      </p:sp>
    </p:spTree>
    <p:extLst>
      <p:ext uri="{BB962C8B-B14F-4D97-AF65-F5344CB8AC3E}">
        <p14:creationId xmlns:p14="http://schemas.microsoft.com/office/powerpoint/2010/main" val="369974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6680171" y="1690688"/>
            <a:ext cx="5230321" cy="3906980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WELL-BEING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3DB12C7-7F06-4287-874D-0CFACDCDA836}"/>
              </a:ext>
            </a:extLst>
          </p:cNvPr>
          <p:cNvSpPr/>
          <p:nvPr/>
        </p:nvSpPr>
        <p:spPr>
          <a:xfrm>
            <a:off x="9730403" y="2208489"/>
            <a:ext cx="1980120" cy="2957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dirty="0"/>
              <a:t>DLOUHODOBÝ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3857865" y="2277245"/>
            <a:ext cx="2063272" cy="2820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POUŽÍVÁNÍ ICT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42768" y="1379918"/>
            <a:ext cx="2666263" cy="4609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KONTEXTOVÉ PROMĚNNÉ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56475" y="2208489"/>
            <a:ext cx="1980120" cy="2957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dirty="0"/>
              <a:t>KRÁTKODOBÝ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1948" y="2022473"/>
            <a:ext cx="2344614" cy="1065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Individuální (věk, gender, osobnost, dovednosti)</a:t>
            </a:r>
          </a:p>
        </p:txBody>
      </p:sp>
      <p:sp>
        <p:nvSpPr>
          <p:cNvPr id="7" name="Obdélník 6"/>
          <p:cNvSpPr/>
          <p:nvPr/>
        </p:nvSpPr>
        <p:spPr>
          <a:xfrm>
            <a:off x="9875605" y="3467629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366E133-A88D-4D33-993E-9AA97C8B730E}"/>
              </a:ext>
            </a:extLst>
          </p:cNvPr>
          <p:cNvSpPr/>
          <p:nvPr/>
        </p:nvSpPr>
        <p:spPr>
          <a:xfrm>
            <a:off x="397580" y="3319484"/>
            <a:ext cx="2344614" cy="1033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Sociální (známí, rodina, škola/práce, komunita)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46466485-BA75-4F14-8059-4093A7385312}"/>
              </a:ext>
            </a:extLst>
          </p:cNvPr>
          <p:cNvSpPr/>
          <p:nvPr/>
        </p:nvSpPr>
        <p:spPr>
          <a:xfrm>
            <a:off x="406113" y="4632060"/>
            <a:ext cx="2336081" cy="1026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Kultura/region (dostupnost technologií, zvyky, doba)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BF23722-3F82-4F3C-AAEA-BB43D48B7339}"/>
              </a:ext>
            </a:extLst>
          </p:cNvPr>
          <p:cNvSpPr/>
          <p:nvPr/>
        </p:nvSpPr>
        <p:spPr>
          <a:xfrm>
            <a:off x="3994971" y="2720160"/>
            <a:ext cx="1784789" cy="92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Aktivní/pasivní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EAF3DE04-4890-4B6F-A740-0389007BF39B}"/>
              </a:ext>
            </a:extLst>
          </p:cNvPr>
          <p:cNvSpPr/>
          <p:nvPr/>
        </p:nvSpPr>
        <p:spPr>
          <a:xfrm>
            <a:off x="4003605" y="3799029"/>
            <a:ext cx="1784789" cy="101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Rizika/příležitosti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9875605" y="2793382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9875605" y="4141876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1AFE721-E645-4B76-8553-F42D518FFD2E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>
            <a:off x="2909031" y="3684882"/>
            <a:ext cx="948834" cy="24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19302199-3279-4F26-9187-0E1A1DB6CB14}"/>
              </a:ext>
            </a:extLst>
          </p:cNvPr>
          <p:cNvCxnSpPr>
            <a:cxnSpLocks/>
            <a:stCxn id="29" idx="3"/>
            <a:endCxn id="10" idx="1"/>
          </p:cNvCxnSpPr>
          <p:nvPr/>
        </p:nvCxnSpPr>
        <p:spPr>
          <a:xfrm>
            <a:off x="5921137" y="3687363"/>
            <a:ext cx="935338" cy="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8789337B-3E54-46C2-B640-96BE1A4550C0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8836595" y="3687382"/>
            <a:ext cx="8938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pojnice: pravoúhlá 41">
            <a:extLst>
              <a:ext uri="{FF2B5EF4-FFF2-40B4-BE49-F238E27FC236}">
                <a16:creationId xmlns:a16="http://schemas.microsoft.com/office/drawing/2014/main" id="{3E1B7D3C-203B-4957-B4E9-2F470E7486C8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 flipH="1" flipV="1">
            <a:off x="2794793" y="2456393"/>
            <a:ext cx="2314559" cy="4752347"/>
          </a:xfrm>
          <a:prstGeom prst="bentConnector4">
            <a:avLst>
              <a:gd name="adj1" fmla="val -9877"/>
              <a:gd name="adj2" fmla="val 999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84B5D860-D986-47BE-A622-F70F5BEA6E63}"/>
              </a:ext>
            </a:extLst>
          </p:cNvPr>
          <p:cNvCxnSpPr>
            <a:stCxn id="32" idx="2"/>
          </p:cNvCxnSpPr>
          <p:nvPr/>
        </p:nvCxnSpPr>
        <p:spPr>
          <a:xfrm>
            <a:off x="10720463" y="5166275"/>
            <a:ext cx="0" cy="148881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4DA41E37-C7DB-49AE-BDBF-3A2B6BFF72D5}"/>
              </a:ext>
            </a:extLst>
          </p:cNvPr>
          <p:cNvCxnSpPr>
            <a:cxnSpLocks/>
          </p:cNvCxnSpPr>
          <p:nvPr/>
        </p:nvCxnSpPr>
        <p:spPr>
          <a:xfrm flipV="1">
            <a:off x="1496869" y="6655094"/>
            <a:ext cx="9223594" cy="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AD1E2A56-13F4-459C-8CCC-822FC17E22EC}"/>
              </a:ext>
            </a:extLst>
          </p:cNvPr>
          <p:cNvCxnSpPr>
            <a:cxnSpLocks/>
          </p:cNvCxnSpPr>
          <p:nvPr/>
        </p:nvCxnSpPr>
        <p:spPr>
          <a:xfrm flipV="1">
            <a:off x="1496869" y="6326849"/>
            <a:ext cx="0" cy="32824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0A641993-E0E5-4BAA-BF73-8E5FE7D7C8C6}"/>
              </a:ext>
            </a:extLst>
          </p:cNvPr>
          <p:cNvCxnSpPr>
            <a:cxnSpLocks/>
          </p:cNvCxnSpPr>
          <p:nvPr/>
        </p:nvCxnSpPr>
        <p:spPr>
          <a:xfrm flipV="1">
            <a:off x="5363810" y="6315832"/>
            <a:ext cx="0" cy="34422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>
            <a:extLst>
              <a:ext uri="{FF2B5EF4-FFF2-40B4-BE49-F238E27FC236}">
                <a16:creationId xmlns:a16="http://schemas.microsoft.com/office/drawing/2014/main" id="{07706C2E-512B-4244-AAEC-366E13DBBBB9}"/>
              </a:ext>
            </a:extLst>
          </p:cNvPr>
          <p:cNvCxnSpPr>
            <a:cxnSpLocks/>
          </p:cNvCxnSpPr>
          <p:nvPr/>
        </p:nvCxnSpPr>
        <p:spPr>
          <a:xfrm flipV="1">
            <a:off x="8298227" y="6310870"/>
            <a:ext cx="0" cy="34422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6986540" y="3513759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6986540" y="2839512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6986540" y="4188006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C0D6B8-AA8D-D0A8-4719-DF00AC8A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031" y="318576"/>
            <a:ext cx="6710304" cy="940604"/>
          </a:xfrm>
        </p:spPr>
        <p:txBody>
          <a:bodyPr/>
          <a:lstStyle/>
          <a:p>
            <a:pPr algn="ctr"/>
            <a:r>
              <a:rPr lang="en-CZ" dirty="0"/>
              <a:t>Kontext používání ICT</a:t>
            </a:r>
          </a:p>
        </p:txBody>
      </p:sp>
    </p:spTree>
    <p:extLst>
      <p:ext uri="{BB962C8B-B14F-4D97-AF65-F5344CB8AC3E}">
        <p14:creationId xmlns:p14="http://schemas.microsoft.com/office/powerpoint/2010/main" val="303233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fferent sizes of pebbles stacked in a stony shore">
            <a:extLst>
              <a:ext uri="{FF2B5EF4-FFF2-40B4-BE49-F238E27FC236}">
                <a16:creationId xmlns:a16="http://schemas.microsoft.com/office/drawing/2014/main" id="{EE55456A-83D6-BAAC-D3E7-2E7A6CE14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900" b="23900"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AE03A3-96A7-3196-28BE-B3470426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419936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CZ" dirty="0"/>
              <a:t>digitální well-being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CBBCE-0E4C-2B7D-1DC5-58C3CC436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5371138"/>
            <a:ext cx="6801612" cy="7601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CZ" dirty="0"/>
              <a:t>nová vrstva životní pohody</a:t>
            </a:r>
          </a:p>
        </p:txBody>
      </p:sp>
    </p:spTree>
    <p:extLst>
      <p:ext uri="{BB962C8B-B14F-4D97-AF65-F5344CB8AC3E}">
        <p14:creationId xmlns:p14="http://schemas.microsoft.com/office/powerpoint/2010/main" val="9674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333D-8304-F227-B170-7A965A76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CZ" dirty="0"/>
              <a:t>O čem to dnes bude?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F27859-A2E2-3699-E006-C52E3D3F3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429215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723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všudypřítomnost 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98" y="1967158"/>
            <a:ext cx="9144000" cy="35412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err="1">
                <a:solidFill>
                  <a:srgbClr val="404040"/>
                </a:solidFill>
              </a:rPr>
              <a:t>technologie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  <a:r>
              <a:rPr lang="en-GB" sz="2000" dirty="0" err="1">
                <a:solidFill>
                  <a:srgbClr val="404040"/>
                </a:solidFill>
              </a:rPr>
              <a:t>jsou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  <a:r>
              <a:rPr lang="en-GB" sz="2000" dirty="0" err="1">
                <a:solidFill>
                  <a:srgbClr val="404040"/>
                </a:solidFill>
              </a:rPr>
              <a:t>všude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sz="1800" dirty="0" err="1">
                <a:solidFill>
                  <a:srgbClr val="404040"/>
                </a:solidFill>
              </a:rPr>
              <a:t>často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si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všimneme</a:t>
            </a:r>
            <a:r>
              <a:rPr lang="en-GB" sz="1800" dirty="0">
                <a:solidFill>
                  <a:srgbClr val="404040"/>
                </a:solidFill>
              </a:rPr>
              <a:t>, </a:t>
            </a:r>
            <a:r>
              <a:rPr lang="en-GB" sz="1800" dirty="0" err="1">
                <a:solidFill>
                  <a:srgbClr val="404040"/>
                </a:solidFill>
              </a:rPr>
              <a:t>až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když</a:t>
            </a:r>
            <a:r>
              <a:rPr lang="en-GB" sz="1800" dirty="0">
                <a:solidFill>
                  <a:srgbClr val="404040"/>
                </a:solidFill>
              </a:rPr>
              <a:t> se </a:t>
            </a:r>
            <a:r>
              <a:rPr lang="en-GB" sz="1800" dirty="0" err="1">
                <a:solidFill>
                  <a:srgbClr val="404040"/>
                </a:solidFill>
              </a:rPr>
              <a:t>odpojíme</a:t>
            </a: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404040"/>
                </a:solidFill>
              </a:rPr>
              <a:t>mobile connectivity paradox</a:t>
            </a:r>
          </a:p>
          <a:p>
            <a:pPr lvl="1">
              <a:lnSpc>
                <a:spcPct val="90000"/>
              </a:lnSpc>
            </a:pPr>
            <a:r>
              <a:rPr lang="en-GB" sz="1800" dirty="0" err="1">
                <a:solidFill>
                  <a:srgbClr val="404040"/>
                </a:solidFill>
              </a:rPr>
              <a:t>svoboda</a:t>
            </a:r>
            <a:r>
              <a:rPr lang="en-GB" sz="1800" dirty="0">
                <a:solidFill>
                  <a:srgbClr val="404040"/>
                </a:solidFill>
              </a:rPr>
              <a:t>, </a:t>
            </a:r>
            <a:r>
              <a:rPr lang="en-GB" sz="1800" dirty="0" err="1">
                <a:solidFill>
                  <a:srgbClr val="404040"/>
                </a:solidFill>
              </a:rPr>
              <a:t>kterou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přináší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připojení</a:t>
            </a:r>
            <a:r>
              <a:rPr lang="en-GB" sz="1800" dirty="0">
                <a:solidFill>
                  <a:srgbClr val="404040"/>
                </a:solidFill>
              </a:rPr>
              <a:t> x </a:t>
            </a:r>
            <a:r>
              <a:rPr lang="en-GB" sz="1800" dirty="0" err="1">
                <a:solidFill>
                  <a:srgbClr val="404040"/>
                </a:solidFill>
              </a:rPr>
              <a:t>svoboda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nepřipojit</a:t>
            </a:r>
            <a:r>
              <a:rPr lang="en-GB" sz="1800" dirty="0">
                <a:solidFill>
                  <a:srgbClr val="404040"/>
                </a:solidFill>
              </a:rPr>
              <a:t> se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rgbClr val="404040"/>
                </a:solidFill>
              </a:rPr>
              <a:t>fear of missing out x </a:t>
            </a:r>
            <a:r>
              <a:rPr lang="en-GB" sz="1800" dirty="0" err="1">
                <a:solidFill>
                  <a:srgbClr val="404040"/>
                </a:solidFill>
              </a:rPr>
              <a:t>nutnost</a:t>
            </a:r>
            <a:r>
              <a:rPr lang="en-GB" sz="1800" dirty="0">
                <a:solidFill>
                  <a:srgbClr val="404040"/>
                </a:solidFill>
              </a:rPr>
              <a:t> být </a:t>
            </a:r>
            <a:r>
              <a:rPr lang="en-GB" sz="1800" dirty="0" err="1">
                <a:solidFill>
                  <a:srgbClr val="404040"/>
                </a:solidFill>
              </a:rPr>
              <a:t>dostupný</a:t>
            </a: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err="1">
                <a:solidFill>
                  <a:srgbClr val="404040"/>
                </a:solidFill>
              </a:rPr>
              <a:t>rovnováha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  <a:r>
              <a:rPr lang="en-GB" sz="2000" dirty="0" err="1">
                <a:solidFill>
                  <a:srgbClr val="404040"/>
                </a:solidFill>
              </a:rPr>
              <a:t>předností</a:t>
            </a:r>
            <a:r>
              <a:rPr lang="en-GB" sz="2000" dirty="0">
                <a:solidFill>
                  <a:srgbClr val="404040"/>
                </a:solidFill>
              </a:rPr>
              <a:t> a </a:t>
            </a:r>
            <a:r>
              <a:rPr lang="en-GB" sz="2000" dirty="0" err="1">
                <a:solidFill>
                  <a:srgbClr val="404040"/>
                </a:solidFill>
              </a:rPr>
              <a:t>nevýhod</a:t>
            </a:r>
            <a:r>
              <a:rPr lang="en-GB" sz="2000" dirty="0">
                <a:solidFill>
                  <a:srgbClr val="404040"/>
                </a:solidFill>
              </a:rPr>
              <a:t> → </a:t>
            </a:r>
            <a:r>
              <a:rPr lang="en-GB" sz="2000" dirty="0" err="1">
                <a:solidFill>
                  <a:srgbClr val="404040"/>
                </a:solidFill>
              </a:rPr>
              <a:t>digitální</a:t>
            </a:r>
            <a:r>
              <a:rPr lang="en-GB" sz="2000" dirty="0">
                <a:solidFill>
                  <a:srgbClr val="404040"/>
                </a:solidFill>
              </a:rPr>
              <a:t> WB</a:t>
            </a:r>
            <a:endParaRPr lang="en-CZ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53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představte si tyto dva lidi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98" y="1967158"/>
            <a:ext cx="9144000" cy="354121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Online </a:t>
            </a:r>
            <a:r>
              <a:rPr lang="en-GB" sz="2000" dirty="0" err="1"/>
              <a:t>tráví</a:t>
            </a:r>
            <a:r>
              <a:rPr lang="en-GB" sz="2000" dirty="0"/>
              <a:t> </a:t>
            </a:r>
            <a:r>
              <a:rPr lang="en-GB" sz="2000" dirty="0" err="1"/>
              <a:t>dvakrát</a:t>
            </a:r>
            <a:r>
              <a:rPr lang="en-GB" sz="2000" dirty="0"/>
              <a:t> </a:t>
            </a:r>
            <a:r>
              <a:rPr lang="en-GB" sz="2000" dirty="0" err="1"/>
              <a:t>denně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v </a:t>
            </a:r>
            <a:r>
              <a:rPr lang="en-GB" sz="2000" dirty="0" err="1"/>
              <a:t>kuse</a:t>
            </a:r>
            <a:r>
              <a:rPr lang="en-GB" sz="2000" dirty="0"/>
              <a:t>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GB" sz="2000" dirty="0">
              <a:solidFill>
                <a:srgbClr val="40404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Mobil </a:t>
            </a:r>
            <a:r>
              <a:rPr lang="en-GB" sz="2000" dirty="0" err="1"/>
              <a:t>teď</a:t>
            </a:r>
            <a:r>
              <a:rPr lang="en-GB" sz="2000" dirty="0"/>
              <a:t>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týdny</a:t>
            </a:r>
            <a:r>
              <a:rPr lang="en-GB" sz="2000" dirty="0"/>
              <a:t> </a:t>
            </a:r>
            <a:r>
              <a:rPr lang="en-GB" sz="2000" dirty="0" err="1"/>
              <a:t>nepoužívá</a:t>
            </a:r>
            <a:r>
              <a:rPr lang="en-GB" sz="2000" dirty="0"/>
              <a:t>. </a:t>
            </a:r>
            <a:endParaRPr lang="en-CZ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8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představte si tyto dva lidi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98" y="1967158"/>
            <a:ext cx="9144000" cy="354121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Online </a:t>
            </a:r>
            <a:r>
              <a:rPr lang="en-GB" sz="2000" dirty="0" err="1"/>
              <a:t>tráví</a:t>
            </a:r>
            <a:r>
              <a:rPr lang="en-GB" sz="2000" dirty="0"/>
              <a:t> </a:t>
            </a:r>
            <a:r>
              <a:rPr lang="en-GB" sz="2000" dirty="0" err="1"/>
              <a:t>dvakrát</a:t>
            </a:r>
            <a:r>
              <a:rPr lang="en-GB" sz="2000" dirty="0"/>
              <a:t> </a:t>
            </a:r>
            <a:r>
              <a:rPr lang="en-GB" sz="2000" dirty="0" err="1"/>
              <a:t>denně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v </a:t>
            </a:r>
            <a:r>
              <a:rPr lang="en-GB" sz="2000" dirty="0" err="1"/>
              <a:t>kuse</a:t>
            </a:r>
            <a:r>
              <a:rPr lang="en-GB" sz="2000" dirty="0"/>
              <a:t>. </a:t>
            </a:r>
            <a:r>
              <a:rPr lang="en-GB" sz="2000" dirty="0" err="1"/>
              <a:t>Dojíždí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tam a </a:t>
            </a:r>
            <a:r>
              <a:rPr lang="en-GB" sz="2000" dirty="0" err="1"/>
              <a:t>hodinu</a:t>
            </a:r>
            <a:r>
              <a:rPr lang="en-GB" sz="2000" dirty="0"/>
              <a:t> </a:t>
            </a:r>
            <a:r>
              <a:rPr lang="en-GB" sz="2000" dirty="0" err="1"/>
              <a:t>zpátky</a:t>
            </a:r>
            <a:r>
              <a:rPr lang="en-GB" sz="2000" dirty="0"/>
              <a:t> do </a:t>
            </a:r>
            <a:r>
              <a:rPr lang="en-GB" sz="2000" dirty="0" err="1"/>
              <a:t>města</a:t>
            </a:r>
            <a:r>
              <a:rPr lang="en-GB" sz="2000" dirty="0"/>
              <a:t>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GB" sz="2000" dirty="0">
              <a:solidFill>
                <a:srgbClr val="40404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Mobil </a:t>
            </a:r>
            <a:r>
              <a:rPr lang="en-GB" sz="2000" dirty="0" err="1"/>
              <a:t>teď</a:t>
            </a:r>
            <a:r>
              <a:rPr lang="en-GB" sz="2000" dirty="0"/>
              <a:t>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týdny</a:t>
            </a:r>
            <a:r>
              <a:rPr lang="en-GB" sz="2000" dirty="0"/>
              <a:t> </a:t>
            </a:r>
            <a:r>
              <a:rPr lang="en-GB" sz="2000" dirty="0" err="1"/>
              <a:t>nepoužívá</a:t>
            </a:r>
            <a:r>
              <a:rPr lang="en-GB" sz="2000" dirty="0"/>
              <a:t>. Je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táboře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</a:t>
            </a:r>
            <a:r>
              <a:rPr lang="en-GB" sz="2000" dirty="0" err="1"/>
              <a:t>není</a:t>
            </a:r>
            <a:r>
              <a:rPr lang="en-GB" sz="2000" dirty="0"/>
              <a:t> </a:t>
            </a:r>
            <a:r>
              <a:rPr lang="en-GB" sz="2000" dirty="0" err="1"/>
              <a:t>signál</a:t>
            </a:r>
            <a:r>
              <a:rPr lang="en-GB" sz="2000" dirty="0"/>
              <a:t>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CZ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23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představte si tyto dva lidi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98" y="1967158"/>
            <a:ext cx="9144000" cy="354121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Online </a:t>
            </a:r>
            <a:r>
              <a:rPr lang="en-GB" sz="2000" dirty="0" err="1"/>
              <a:t>tráví</a:t>
            </a:r>
            <a:r>
              <a:rPr lang="en-GB" sz="2000" dirty="0"/>
              <a:t> </a:t>
            </a:r>
            <a:r>
              <a:rPr lang="en-GB" sz="2000" dirty="0" err="1"/>
              <a:t>dvakrát</a:t>
            </a:r>
            <a:r>
              <a:rPr lang="en-GB" sz="2000" dirty="0"/>
              <a:t> </a:t>
            </a:r>
            <a:r>
              <a:rPr lang="en-GB" sz="2000" dirty="0" err="1"/>
              <a:t>denně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v </a:t>
            </a:r>
            <a:r>
              <a:rPr lang="en-GB" sz="2000" dirty="0" err="1"/>
              <a:t>kuse</a:t>
            </a:r>
            <a:r>
              <a:rPr lang="en-GB" sz="2000" dirty="0"/>
              <a:t>. </a:t>
            </a:r>
            <a:r>
              <a:rPr lang="en-GB" sz="2000" dirty="0" err="1"/>
              <a:t>Dojíždí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tam a </a:t>
            </a:r>
            <a:r>
              <a:rPr lang="en-GB" sz="2000" dirty="0" err="1"/>
              <a:t>hodinu</a:t>
            </a:r>
            <a:r>
              <a:rPr lang="en-GB" sz="2000" dirty="0"/>
              <a:t> </a:t>
            </a:r>
            <a:r>
              <a:rPr lang="en-GB" sz="2000" dirty="0" err="1"/>
              <a:t>zpátky</a:t>
            </a:r>
            <a:r>
              <a:rPr lang="en-GB" sz="2000" dirty="0"/>
              <a:t> do </a:t>
            </a:r>
            <a:r>
              <a:rPr lang="en-GB" sz="2000" dirty="0" err="1"/>
              <a:t>města</a:t>
            </a:r>
            <a:r>
              <a:rPr lang="en-GB" sz="2000" dirty="0"/>
              <a:t>. </a:t>
            </a:r>
            <a:r>
              <a:rPr lang="en-GB" sz="2000" dirty="0" err="1"/>
              <a:t>Cestou</a:t>
            </a:r>
            <a:r>
              <a:rPr lang="en-GB" sz="2000" dirty="0"/>
              <a:t> tam se </a:t>
            </a:r>
            <a:r>
              <a:rPr lang="en-GB" sz="2000" dirty="0" err="1"/>
              <a:t>cítí</a:t>
            </a:r>
            <a:r>
              <a:rPr lang="en-GB" sz="2000" dirty="0"/>
              <a:t> </a:t>
            </a:r>
            <a:r>
              <a:rPr lang="en-GB" sz="2000" dirty="0" err="1"/>
              <a:t>často</a:t>
            </a:r>
            <a:r>
              <a:rPr lang="en-GB" sz="2000" dirty="0"/>
              <a:t> </a:t>
            </a:r>
            <a:r>
              <a:rPr lang="en-GB" sz="2000" dirty="0" err="1"/>
              <a:t>rozhozeně</a:t>
            </a:r>
            <a:r>
              <a:rPr lang="en-GB" sz="2000" dirty="0"/>
              <a:t>, </a:t>
            </a:r>
            <a:r>
              <a:rPr lang="en-GB" sz="2000" dirty="0" err="1"/>
              <a:t>cestou</a:t>
            </a:r>
            <a:r>
              <a:rPr lang="en-GB" sz="2000" dirty="0"/>
              <a:t> </a:t>
            </a:r>
            <a:r>
              <a:rPr lang="en-GB" sz="2000" dirty="0" err="1"/>
              <a:t>zpátky</a:t>
            </a:r>
            <a:r>
              <a:rPr lang="en-GB" sz="2000" dirty="0"/>
              <a:t> </a:t>
            </a:r>
            <a:r>
              <a:rPr lang="en-GB" sz="2000" dirty="0" err="1"/>
              <a:t>cítí</a:t>
            </a:r>
            <a:r>
              <a:rPr lang="en-GB" sz="2000" dirty="0"/>
              <a:t> </a:t>
            </a:r>
            <a:r>
              <a:rPr lang="en-GB" sz="2000" dirty="0" err="1"/>
              <a:t>radost</a:t>
            </a:r>
            <a:r>
              <a:rPr lang="en-GB" sz="2000" dirty="0"/>
              <a:t>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GB" sz="2000" dirty="0">
              <a:solidFill>
                <a:srgbClr val="40404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Mobil </a:t>
            </a:r>
            <a:r>
              <a:rPr lang="en-GB" sz="2000" dirty="0" err="1"/>
              <a:t>teď</a:t>
            </a:r>
            <a:r>
              <a:rPr lang="en-GB" sz="2000" dirty="0"/>
              <a:t>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týdny</a:t>
            </a:r>
            <a:r>
              <a:rPr lang="en-GB" sz="2000" dirty="0"/>
              <a:t> </a:t>
            </a:r>
            <a:r>
              <a:rPr lang="en-GB" sz="2000" dirty="0" err="1"/>
              <a:t>nepoužívá</a:t>
            </a:r>
            <a:r>
              <a:rPr lang="en-GB" sz="2000" dirty="0"/>
              <a:t>. Je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táboře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</a:t>
            </a:r>
            <a:r>
              <a:rPr lang="en-GB" sz="2000" dirty="0" err="1"/>
              <a:t>není</a:t>
            </a:r>
            <a:r>
              <a:rPr lang="en-GB" sz="2000" dirty="0"/>
              <a:t> </a:t>
            </a:r>
            <a:r>
              <a:rPr lang="en-GB" sz="2000" dirty="0" err="1"/>
              <a:t>signál</a:t>
            </a:r>
            <a:r>
              <a:rPr lang="en-GB" sz="2000" dirty="0"/>
              <a:t>. </a:t>
            </a:r>
            <a:r>
              <a:rPr lang="en-GB" sz="2000" dirty="0" err="1"/>
              <a:t>Cítí</a:t>
            </a:r>
            <a:r>
              <a:rPr lang="en-GB" sz="2000" dirty="0"/>
              <a:t> se bez </a:t>
            </a:r>
            <a:r>
              <a:rPr lang="en-GB" sz="2000" dirty="0" err="1"/>
              <a:t>něj</a:t>
            </a:r>
            <a:r>
              <a:rPr lang="en-GB" sz="2000" dirty="0"/>
              <a:t> </a:t>
            </a:r>
            <a:r>
              <a:rPr lang="en-GB" sz="2000" dirty="0" err="1"/>
              <a:t>divně</a:t>
            </a:r>
            <a:r>
              <a:rPr lang="en-GB" sz="2000" dirty="0"/>
              <a:t> a </a:t>
            </a:r>
            <a:r>
              <a:rPr lang="en-GB" sz="2000" dirty="0" err="1"/>
              <a:t>smutně</a:t>
            </a:r>
            <a:r>
              <a:rPr lang="en-GB" sz="2000" dirty="0"/>
              <a:t>,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když</a:t>
            </a:r>
            <a:r>
              <a:rPr lang="en-GB" sz="2000" dirty="0"/>
              <a:t> </a:t>
            </a:r>
            <a:r>
              <a:rPr lang="en-GB" sz="2000" dirty="0" err="1"/>
              <a:t>nikomu</a:t>
            </a:r>
            <a:r>
              <a:rPr lang="en-GB" sz="2000" dirty="0"/>
              <a:t> </a:t>
            </a:r>
            <a:r>
              <a:rPr lang="en-GB" sz="2000" dirty="0" err="1"/>
              <a:t>dalšímu</a:t>
            </a:r>
            <a:r>
              <a:rPr lang="en-GB" sz="2000" dirty="0"/>
              <a:t> </a:t>
            </a:r>
            <a:r>
              <a:rPr lang="en-GB" sz="2000" dirty="0" err="1"/>
              <a:t>mobil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táboře</a:t>
            </a:r>
            <a:r>
              <a:rPr lang="en-GB" sz="2000" dirty="0"/>
              <a:t> </a:t>
            </a:r>
            <a:r>
              <a:rPr lang="en-GB" sz="2000" dirty="0" err="1"/>
              <a:t>nechybí</a:t>
            </a:r>
            <a:r>
              <a:rPr lang="en-GB" sz="2000" dirty="0"/>
              <a:t>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CZ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50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představte si tyto dva lidi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98" y="1967158"/>
            <a:ext cx="9144000" cy="354121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Online </a:t>
            </a:r>
            <a:r>
              <a:rPr lang="en-GB" sz="2000" dirty="0" err="1"/>
              <a:t>tráví</a:t>
            </a:r>
            <a:r>
              <a:rPr lang="en-GB" sz="2000" dirty="0"/>
              <a:t> </a:t>
            </a:r>
            <a:r>
              <a:rPr lang="en-GB" sz="2000" dirty="0" err="1"/>
              <a:t>dvakrát</a:t>
            </a:r>
            <a:r>
              <a:rPr lang="en-GB" sz="2000" dirty="0"/>
              <a:t> </a:t>
            </a:r>
            <a:r>
              <a:rPr lang="en-GB" sz="2000" dirty="0" err="1"/>
              <a:t>denně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v </a:t>
            </a:r>
            <a:r>
              <a:rPr lang="en-GB" sz="2000" dirty="0" err="1"/>
              <a:t>kuse</a:t>
            </a:r>
            <a:r>
              <a:rPr lang="en-GB" sz="2000" dirty="0"/>
              <a:t>. </a:t>
            </a:r>
            <a:r>
              <a:rPr lang="en-GB" sz="2000" dirty="0" err="1"/>
              <a:t>Dojíždí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tam a </a:t>
            </a:r>
            <a:r>
              <a:rPr lang="en-GB" sz="2000" dirty="0" err="1"/>
              <a:t>hodinu</a:t>
            </a:r>
            <a:r>
              <a:rPr lang="en-GB" sz="2000" dirty="0"/>
              <a:t> </a:t>
            </a:r>
            <a:r>
              <a:rPr lang="en-GB" sz="2000" dirty="0" err="1"/>
              <a:t>zpátky</a:t>
            </a:r>
            <a:r>
              <a:rPr lang="en-GB" sz="2000" dirty="0"/>
              <a:t> do </a:t>
            </a:r>
            <a:r>
              <a:rPr lang="en-GB" sz="2000" dirty="0" err="1"/>
              <a:t>města</a:t>
            </a:r>
            <a:r>
              <a:rPr lang="en-GB" sz="2000" dirty="0"/>
              <a:t>. </a:t>
            </a:r>
            <a:r>
              <a:rPr lang="en-GB" sz="2000" dirty="0" err="1"/>
              <a:t>Cestou</a:t>
            </a:r>
            <a:r>
              <a:rPr lang="en-GB" sz="2000" dirty="0"/>
              <a:t> tam se </a:t>
            </a:r>
            <a:r>
              <a:rPr lang="en-GB" sz="2000" dirty="0" err="1"/>
              <a:t>cítí</a:t>
            </a:r>
            <a:r>
              <a:rPr lang="en-GB" sz="2000" dirty="0"/>
              <a:t> </a:t>
            </a:r>
            <a:r>
              <a:rPr lang="en-GB" sz="2000" dirty="0" err="1"/>
              <a:t>často</a:t>
            </a:r>
            <a:r>
              <a:rPr lang="en-GB" sz="2000" dirty="0"/>
              <a:t> </a:t>
            </a:r>
            <a:r>
              <a:rPr lang="en-GB" sz="2000" dirty="0" err="1"/>
              <a:t>rozhozeně</a:t>
            </a:r>
            <a:r>
              <a:rPr lang="en-GB" sz="2000" dirty="0"/>
              <a:t>, </a:t>
            </a:r>
            <a:r>
              <a:rPr lang="en-GB" sz="2000" dirty="0" err="1"/>
              <a:t>cestou</a:t>
            </a:r>
            <a:r>
              <a:rPr lang="en-GB" sz="2000" dirty="0"/>
              <a:t> </a:t>
            </a:r>
            <a:r>
              <a:rPr lang="en-GB" sz="2000" dirty="0" err="1"/>
              <a:t>zpátky</a:t>
            </a:r>
            <a:r>
              <a:rPr lang="en-GB" sz="2000" dirty="0"/>
              <a:t> </a:t>
            </a:r>
            <a:r>
              <a:rPr lang="en-GB" sz="2000" dirty="0" err="1"/>
              <a:t>cítí</a:t>
            </a:r>
            <a:r>
              <a:rPr lang="en-GB" sz="2000" dirty="0"/>
              <a:t> </a:t>
            </a:r>
            <a:r>
              <a:rPr lang="en-GB" sz="2000" dirty="0" err="1"/>
              <a:t>radost</a:t>
            </a:r>
            <a:r>
              <a:rPr lang="en-GB" sz="2000" dirty="0"/>
              <a:t>. </a:t>
            </a:r>
            <a:r>
              <a:rPr lang="en-GB" sz="2000" dirty="0" err="1"/>
              <a:t>Cestou</a:t>
            </a:r>
            <a:r>
              <a:rPr lang="en-GB" sz="2000" dirty="0"/>
              <a:t> tam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obvykle</a:t>
            </a:r>
            <a:r>
              <a:rPr lang="en-GB" sz="2000" dirty="0"/>
              <a:t> </a:t>
            </a:r>
            <a:r>
              <a:rPr lang="en-GB" sz="2000" dirty="0" err="1"/>
              <a:t>čte</a:t>
            </a:r>
            <a:r>
              <a:rPr lang="en-GB" sz="2000" dirty="0"/>
              <a:t> v </a:t>
            </a:r>
            <a:r>
              <a:rPr lang="en-GB" sz="2000" dirty="0" err="1"/>
              <a:t>mobilu</a:t>
            </a:r>
            <a:r>
              <a:rPr lang="en-GB" sz="2000" dirty="0"/>
              <a:t> </a:t>
            </a:r>
            <a:r>
              <a:rPr lang="en-GB" sz="2000" dirty="0" err="1"/>
              <a:t>noviny</a:t>
            </a:r>
            <a:r>
              <a:rPr lang="en-GB" sz="2000" dirty="0"/>
              <a:t>, </a:t>
            </a:r>
            <a:r>
              <a:rPr lang="en-GB" sz="2000" dirty="0" err="1"/>
              <a:t>cestou</a:t>
            </a:r>
            <a:r>
              <a:rPr lang="en-GB" sz="2000" dirty="0"/>
              <a:t> </a:t>
            </a:r>
            <a:r>
              <a:rPr lang="en-GB" sz="2000" dirty="0" err="1"/>
              <a:t>zpátky</a:t>
            </a:r>
            <a:r>
              <a:rPr lang="en-GB" sz="2000" dirty="0"/>
              <a:t> se </a:t>
            </a:r>
            <a:r>
              <a:rPr lang="en-GB" sz="2000" dirty="0" err="1"/>
              <a:t>učí</a:t>
            </a:r>
            <a:r>
              <a:rPr lang="en-GB" sz="2000" dirty="0"/>
              <a:t> </a:t>
            </a:r>
            <a:r>
              <a:rPr lang="en-GB" sz="2000" dirty="0" err="1"/>
              <a:t>španělštinu</a:t>
            </a:r>
            <a:r>
              <a:rPr lang="en-GB" sz="2000" dirty="0"/>
              <a:t> v </a:t>
            </a:r>
            <a:r>
              <a:rPr lang="en-GB" sz="2000" dirty="0" err="1"/>
              <a:t>Duolingu</a:t>
            </a:r>
            <a:r>
              <a:rPr lang="en-GB" sz="2000" dirty="0"/>
              <a:t>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GB" sz="2000" dirty="0">
              <a:solidFill>
                <a:srgbClr val="40404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Mobil </a:t>
            </a:r>
            <a:r>
              <a:rPr lang="en-GB" sz="2000" dirty="0" err="1"/>
              <a:t>teď</a:t>
            </a:r>
            <a:r>
              <a:rPr lang="en-GB" sz="2000" dirty="0"/>
              <a:t>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týdny</a:t>
            </a:r>
            <a:r>
              <a:rPr lang="en-GB" sz="2000" dirty="0"/>
              <a:t> </a:t>
            </a:r>
            <a:r>
              <a:rPr lang="en-GB" sz="2000" dirty="0" err="1"/>
              <a:t>nepoužívá</a:t>
            </a:r>
            <a:r>
              <a:rPr lang="en-GB" sz="2000" dirty="0"/>
              <a:t>. Je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táboře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</a:t>
            </a:r>
            <a:r>
              <a:rPr lang="en-GB" sz="2000" dirty="0" err="1"/>
              <a:t>není</a:t>
            </a:r>
            <a:r>
              <a:rPr lang="en-GB" sz="2000" dirty="0"/>
              <a:t> </a:t>
            </a:r>
            <a:r>
              <a:rPr lang="en-GB" sz="2000" dirty="0" err="1"/>
              <a:t>signál</a:t>
            </a:r>
            <a:r>
              <a:rPr lang="en-GB" sz="2000" dirty="0"/>
              <a:t>. </a:t>
            </a:r>
            <a:r>
              <a:rPr lang="en-GB" sz="2000" dirty="0" err="1"/>
              <a:t>Cítí</a:t>
            </a:r>
            <a:r>
              <a:rPr lang="en-GB" sz="2000" dirty="0"/>
              <a:t> se bez </a:t>
            </a:r>
            <a:r>
              <a:rPr lang="en-GB" sz="2000" dirty="0" err="1"/>
              <a:t>něj</a:t>
            </a:r>
            <a:r>
              <a:rPr lang="en-GB" sz="2000" dirty="0"/>
              <a:t> </a:t>
            </a:r>
            <a:r>
              <a:rPr lang="en-GB" sz="2000" dirty="0" err="1"/>
              <a:t>divně</a:t>
            </a:r>
            <a:r>
              <a:rPr lang="en-GB" sz="2000" dirty="0"/>
              <a:t> a </a:t>
            </a:r>
            <a:r>
              <a:rPr lang="en-GB" sz="2000" dirty="0" err="1"/>
              <a:t>smutně</a:t>
            </a:r>
            <a:r>
              <a:rPr lang="en-GB" sz="2000" dirty="0"/>
              <a:t>,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když</a:t>
            </a:r>
            <a:r>
              <a:rPr lang="en-GB" sz="2000" dirty="0"/>
              <a:t> </a:t>
            </a:r>
            <a:r>
              <a:rPr lang="en-GB" sz="2000" dirty="0" err="1"/>
              <a:t>nikomu</a:t>
            </a:r>
            <a:r>
              <a:rPr lang="en-GB" sz="2000" dirty="0"/>
              <a:t> </a:t>
            </a:r>
            <a:r>
              <a:rPr lang="en-GB" sz="2000" dirty="0" err="1"/>
              <a:t>dalšímu</a:t>
            </a:r>
            <a:r>
              <a:rPr lang="en-GB" sz="2000" dirty="0"/>
              <a:t> </a:t>
            </a:r>
            <a:r>
              <a:rPr lang="en-GB" sz="2000" dirty="0" err="1"/>
              <a:t>mobil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táboře</a:t>
            </a:r>
            <a:r>
              <a:rPr lang="en-GB" sz="2000" dirty="0"/>
              <a:t> </a:t>
            </a:r>
            <a:r>
              <a:rPr lang="en-GB" sz="2000" dirty="0" err="1"/>
              <a:t>nechybí</a:t>
            </a:r>
            <a:r>
              <a:rPr lang="en-GB" sz="2000" dirty="0"/>
              <a:t>. </a:t>
            </a:r>
            <a:r>
              <a:rPr lang="en-GB" sz="2000" dirty="0" err="1"/>
              <a:t>Postrádá</a:t>
            </a:r>
            <a:r>
              <a:rPr lang="en-GB" sz="2000" dirty="0"/>
              <a:t> </a:t>
            </a:r>
            <a:r>
              <a:rPr lang="en-GB" sz="2000" dirty="0" err="1"/>
              <a:t>možnost</a:t>
            </a:r>
            <a:r>
              <a:rPr lang="en-GB" sz="2000" dirty="0"/>
              <a:t> </a:t>
            </a:r>
            <a:r>
              <a:rPr lang="en-GB" sz="2000" dirty="0" err="1"/>
              <a:t>kontaktovat</a:t>
            </a:r>
            <a:r>
              <a:rPr lang="en-GB" sz="2000" dirty="0"/>
              <a:t> </a:t>
            </a:r>
            <a:r>
              <a:rPr lang="en-GB" sz="2000" dirty="0" err="1"/>
              <a:t>svoje</a:t>
            </a:r>
            <a:r>
              <a:rPr lang="en-GB" sz="2000" dirty="0"/>
              <a:t> </a:t>
            </a:r>
            <a:r>
              <a:rPr lang="en-GB" sz="2000" dirty="0" err="1"/>
              <a:t>kamarády</a:t>
            </a:r>
            <a:r>
              <a:rPr lang="en-GB" sz="2000" dirty="0"/>
              <a:t> </a:t>
            </a:r>
            <a:r>
              <a:rPr lang="en-GB" sz="2000" dirty="0" err="1"/>
              <a:t>doma</a:t>
            </a:r>
            <a:r>
              <a:rPr lang="en-GB" sz="2000" dirty="0"/>
              <a:t>, </a:t>
            </a:r>
            <a:r>
              <a:rPr lang="en-GB" sz="2000" dirty="0" err="1"/>
              <a:t>tady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připadá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nevítaný</a:t>
            </a:r>
            <a:r>
              <a:rPr lang="en-GB" sz="2000" dirty="0"/>
              <a:t> outsider.</a:t>
            </a:r>
            <a:endParaRPr lang="en-CZ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9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přístup k technologiím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98" y="1967158"/>
            <a:ext cx="9144000" cy="35412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ICT use jako neutrální až špatný?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time online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oblíbené</a:t>
            </a:r>
            <a:r>
              <a:rPr lang="en-GB" sz="2000" dirty="0"/>
              <a:t>, ale </a:t>
            </a:r>
            <a:r>
              <a:rPr lang="en-GB" sz="2000" dirty="0" err="1"/>
              <a:t>hodně</a:t>
            </a:r>
            <a:r>
              <a:rPr lang="en-GB" sz="2000" dirty="0"/>
              <a:t> </a:t>
            </a:r>
            <a:r>
              <a:rPr lang="en-GB" sz="2000" dirty="0" err="1"/>
              <a:t>chabé</a:t>
            </a:r>
            <a:r>
              <a:rPr lang="en-GB" sz="2000" dirty="0"/>
              <a:t> </a:t>
            </a:r>
            <a:r>
              <a:rPr lang="en-GB" sz="2000" dirty="0" err="1"/>
              <a:t>měřítko</a:t>
            </a:r>
            <a:endParaRPr lang="en-CZ" sz="20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 err="1"/>
              <a:t>patologizace</a:t>
            </a:r>
            <a:r>
              <a:rPr lang="en-GB" sz="2000" dirty="0"/>
              <a:t> </a:t>
            </a:r>
            <a:r>
              <a:rPr lang="en-GB" sz="2000" dirty="0" err="1"/>
              <a:t>všedního</a:t>
            </a:r>
            <a:r>
              <a:rPr lang="en-GB" sz="2000" dirty="0"/>
              <a:t> </a:t>
            </a:r>
            <a:r>
              <a:rPr lang="en-GB" sz="2000" dirty="0" err="1"/>
              <a:t>dne</a:t>
            </a:r>
            <a:endParaRPr lang="en-CZ" sz="20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opomenutí pozitivních stránek technologií</a:t>
            </a:r>
          </a:p>
          <a:p>
            <a:pPr lvl="1">
              <a:lnSpc>
                <a:spcPct val="90000"/>
              </a:lnSpc>
            </a:pPr>
            <a:endParaRPr lang="en-CZ" sz="20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ICT jako zdroj a nástroj dobrých zkušeností</a:t>
            </a:r>
          </a:p>
          <a:p>
            <a:pPr lvl="1"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samotné používání technologií</a:t>
            </a:r>
          </a:p>
          <a:p>
            <a:pPr lvl="1"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to, co technologie zprostředkovávají (např. usnadnění komunikace)</a:t>
            </a:r>
            <a:endParaRPr lang="en-CZ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81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faktory ovlivňující digi WB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752121"/>
            <a:ext cx="9144000" cy="3951449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en-GB" sz="2000" b="1" dirty="0" err="1"/>
              <a:t>jedinečnost</a:t>
            </a:r>
            <a:r>
              <a:rPr lang="en-GB" sz="2000" b="1" dirty="0"/>
              <a:t> </a:t>
            </a:r>
            <a:r>
              <a:rPr lang="en-GB" sz="2000" b="1" dirty="0" err="1"/>
              <a:t>uživatele</a:t>
            </a:r>
            <a:endParaRPr lang="en-GB" sz="2000" b="1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individuální</a:t>
            </a:r>
            <a:r>
              <a:rPr lang="en-GB" sz="1800" dirty="0"/>
              <a:t> </a:t>
            </a:r>
            <a:r>
              <a:rPr lang="en-GB" sz="1800" dirty="0" err="1"/>
              <a:t>odlišnosti</a:t>
            </a:r>
            <a:endParaRPr lang="en-GB" sz="1800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proměnlivost</a:t>
            </a:r>
            <a:r>
              <a:rPr lang="en-GB" sz="1800" dirty="0"/>
              <a:t> v </a:t>
            </a:r>
            <a:r>
              <a:rPr lang="en-GB" sz="1800" dirty="0" err="1"/>
              <a:t>čase</a:t>
            </a:r>
            <a:r>
              <a:rPr lang="en-GB" sz="1800" dirty="0"/>
              <a:t> (</a:t>
            </a:r>
            <a:r>
              <a:rPr lang="en-GB" sz="1800" dirty="0" err="1"/>
              <a:t>špatná</a:t>
            </a:r>
            <a:r>
              <a:rPr lang="en-GB" sz="1800" dirty="0"/>
              <a:t> </a:t>
            </a:r>
            <a:r>
              <a:rPr lang="en-GB" sz="1800" dirty="0" err="1"/>
              <a:t>nálada</a:t>
            </a:r>
            <a:r>
              <a:rPr lang="en-GB" sz="1800" dirty="0"/>
              <a:t>, nuda </a:t>
            </a: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čekání</a:t>
            </a:r>
            <a:r>
              <a:rPr lang="en-GB" sz="1800" dirty="0"/>
              <a:t>, </a:t>
            </a:r>
            <a:r>
              <a:rPr lang="en-GB" sz="1800" dirty="0" err="1"/>
              <a:t>odjezd</a:t>
            </a:r>
            <a:r>
              <a:rPr lang="en-GB" sz="1800" dirty="0"/>
              <a:t> do </a:t>
            </a:r>
            <a:r>
              <a:rPr lang="en-GB" sz="1800" dirty="0" err="1"/>
              <a:t>přírody</a:t>
            </a:r>
            <a:r>
              <a:rPr lang="en-GB" sz="1800" dirty="0"/>
              <a:t>, …)</a:t>
            </a:r>
          </a:p>
          <a:p>
            <a:pPr lvl="2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b="1" dirty="0" err="1"/>
              <a:t>specifika</a:t>
            </a:r>
            <a:r>
              <a:rPr lang="en-GB" sz="2000" b="1" dirty="0"/>
              <a:t> </a:t>
            </a:r>
            <a:r>
              <a:rPr lang="en-GB" sz="2000" b="1" dirty="0" err="1"/>
              <a:t>přístroje</a:t>
            </a:r>
            <a:endParaRPr lang="en-GB" sz="2000" b="1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jde</a:t>
            </a:r>
            <a:r>
              <a:rPr lang="en-GB" sz="1800" dirty="0"/>
              <a:t> </a:t>
            </a:r>
            <a:r>
              <a:rPr lang="en-GB" sz="1800" dirty="0" err="1"/>
              <a:t>naproti</a:t>
            </a:r>
            <a:r>
              <a:rPr lang="en-GB" sz="1800" dirty="0"/>
              <a:t> </a:t>
            </a:r>
            <a:r>
              <a:rPr lang="en-GB" sz="1800" dirty="0" err="1"/>
              <a:t>intenzivnímu</a:t>
            </a:r>
            <a:r>
              <a:rPr lang="en-GB" sz="1800" dirty="0"/>
              <a:t> </a:t>
            </a:r>
            <a:r>
              <a:rPr lang="en-GB" sz="1800" dirty="0" err="1"/>
              <a:t>používání</a:t>
            </a:r>
            <a:endParaRPr lang="en-GB" sz="1800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možnost</a:t>
            </a:r>
            <a:r>
              <a:rPr lang="en-GB" sz="1800" dirty="0"/>
              <a:t> </a:t>
            </a:r>
            <a:r>
              <a:rPr lang="en-GB" sz="1800" dirty="0" err="1"/>
              <a:t>volby</a:t>
            </a:r>
            <a:r>
              <a:rPr lang="en-GB" sz="1800" dirty="0"/>
              <a:t> “</a:t>
            </a:r>
            <a:r>
              <a:rPr lang="en-GB" sz="1800" dirty="0" err="1"/>
              <a:t>hloupého</a:t>
            </a:r>
            <a:r>
              <a:rPr lang="en-GB" sz="1800" dirty="0"/>
              <a:t>” </a:t>
            </a:r>
            <a:r>
              <a:rPr lang="en-GB" sz="1800" dirty="0" err="1"/>
              <a:t>telefonu</a:t>
            </a:r>
            <a:r>
              <a:rPr lang="en-GB" sz="1800" dirty="0"/>
              <a:t> → </a:t>
            </a:r>
            <a:r>
              <a:rPr lang="en-GB" sz="1800" dirty="0" err="1"/>
              <a:t>důsledky</a:t>
            </a:r>
            <a:endParaRPr lang="en-GB" sz="1800" dirty="0"/>
          </a:p>
          <a:p>
            <a:pPr lvl="2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b="1" dirty="0" err="1"/>
              <a:t>kontext</a:t>
            </a:r>
            <a:r>
              <a:rPr lang="en-GB" sz="2000" b="1" dirty="0"/>
              <a:t> a </a:t>
            </a:r>
            <a:r>
              <a:rPr lang="en-GB" sz="2000" b="1" dirty="0" err="1"/>
              <a:t>kultura</a:t>
            </a:r>
            <a:endParaRPr lang="en-GB" sz="2000" b="1" dirty="0"/>
          </a:p>
          <a:p>
            <a:pPr lvl="2">
              <a:lnSpc>
                <a:spcPct val="90000"/>
              </a:lnSpc>
            </a:pPr>
            <a:r>
              <a:rPr lang="en-GB" sz="1900" dirty="0" err="1"/>
              <a:t>očekávání</a:t>
            </a:r>
            <a:r>
              <a:rPr lang="en-GB" sz="1900" dirty="0"/>
              <a:t> </a:t>
            </a:r>
            <a:r>
              <a:rPr lang="en-GB" sz="1900" dirty="0" err="1"/>
              <a:t>ohledně</a:t>
            </a:r>
            <a:r>
              <a:rPr lang="en-GB" sz="1900" dirty="0"/>
              <a:t> </a:t>
            </a:r>
            <a:r>
              <a:rPr lang="en-GB" sz="1900" dirty="0" err="1"/>
              <a:t>dostupnosti</a:t>
            </a:r>
            <a:endParaRPr lang="en-GB" sz="1900" dirty="0"/>
          </a:p>
          <a:p>
            <a:pPr lvl="2">
              <a:lnSpc>
                <a:spcPct val="90000"/>
              </a:lnSpc>
            </a:pPr>
            <a:r>
              <a:rPr lang="en-GB" sz="1900" dirty="0" err="1"/>
              <a:t>normy</a:t>
            </a:r>
            <a:r>
              <a:rPr lang="en-GB" sz="1900" dirty="0"/>
              <a:t> a </a:t>
            </a:r>
            <a:r>
              <a:rPr lang="en-GB" sz="1900" dirty="0" err="1"/>
              <a:t>postoje</a:t>
            </a:r>
            <a:r>
              <a:rPr lang="en-GB" sz="1900" dirty="0"/>
              <a:t> v </a:t>
            </a:r>
            <a:r>
              <a:rPr lang="en-GB" sz="1900" dirty="0" err="1"/>
              <a:t>sociální</a:t>
            </a:r>
            <a:r>
              <a:rPr lang="en-GB" sz="1900" dirty="0"/>
              <a:t> </a:t>
            </a:r>
            <a:r>
              <a:rPr lang="en-GB" sz="1900" dirty="0" err="1"/>
              <a:t>skupině</a:t>
            </a:r>
            <a:endParaRPr lang="en-GB" sz="1700" dirty="0"/>
          </a:p>
          <a:p>
            <a:pPr lvl="2">
              <a:lnSpc>
                <a:spcPct val="90000"/>
              </a:lnSpc>
            </a:pPr>
            <a:endParaRPr lang="en-CZ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50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intervence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2439133"/>
            <a:ext cx="9144000" cy="3951449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mohou působit na různé úrovně systému</a:t>
            </a:r>
          </a:p>
          <a:p>
            <a:pPr lvl="2">
              <a:lnSpc>
                <a:spcPct val="90000"/>
              </a:lnSpc>
            </a:pPr>
            <a:endParaRPr lang="en-CZ" sz="1800" dirty="0">
              <a:solidFill>
                <a:srgbClr val="40404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jednotlivce</a:t>
            </a:r>
            <a:r>
              <a:rPr lang="en-GB" sz="2000" dirty="0"/>
              <a:t> (</a:t>
            </a:r>
            <a:r>
              <a:rPr lang="en-GB" sz="2000" dirty="0" err="1"/>
              <a:t>např</a:t>
            </a:r>
            <a:r>
              <a:rPr lang="en-GB" sz="2000" dirty="0"/>
              <a:t>. </a:t>
            </a:r>
            <a:r>
              <a:rPr lang="en-GB" sz="2000" dirty="0" err="1"/>
              <a:t>intervenční</a:t>
            </a:r>
            <a:r>
              <a:rPr lang="en-GB" sz="2000" dirty="0"/>
              <a:t> </a:t>
            </a:r>
            <a:r>
              <a:rPr lang="en-GB" sz="2000" dirty="0" err="1"/>
              <a:t>aplikace</a:t>
            </a:r>
            <a:r>
              <a:rPr lang="en-GB" sz="2000" dirty="0"/>
              <a:t>, </a:t>
            </a:r>
            <a:r>
              <a:rPr lang="en-GB" sz="2000" dirty="0" err="1"/>
              <a:t>digi</a:t>
            </a:r>
            <a:r>
              <a:rPr lang="en-GB" sz="2000" dirty="0"/>
              <a:t> detox)</a:t>
            </a:r>
            <a:endParaRPr lang="en-CZ" sz="1800" dirty="0">
              <a:solidFill>
                <a:srgbClr val="40404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skupinu</a:t>
            </a:r>
            <a:r>
              <a:rPr lang="en-GB" sz="2000" dirty="0"/>
              <a:t> (</a:t>
            </a:r>
            <a:r>
              <a:rPr lang="en-GB" sz="2000" dirty="0" err="1"/>
              <a:t>domácí</a:t>
            </a:r>
            <a:r>
              <a:rPr lang="en-GB" sz="2000" dirty="0"/>
              <a:t> </a:t>
            </a:r>
            <a:r>
              <a:rPr lang="en-GB" sz="2000" dirty="0" err="1"/>
              <a:t>pravidla</a:t>
            </a:r>
            <a:r>
              <a:rPr lang="en-GB" sz="2000" dirty="0"/>
              <a:t>)</a:t>
            </a:r>
            <a:endParaRPr lang="en-CZ" sz="1800" dirty="0">
              <a:solidFill>
                <a:srgbClr val="40404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instituce</a:t>
            </a:r>
            <a:r>
              <a:rPr lang="en-GB" sz="2000" dirty="0"/>
              <a:t> (</a:t>
            </a:r>
            <a:r>
              <a:rPr lang="en-GB" sz="2000" dirty="0" err="1"/>
              <a:t>např</a:t>
            </a:r>
            <a:r>
              <a:rPr lang="en-GB" sz="2000" dirty="0"/>
              <a:t>. </a:t>
            </a:r>
            <a:r>
              <a:rPr lang="en-GB" sz="2000" dirty="0" err="1"/>
              <a:t>telefony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školním</a:t>
            </a:r>
            <a:r>
              <a:rPr lang="en-GB" sz="2000" dirty="0"/>
              <a:t> </a:t>
            </a:r>
            <a:r>
              <a:rPr lang="en-GB" sz="2000" dirty="0" err="1"/>
              <a:t>řádu</a:t>
            </a:r>
            <a:r>
              <a:rPr lang="en-GB" sz="2000" dirty="0"/>
              <a:t>)</a:t>
            </a:r>
            <a:endParaRPr lang="en-CZ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64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intervence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939573"/>
            <a:ext cx="9144000" cy="3951449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mohou spolu různě interagovat</a:t>
            </a:r>
          </a:p>
          <a:p>
            <a:pPr lvl="3"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posilovat se, ale </a:t>
            </a:r>
            <a:r>
              <a:rPr lang="en-GB" sz="2000" dirty="0">
                <a:solidFill>
                  <a:srgbClr val="404040"/>
                </a:solidFill>
              </a:rPr>
              <a:t>i</a:t>
            </a:r>
            <a:r>
              <a:rPr lang="en-CZ" sz="2000" dirty="0">
                <a:solidFill>
                  <a:srgbClr val="404040"/>
                </a:solidFill>
              </a:rPr>
              <a:t> oslabovat</a:t>
            </a:r>
          </a:p>
          <a:p>
            <a:pPr lvl="2">
              <a:lnSpc>
                <a:spcPct val="90000"/>
              </a:lnSpc>
            </a:pPr>
            <a:endParaRPr lang="en-CZ" sz="1800" dirty="0">
              <a:solidFill>
                <a:srgbClr val="40404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000" dirty="0" err="1"/>
              <a:t>digi</a:t>
            </a:r>
            <a:r>
              <a:rPr lang="en-GB" sz="2000" dirty="0"/>
              <a:t> detox </a:t>
            </a:r>
          </a:p>
          <a:p>
            <a:pPr lvl="3">
              <a:lnSpc>
                <a:spcPct val="90000"/>
              </a:lnSpc>
            </a:pPr>
            <a:r>
              <a:rPr lang="en-GB" sz="1800" dirty="0" err="1"/>
              <a:t>úleva</a:t>
            </a:r>
            <a:r>
              <a:rPr lang="en-GB" sz="1800" dirty="0"/>
              <a:t>, že </a:t>
            </a:r>
            <a:r>
              <a:rPr lang="en-GB" sz="1800" dirty="0" err="1"/>
              <a:t>nemusím</a:t>
            </a:r>
            <a:r>
              <a:rPr lang="en-GB" sz="1800" dirty="0"/>
              <a:t> být </a:t>
            </a:r>
            <a:r>
              <a:rPr lang="en-GB" sz="1800" dirty="0" err="1"/>
              <a:t>dostupný</a:t>
            </a:r>
            <a:r>
              <a:rPr lang="en-GB" sz="1800" dirty="0"/>
              <a:t> x FOMO → </a:t>
            </a:r>
            <a:r>
              <a:rPr lang="en-GB" sz="1800" dirty="0" err="1"/>
              <a:t>možný</a:t>
            </a:r>
            <a:r>
              <a:rPr lang="en-GB" sz="1800" dirty="0"/>
              <a:t> </a:t>
            </a:r>
            <a:r>
              <a:rPr lang="en-GB" sz="1800" dirty="0" err="1"/>
              <a:t>nulový</a:t>
            </a:r>
            <a:r>
              <a:rPr lang="en-GB" sz="1800" dirty="0"/>
              <a:t> </a:t>
            </a:r>
            <a:r>
              <a:rPr lang="en-GB" sz="1800" dirty="0" err="1"/>
              <a:t>efekt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WB</a:t>
            </a:r>
          </a:p>
          <a:p>
            <a:pPr lvl="2">
              <a:lnSpc>
                <a:spcPct val="90000"/>
              </a:lnSpc>
            </a:pPr>
            <a:r>
              <a:rPr lang="en-GB" sz="2000" dirty="0" err="1"/>
              <a:t>pravidla</a:t>
            </a:r>
            <a:r>
              <a:rPr lang="en-GB" sz="2000" dirty="0"/>
              <a:t> pro </a:t>
            </a:r>
            <a:r>
              <a:rPr lang="en-GB" sz="2000" dirty="0" err="1"/>
              <a:t>dané</a:t>
            </a:r>
            <a:r>
              <a:rPr lang="en-GB" sz="2000" dirty="0"/>
              <a:t> </a:t>
            </a:r>
            <a:r>
              <a:rPr lang="en-GB" sz="2000" dirty="0" err="1"/>
              <a:t>situace</a:t>
            </a:r>
            <a:r>
              <a:rPr lang="en-GB" sz="2000" dirty="0"/>
              <a:t> + </a:t>
            </a:r>
            <a:r>
              <a:rPr lang="en-GB" sz="2000" dirty="0" err="1"/>
              <a:t>intervenční</a:t>
            </a:r>
            <a:r>
              <a:rPr lang="en-GB" sz="2000" dirty="0"/>
              <a:t> </a:t>
            </a:r>
            <a:r>
              <a:rPr lang="en-GB" sz="2000" dirty="0" err="1"/>
              <a:t>aplikace</a:t>
            </a:r>
            <a:r>
              <a:rPr lang="en-GB" sz="2000" dirty="0"/>
              <a:t> → </a:t>
            </a:r>
            <a:r>
              <a:rPr lang="en-GB" sz="2000" dirty="0" err="1"/>
              <a:t>struktura</a:t>
            </a:r>
            <a:r>
              <a:rPr lang="en-GB" sz="2000" dirty="0"/>
              <a:t> a </a:t>
            </a:r>
            <a:r>
              <a:rPr lang="en-GB" sz="2000" dirty="0" err="1"/>
              <a:t>návyky</a:t>
            </a:r>
            <a:endParaRPr lang="en-GB" sz="2000" dirty="0"/>
          </a:p>
          <a:p>
            <a:pPr lvl="2">
              <a:lnSpc>
                <a:spcPct val="90000"/>
              </a:lnSpc>
            </a:pPr>
            <a:r>
              <a:rPr lang="en-GB" sz="2000" dirty="0" err="1"/>
              <a:t>osobní</a:t>
            </a:r>
            <a:r>
              <a:rPr lang="en-GB" sz="2000" dirty="0"/>
              <a:t> </a:t>
            </a:r>
            <a:r>
              <a:rPr lang="en-GB" sz="2000" dirty="0" err="1"/>
              <a:t>rozhodnutí</a:t>
            </a:r>
            <a:r>
              <a:rPr lang="en-GB" sz="2000" dirty="0"/>
              <a:t> pro </a:t>
            </a:r>
            <a:r>
              <a:rPr lang="en-GB" sz="2000" dirty="0" err="1"/>
              <a:t>odpojení</a:t>
            </a:r>
            <a:r>
              <a:rPr lang="en-GB" sz="2000" dirty="0"/>
              <a:t> se x </a:t>
            </a:r>
            <a:r>
              <a:rPr lang="en-GB" sz="2000" dirty="0" err="1"/>
              <a:t>pracovní</a:t>
            </a:r>
            <a:r>
              <a:rPr lang="en-GB" sz="2000" dirty="0"/>
              <a:t> </a:t>
            </a:r>
            <a:r>
              <a:rPr lang="en-GB" sz="2000" dirty="0" err="1"/>
              <a:t>nároky</a:t>
            </a:r>
            <a:endParaRPr lang="en-CZ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05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DF0F8-2F2D-8716-D4A4-7AFD0AA1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CZ" sz="3000">
                <a:solidFill>
                  <a:srgbClr val="FFFFFF"/>
                </a:solidFill>
              </a:rPr>
              <a:t>Aktivita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1512C-8EA3-451B-3634-4220A63E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467" y="937623"/>
            <a:ext cx="6585790" cy="55067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Vítejte</a:t>
            </a:r>
            <a:r>
              <a:rPr lang="en-GB" sz="2000" dirty="0"/>
              <a:t> v </a:t>
            </a:r>
            <a:r>
              <a:rPr lang="en-GB" sz="2000" dirty="0" err="1"/>
              <a:t>roce</a:t>
            </a:r>
            <a:r>
              <a:rPr lang="en-GB" sz="2000" dirty="0"/>
              <a:t> 2030, </a:t>
            </a:r>
            <a:r>
              <a:rPr lang="en-GB" sz="2000" dirty="0" err="1"/>
              <a:t>kdy</a:t>
            </a:r>
            <a:r>
              <a:rPr lang="en-GB" sz="2000" dirty="0"/>
              <a:t> se </a:t>
            </a:r>
            <a:r>
              <a:rPr lang="en-GB" sz="2000" dirty="0" err="1"/>
              <a:t>slaďování</a:t>
            </a:r>
            <a:r>
              <a:rPr lang="en-GB" sz="2000" dirty="0"/>
              <a:t> online a offline </a:t>
            </a:r>
            <a:r>
              <a:rPr lang="en-GB" sz="2000" dirty="0" err="1"/>
              <a:t>života</a:t>
            </a:r>
            <a:r>
              <a:rPr lang="en-GB" sz="2000" dirty="0"/>
              <a:t> </a:t>
            </a:r>
            <a:r>
              <a:rPr lang="en-GB" sz="2000" dirty="0" err="1"/>
              <a:t>stalo</a:t>
            </a:r>
            <a:r>
              <a:rPr lang="en-GB" sz="2000" dirty="0"/>
              <a:t> tak </a:t>
            </a:r>
            <a:r>
              <a:rPr lang="en-GB" sz="2000" dirty="0" err="1"/>
              <a:t>velkým</a:t>
            </a:r>
            <a:r>
              <a:rPr lang="en-GB" sz="2000" dirty="0"/>
              <a:t> </a:t>
            </a:r>
            <a:r>
              <a:rPr lang="en-GB" sz="2000" dirty="0" err="1"/>
              <a:t>tématem</a:t>
            </a:r>
            <a:r>
              <a:rPr lang="en-GB" sz="2000" dirty="0"/>
              <a:t>, že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pracovní</a:t>
            </a:r>
            <a:r>
              <a:rPr lang="en-GB" sz="2000" dirty="0"/>
              <a:t> </a:t>
            </a:r>
            <a:r>
              <a:rPr lang="en-GB" sz="2000" dirty="0" err="1"/>
              <a:t>týmy</a:t>
            </a:r>
            <a:r>
              <a:rPr lang="en-GB" sz="2000" dirty="0"/>
              <a:t> a </a:t>
            </a:r>
            <a:r>
              <a:rPr lang="en-GB" sz="2000" dirty="0" err="1"/>
              <a:t>organizace</a:t>
            </a:r>
            <a:r>
              <a:rPr lang="en-GB" sz="2000" dirty="0"/>
              <a:t> </a:t>
            </a:r>
            <a:r>
              <a:rPr lang="en-GB" sz="2000" dirty="0" err="1"/>
              <a:t>nechávají</a:t>
            </a:r>
            <a:r>
              <a:rPr lang="en-GB" sz="2000" dirty="0"/>
              <a:t> </a:t>
            </a:r>
            <a:r>
              <a:rPr lang="en-GB" sz="2000" dirty="0" err="1"/>
              <a:t>sestavit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míru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/>
              <a:t>Na well-beingu </a:t>
            </a:r>
            <a:r>
              <a:rPr lang="en-GB" sz="2000" dirty="0" err="1"/>
              <a:t>svých</a:t>
            </a:r>
            <a:r>
              <a:rPr lang="en-GB" sz="2000" dirty="0"/>
              <a:t> </a:t>
            </a:r>
            <a:r>
              <a:rPr lang="en-GB" sz="2000" dirty="0" err="1"/>
              <a:t>kolegů</a:t>
            </a:r>
            <a:r>
              <a:rPr lang="en-GB" sz="2000" dirty="0"/>
              <a:t> </a:t>
            </a:r>
            <a:r>
              <a:rPr lang="en-GB" sz="2000" dirty="0" err="1"/>
              <a:t>jim</a:t>
            </a:r>
            <a:r>
              <a:rPr lang="en-GB" sz="2000" dirty="0"/>
              <a:t> totiž </a:t>
            </a:r>
            <a:r>
              <a:rPr lang="en-GB" sz="2000" dirty="0" err="1"/>
              <a:t>záleží</a:t>
            </a:r>
            <a:r>
              <a:rPr lang="en-GB" sz="2000" dirty="0"/>
              <a:t> a </a:t>
            </a:r>
            <a:r>
              <a:rPr lang="en-GB" sz="2000" dirty="0" err="1"/>
              <a:t>zároveň</a:t>
            </a:r>
            <a:r>
              <a:rPr lang="en-GB" sz="2000" dirty="0"/>
              <a:t> </a:t>
            </a:r>
            <a:r>
              <a:rPr lang="en-GB" sz="2000" dirty="0" err="1"/>
              <a:t>nechtějí</a:t>
            </a:r>
            <a:r>
              <a:rPr lang="en-GB" sz="2000" dirty="0"/>
              <a:t> </a:t>
            </a:r>
            <a:r>
              <a:rPr lang="en-GB" sz="2000" dirty="0" err="1"/>
              <a:t>přijít</a:t>
            </a:r>
            <a:r>
              <a:rPr lang="en-GB" sz="2000" dirty="0"/>
              <a:t> o </a:t>
            </a:r>
            <a:r>
              <a:rPr lang="en-GB" sz="2000" dirty="0" err="1"/>
              <a:t>všechny</a:t>
            </a:r>
            <a:r>
              <a:rPr lang="en-GB" sz="2000" dirty="0"/>
              <a:t> </a:t>
            </a:r>
            <a:r>
              <a:rPr lang="en-GB" sz="2000" dirty="0" err="1"/>
              <a:t>vychytávky</a:t>
            </a:r>
            <a:r>
              <a:rPr lang="en-GB" sz="2000" dirty="0"/>
              <a:t>, které </a:t>
            </a:r>
            <a:r>
              <a:rPr lang="en-GB" sz="2000" dirty="0" err="1"/>
              <a:t>jim</a:t>
            </a:r>
            <a:r>
              <a:rPr lang="en-GB" sz="2000" dirty="0"/>
              <a:t> </a:t>
            </a:r>
            <a:r>
              <a:rPr lang="en-GB" sz="2000" dirty="0" err="1"/>
              <a:t>nové</a:t>
            </a:r>
            <a:r>
              <a:rPr lang="en-GB" sz="2000" dirty="0"/>
              <a:t> </a:t>
            </a:r>
            <a:r>
              <a:rPr lang="en-GB" sz="2000" dirty="0" err="1"/>
              <a:t>technologie</a:t>
            </a:r>
            <a:r>
              <a:rPr lang="en-GB" sz="2000" dirty="0"/>
              <a:t> </a:t>
            </a:r>
            <a:r>
              <a:rPr lang="en-GB" sz="2000" dirty="0" err="1"/>
              <a:t>přinášejí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 err="1"/>
              <a:t>Vy</a:t>
            </a:r>
            <a:r>
              <a:rPr lang="en-GB" sz="2000" dirty="0"/>
              <a:t> </a:t>
            </a:r>
            <a:r>
              <a:rPr lang="en-GB" sz="2000" dirty="0" err="1"/>
              <a:t>máte</a:t>
            </a:r>
            <a:r>
              <a:rPr lang="en-GB" sz="2000" dirty="0"/>
              <a:t> </a:t>
            </a:r>
            <a:r>
              <a:rPr lang="en-GB" sz="2000" dirty="0" err="1"/>
              <a:t>firmu</a:t>
            </a:r>
            <a:r>
              <a:rPr lang="en-GB" sz="2000" dirty="0"/>
              <a:t>, </a:t>
            </a:r>
            <a:r>
              <a:rPr lang="en-GB" sz="2000" dirty="0" err="1"/>
              <a:t>která</a:t>
            </a:r>
            <a:r>
              <a:rPr lang="en-GB" sz="2000" dirty="0"/>
              <a:t> </a:t>
            </a:r>
            <a:r>
              <a:rPr lang="en-GB" sz="2000" dirty="0" err="1"/>
              <a:t>přesně</a:t>
            </a:r>
            <a:r>
              <a:rPr lang="en-GB" sz="2000" dirty="0"/>
              <a:t> </a:t>
            </a:r>
            <a:r>
              <a:rPr lang="en-GB" sz="2000" dirty="0" err="1"/>
              <a:t>takové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 </a:t>
            </a:r>
            <a:r>
              <a:rPr lang="en-GB" sz="2000" dirty="0" err="1"/>
              <a:t>připravuje</a:t>
            </a:r>
            <a:r>
              <a:rPr lang="en-GB" sz="2000" dirty="0"/>
              <a:t> a </a:t>
            </a:r>
            <a:r>
              <a:rPr lang="en-GB" sz="2000" dirty="0" err="1"/>
              <a:t>dostali</a:t>
            </a:r>
            <a:r>
              <a:rPr lang="en-GB" sz="2000" dirty="0"/>
              <a:t> </a:t>
            </a:r>
            <a:r>
              <a:rPr lang="en-GB" sz="2000" dirty="0" err="1"/>
              <a:t>jste</a:t>
            </a:r>
            <a:r>
              <a:rPr lang="en-GB" sz="2000" dirty="0"/>
              <a:t> </a:t>
            </a:r>
            <a:r>
              <a:rPr lang="en-GB" sz="2000" dirty="0" err="1"/>
              <a:t>následující</a:t>
            </a:r>
            <a:r>
              <a:rPr lang="en-GB" sz="2000" dirty="0"/>
              <a:t> </a:t>
            </a:r>
            <a:r>
              <a:rPr lang="en-GB" sz="2000" dirty="0" err="1"/>
              <a:t>zakázky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 err="1"/>
              <a:t>Vymyslete</a:t>
            </a:r>
            <a:r>
              <a:rPr lang="en-GB" sz="2000" dirty="0"/>
              <a:t> </a:t>
            </a:r>
            <a:r>
              <a:rPr lang="en-GB" sz="2000" dirty="0" err="1"/>
              <a:t>komplexní</a:t>
            </a:r>
            <a:r>
              <a:rPr lang="en-GB" sz="2000" dirty="0"/>
              <a:t> </a:t>
            </a:r>
            <a:r>
              <a:rPr lang="en-GB" sz="2000" dirty="0" err="1"/>
              <a:t>plán</a:t>
            </a:r>
            <a:r>
              <a:rPr lang="en-GB" sz="2000" dirty="0"/>
              <a:t>, </a:t>
            </a:r>
            <a:r>
              <a:rPr lang="en-GB" sz="2000" dirty="0" err="1"/>
              <a:t>který</a:t>
            </a:r>
            <a:r>
              <a:rPr lang="en-GB" sz="2000" dirty="0"/>
              <a:t> by </a:t>
            </a:r>
            <a:r>
              <a:rPr lang="en-GB" sz="2000" dirty="0" err="1"/>
              <a:t>pomohl</a:t>
            </a:r>
            <a:r>
              <a:rPr lang="en-GB" sz="2000" dirty="0"/>
              <a:t> </a:t>
            </a:r>
            <a:r>
              <a:rPr lang="en-GB" sz="2000" dirty="0" err="1"/>
              <a:t>řešit</a:t>
            </a:r>
            <a:r>
              <a:rPr lang="en-GB" sz="2000" dirty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požadavky</a:t>
            </a:r>
            <a:r>
              <a:rPr lang="en-GB" sz="2000" dirty="0"/>
              <a:t> - </a:t>
            </a:r>
            <a:r>
              <a:rPr lang="en-GB" sz="2000" dirty="0" err="1"/>
              <a:t>můžete</a:t>
            </a:r>
            <a:r>
              <a:rPr lang="en-GB" sz="2000" dirty="0"/>
              <a:t> </a:t>
            </a:r>
            <a:r>
              <a:rPr lang="en-GB" sz="2000" dirty="0" err="1"/>
              <a:t>zapojit</a:t>
            </a:r>
            <a:r>
              <a:rPr lang="en-GB" sz="2000" dirty="0"/>
              <a:t> </a:t>
            </a:r>
            <a:r>
              <a:rPr lang="en-GB" sz="2000" dirty="0" err="1"/>
              <a:t>technologické</a:t>
            </a:r>
            <a:r>
              <a:rPr lang="en-GB" sz="2000" dirty="0"/>
              <a:t> </a:t>
            </a:r>
            <a:r>
              <a:rPr lang="en-GB" sz="2000" dirty="0" err="1"/>
              <a:t>vychytávky</a:t>
            </a:r>
            <a:r>
              <a:rPr lang="en-GB" sz="2000" dirty="0"/>
              <a:t>, </a:t>
            </a:r>
            <a:r>
              <a:rPr lang="en-GB" sz="2000" dirty="0" err="1"/>
              <a:t>pravidla</a:t>
            </a:r>
            <a:r>
              <a:rPr lang="en-GB" sz="2000" dirty="0"/>
              <a:t>, ale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změny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firemní</a:t>
            </a:r>
            <a:r>
              <a:rPr lang="en-GB" sz="2000" dirty="0"/>
              <a:t> </a:t>
            </a:r>
            <a:r>
              <a:rPr lang="en-GB" sz="2000" dirty="0" err="1"/>
              <a:t>kultuře</a:t>
            </a:r>
            <a:r>
              <a:rPr lang="en-GB" sz="2000" dirty="0"/>
              <a:t>.</a:t>
            </a:r>
            <a:endParaRPr lang="en-CZ" sz="2000" dirty="0"/>
          </a:p>
        </p:txBody>
      </p:sp>
    </p:spTree>
    <p:extLst>
      <p:ext uri="{BB962C8B-B14F-4D97-AF65-F5344CB8AC3E}">
        <p14:creationId xmlns:p14="http://schemas.microsoft.com/office/powerpoint/2010/main" val="307557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19299-306B-B77F-B960-695E0BB3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CZ" sz="3000" dirty="0">
                <a:solidFill>
                  <a:srgbClr val="FFFFFF"/>
                </a:solidFill>
              </a:rPr>
              <a:t>co je to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7901-C034-50F6-6D09-37EF32EE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Z" sz="6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1366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954BE-298B-66DD-709A-4057E27AF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445" y="331845"/>
            <a:ext cx="11277107" cy="1701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1) </a:t>
            </a:r>
            <a:r>
              <a:rPr lang="en-GB" dirty="0" err="1"/>
              <a:t>Vaším</a:t>
            </a:r>
            <a:r>
              <a:rPr lang="en-GB" dirty="0"/>
              <a:t> </a:t>
            </a:r>
            <a:r>
              <a:rPr lang="en-GB" dirty="0" err="1"/>
              <a:t>zákazníkem</a:t>
            </a:r>
            <a:r>
              <a:rPr lang="en-GB" dirty="0"/>
              <a:t> je </a:t>
            </a:r>
            <a:r>
              <a:rPr lang="en-GB" dirty="0" err="1"/>
              <a:t>firma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většinu</a:t>
            </a:r>
            <a:r>
              <a:rPr lang="en-GB" dirty="0"/>
              <a:t> </a:t>
            </a:r>
            <a:r>
              <a:rPr lang="en-GB" dirty="0" err="1"/>
              <a:t>zaměstnanců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home office. </a:t>
            </a:r>
            <a:r>
              <a:rPr lang="en-GB" dirty="0" err="1"/>
              <a:t>Potřebují</a:t>
            </a:r>
            <a:r>
              <a:rPr lang="en-GB" dirty="0"/>
              <a:t> </a:t>
            </a:r>
            <a:r>
              <a:rPr lang="en-GB" dirty="0" err="1"/>
              <a:t>navzájem</a:t>
            </a:r>
            <a:r>
              <a:rPr lang="en-GB" dirty="0"/>
              <a:t> </a:t>
            </a:r>
            <a:r>
              <a:rPr lang="en-GB" dirty="0" err="1"/>
              <a:t>komunikovat</a:t>
            </a:r>
            <a:r>
              <a:rPr lang="en-GB" dirty="0"/>
              <a:t>, a tak se </a:t>
            </a:r>
            <a:r>
              <a:rPr lang="en-GB" dirty="0" err="1"/>
              <a:t>očekává</a:t>
            </a:r>
            <a:r>
              <a:rPr lang="en-GB" dirty="0"/>
              <a:t>, že </a:t>
            </a:r>
            <a:r>
              <a:rPr lang="en-GB" dirty="0" err="1"/>
              <a:t>budou</a:t>
            </a:r>
            <a:r>
              <a:rPr lang="en-GB" dirty="0"/>
              <a:t> </a:t>
            </a:r>
            <a:r>
              <a:rPr lang="en-GB" dirty="0" err="1"/>
              <a:t>většinu</a:t>
            </a:r>
            <a:r>
              <a:rPr lang="en-GB" dirty="0"/>
              <a:t> </a:t>
            </a:r>
            <a:r>
              <a:rPr lang="en-GB" dirty="0" err="1"/>
              <a:t>času</a:t>
            </a:r>
            <a:r>
              <a:rPr lang="en-GB" dirty="0"/>
              <a:t> online 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příjmu</a:t>
            </a:r>
            <a:r>
              <a:rPr lang="en-GB" dirty="0"/>
              <a:t>. </a:t>
            </a:r>
            <a:r>
              <a:rPr lang="en-GB" dirty="0" err="1"/>
              <a:t>Někteří</a:t>
            </a:r>
            <a:r>
              <a:rPr lang="en-GB" dirty="0"/>
              <a:t> </a:t>
            </a:r>
            <a:r>
              <a:rPr lang="en-GB" dirty="0" err="1"/>
              <a:t>zaměstnanci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ale </a:t>
            </a:r>
            <a:r>
              <a:rPr lang="en-GB" dirty="0" err="1"/>
              <a:t>stěžují</a:t>
            </a:r>
            <a:r>
              <a:rPr lang="en-GB" dirty="0"/>
              <a:t>, že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telefon</a:t>
            </a:r>
            <a:r>
              <a:rPr lang="en-GB" dirty="0"/>
              <a:t> </a:t>
            </a:r>
            <a:r>
              <a:rPr lang="en-GB" dirty="0" err="1"/>
              <a:t>neustále</a:t>
            </a:r>
            <a:r>
              <a:rPr lang="en-GB" dirty="0"/>
              <a:t> po </a:t>
            </a:r>
            <a:r>
              <a:rPr lang="en-GB" dirty="0" err="1"/>
              <a:t>ruce</a:t>
            </a:r>
            <a:r>
              <a:rPr lang="en-GB" dirty="0"/>
              <a:t>, </a:t>
            </a:r>
            <a:r>
              <a:rPr lang="en-GB" dirty="0" err="1"/>
              <a:t>odvádí</a:t>
            </a:r>
            <a:r>
              <a:rPr lang="en-GB" dirty="0"/>
              <a:t> je to od </a:t>
            </a:r>
            <a:r>
              <a:rPr lang="en-GB" dirty="0" err="1"/>
              <a:t>soustředěné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. </a:t>
            </a:r>
            <a:r>
              <a:rPr lang="en-GB" dirty="0" err="1"/>
              <a:t>Některým</a:t>
            </a:r>
            <a:r>
              <a:rPr lang="en-GB" dirty="0"/>
              <a:t> </a:t>
            </a:r>
            <a:r>
              <a:rPr lang="en-GB" dirty="0" err="1"/>
              <a:t>členům</a:t>
            </a:r>
            <a:r>
              <a:rPr lang="en-GB" dirty="0"/>
              <a:t> </a:t>
            </a:r>
            <a:r>
              <a:rPr lang="en-GB" dirty="0" err="1"/>
              <a:t>týmu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vadí</a:t>
            </a:r>
            <a:r>
              <a:rPr lang="en-GB" dirty="0"/>
              <a:t>, že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večer</a:t>
            </a:r>
            <a:r>
              <a:rPr lang="en-GB" dirty="0"/>
              <a:t> </a:t>
            </a:r>
            <a:r>
              <a:rPr lang="en-GB" dirty="0" err="1"/>
              <a:t>pocit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by z </a:t>
            </a:r>
            <a:r>
              <a:rPr lang="en-GB" dirty="0" err="1"/>
              <a:t>práce</a:t>
            </a:r>
            <a:r>
              <a:rPr lang="en-GB" dirty="0"/>
              <a:t> </a:t>
            </a:r>
            <a:r>
              <a:rPr lang="en-GB" dirty="0" err="1"/>
              <a:t>nikdy</a:t>
            </a:r>
            <a:r>
              <a:rPr lang="en-GB" dirty="0"/>
              <a:t> </a:t>
            </a:r>
            <a:r>
              <a:rPr lang="en-GB" dirty="0" err="1"/>
              <a:t>neodešli</a:t>
            </a:r>
            <a:r>
              <a:rPr lang="en-GB" dirty="0"/>
              <a:t>, a </a:t>
            </a:r>
            <a:r>
              <a:rPr lang="en-GB" dirty="0" err="1"/>
              <a:t>pořád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kontrolují</a:t>
            </a:r>
            <a:r>
              <a:rPr lang="en-GB" dirty="0"/>
              <a:t> </a:t>
            </a:r>
            <a:r>
              <a:rPr lang="en-GB" dirty="0" err="1"/>
              <a:t>telefon</a:t>
            </a:r>
            <a:r>
              <a:rPr lang="en-GB" dirty="0"/>
              <a:t> pro </a:t>
            </a:r>
            <a:r>
              <a:rPr lang="en-GB" dirty="0" err="1"/>
              <a:t>případ</a:t>
            </a:r>
            <a:r>
              <a:rPr lang="en-GB" dirty="0"/>
              <a:t>, že by po </a:t>
            </a:r>
            <a:r>
              <a:rPr lang="en-GB" dirty="0" err="1"/>
              <a:t>nich</a:t>
            </a:r>
            <a:r>
              <a:rPr lang="en-GB" dirty="0"/>
              <a:t> </a:t>
            </a:r>
            <a:r>
              <a:rPr lang="en-GB" dirty="0" err="1"/>
              <a:t>někdo</a:t>
            </a:r>
            <a:r>
              <a:rPr lang="en-GB" dirty="0"/>
              <a:t> </a:t>
            </a:r>
            <a:r>
              <a:rPr lang="en-GB" dirty="0" err="1"/>
              <a:t>něco</a:t>
            </a:r>
            <a:r>
              <a:rPr lang="en-GB" dirty="0"/>
              <a:t> </a:t>
            </a:r>
            <a:r>
              <a:rPr lang="en-GB" dirty="0" err="1"/>
              <a:t>chtěl</a:t>
            </a:r>
            <a:r>
              <a:rPr lang="en-GB" dirty="0"/>
              <a:t>.</a:t>
            </a:r>
            <a:endParaRPr lang="en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3B9FF-36AD-47B7-0A82-C0C19B455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446" y="4561383"/>
            <a:ext cx="11277108" cy="20989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3) </a:t>
            </a:r>
            <a:r>
              <a:rPr lang="en-GB" dirty="0" err="1"/>
              <a:t>Vaším</a:t>
            </a:r>
            <a:r>
              <a:rPr lang="en-GB" dirty="0"/>
              <a:t> </a:t>
            </a:r>
            <a:r>
              <a:rPr lang="en-GB" dirty="0" err="1"/>
              <a:t>zákazníkem</a:t>
            </a:r>
            <a:r>
              <a:rPr lang="en-GB" dirty="0"/>
              <a:t> je </a:t>
            </a:r>
            <a:r>
              <a:rPr lang="en-GB" dirty="0" err="1"/>
              <a:t>oddělení</a:t>
            </a:r>
            <a:r>
              <a:rPr lang="en-GB" dirty="0"/>
              <a:t> </a:t>
            </a:r>
            <a:r>
              <a:rPr lang="en-GB" dirty="0" err="1"/>
              <a:t>zákaznické</a:t>
            </a:r>
            <a:r>
              <a:rPr lang="en-GB" dirty="0"/>
              <a:t> </a:t>
            </a:r>
            <a:r>
              <a:rPr lang="en-GB" dirty="0" err="1"/>
              <a:t>podpory</a:t>
            </a:r>
            <a:r>
              <a:rPr lang="en-GB" dirty="0"/>
              <a:t> v jedné </a:t>
            </a:r>
            <a:r>
              <a:rPr lang="en-GB" dirty="0" err="1"/>
              <a:t>firmě</a:t>
            </a:r>
            <a:r>
              <a:rPr lang="en-GB" dirty="0"/>
              <a:t>. </a:t>
            </a:r>
            <a:r>
              <a:rPr lang="en-GB" dirty="0" err="1"/>
              <a:t>Zaměstnanci</a:t>
            </a:r>
            <a:r>
              <a:rPr lang="en-GB" dirty="0"/>
              <a:t> </a:t>
            </a:r>
            <a:r>
              <a:rPr lang="en-GB" dirty="0" err="1"/>
              <a:t>řeší</a:t>
            </a:r>
            <a:r>
              <a:rPr lang="en-GB" dirty="0"/>
              <a:t> </a:t>
            </a:r>
            <a:r>
              <a:rPr lang="en-GB" dirty="0" err="1"/>
              <a:t>administrativu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počítači</a:t>
            </a:r>
            <a:r>
              <a:rPr lang="en-GB" dirty="0"/>
              <a:t> a </a:t>
            </a:r>
            <a:r>
              <a:rPr lang="en-GB" dirty="0" err="1"/>
              <a:t>komunikují</a:t>
            </a:r>
            <a:r>
              <a:rPr lang="en-GB" dirty="0"/>
              <a:t> se </a:t>
            </a:r>
            <a:r>
              <a:rPr lang="en-GB" dirty="0" err="1"/>
              <a:t>zákazníky</a:t>
            </a:r>
            <a:r>
              <a:rPr lang="en-GB" dirty="0"/>
              <a:t> </a:t>
            </a:r>
            <a:r>
              <a:rPr lang="en-GB" dirty="0" err="1"/>
              <a:t>skrz</a:t>
            </a:r>
            <a:r>
              <a:rPr lang="en-GB" dirty="0"/>
              <a:t> mail, SMS a </a:t>
            </a:r>
            <a:r>
              <a:rPr lang="en-GB" dirty="0" err="1"/>
              <a:t>telefonáty</a:t>
            </a:r>
            <a:r>
              <a:rPr lang="en-GB" dirty="0"/>
              <a:t>. O </a:t>
            </a:r>
            <a:r>
              <a:rPr lang="en-GB" dirty="0" err="1"/>
              <a:t>pauze</a:t>
            </a:r>
            <a:r>
              <a:rPr lang="en-GB" dirty="0"/>
              <a:t> </a:t>
            </a:r>
            <a:r>
              <a:rPr lang="en-GB" dirty="0" err="1"/>
              <a:t>začne</a:t>
            </a:r>
            <a:r>
              <a:rPr lang="en-GB" dirty="0"/>
              <a:t> většina z </a:t>
            </a:r>
            <a:r>
              <a:rPr lang="en-GB" dirty="0" err="1"/>
              <a:t>nich</a:t>
            </a:r>
            <a:r>
              <a:rPr lang="en-GB" dirty="0"/>
              <a:t> </a:t>
            </a:r>
            <a:r>
              <a:rPr lang="en-GB" dirty="0" err="1"/>
              <a:t>automaticky</a:t>
            </a:r>
            <a:r>
              <a:rPr lang="en-GB" dirty="0"/>
              <a:t> </a:t>
            </a:r>
            <a:r>
              <a:rPr lang="en-GB" dirty="0" err="1"/>
              <a:t>projíždět</a:t>
            </a:r>
            <a:r>
              <a:rPr lang="en-GB" dirty="0"/>
              <a:t> </a:t>
            </a:r>
            <a:r>
              <a:rPr lang="en-GB" dirty="0" err="1"/>
              <a:t>sociální</a:t>
            </a:r>
            <a:r>
              <a:rPr lang="en-GB" dirty="0"/>
              <a:t> </a:t>
            </a:r>
            <a:r>
              <a:rPr lang="en-GB" dirty="0" err="1"/>
              <a:t>sítě</a:t>
            </a:r>
            <a:r>
              <a:rPr lang="en-GB" dirty="0"/>
              <a:t>.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manažer</a:t>
            </a:r>
            <a:r>
              <a:rPr lang="en-GB" dirty="0"/>
              <a:t> to </a:t>
            </a:r>
            <a:r>
              <a:rPr lang="en-GB" dirty="0" err="1"/>
              <a:t>chce</a:t>
            </a:r>
            <a:r>
              <a:rPr lang="en-GB" dirty="0"/>
              <a:t> </a:t>
            </a:r>
            <a:r>
              <a:rPr lang="en-GB" dirty="0" err="1"/>
              <a:t>změnit</a:t>
            </a:r>
            <a:r>
              <a:rPr lang="en-GB" dirty="0"/>
              <a:t> - </a:t>
            </a:r>
            <a:r>
              <a:rPr lang="en-GB" dirty="0" err="1"/>
              <a:t>jednak</a:t>
            </a:r>
            <a:r>
              <a:rPr lang="en-GB" dirty="0"/>
              <a:t> </a:t>
            </a:r>
            <a:r>
              <a:rPr lang="en-GB" dirty="0" err="1"/>
              <a:t>ví</a:t>
            </a:r>
            <a:r>
              <a:rPr lang="en-GB" dirty="0"/>
              <a:t>, že to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plnohodnotný</a:t>
            </a:r>
            <a:r>
              <a:rPr lang="en-GB" dirty="0"/>
              <a:t> </a:t>
            </a:r>
            <a:r>
              <a:rPr lang="en-GB" dirty="0" err="1"/>
              <a:t>odpočinek</a:t>
            </a:r>
            <a:r>
              <a:rPr lang="en-GB" dirty="0"/>
              <a:t>, </a:t>
            </a:r>
            <a:r>
              <a:rPr lang="en-GB" dirty="0" err="1"/>
              <a:t>jednak</a:t>
            </a:r>
            <a:r>
              <a:rPr lang="en-GB" dirty="0"/>
              <a:t> je </a:t>
            </a:r>
            <a:r>
              <a:rPr lang="en-GB" dirty="0" err="1"/>
              <a:t>podezírá</a:t>
            </a:r>
            <a:r>
              <a:rPr lang="en-GB" dirty="0"/>
              <a:t>, že tak </a:t>
            </a:r>
            <a:r>
              <a:rPr lang="en-GB" dirty="0" err="1"/>
              <a:t>tráví</a:t>
            </a:r>
            <a:r>
              <a:rPr lang="en-GB" dirty="0"/>
              <a:t> </a:t>
            </a:r>
            <a:r>
              <a:rPr lang="en-GB" dirty="0" err="1"/>
              <a:t>čas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mimo</a:t>
            </a:r>
            <a:r>
              <a:rPr lang="en-GB" dirty="0"/>
              <a:t> </a:t>
            </a:r>
            <a:r>
              <a:rPr lang="en-GB" dirty="0" err="1"/>
              <a:t>přestávky</a:t>
            </a:r>
            <a:r>
              <a:rPr lang="en-GB" dirty="0"/>
              <a:t>.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jim</a:t>
            </a:r>
            <a:r>
              <a:rPr lang="en-GB" dirty="0"/>
              <a:t> </a:t>
            </a:r>
            <a:r>
              <a:rPr lang="en-GB" dirty="0" err="1"/>
              <a:t>nechce</a:t>
            </a:r>
            <a:r>
              <a:rPr lang="en-GB" dirty="0"/>
              <a:t> </a:t>
            </a:r>
            <a:r>
              <a:rPr lang="en-GB" dirty="0" err="1"/>
              <a:t>telefon</a:t>
            </a:r>
            <a:r>
              <a:rPr lang="en-GB" dirty="0"/>
              <a:t> </a:t>
            </a:r>
            <a:r>
              <a:rPr lang="en-GB" dirty="0" err="1"/>
              <a:t>úplně</a:t>
            </a:r>
            <a:r>
              <a:rPr lang="en-GB" dirty="0"/>
              <a:t> </a:t>
            </a:r>
            <a:r>
              <a:rPr lang="en-GB" dirty="0" err="1"/>
              <a:t>brát</a:t>
            </a:r>
            <a:r>
              <a:rPr lang="en-GB" dirty="0"/>
              <a:t>, </a:t>
            </a:r>
            <a:r>
              <a:rPr lang="en-GB" dirty="0" err="1"/>
              <a:t>ví</a:t>
            </a:r>
            <a:r>
              <a:rPr lang="en-GB" dirty="0"/>
              <a:t>, že </a:t>
            </a:r>
            <a:r>
              <a:rPr lang="en-GB" dirty="0" err="1"/>
              <a:t>část</a:t>
            </a:r>
            <a:r>
              <a:rPr lang="en-GB" dirty="0"/>
              <a:t> </a:t>
            </a:r>
            <a:r>
              <a:rPr lang="en-GB" dirty="0" err="1"/>
              <a:t>týmu</a:t>
            </a:r>
            <a:r>
              <a:rPr lang="en-GB" dirty="0"/>
              <a:t> </a:t>
            </a:r>
            <a:r>
              <a:rPr lang="en-GB" dirty="0" err="1"/>
              <a:t>během</a:t>
            </a:r>
            <a:r>
              <a:rPr lang="en-GB" dirty="0"/>
              <a:t> </a:t>
            </a:r>
            <a:r>
              <a:rPr lang="en-GB" dirty="0" err="1"/>
              <a:t>pauz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například</a:t>
            </a:r>
            <a:r>
              <a:rPr lang="en-GB" dirty="0"/>
              <a:t> </a:t>
            </a:r>
            <a:r>
              <a:rPr lang="en-GB" dirty="0" err="1"/>
              <a:t>domlouvá</a:t>
            </a:r>
            <a:r>
              <a:rPr lang="en-GB" dirty="0"/>
              <a:t> </a:t>
            </a:r>
            <a:r>
              <a:rPr lang="en-GB" dirty="0" err="1"/>
              <a:t>vyzvedávání</a:t>
            </a:r>
            <a:r>
              <a:rPr lang="en-GB" dirty="0"/>
              <a:t> </a:t>
            </a:r>
            <a:r>
              <a:rPr lang="en-GB" dirty="0" err="1"/>
              <a:t>svých</a:t>
            </a:r>
            <a:r>
              <a:rPr lang="en-GB" dirty="0"/>
              <a:t> </a:t>
            </a:r>
            <a:r>
              <a:rPr lang="en-GB" dirty="0" err="1"/>
              <a:t>dětí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hlídání</a:t>
            </a:r>
            <a:r>
              <a:rPr lang="en-GB" dirty="0"/>
              <a:t>. </a:t>
            </a:r>
            <a:endParaRPr lang="en-C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FBF850-C0E0-238C-7FB3-336E16C4F0BA}"/>
              </a:ext>
            </a:extLst>
          </p:cNvPr>
          <p:cNvSpPr txBox="1">
            <a:spLocks/>
          </p:cNvSpPr>
          <p:nvPr/>
        </p:nvSpPr>
        <p:spPr>
          <a:xfrm>
            <a:off x="457445" y="2296617"/>
            <a:ext cx="11277107" cy="19149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Vaším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zákazníkem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je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místní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gymnázium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kde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probíhá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debata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jestli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povolit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nebo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zakázat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telefony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škole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Některým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učitelům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vadí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že se do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nich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studenti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dívají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přestávkách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že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nedávají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pozor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Jiní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zas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nechtěli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přijít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jejich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výhody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výuce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Aktuálně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má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každý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učitel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nastavit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svém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s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přestávkami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nejsou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jistí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Shodnou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 ale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tom, že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chtějí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žáků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vychovat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zdravý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vztah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technologiím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vybudovat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taky. </a:t>
            </a:r>
            <a:endParaRPr lang="en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05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98FE9-35E3-7AC9-629C-90B5BF5A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CZ" sz="2600">
                <a:solidFill>
                  <a:schemeClr val="bg1"/>
                </a:solidFill>
              </a:rPr>
              <a:t>co si z dneška odnést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A55EFF-9100-5467-5ECB-1B94D6CD0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456777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979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74EA-96B7-159F-4E4C-51E4D9B3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 co se </a:t>
            </a:r>
            <a:r>
              <a:rPr lang="en-US" sz="48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chcete</a:t>
            </a:r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zeptat</a:t>
            </a:r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E02A4-A55C-E6DA-090A-6CD275B19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7700" y="2007220"/>
            <a:ext cx="2357553" cy="2843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8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7901-C034-50F6-6D09-37EF32EE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41" y="1282361"/>
            <a:ext cx="5320696" cy="40538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Z" sz="4000" dirty="0">
                <a:cs typeface="Calibri" panose="020F0502020204030204" pitchFamily="34" charset="0"/>
              </a:rPr>
              <a:t>“životní </a:t>
            </a:r>
          </a:p>
          <a:p>
            <a:pPr marL="0" indent="0" algn="ctr">
              <a:buNone/>
            </a:pPr>
            <a:r>
              <a:rPr lang="en-CZ" sz="4000" dirty="0">
                <a:cs typeface="Calibri" panose="020F0502020204030204" pitchFamily="34" charset="0"/>
              </a:rPr>
              <a:t>pohoda”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11408-EA9A-66F3-A7C0-49F74094555B}"/>
              </a:ext>
            </a:extLst>
          </p:cNvPr>
          <p:cNvSpPr txBox="1"/>
          <p:nvPr/>
        </p:nvSpPr>
        <p:spPr>
          <a:xfrm>
            <a:off x="5781974" y="1105236"/>
            <a:ext cx="3339855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duševní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053C0-BE43-D630-EBC3-2E6346B46D58}"/>
              </a:ext>
            </a:extLst>
          </p:cNvPr>
          <p:cNvSpPr txBox="1"/>
          <p:nvPr/>
        </p:nvSpPr>
        <p:spPr>
          <a:xfrm>
            <a:off x="9256793" y="3437486"/>
            <a:ext cx="22999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fyzická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5F043-7B3B-4E81-3048-32173493BA8A}"/>
              </a:ext>
            </a:extLst>
          </p:cNvPr>
          <p:cNvSpPr txBox="1"/>
          <p:nvPr/>
        </p:nvSpPr>
        <p:spPr>
          <a:xfrm>
            <a:off x="5096597" y="5346717"/>
            <a:ext cx="22999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sociální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572F8-62FE-4C6F-8E51-CCE63F10FD4A}"/>
              </a:ext>
            </a:extLst>
          </p:cNvPr>
          <p:cNvSpPr txBox="1"/>
          <p:nvPr/>
        </p:nvSpPr>
        <p:spPr>
          <a:xfrm>
            <a:off x="8313222" y="199719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depresivita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FE0A5-99B4-3EC1-4FAF-4C3B0F05FE5C}"/>
              </a:ext>
            </a:extLst>
          </p:cNvPr>
          <p:cNvSpPr txBox="1"/>
          <p:nvPr/>
        </p:nvSpPr>
        <p:spPr>
          <a:xfrm>
            <a:off x="5584438" y="2143134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štěstí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1ABAC-2E52-0531-0FD6-33F4B42CACDB}"/>
              </a:ext>
            </a:extLst>
          </p:cNvPr>
          <p:cNvSpPr txBox="1"/>
          <p:nvPr/>
        </p:nvSpPr>
        <p:spPr>
          <a:xfrm>
            <a:off x="8653299" y="571492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sebedůvěra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94E21-7EE5-73DE-2065-8ED289212885}"/>
              </a:ext>
            </a:extLst>
          </p:cNvPr>
          <p:cNvSpPr txBox="1"/>
          <p:nvPr/>
        </p:nvSpPr>
        <p:spPr>
          <a:xfrm>
            <a:off x="4418818" y="64802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CE42B-88FB-475C-8236-DBEDEC488E0D}"/>
              </a:ext>
            </a:extLst>
          </p:cNvPr>
          <p:cNvSpPr txBox="1"/>
          <p:nvPr/>
        </p:nvSpPr>
        <p:spPr>
          <a:xfrm>
            <a:off x="6443891" y="407079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spokojenost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1D3E3-BDC2-0CE7-0B54-C36215C84992}"/>
              </a:ext>
            </a:extLst>
          </p:cNvPr>
          <p:cNvSpPr txBox="1"/>
          <p:nvPr/>
        </p:nvSpPr>
        <p:spPr>
          <a:xfrm>
            <a:off x="8216987" y="286651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spánek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F2CC5-FF9D-1B0C-0E68-CFFCB2D644DF}"/>
              </a:ext>
            </a:extLst>
          </p:cNvPr>
          <p:cNvSpPr txBox="1"/>
          <p:nvPr/>
        </p:nvSpPr>
        <p:spPr>
          <a:xfrm>
            <a:off x="10309397" y="2692599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výživa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4F750-B3F5-3279-CF06-F084683A3CFB}"/>
              </a:ext>
            </a:extLst>
          </p:cNvPr>
          <p:cNvSpPr txBox="1"/>
          <p:nvPr/>
        </p:nvSpPr>
        <p:spPr>
          <a:xfrm>
            <a:off x="7394792" y="3662425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aktivita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0556E4-589E-9153-214D-9764D47371A8}"/>
              </a:ext>
            </a:extLst>
          </p:cNvPr>
          <p:cNvSpPr txBox="1"/>
          <p:nvPr/>
        </p:nvSpPr>
        <p:spPr>
          <a:xfrm>
            <a:off x="8564873" y="4444754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vzhled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77181F-EF57-E287-9B17-A72D8190AFD4}"/>
              </a:ext>
            </a:extLst>
          </p:cNvPr>
          <p:cNvSpPr txBox="1"/>
          <p:nvPr/>
        </p:nvSpPr>
        <p:spPr>
          <a:xfrm>
            <a:off x="10791012" y="4347061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body image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628AE1-47A1-689C-6944-8A055E798177}"/>
              </a:ext>
            </a:extLst>
          </p:cNvPr>
          <p:cNvSpPr txBox="1"/>
          <p:nvPr/>
        </p:nvSpPr>
        <p:spPr>
          <a:xfrm>
            <a:off x="5742713" y="4716643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osamělost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3D9BC4-541F-37DC-9D9C-F22D4752B01A}"/>
              </a:ext>
            </a:extLst>
          </p:cNvPr>
          <p:cNvSpPr txBox="1"/>
          <p:nvPr/>
        </p:nvSpPr>
        <p:spPr>
          <a:xfrm>
            <a:off x="4035472" y="622792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přijetí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72A328-C3E8-0F86-FB35-8A6DF55BBFDA}"/>
              </a:ext>
            </a:extLst>
          </p:cNvPr>
          <p:cNvSpPr txBox="1"/>
          <p:nvPr/>
        </p:nvSpPr>
        <p:spPr>
          <a:xfrm>
            <a:off x="6338734" y="622792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vztahy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05E0F2-CCBD-F5C0-DB74-67AC66F64E19}"/>
              </a:ext>
            </a:extLst>
          </p:cNvPr>
          <p:cNvSpPr txBox="1"/>
          <p:nvPr/>
        </p:nvSpPr>
        <p:spPr>
          <a:xfrm>
            <a:off x="7813653" y="5485216"/>
            <a:ext cx="1415866" cy="369332"/>
          </a:xfrm>
          <a:custGeom>
            <a:avLst/>
            <a:gdLst>
              <a:gd name="connsiteX0" fmla="*/ 0 w 1415866"/>
              <a:gd name="connsiteY0" fmla="*/ 0 h 369332"/>
              <a:gd name="connsiteX1" fmla="*/ 500273 w 1415866"/>
              <a:gd name="connsiteY1" fmla="*/ 0 h 369332"/>
              <a:gd name="connsiteX2" fmla="*/ 986387 w 1415866"/>
              <a:gd name="connsiteY2" fmla="*/ 0 h 369332"/>
              <a:gd name="connsiteX3" fmla="*/ 1415866 w 1415866"/>
              <a:gd name="connsiteY3" fmla="*/ 0 h 369332"/>
              <a:gd name="connsiteX4" fmla="*/ 1415866 w 1415866"/>
              <a:gd name="connsiteY4" fmla="*/ 369332 h 369332"/>
              <a:gd name="connsiteX5" fmla="*/ 972228 w 1415866"/>
              <a:gd name="connsiteY5" fmla="*/ 369332 h 369332"/>
              <a:gd name="connsiteX6" fmla="*/ 500273 w 1415866"/>
              <a:gd name="connsiteY6" fmla="*/ 369332 h 369332"/>
              <a:gd name="connsiteX7" fmla="*/ 0 w 1415866"/>
              <a:gd name="connsiteY7" fmla="*/ 369332 h 369332"/>
              <a:gd name="connsiteX8" fmla="*/ 0 w 1415866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5866" h="369332" fill="none" extrusionOk="0">
                <a:moveTo>
                  <a:pt x="0" y="0"/>
                </a:moveTo>
                <a:cubicBezTo>
                  <a:pt x="249273" y="-18409"/>
                  <a:pt x="333518" y="13261"/>
                  <a:pt x="500273" y="0"/>
                </a:cubicBezTo>
                <a:cubicBezTo>
                  <a:pt x="667028" y="-13261"/>
                  <a:pt x="784761" y="37804"/>
                  <a:pt x="986387" y="0"/>
                </a:cubicBezTo>
                <a:cubicBezTo>
                  <a:pt x="1188013" y="-37804"/>
                  <a:pt x="1303224" y="14307"/>
                  <a:pt x="1415866" y="0"/>
                </a:cubicBezTo>
                <a:cubicBezTo>
                  <a:pt x="1419904" y="158233"/>
                  <a:pt x="1379572" y="205698"/>
                  <a:pt x="1415866" y="369332"/>
                </a:cubicBezTo>
                <a:cubicBezTo>
                  <a:pt x="1246874" y="405563"/>
                  <a:pt x="1070854" y="367565"/>
                  <a:pt x="972228" y="369332"/>
                </a:cubicBezTo>
                <a:cubicBezTo>
                  <a:pt x="873602" y="371099"/>
                  <a:pt x="610462" y="318859"/>
                  <a:pt x="500273" y="369332"/>
                </a:cubicBezTo>
                <a:cubicBezTo>
                  <a:pt x="390085" y="419805"/>
                  <a:pt x="140430" y="347692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415866" h="369332" stroke="0" extrusionOk="0">
                <a:moveTo>
                  <a:pt x="0" y="0"/>
                </a:moveTo>
                <a:cubicBezTo>
                  <a:pt x="105396" y="-53177"/>
                  <a:pt x="296512" y="22863"/>
                  <a:pt x="457797" y="0"/>
                </a:cubicBezTo>
                <a:cubicBezTo>
                  <a:pt x="619082" y="-22863"/>
                  <a:pt x="776042" y="21164"/>
                  <a:pt x="887276" y="0"/>
                </a:cubicBezTo>
                <a:cubicBezTo>
                  <a:pt x="998510" y="-21164"/>
                  <a:pt x="1272115" y="17143"/>
                  <a:pt x="1415866" y="0"/>
                </a:cubicBezTo>
                <a:cubicBezTo>
                  <a:pt x="1451454" y="113493"/>
                  <a:pt x="1389059" y="197069"/>
                  <a:pt x="1415866" y="369332"/>
                </a:cubicBezTo>
                <a:cubicBezTo>
                  <a:pt x="1254955" y="417384"/>
                  <a:pt x="1139286" y="322725"/>
                  <a:pt x="972228" y="369332"/>
                </a:cubicBezTo>
                <a:cubicBezTo>
                  <a:pt x="805170" y="415939"/>
                  <a:pt x="606247" y="338543"/>
                  <a:pt x="471955" y="369332"/>
                </a:cubicBezTo>
                <a:cubicBezTo>
                  <a:pt x="337663" y="400121"/>
                  <a:pt x="195259" y="318524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komunita</a:t>
            </a:r>
          </a:p>
        </p:txBody>
      </p:sp>
    </p:spTree>
    <p:extLst>
      <p:ext uri="{BB962C8B-B14F-4D97-AF65-F5344CB8AC3E}">
        <p14:creationId xmlns:p14="http://schemas.microsoft.com/office/powerpoint/2010/main" val="184431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others by the window">
            <a:extLst>
              <a:ext uri="{FF2B5EF4-FFF2-40B4-BE49-F238E27FC236}">
                <a16:creationId xmlns:a16="http://schemas.microsoft.com/office/drawing/2014/main" id="{43CEBADA-98DA-5137-3884-56BEB8F843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/>
        </p:blipFill>
        <p:spPr>
          <a:xfrm>
            <a:off x="0" y="-818461"/>
            <a:ext cx="12191980" cy="457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C559A-BB91-FD1E-D1B0-01740680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53529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jak well-being ovlivňují digitální technologie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9703B-FD39-A431-1873-FDA678481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5704731"/>
            <a:ext cx="6801612" cy="51318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(nebo ”Jak WB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ovlivňuje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používání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..?”)</a:t>
            </a:r>
          </a:p>
        </p:txBody>
      </p:sp>
    </p:spTree>
    <p:extLst>
      <p:ext uri="{BB962C8B-B14F-4D97-AF65-F5344CB8AC3E}">
        <p14:creationId xmlns:p14="http://schemas.microsoft.com/office/powerpoint/2010/main" val="109555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1481B-3D94-BB47-BE41-B6BD2A83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sz="2400" dirty="0"/>
              <a:t>populární otázka – těžké odpovědi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F433-D1C1-DAB2-C15B-F666E4D07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457" y="1843590"/>
            <a:ext cx="9077086" cy="3766254"/>
          </a:xfrm>
        </p:spPr>
        <p:txBody>
          <a:bodyPr>
            <a:normAutofit/>
          </a:bodyPr>
          <a:lstStyle/>
          <a:p>
            <a:r>
              <a:rPr lang="en-CZ" sz="2000" dirty="0">
                <a:solidFill>
                  <a:srgbClr val="404040"/>
                </a:solidFill>
              </a:rPr>
              <a:t>ukazuje se například vztah mezi..</a:t>
            </a:r>
          </a:p>
          <a:p>
            <a:pPr lvl="1"/>
            <a:r>
              <a:rPr lang="en-CZ" sz="1800" dirty="0">
                <a:solidFill>
                  <a:srgbClr val="404040"/>
                </a:solidFill>
              </a:rPr>
              <a:t>používáním ICT a vyšší úzkostí, depresivitou a psychickou nepohodou (Keles et al., 2020)</a:t>
            </a:r>
          </a:p>
          <a:p>
            <a:pPr lvl="1"/>
            <a:r>
              <a:rPr lang="en-CZ" sz="1800" dirty="0">
                <a:solidFill>
                  <a:srgbClr val="404040"/>
                </a:solidFill>
              </a:rPr>
              <a:t>používáním ICT a pocitem osamělosti </a:t>
            </a:r>
            <a:r>
              <a:rPr lang="en-GB" sz="1800" dirty="0"/>
              <a:t>(Huang, 2017; Liu and Baumeister, 2016)</a:t>
            </a:r>
            <a:endParaRPr lang="en-CZ" dirty="0">
              <a:solidFill>
                <a:srgbClr val="404040"/>
              </a:solidFill>
            </a:endParaRPr>
          </a:p>
          <a:p>
            <a:pPr lvl="1"/>
            <a:r>
              <a:rPr lang="en-CZ" sz="1800" dirty="0">
                <a:solidFill>
                  <a:srgbClr val="404040"/>
                </a:solidFill>
              </a:rPr>
              <a:t>používáním technologií před spaním a horším spánkem (Tkaczyk et al., 2023)</a:t>
            </a:r>
          </a:p>
          <a:p>
            <a:pPr lvl="1"/>
            <a:r>
              <a:rPr lang="en-CZ" sz="1800" dirty="0">
                <a:solidFill>
                  <a:srgbClr val="404040"/>
                </a:solidFill>
              </a:rPr>
              <a:t>zákazem telefonů u rodinného stolu a zdravějším stravováním (Radtke et al., 2023)</a:t>
            </a:r>
          </a:p>
          <a:p>
            <a:endParaRPr lang="en-CZ" sz="2000" dirty="0">
              <a:solidFill>
                <a:srgbClr val="404040"/>
              </a:solidFill>
            </a:endParaRPr>
          </a:p>
          <a:p>
            <a:r>
              <a:rPr lang="en-CZ" sz="2000" dirty="0">
                <a:solidFill>
                  <a:srgbClr val="404040"/>
                </a:solidFill>
              </a:rPr>
              <a:t>ale zkoumá se také spojitost zda..</a:t>
            </a:r>
          </a:p>
          <a:p>
            <a:pPr lvl="1"/>
            <a:r>
              <a:rPr lang="en-CZ" sz="1800" dirty="0">
                <a:solidFill>
                  <a:srgbClr val="404040"/>
                </a:solidFill>
              </a:rPr>
              <a:t>je používání smarpthonu v práci spojeno s lepším pracovním výkonem (Sowa et al., 2023)</a:t>
            </a:r>
          </a:p>
          <a:p>
            <a:pPr lvl="1"/>
            <a:endParaRPr lang="en-CZ" sz="1800" dirty="0">
              <a:solidFill>
                <a:srgbClr val="404040"/>
              </a:solidFill>
            </a:endParaRPr>
          </a:p>
          <a:p>
            <a:pPr lvl="1"/>
            <a:endParaRPr lang="en-CZ" sz="1800" dirty="0">
              <a:solidFill>
                <a:srgbClr val="404040"/>
              </a:solidFill>
            </a:endParaRPr>
          </a:p>
          <a:p>
            <a:pPr lvl="1"/>
            <a:endParaRPr lang="en-CZ" sz="1800" dirty="0">
              <a:solidFill>
                <a:srgbClr val="404040"/>
              </a:solidFill>
            </a:endParaRPr>
          </a:p>
          <a:p>
            <a:pPr lvl="1"/>
            <a:endParaRPr lang="en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1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1481B-3D94-BB47-BE41-B6BD2A83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sz="2400" dirty="0"/>
              <a:t>populární otázka – těžké odpovědi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AE7D52B-281E-F7D6-9AE6-426B84B821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6565" y="1749864"/>
          <a:ext cx="9138870" cy="376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73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1481B-3D94-BB47-BE41-B6BD2A83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sz="2400" dirty="0"/>
              <a:t>jak to tedy je?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F433-D1C1-DAB2-C15B-F666E4D07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1843590"/>
            <a:ext cx="8779512" cy="3484605"/>
          </a:xfrm>
        </p:spPr>
        <p:txBody>
          <a:bodyPr anchor="t">
            <a:normAutofit/>
          </a:bodyPr>
          <a:lstStyle/>
          <a:p>
            <a:r>
              <a:rPr lang="en-CZ" sz="2000" dirty="0">
                <a:solidFill>
                  <a:srgbClr val="404040"/>
                </a:solidFill>
              </a:rPr>
              <a:t>vztahy mezi technologiemi a WB existují</a:t>
            </a:r>
          </a:p>
          <a:p>
            <a:endParaRPr lang="en-CZ" sz="2000" dirty="0">
              <a:solidFill>
                <a:srgbClr val="404040"/>
              </a:solidFill>
            </a:endParaRPr>
          </a:p>
          <a:p>
            <a:r>
              <a:rPr lang="en-CZ" sz="2000" dirty="0">
                <a:solidFill>
                  <a:srgbClr val="404040"/>
                </a:solidFill>
              </a:rPr>
              <a:t>nejsou ale příliš silné</a:t>
            </a:r>
          </a:p>
          <a:p>
            <a:endParaRPr lang="en-CZ" sz="2000" dirty="0">
              <a:solidFill>
                <a:srgbClr val="404040"/>
              </a:solidFill>
            </a:endParaRPr>
          </a:p>
          <a:p>
            <a:r>
              <a:rPr lang="en-CZ" sz="2000" dirty="0">
                <a:solidFill>
                  <a:srgbClr val="404040"/>
                </a:solidFill>
              </a:rPr>
              <a:t>jsou zakotvené v kontextu situace</a:t>
            </a:r>
          </a:p>
          <a:p>
            <a:pPr lvl="1"/>
            <a:r>
              <a:rPr lang="en-CZ" sz="1800" dirty="0">
                <a:solidFill>
                  <a:srgbClr val="404040"/>
                </a:solidFill>
              </a:rPr>
              <a:t>málokdy platí obecně “vezmu do ruky telefon </a:t>
            </a:r>
            <a:r>
              <a:rPr lang="en-CZ" sz="1800" dirty="0"/>
              <a:t>→</a:t>
            </a:r>
            <a:r>
              <a:rPr lang="en-CZ" sz="1800" dirty="0">
                <a:solidFill>
                  <a:srgbClr val="404040"/>
                </a:solidFill>
              </a:rPr>
              <a:t> cítím se nějak”</a:t>
            </a:r>
          </a:p>
          <a:p>
            <a:endParaRPr lang="en-CZ" sz="2000" dirty="0">
              <a:solidFill>
                <a:srgbClr val="404040"/>
              </a:solidFill>
            </a:endParaRPr>
          </a:p>
          <a:p>
            <a:endParaRPr lang="en-CZ" sz="2000" dirty="0">
              <a:solidFill>
                <a:srgbClr val="404040"/>
              </a:solidFill>
            </a:endParaRPr>
          </a:p>
          <a:p>
            <a:endParaRPr lang="en-CZ" sz="2000" dirty="0">
              <a:solidFill>
                <a:srgbClr val="404040"/>
              </a:solidFill>
            </a:endParaRPr>
          </a:p>
          <a:p>
            <a:pPr lvl="1"/>
            <a:endParaRPr lang="en-CZ" sz="2000" dirty="0">
              <a:solidFill>
                <a:srgbClr val="404040"/>
              </a:solidFill>
            </a:endParaRPr>
          </a:p>
          <a:p>
            <a:pPr lvl="1"/>
            <a:endParaRPr lang="en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2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1481B-3D94-BB47-BE41-B6BD2A83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sz="2400" dirty="0"/>
              <a:t>limity samotných studií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F433-D1C1-DAB2-C15B-F666E4D07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565" y="1749864"/>
            <a:ext cx="9138870" cy="3766254"/>
          </a:xfrm>
        </p:spPr>
        <p:txBody>
          <a:bodyPr anchor="t">
            <a:normAutofit/>
          </a:bodyPr>
          <a:lstStyle/>
          <a:p>
            <a:pPr lvl="1"/>
            <a:r>
              <a:rPr lang="en-CZ" sz="2000" dirty="0">
                <a:solidFill>
                  <a:srgbClr val="404040"/>
                </a:solidFill>
              </a:rPr>
              <a:t>často dotazníková šetření</a:t>
            </a:r>
          </a:p>
          <a:p>
            <a:pPr lvl="2"/>
            <a:r>
              <a:rPr lang="en-CZ" sz="2000" dirty="0">
                <a:solidFill>
                  <a:srgbClr val="404040"/>
                </a:solidFill>
              </a:rPr>
              <a:t>odhadněte, kolik času trávíte online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err="1"/>
              <a:t>průřezové</a:t>
            </a:r>
            <a:r>
              <a:rPr lang="en-GB" sz="2000" dirty="0"/>
              <a:t> </a:t>
            </a:r>
            <a:r>
              <a:rPr lang="en-GB" sz="2000" dirty="0" err="1"/>
              <a:t>studie</a:t>
            </a:r>
            <a:r>
              <a:rPr lang="en-GB" sz="2000" dirty="0"/>
              <a:t> </a:t>
            </a:r>
          </a:p>
          <a:p>
            <a:pPr marL="457200" lvl="2" indent="0">
              <a:buNone/>
            </a:pPr>
            <a:r>
              <a:rPr lang="en-GB" sz="2000" dirty="0"/>
              <a:t>→ co bylo </a:t>
            </a:r>
            <a:r>
              <a:rPr lang="en-GB" sz="2000" dirty="0" err="1"/>
              <a:t>dřív</a:t>
            </a:r>
            <a:r>
              <a:rPr lang="en-GB" sz="2000" dirty="0"/>
              <a:t>?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err="1"/>
              <a:t>málo</a:t>
            </a:r>
            <a:r>
              <a:rPr lang="en-GB" sz="2000" dirty="0"/>
              <a:t> </a:t>
            </a:r>
            <a:r>
              <a:rPr lang="en-GB" sz="2000" dirty="0" err="1"/>
              <a:t>nuancované</a:t>
            </a:r>
            <a:r>
              <a:rPr lang="en-GB" sz="2000" dirty="0"/>
              <a:t> </a:t>
            </a:r>
            <a:r>
              <a:rPr lang="en-GB" sz="2000" dirty="0" err="1"/>
              <a:t>informace</a:t>
            </a:r>
            <a:r>
              <a:rPr lang="en-GB" sz="2000" dirty="0"/>
              <a:t> o </a:t>
            </a:r>
            <a:r>
              <a:rPr lang="en-GB" sz="2000" dirty="0" err="1"/>
              <a:t>konkrétních</a:t>
            </a:r>
            <a:r>
              <a:rPr lang="en-GB" sz="2000" dirty="0"/>
              <a:t> </a:t>
            </a:r>
            <a:r>
              <a:rPr lang="en-GB" sz="2000" dirty="0" err="1"/>
              <a:t>chováních</a:t>
            </a:r>
            <a:r>
              <a:rPr lang="en-GB" sz="2000" dirty="0"/>
              <a:t> online</a:t>
            </a:r>
          </a:p>
          <a:p>
            <a:pPr lvl="2"/>
            <a:r>
              <a:rPr lang="en-GB" sz="1800" dirty="0" err="1">
                <a:solidFill>
                  <a:srgbClr val="404040"/>
                </a:solidFill>
              </a:rPr>
              <a:t>pasivní</a:t>
            </a:r>
            <a:r>
              <a:rPr lang="en-GB" sz="1800" dirty="0">
                <a:solidFill>
                  <a:srgbClr val="404040"/>
                </a:solidFill>
              </a:rPr>
              <a:t> x </a:t>
            </a:r>
            <a:r>
              <a:rPr lang="en-GB" sz="1800" dirty="0" err="1">
                <a:solidFill>
                  <a:srgbClr val="404040"/>
                </a:solidFill>
              </a:rPr>
              <a:t>aktivní</a:t>
            </a:r>
            <a:r>
              <a:rPr lang="en-GB" sz="1800" dirty="0">
                <a:solidFill>
                  <a:srgbClr val="404040"/>
                </a:solidFill>
              </a:rPr>
              <a:t>, </a:t>
            </a:r>
            <a:r>
              <a:rPr lang="en-GB" sz="1800" dirty="0" err="1">
                <a:solidFill>
                  <a:srgbClr val="404040"/>
                </a:solidFill>
              </a:rPr>
              <a:t>typ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zařízení</a:t>
            </a:r>
            <a:r>
              <a:rPr lang="en-GB" sz="1800" dirty="0">
                <a:solidFill>
                  <a:srgbClr val="404040"/>
                </a:solidFill>
              </a:rPr>
              <a:t>, …</a:t>
            </a:r>
          </a:p>
          <a:p>
            <a:pPr marL="228600" lvl="1" indent="0">
              <a:buNone/>
            </a:pPr>
            <a:endParaRPr lang="en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1277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{58013E07-82C6-F14A-AEE6-62CDC5E7CB06}tf10001120</Template>
  <TotalTime>717</TotalTime>
  <Words>1605</Words>
  <Application>Microsoft Office PowerPoint</Application>
  <PresentationFormat>Širokoúhlá obrazovka</PresentationFormat>
  <Paragraphs>257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Gill Sans MT</vt:lpstr>
      <vt:lpstr>Parcel</vt:lpstr>
      <vt:lpstr>Dopady digitálních technologií na životní pohodu (well-being) uživatelů</vt:lpstr>
      <vt:lpstr>O čem to dnes bude?</vt:lpstr>
      <vt:lpstr>co je to well-being</vt:lpstr>
      <vt:lpstr>Prezentace aplikace PowerPoint</vt:lpstr>
      <vt:lpstr>jak well-being ovlivňují digitální technologie ?</vt:lpstr>
      <vt:lpstr>populární otázka – těžké odpovědi</vt:lpstr>
      <vt:lpstr>populární otázka – těžké odpovědi</vt:lpstr>
      <vt:lpstr>jak to tedy je?</vt:lpstr>
      <vt:lpstr>limity samotných studií</vt:lpstr>
      <vt:lpstr>výzkumné okénko  (Tkaczyk et al., 2023)</vt:lpstr>
      <vt:lpstr>výzkumné okénko  (Tkaczyk et al., 2023)</vt:lpstr>
      <vt:lpstr>výzkumné okénko  (Tkaczyk et al., 2023)</vt:lpstr>
      <vt:lpstr>kontext používání ICT</vt:lpstr>
      <vt:lpstr>Kontext používání ICT</vt:lpstr>
      <vt:lpstr>Prezentace aplikace PowerPoint</vt:lpstr>
      <vt:lpstr>Kontext používání ICT</vt:lpstr>
      <vt:lpstr>Kontext používání ICT</vt:lpstr>
      <vt:lpstr>Kontext používání ICT</vt:lpstr>
      <vt:lpstr>digitální well-being</vt:lpstr>
      <vt:lpstr>všudypřítomnost ICT</vt:lpstr>
      <vt:lpstr>představte si tyto dva lidi</vt:lpstr>
      <vt:lpstr>představte si tyto dva lidi</vt:lpstr>
      <vt:lpstr>představte si tyto dva lidi</vt:lpstr>
      <vt:lpstr>představte si tyto dva lidi</vt:lpstr>
      <vt:lpstr>přístup k technologiím</vt:lpstr>
      <vt:lpstr>faktory ovlivňující digi WB</vt:lpstr>
      <vt:lpstr>intervence</vt:lpstr>
      <vt:lpstr>intervence</vt:lpstr>
      <vt:lpstr>Aktivita</vt:lpstr>
      <vt:lpstr>Prezentace aplikace PowerPoint</vt:lpstr>
      <vt:lpstr>co si z dneška odnést</vt:lpstr>
      <vt:lpstr>Na co se chcete zeptat?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Adéla Švestková</dc:creator>
  <cp:lastModifiedBy>Adéla Švestková</cp:lastModifiedBy>
  <cp:revision>7</cp:revision>
  <dcterms:created xsi:type="dcterms:W3CDTF">2023-11-06T20:08:34Z</dcterms:created>
  <dcterms:modified xsi:type="dcterms:W3CDTF">2023-11-14T09:29:02Z</dcterms:modified>
</cp:coreProperties>
</file>