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notesSlides/notesSlide49.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tags/tag15.xml" ContentType="application/vnd.openxmlformats-officedocument.presentationml.tags+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9"/>
  </p:notesMasterIdLst>
  <p:sldIdLst>
    <p:sldId id="876" r:id="rId2"/>
    <p:sldId id="763" r:id="rId3"/>
    <p:sldId id="860" r:id="rId4"/>
    <p:sldId id="759" r:id="rId5"/>
    <p:sldId id="1108" r:id="rId6"/>
    <p:sldId id="1169" r:id="rId7"/>
    <p:sldId id="1170" r:id="rId8"/>
    <p:sldId id="1171" r:id="rId9"/>
    <p:sldId id="1172" r:id="rId10"/>
    <p:sldId id="1173" r:id="rId11"/>
    <p:sldId id="1174" r:id="rId12"/>
    <p:sldId id="1175" r:id="rId13"/>
    <p:sldId id="1176" r:id="rId14"/>
    <p:sldId id="1177" r:id="rId15"/>
    <p:sldId id="1178" r:id="rId16"/>
    <p:sldId id="1179" r:id="rId17"/>
    <p:sldId id="1180" r:id="rId18"/>
    <p:sldId id="1181" r:id="rId19"/>
    <p:sldId id="1182" r:id="rId20"/>
    <p:sldId id="1183" r:id="rId21"/>
    <p:sldId id="1184" r:id="rId22"/>
    <p:sldId id="1185" r:id="rId23"/>
    <p:sldId id="1210" r:id="rId24"/>
    <p:sldId id="1211" r:id="rId25"/>
    <p:sldId id="1212" r:id="rId26"/>
    <p:sldId id="1186" r:id="rId27"/>
    <p:sldId id="1056" r:id="rId28"/>
    <p:sldId id="1187" r:id="rId29"/>
    <p:sldId id="1188" r:id="rId30"/>
    <p:sldId id="1103" r:id="rId31"/>
    <p:sldId id="1189" r:id="rId32"/>
    <p:sldId id="1213" r:id="rId33"/>
    <p:sldId id="1190" r:id="rId34"/>
    <p:sldId id="1191" r:id="rId35"/>
    <p:sldId id="1192" r:id="rId36"/>
    <p:sldId id="1193" r:id="rId37"/>
    <p:sldId id="1214" r:id="rId38"/>
    <p:sldId id="1104" r:id="rId39"/>
    <p:sldId id="1194" r:id="rId40"/>
    <p:sldId id="1195" r:id="rId41"/>
    <p:sldId id="1196" r:id="rId42"/>
    <p:sldId id="1197" r:id="rId43"/>
    <p:sldId id="1198" r:id="rId44"/>
    <p:sldId id="1139" r:id="rId45"/>
    <p:sldId id="1199" r:id="rId46"/>
    <p:sldId id="1200" r:id="rId47"/>
    <p:sldId id="1201" r:id="rId48"/>
    <p:sldId id="1203" r:id="rId49"/>
    <p:sldId id="957" r:id="rId50"/>
    <p:sldId id="1208" r:id="rId51"/>
    <p:sldId id="1209" r:id="rId52"/>
    <p:sldId id="1205" r:id="rId53"/>
    <p:sldId id="1206" r:id="rId54"/>
    <p:sldId id="1138" r:id="rId55"/>
    <p:sldId id="1207" r:id="rId56"/>
    <p:sldId id="874" r:id="rId57"/>
    <p:sldId id="291" r:id="rId58"/>
  </p:sldIdLst>
  <p:sldSz cx="9144000" cy="5143500" type="screen16x9"/>
  <p:notesSz cx="6858000" cy="9144000"/>
  <p:custDataLst>
    <p:tags r:id="rId6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59" autoAdjust="0"/>
    <p:restoredTop sz="98231" autoAdjust="0"/>
  </p:normalViewPr>
  <p:slideViewPr>
    <p:cSldViewPr snapToGrid="0" showGuides="1">
      <p:cViewPr varScale="1">
        <p:scale>
          <a:sx n="143" d="100"/>
          <a:sy n="143" d="100"/>
        </p:scale>
        <p:origin x="-1092" y="-10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11/30/2020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11: Switch Security Configuration</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369864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1039469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11.1.4 – Limit and Learn MAC Addresses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897619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11.1.5 – Port Security Aging</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78179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11.1.5 – Port Security Aging (Cont.)</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02865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11.1.6 – Port Security Violation Modes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27592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11.1.6 – Port Security Violation Modes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258286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11.1.7 – Ports in error-disabled State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5353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11.1.7 – Ports in error-disabled State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956815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82118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437120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467304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11.1.8 – Verify Port Security (Cont.)</a:t>
            </a:r>
          </a:p>
          <a:p>
            <a:r>
              <a:rPr lang="en-US" dirty="0"/>
              <a:t>11.1.9 – Syntax Checker – Implement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246370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11.1.10 – Packet Tracer – Implement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939861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r>
              <a:rPr lang="en-US" dirty="0"/>
              <a:t>11.2.1 – VLAN Attacks Review</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949022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11.2 – Mitigate VLAN Attacks</a:t>
            </a:r>
          </a:p>
          <a:p>
            <a:r>
              <a:rPr lang="en-US" dirty="0"/>
              <a:t>11.2.2 – Steps to Mitigate VLAN Hopping Attacks</a:t>
            </a:r>
          </a:p>
          <a:p>
            <a:r>
              <a:rPr lang="en-US" dirty="0"/>
              <a:t>11.2.3 – Syntax Checker – Mitigate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808555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11.3.1 – DHCP Attack Review</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65632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11.3.2 – DHCP Snooping</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39941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11- Switch Security Configuration</a:t>
            </a:r>
          </a:p>
          <a:p>
            <a:pPr>
              <a:buFontTx/>
              <a:buNone/>
            </a:pPr>
            <a:r>
              <a:rPr lang="en-GB" dirty="0"/>
              <a:t>11.0- Introduction</a:t>
            </a:r>
          </a:p>
          <a:p>
            <a:pPr>
              <a:buFontTx/>
              <a:buNone/>
            </a:pPr>
            <a:r>
              <a:rPr lang="en-GB" dirty="0"/>
              <a:t>11.0.2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11.3 - Mitigate DHCP Attacks</a:t>
            </a:r>
          </a:p>
          <a:p>
            <a:r>
              <a:rPr lang="en-US" dirty="0"/>
              <a:t>11.3.3 – Steps to Implement DHCP Snooping</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439069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11.3 - Mitigate DHCP Attacks</a:t>
            </a:r>
          </a:p>
          <a:p>
            <a:r>
              <a:rPr lang="en-US" dirty="0"/>
              <a:t>11.3.4 - DHCP Snooping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233935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11.3 - Mitigate DHCP Attacks</a:t>
            </a:r>
          </a:p>
          <a:p>
            <a:r>
              <a:rPr lang="en-US" dirty="0"/>
              <a:t>11.3.4 - DHCP Snooping Configuration Example (Cont.)</a:t>
            </a:r>
          </a:p>
          <a:p>
            <a:r>
              <a:rPr lang="en-US" dirty="0"/>
              <a:t>11.3.5 – Syntax Checker – Mitigate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1739656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11.4.1 – Dynamic ARP Inspection</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463350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11.4.2 – DAI Implementation Guidelines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2999582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2052038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472349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11.4- Mitigate ARP Attacks</a:t>
            </a:r>
          </a:p>
          <a:p>
            <a:r>
              <a:rPr lang="en-US" dirty="0"/>
              <a:t>11.4.3 – DAI Configuration Example (Cont.)</a:t>
            </a:r>
          </a:p>
          <a:p>
            <a:r>
              <a:rPr lang="en-US" dirty="0"/>
              <a:t>11.4.4 – Syntax Checker – Mitigate ARP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64813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11.5.1 – </a:t>
            </a:r>
            <a:r>
              <a:rPr lang="en-US" dirty="0" err="1"/>
              <a:t>PortFast</a:t>
            </a:r>
            <a:r>
              <a:rPr lang="en-US" dirty="0"/>
              <a:t> and BPDU Guard</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266057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11.5.2 – Configure </a:t>
            </a:r>
            <a:r>
              <a:rPr lang="en-US" dirty="0" err="1"/>
              <a:t>PortFast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3328977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11.5.2 – Configure </a:t>
            </a:r>
            <a:r>
              <a:rPr lang="en-US" dirty="0" err="1"/>
              <a:t>PortFast</a:t>
            </a:r>
            <a:r>
              <a:rPr lang="en-US" dirty="0"/>
              <a:t> (Cont.)</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055681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11.5- Mitigate STP Attacks</a:t>
            </a:r>
          </a:p>
          <a:p>
            <a:r>
              <a:rPr lang="en-US" dirty="0"/>
              <a:t>11.5.3 – Configure BPDU Guard</a:t>
            </a:r>
          </a:p>
          <a:p>
            <a:r>
              <a:rPr lang="en-US" dirty="0"/>
              <a:t>11.5.4 – Syntax Checker – Mitigate STP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524310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50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11.6.1 – Packet Tracer – Switch Security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2601964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11.6.2 – Lab – Switch Security Configuration</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8214013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11.6.3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mn-lt"/>
                <a:ea typeface="+mn-ea"/>
                <a:cs typeface="+mn-cs"/>
              </a:rPr>
              <a:t>11 </a:t>
            </a:r>
            <a:r>
              <a:rPr lang="en-US" dirty="0"/>
              <a:t>– Switch Security Configuration</a:t>
            </a:r>
          </a:p>
          <a:p>
            <a:r>
              <a:rPr lang="en-US" dirty="0"/>
              <a:t>11.6 – Module Practice and Quiz</a:t>
            </a:r>
          </a:p>
          <a:p>
            <a:r>
              <a:rPr lang="en-US" dirty="0"/>
              <a:t>11.6.3 – What Did I Learn In This Module? (Cont.)</a:t>
            </a:r>
          </a:p>
          <a:p>
            <a:r>
              <a:rPr lang="en-US" dirty="0"/>
              <a:t>11.6.4 – Module Quiz</a:t>
            </a:r>
          </a:p>
        </p:txBody>
      </p:sp>
    </p:spTree>
    <p:extLst>
      <p:ext uri="{BB962C8B-B14F-4D97-AF65-F5344CB8AC3E}">
        <p14:creationId xmlns:p14="http://schemas.microsoft.com/office/powerpoint/2010/main" val="248497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11.1.1 – Secure Unused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56</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11.1.2 – Mitigate MAC Address Table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975047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76988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423576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 Switch Security Configuration</a:t>
            </a:r>
          </a:p>
          <a:p>
            <a:r>
              <a:rPr lang="en-US" dirty="0"/>
              <a:t>11.1 – Implement Port Security</a:t>
            </a:r>
          </a:p>
          <a:p>
            <a:r>
              <a:rPr lang="en-US" dirty="0"/>
              <a:t>11.1.3 – Enable Port Security (Cont.)</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19410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11: Switch Security Configuration</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Limit </a:t>
            </a:r>
            <a:r>
              <a:rPr lang="en-US" sz="2400" dirty="0"/>
              <a:t>and Learn MAC Addresses</a:t>
            </a:r>
          </a:p>
        </p:txBody>
      </p:sp>
      <p:sp>
        <p:nvSpPr>
          <p:cNvPr id="4" name="Content Placeholder 3">
            <a:extLst>
              <a:ext uri="{FF2B5EF4-FFF2-40B4-BE49-F238E27FC236}">
                <a16:creationId xmlns="" xmlns:a16="http://schemas.microsoft.com/office/drawing/2014/main" id="{C0F48E29-EACB-4C02-A343-0E5B33F0F37C}"/>
              </a:ext>
            </a:extLst>
          </p:cNvPr>
          <p:cNvSpPr>
            <a:spLocks noGrp="1"/>
          </p:cNvSpPr>
          <p:nvPr>
            <p:ph idx="1"/>
          </p:nvPr>
        </p:nvSpPr>
        <p:spPr>
          <a:xfrm>
            <a:off x="101800" y="634183"/>
            <a:ext cx="8280057" cy="3689897"/>
          </a:xfrm>
        </p:spPr>
        <p:txBody>
          <a:bodyPr/>
          <a:lstStyle/>
          <a:p>
            <a:pPr marL="0" indent="0" algn="l"/>
            <a:r>
              <a:rPr lang="en-US" sz="1600" dirty="0">
                <a:solidFill>
                  <a:srgbClr val="000000"/>
                </a:solidFill>
              </a:rPr>
              <a:t>To set the maximum number of MAC addresses allowed on a port, use the following command:</a:t>
            </a:r>
          </a:p>
          <a:p>
            <a:pPr marL="0" indent="0" algn="l"/>
            <a:endParaRPr lang="en-US" sz="16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r>
              <a:rPr lang="en-US" sz="1600" dirty="0">
                <a:solidFill>
                  <a:srgbClr val="000000"/>
                </a:solidFill>
              </a:rPr>
              <a:t>The default port security value is 1. </a:t>
            </a:r>
          </a:p>
          <a:p>
            <a:pPr marL="285750" indent="-285750" algn="l">
              <a:buFont typeface="Arial" panose="020B0604020202020204" pitchFamily="34" charset="0"/>
              <a:buChar char="•"/>
            </a:pPr>
            <a:r>
              <a:rPr lang="en-US" sz="1600" dirty="0">
                <a:solidFill>
                  <a:srgbClr val="000000"/>
                </a:solidFill>
              </a:rPr>
              <a:t>The maximum number of secure MAC addresses that can be configured depends the switch and the IOS. </a:t>
            </a:r>
          </a:p>
          <a:p>
            <a:pPr marL="285750" indent="-285750" algn="l">
              <a:buFont typeface="Arial" panose="020B0604020202020204" pitchFamily="34" charset="0"/>
              <a:buChar char="•"/>
            </a:pPr>
            <a:r>
              <a:rPr lang="en-US" sz="1600" dirty="0">
                <a:solidFill>
                  <a:srgbClr val="000000"/>
                </a:solidFill>
              </a:rPr>
              <a:t>In this example, the maximum is </a:t>
            </a:r>
            <a:r>
              <a:rPr lang="en-US" sz="1600" dirty="0">
                <a:solidFill>
                  <a:srgbClr val="FF0000"/>
                </a:solidFill>
              </a:rPr>
              <a:t>8192</a:t>
            </a:r>
            <a:r>
              <a:rPr lang="en-US" sz="1600" dirty="0">
                <a:solidFill>
                  <a:srgbClr val="000000"/>
                </a:solidFill>
              </a:rPr>
              <a:t>.</a:t>
            </a:r>
          </a:p>
        </p:txBody>
      </p:sp>
      <p:sp>
        <p:nvSpPr>
          <p:cNvPr id="8" name="Rectangle 2">
            <a:extLst>
              <a:ext uri="{FF2B5EF4-FFF2-40B4-BE49-F238E27FC236}">
                <a16:creationId xmlns="" xmlns:a16="http://schemas.microsoft.com/office/drawing/2014/main" id="{FC15DED5-1222-4C49-BA59-8695EE2DFA06}"/>
              </a:ext>
            </a:extLst>
          </p:cNvPr>
          <p:cNvSpPr>
            <a:spLocks noChangeArrowheads="1"/>
          </p:cNvSpPr>
          <p:nvPr/>
        </p:nvSpPr>
        <p:spPr bwMode="auto">
          <a:xfrm>
            <a:off x="1326095" y="1463674"/>
            <a:ext cx="6491810"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switchport port-security maximum </a:t>
            </a:r>
            <a:r>
              <a:rPr kumimoji="0" lang="en-US" altLang="en-US" sz="14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value</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pic>
        <p:nvPicPr>
          <p:cNvPr id="9" name="Picture 8">
            <a:extLst>
              <a:ext uri="{FF2B5EF4-FFF2-40B4-BE49-F238E27FC236}">
                <a16:creationId xmlns="" xmlns:a16="http://schemas.microsoft.com/office/drawing/2014/main" id="{71B0FE21-7131-4D64-BC9A-5DF66DE135B4}"/>
              </a:ext>
            </a:extLst>
          </p:cNvPr>
          <p:cNvPicPr>
            <a:picLocks noChangeAspect="1"/>
          </p:cNvPicPr>
          <p:nvPr/>
        </p:nvPicPr>
        <p:blipFill>
          <a:blip r:embed="rId3"/>
          <a:stretch>
            <a:fillRect/>
          </a:stretch>
        </p:blipFill>
        <p:spPr>
          <a:xfrm>
            <a:off x="1904918" y="3009530"/>
            <a:ext cx="7239082" cy="2133970"/>
          </a:xfrm>
          <a:prstGeom prst="rect">
            <a:avLst/>
          </a:prstGeom>
        </p:spPr>
      </p:pic>
    </p:spTree>
    <p:extLst>
      <p:ext uri="{BB962C8B-B14F-4D97-AF65-F5344CB8AC3E}">
        <p14:creationId xmlns:p14="http://schemas.microsoft.com/office/powerpoint/2010/main" val="3255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Limit </a:t>
            </a:r>
            <a:r>
              <a:rPr lang="en-US" sz="2400" dirty="0"/>
              <a:t>and Learn MAC Addresses (Cont.)</a:t>
            </a:r>
          </a:p>
        </p:txBody>
      </p:sp>
      <p:sp>
        <p:nvSpPr>
          <p:cNvPr id="4" name="Content Placeholder 3">
            <a:extLst>
              <a:ext uri="{FF2B5EF4-FFF2-40B4-BE49-F238E27FC236}">
                <a16:creationId xmlns="" xmlns:a16="http://schemas.microsoft.com/office/drawing/2014/main" id="{C0F48E29-EACB-4C02-A343-0E5B33F0F37C}"/>
              </a:ext>
            </a:extLst>
          </p:cNvPr>
          <p:cNvSpPr>
            <a:spLocks noGrp="1"/>
          </p:cNvSpPr>
          <p:nvPr>
            <p:ph idx="1"/>
          </p:nvPr>
        </p:nvSpPr>
        <p:spPr>
          <a:xfrm>
            <a:off x="474662" y="731837"/>
            <a:ext cx="8280057" cy="1477963"/>
          </a:xfrm>
        </p:spPr>
        <p:txBody>
          <a:bodyPr/>
          <a:lstStyle/>
          <a:p>
            <a:pPr marL="0" indent="0" algn="l"/>
            <a:r>
              <a:rPr lang="en-US" sz="1600" dirty="0">
                <a:solidFill>
                  <a:srgbClr val="000000"/>
                </a:solidFill>
              </a:rPr>
              <a:t>The switch can be configured to learn about MAC addresses on a secure port in one of three ways:</a:t>
            </a:r>
          </a:p>
          <a:p>
            <a:pPr marL="0" indent="0" algn="l"/>
            <a:r>
              <a:rPr lang="en-US" sz="1600" b="1" dirty="0">
                <a:solidFill>
                  <a:srgbClr val="000000"/>
                </a:solidFill>
              </a:rPr>
              <a:t>1. Manually Configured: </a:t>
            </a:r>
            <a:r>
              <a:rPr lang="en-US" sz="1600" dirty="0">
                <a:solidFill>
                  <a:srgbClr val="000000"/>
                </a:solidFill>
              </a:rPr>
              <a:t>The administrator manually configures a static MAC address(es) by using the following command for each secure MAC address on the port:</a:t>
            </a:r>
          </a:p>
          <a:p>
            <a:pPr marL="342900" indent="-342900" algn="l">
              <a:buFont typeface="+mj-lt"/>
              <a:buAutoNum type="arabicPeriod"/>
            </a:pPr>
            <a:endParaRPr lang="en-US" sz="1400" dirty="0">
              <a:solidFill>
                <a:srgbClr val="000000"/>
              </a:solidFill>
            </a:endParaRPr>
          </a:p>
          <a:p>
            <a:pPr marL="342900" indent="-342900" algn="l">
              <a:buFont typeface="+mj-lt"/>
              <a:buAutoNum type="arabicPeriod"/>
            </a:pPr>
            <a:endParaRPr lang="en-US" sz="1400" dirty="0">
              <a:solidFill>
                <a:srgbClr val="000000"/>
              </a:solidFill>
            </a:endParaRPr>
          </a:p>
          <a:p>
            <a:pPr marL="0" indent="0" algn="l"/>
            <a:endParaRPr lang="en-US" sz="1400" dirty="0">
              <a:solidFill>
                <a:srgbClr val="000000"/>
              </a:solidFill>
            </a:endParaRPr>
          </a:p>
          <a:p>
            <a:pPr marL="0" indent="0" algn="l"/>
            <a:endParaRPr lang="en-US" sz="1400" dirty="0">
              <a:solidFill>
                <a:srgbClr val="000000"/>
              </a:solidFill>
            </a:endParaRPr>
          </a:p>
          <a:p>
            <a:pPr marL="0" indent="0" algn="l"/>
            <a:r>
              <a:rPr lang="en-US" sz="1400" dirty="0">
                <a:solidFill>
                  <a:srgbClr val="000000"/>
                </a:solidFill>
              </a:rPr>
              <a:t>       </a:t>
            </a:r>
          </a:p>
        </p:txBody>
      </p:sp>
      <p:sp>
        <p:nvSpPr>
          <p:cNvPr id="5" name="Rectangle 2">
            <a:extLst>
              <a:ext uri="{FF2B5EF4-FFF2-40B4-BE49-F238E27FC236}">
                <a16:creationId xmlns="" xmlns:a16="http://schemas.microsoft.com/office/drawing/2014/main" id="{EE6B0FD2-F3AB-4AA6-93AE-5885E708BAD1}"/>
              </a:ext>
            </a:extLst>
          </p:cNvPr>
          <p:cNvSpPr>
            <a:spLocks noChangeArrowheads="1"/>
          </p:cNvSpPr>
          <p:nvPr/>
        </p:nvSpPr>
        <p:spPr bwMode="auto">
          <a:xfrm>
            <a:off x="858982" y="1894260"/>
            <a:ext cx="7303281"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mac-address</a:t>
            </a: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4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mac-address</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2" name="TextBox 1">
            <a:extLst>
              <a:ext uri="{FF2B5EF4-FFF2-40B4-BE49-F238E27FC236}">
                <a16:creationId xmlns="" xmlns:a16="http://schemas.microsoft.com/office/drawing/2014/main" id="{7EDCC5F7-8CBD-4D14-B587-FEE45C93A1B5}"/>
              </a:ext>
            </a:extLst>
          </p:cNvPr>
          <p:cNvSpPr txBox="1"/>
          <p:nvPr/>
        </p:nvSpPr>
        <p:spPr>
          <a:xfrm>
            <a:off x="523703" y="2072561"/>
            <a:ext cx="8010698" cy="2339102"/>
          </a:xfrm>
          <a:prstGeom prst="rect">
            <a:avLst/>
          </a:prstGeom>
          <a:noFill/>
        </p:spPr>
        <p:txBody>
          <a:bodyPr wrap="square" rtlCol="0">
            <a:spAutoFit/>
          </a:bodyPr>
          <a:lstStyle/>
          <a:p>
            <a:r>
              <a:rPr lang="en-US" sz="1600" b="1" dirty="0">
                <a:solidFill>
                  <a:srgbClr val="000000"/>
                </a:solidFill>
              </a:rPr>
              <a:t>2. Dynamically Learned: </a:t>
            </a:r>
            <a:r>
              <a:rPr lang="en-US" sz="1600" dirty="0">
                <a:solidFill>
                  <a:srgbClr val="000000"/>
                </a:solidFill>
              </a:rPr>
              <a:t>When the </a:t>
            </a:r>
            <a:r>
              <a:rPr lang="en-US" sz="1600" b="1" dirty="0">
                <a:solidFill>
                  <a:srgbClr val="000000"/>
                </a:solidFill>
              </a:rPr>
              <a:t>switchport port-security</a:t>
            </a:r>
            <a:r>
              <a:rPr lang="en-US" sz="1600" dirty="0">
                <a:solidFill>
                  <a:srgbClr val="000000"/>
                </a:solidFill>
              </a:rPr>
              <a:t> command is entered, the current source MAC for the device connected to the port is automatically secured but is not added to the running configuration. If the switch is rebooted, the port will have to re-learn the device’s MAC address.</a:t>
            </a:r>
          </a:p>
          <a:p>
            <a:pPr marL="342900" indent="-342900">
              <a:buFont typeface="+mj-lt"/>
              <a:buAutoNum type="arabicPeriod"/>
            </a:pPr>
            <a:endParaRPr lang="en-US" sz="1600" dirty="0">
              <a:solidFill>
                <a:srgbClr val="000000"/>
              </a:solidFill>
            </a:endParaRPr>
          </a:p>
          <a:p>
            <a:r>
              <a:rPr lang="en-US" sz="1600" b="1" dirty="0">
                <a:solidFill>
                  <a:srgbClr val="000000"/>
                </a:solidFill>
              </a:rPr>
              <a:t>3. Dynamically Learned – Sticky: </a:t>
            </a:r>
            <a:r>
              <a:rPr lang="en-US" sz="1600" dirty="0">
                <a:solidFill>
                  <a:srgbClr val="000000"/>
                </a:solidFill>
              </a:rPr>
              <a:t>The administrator can enable the switch to dynamically learn the MAC address and “stick” them to the running configuration by using the following command:</a:t>
            </a:r>
          </a:p>
          <a:p>
            <a:endParaRPr lang="en-US" dirty="0"/>
          </a:p>
        </p:txBody>
      </p:sp>
      <p:sp>
        <p:nvSpPr>
          <p:cNvPr id="6" name="Rectangle 3">
            <a:extLst>
              <a:ext uri="{FF2B5EF4-FFF2-40B4-BE49-F238E27FC236}">
                <a16:creationId xmlns="" xmlns:a16="http://schemas.microsoft.com/office/drawing/2014/main" id="{DDE89190-47E4-4A23-8AE5-973E12F68E92}"/>
              </a:ext>
            </a:extLst>
          </p:cNvPr>
          <p:cNvSpPr>
            <a:spLocks noChangeArrowheads="1"/>
          </p:cNvSpPr>
          <p:nvPr/>
        </p:nvSpPr>
        <p:spPr bwMode="auto">
          <a:xfrm>
            <a:off x="1127484" y="4196219"/>
            <a:ext cx="6766276"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4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mac-address sticky</a:t>
            </a:r>
            <a:r>
              <a:rPr kumimoji="0" lang="en-US" altLang="en-US" sz="14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7" name="TextBox 6">
            <a:extLst>
              <a:ext uri="{FF2B5EF4-FFF2-40B4-BE49-F238E27FC236}">
                <a16:creationId xmlns="" xmlns:a16="http://schemas.microsoft.com/office/drawing/2014/main" id="{CF7C2B72-C5BB-4FB2-8420-E07A3615E287}"/>
              </a:ext>
            </a:extLst>
          </p:cNvPr>
          <p:cNvSpPr txBox="1"/>
          <p:nvPr/>
        </p:nvSpPr>
        <p:spPr>
          <a:xfrm>
            <a:off x="723900" y="4411663"/>
            <a:ext cx="7896398" cy="584775"/>
          </a:xfrm>
          <a:prstGeom prst="rect">
            <a:avLst/>
          </a:prstGeom>
          <a:noFill/>
        </p:spPr>
        <p:txBody>
          <a:bodyPr wrap="square" rtlCol="0">
            <a:spAutoFit/>
          </a:bodyPr>
          <a:lstStyle/>
          <a:p>
            <a:r>
              <a:rPr lang="en-US" sz="1400" dirty="0">
                <a:solidFill>
                  <a:srgbClr val="000000"/>
                </a:solidFill>
              </a:rPr>
              <a:t>Saving the running configuration will commit the dynamically learned MAC address to NVRAM.</a:t>
            </a:r>
          </a:p>
          <a:p>
            <a:endParaRPr lang="en-US" dirty="0"/>
          </a:p>
        </p:txBody>
      </p:sp>
    </p:spTree>
    <p:extLst>
      <p:ext uri="{BB962C8B-B14F-4D97-AF65-F5344CB8AC3E}">
        <p14:creationId xmlns:p14="http://schemas.microsoft.com/office/powerpoint/2010/main" val="33875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Limit </a:t>
            </a:r>
            <a:r>
              <a:rPr lang="en-US" sz="2400" dirty="0"/>
              <a:t>and Learn MAC Addresses (Cont.)</a:t>
            </a:r>
          </a:p>
        </p:txBody>
      </p:sp>
      <p:sp>
        <p:nvSpPr>
          <p:cNvPr id="4" name="Content Placeholder 3">
            <a:extLst>
              <a:ext uri="{FF2B5EF4-FFF2-40B4-BE49-F238E27FC236}">
                <a16:creationId xmlns="" xmlns:a16="http://schemas.microsoft.com/office/drawing/2014/main" id="{C0F48E29-EACB-4C02-A343-0E5B33F0F37C}"/>
              </a:ext>
            </a:extLst>
          </p:cNvPr>
          <p:cNvSpPr>
            <a:spLocks noGrp="1"/>
          </p:cNvSpPr>
          <p:nvPr>
            <p:ph idx="1"/>
          </p:nvPr>
        </p:nvSpPr>
        <p:spPr>
          <a:xfrm>
            <a:off x="137882" y="916884"/>
            <a:ext cx="4585038" cy="3848662"/>
          </a:xfrm>
        </p:spPr>
        <p:txBody>
          <a:bodyPr/>
          <a:lstStyle/>
          <a:p>
            <a:pPr marL="0" indent="0" algn="l"/>
            <a:r>
              <a:rPr lang="af-ZA" sz="1600" dirty="0" smtClean="0">
                <a:solidFill>
                  <a:srgbClr val="000000"/>
                </a:solidFill>
              </a:rPr>
              <a:t>The example demonstrates a complete port security configuration for FastEthernet 0/1. </a:t>
            </a:r>
          </a:p>
          <a:p>
            <a:pPr marL="285750" indent="-285750" algn="l">
              <a:buFont typeface="Arial" panose="020B0604020202020204" pitchFamily="34" charset="0"/>
              <a:buChar char="•"/>
            </a:pPr>
            <a:r>
              <a:rPr lang="af-ZA" sz="1600" dirty="0" smtClean="0">
                <a:solidFill>
                  <a:srgbClr val="000000"/>
                </a:solidFill>
              </a:rPr>
              <a:t>The administrator specifies a maximum of 4 MAC addresses, manually configures one secure MAC address, and then configures the port to dynamically learn additional secure MAC addresses up to the 4 secure MAC address maximum. </a:t>
            </a:r>
          </a:p>
          <a:p>
            <a:pPr marL="285750" indent="-285750" algn="l">
              <a:buFont typeface="Arial" panose="020B0604020202020204" pitchFamily="34" charset="0"/>
              <a:buChar char="•"/>
            </a:pPr>
            <a:r>
              <a:rPr lang="af-ZA" sz="1600" dirty="0" smtClean="0">
                <a:solidFill>
                  <a:srgbClr val="000000"/>
                </a:solidFill>
              </a:rPr>
              <a:t>Use the </a:t>
            </a:r>
            <a:r>
              <a:rPr lang="af-ZA" sz="1600" b="1" dirty="0" smtClean="0">
                <a:solidFill>
                  <a:srgbClr val="000000"/>
                </a:solidFill>
              </a:rPr>
              <a:t>show port-security interface</a:t>
            </a:r>
            <a:r>
              <a:rPr lang="af-ZA" sz="1600" dirty="0" smtClean="0">
                <a:solidFill>
                  <a:srgbClr val="000000"/>
                </a:solidFill>
              </a:rPr>
              <a:t> and the </a:t>
            </a:r>
            <a:r>
              <a:rPr lang="af-ZA" sz="1600" b="1" dirty="0" smtClean="0">
                <a:solidFill>
                  <a:srgbClr val="000000"/>
                </a:solidFill>
              </a:rPr>
              <a:t>show port-security address</a:t>
            </a:r>
            <a:r>
              <a:rPr lang="af-ZA" sz="1600" dirty="0" smtClean="0">
                <a:solidFill>
                  <a:srgbClr val="000000"/>
                </a:solidFill>
              </a:rPr>
              <a:t> command to verify the configuration.</a:t>
            </a:r>
            <a:endParaRPr lang="af-ZA" sz="1600" dirty="0">
              <a:solidFill>
                <a:srgbClr val="000000"/>
              </a:solidFill>
            </a:endParaRPr>
          </a:p>
        </p:txBody>
      </p:sp>
      <p:pic>
        <p:nvPicPr>
          <p:cNvPr id="2" name="Picture 1">
            <a:extLst>
              <a:ext uri="{FF2B5EF4-FFF2-40B4-BE49-F238E27FC236}">
                <a16:creationId xmlns="" xmlns:a16="http://schemas.microsoft.com/office/drawing/2014/main" id="{CEC3B8AF-B625-4EF6-B464-AFD5EBDD20BD}"/>
              </a:ext>
            </a:extLst>
          </p:cNvPr>
          <p:cNvPicPr>
            <a:picLocks noChangeAspect="1"/>
          </p:cNvPicPr>
          <p:nvPr/>
        </p:nvPicPr>
        <p:blipFill>
          <a:blip r:embed="rId3"/>
          <a:stretch>
            <a:fillRect/>
          </a:stretch>
        </p:blipFill>
        <p:spPr>
          <a:xfrm>
            <a:off x="4975173" y="538930"/>
            <a:ext cx="4168827" cy="4604570"/>
          </a:xfrm>
          <a:prstGeom prst="rect">
            <a:avLst/>
          </a:prstGeom>
        </p:spPr>
      </p:pic>
    </p:spTree>
    <p:extLst>
      <p:ext uri="{BB962C8B-B14F-4D97-AF65-F5344CB8AC3E}">
        <p14:creationId xmlns:p14="http://schemas.microsoft.com/office/powerpoint/2010/main" val="211843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Port </a:t>
            </a:r>
            <a:r>
              <a:rPr lang="en-US" sz="2400" dirty="0"/>
              <a:t>Security Aging</a:t>
            </a:r>
          </a:p>
        </p:txBody>
      </p:sp>
      <p:sp>
        <p:nvSpPr>
          <p:cNvPr id="6" name="Content Placeholder 5">
            <a:extLst>
              <a:ext uri="{FF2B5EF4-FFF2-40B4-BE49-F238E27FC236}">
                <a16:creationId xmlns="" xmlns:a16="http://schemas.microsoft.com/office/drawing/2014/main" id="{70A53D06-4CE6-4730-8896-BAD7B9BF63B6}"/>
              </a:ext>
            </a:extLst>
          </p:cNvPr>
          <p:cNvSpPr>
            <a:spLocks noGrp="1"/>
          </p:cNvSpPr>
          <p:nvPr>
            <p:ph idx="1"/>
          </p:nvPr>
        </p:nvSpPr>
        <p:spPr>
          <a:xfrm>
            <a:off x="474662" y="731837"/>
            <a:ext cx="8280057" cy="2963863"/>
          </a:xfrm>
        </p:spPr>
        <p:txBody>
          <a:bodyPr/>
          <a:lstStyle/>
          <a:p>
            <a:pPr marL="0" indent="0" algn="l"/>
            <a:r>
              <a:rPr lang="en-US" sz="1600" dirty="0">
                <a:solidFill>
                  <a:srgbClr val="000000"/>
                </a:solidFill>
              </a:rPr>
              <a:t>Port security aging can be used to set the aging time for static and dynamic secure addresses on a port and two types of aging are supported per port:</a:t>
            </a:r>
          </a:p>
          <a:p>
            <a:pPr marL="358835" lvl="1" indent="-285750">
              <a:buFont typeface="Arial" panose="020B0604020202020204" pitchFamily="34" charset="0"/>
              <a:buChar char="•"/>
            </a:pPr>
            <a:r>
              <a:rPr lang="en-US" b="1" dirty="0">
                <a:solidFill>
                  <a:srgbClr val="000000"/>
                </a:solidFill>
              </a:rPr>
              <a:t>Absolute</a:t>
            </a:r>
            <a:r>
              <a:rPr lang="en-US" dirty="0">
                <a:solidFill>
                  <a:srgbClr val="000000"/>
                </a:solidFill>
              </a:rPr>
              <a:t> - The secure addresses on the port are deleted after the specified aging time.</a:t>
            </a:r>
          </a:p>
          <a:p>
            <a:pPr marL="358835" lvl="1" indent="-285750">
              <a:buFont typeface="Arial" panose="020B0604020202020204" pitchFamily="34" charset="0"/>
              <a:buChar char="•"/>
            </a:pPr>
            <a:r>
              <a:rPr lang="en-US" b="1" dirty="0">
                <a:solidFill>
                  <a:srgbClr val="000000"/>
                </a:solidFill>
              </a:rPr>
              <a:t>Inactivity</a:t>
            </a:r>
            <a:r>
              <a:rPr lang="en-US" dirty="0">
                <a:solidFill>
                  <a:srgbClr val="000000"/>
                </a:solidFill>
              </a:rPr>
              <a:t> - The secure addresses on the port are deleted if they are inactive for a specified time.</a:t>
            </a:r>
          </a:p>
          <a:p>
            <a:pPr marL="285750" indent="-285750" algn="l">
              <a:buFont typeface="Arial" panose="020B0604020202020204" pitchFamily="34" charset="0"/>
              <a:buChar char="•"/>
            </a:pPr>
            <a:endParaRPr lang="en-US" sz="1400" dirty="0">
              <a:solidFill>
                <a:srgbClr val="000000"/>
              </a:solidFill>
            </a:endParaRPr>
          </a:p>
          <a:p>
            <a:pPr marL="0" indent="0" algn="l"/>
            <a:r>
              <a:rPr lang="en-US" sz="1600" dirty="0">
                <a:solidFill>
                  <a:srgbClr val="000000"/>
                </a:solidFill>
              </a:rPr>
              <a:t>Use aging to remove secure MAC addresses on a secure port without manually deleting the existing secure MAC addresses. </a:t>
            </a:r>
          </a:p>
          <a:p>
            <a:pPr marL="285750" indent="-285750" algn="l">
              <a:buFont typeface="Arial" panose="020B0604020202020204" pitchFamily="34" charset="0"/>
              <a:buChar char="•"/>
            </a:pPr>
            <a:r>
              <a:rPr lang="en-US" sz="1400" dirty="0">
                <a:solidFill>
                  <a:srgbClr val="000000"/>
                </a:solidFill>
              </a:rPr>
              <a:t>Aging of statically configured secure addresses can be enabled or disabled on a per-port basis.</a:t>
            </a:r>
          </a:p>
          <a:p>
            <a:pPr marL="285750" indent="-285750" algn="l">
              <a:buFont typeface="Arial" panose="020B0604020202020204" pitchFamily="34" charset="0"/>
              <a:buChar char="•"/>
            </a:pPr>
            <a:endParaRPr lang="en-US" sz="1400" dirty="0">
              <a:solidFill>
                <a:srgbClr val="000000"/>
              </a:solidFill>
            </a:endParaRPr>
          </a:p>
          <a:p>
            <a:pPr marL="0" indent="0" algn="l"/>
            <a:r>
              <a:rPr lang="en-US" sz="1600" dirty="0">
                <a:solidFill>
                  <a:srgbClr val="000000"/>
                </a:solidFill>
              </a:rPr>
              <a:t>Use the </a:t>
            </a:r>
            <a:r>
              <a:rPr lang="en-US" sz="1600" b="1" dirty="0">
                <a:solidFill>
                  <a:srgbClr val="000000"/>
                </a:solidFill>
              </a:rPr>
              <a:t>switchport port-security aging</a:t>
            </a:r>
            <a:r>
              <a:rPr lang="en-US" sz="1600" dirty="0">
                <a:solidFill>
                  <a:srgbClr val="000000"/>
                </a:solidFill>
              </a:rPr>
              <a:t> command to enable or disable static aging for the secure port, or to set the aging time or type.</a:t>
            </a:r>
          </a:p>
          <a:p>
            <a:pPr marL="285750" indent="-285750" algn="l">
              <a:buFont typeface="Arial" panose="020B0604020202020204" pitchFamily="34" charset="0"/>
              <a:buChar char="•"/>
            </a:pPr>
            <a:endParaRPr lang="en-US" sz="1400" dirty="0">
              <a:solidFill>
                <a:srgbClr val="000000"/>
              </a:solidFill>
            </a:endParaRPr>
          </a:p>
        </p:txBody>
      </p:sp>
      <p:sp>
        <p:nvSpPr>
          <p:cNvPr id="7" name="Rectangle 1">
            <a:extLst>
              <a:ext uri="{FF2B5EF4-FFF2-40B4-BE49-F238E27FC236}">
                <a16:creationId xmlns="" xmlns:a16="http://schemas.microsoft.com/office/drawing/2014/main" id="{C92F5141-7524-462C-A374-F5DFDF9C9839}"/>
              </a:ext>
            </a:extLst>
          </p:cNvPr>
          <p:cNvSpPr>
            <a:spLocks noChangeArrowheads="1"/>
          </p:cNvSpPr>
          <p:nvPr/>
        </p:nvSpPr>
        <p:spPr bwMode="auto">
          <a:xfrm>
            <a:off x="239293" y="3855133"/>
            <a:ext cx="8750793" cy="169277"/>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aging</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static</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time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0" i="1" u="none" strike="noStrike" cap="none" normalizeH="0" baseline="0" dirty="0" err="1">
                <a:ln>
                  <a:noFill/>
                </a:ln>
                <a:solidFill>
                  <a:srgbClr val="58585B"/>
                </a:solidFill>
                <a:effectLst/>
                <a:latin typeface="Courier New" panose="02070309020205020404" pitchFamily="49" charset="0"/>
                <a:cs typeface="Courier New" panose="02070309020205020404" pitchFamily="49" charset="0"/>
              </a:rPr>
              <a:t>time</a:t>
            </a:r>
            <a:r>
              <a:rPr kumimoji="0" lang="en-US" altLang="en-US" sz="1100" b="0" i="1"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type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absolute</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kumimoji="0" lang="en-US" altLang="en-US" sz="11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inactivity</a:t>
            </a:r>
            <a:r>
              <a:rPr kumimoji="0" lang="en-US" altLang="en-US" sz="11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endParaRPr kumimoji="0" lang="en-US" altLang="en-US" sz="11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681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Port </a:t>
            </a:r>
            <a:r>
              <a:rPr lang="en-US" sz="2400" dirty="0"/>
              <a:t>Security Aging (Cont.)</a:t>
            </a:r>
          </a:p>
        </p:txBody>
      </p:sp>
      <p:sp>
        <p:nvSpPr>
          <p:cNvPr id="4" name="Content Placeholder 3">
            <a:extLst>
              <a:ext uri="{FF2B5EF4-FFF2-40B4-BE49-F238E27FC236}">
                <a16:creationId xmlns="" xmlns:a16="http://schemas.microsoft.com/office/drawing/2014/main" id="{F4AFE619-ADE8-4781-8006-1168D3CA8A53}"/>
              </a:ext>
            </a:extLst>
          </p:cNvPr>
          <p:cNvSpPr>
            <a:spLocks noGrp="1"/>
          </p:cNvSpPr>
          <p:nvPr>
            <p:ph idx="1"/>
          </p:nvPr>
        </p:nvSpPr>
        <p:spPr>
          <a:xfrm>
            <a:off x="474662" y="731837"/>
            <a:ext cx="3044393" cy="3689897"/>
          </a:xfrm>
        </p:spPr>
        <p:txBody>
          <a:bodyPr/>
          <a:lstStyle/>
          <a:p>
            <a:pPr marL="0" indent="0" algn="l"/>
            <a:r>
              <a:rPr lang="en-US" sz="1600" dirty="0">
                <a:solidFill>
                  <a:srgbClr val="000000"/>
                </a:solidFill>
              </a:rPr>
              <a:t>The example shows an administrator configuring the aging type to 10 minutes of inactivity.</a:t>
            </a:r>
          </a:p>
          <a:p>
            <a:pPr marL="0" indent="0" algn="l"/>
            <a:endParaRPr lang="en-US" sz="1600" dirty="0">
              <a:solidFill>
                <a:srgbClr val="000000"/>
              </a:solidFill>
            </a:endParaRPr>
          </a:p>
          <a:p>
            <a:pPr marL="0" indent="0" algn="l"/>
            <a:r>
              <a:rPr lang="en-US" sz="1600" dirty="0">
                <a:solidFill>
                  <a:srgbClr val="000000"/>
                </a:solidFill>
              </a:rPr>
              <a:t>The </a:t>
            </a:r>
            <a:r>
              <a:rPr lang="en-US" sz="1600" b="1" dirty="0">
                <a:solidFill>
                  <a:srgbClr val="000000"/>
                </a:solidFill>
              </a:rPr>
              <a:t>show port-security </a:t>
            </a:r>
            <a:r>
              <a:rPr lang="en-US" sz="1600" dirty="0">
                <a:solidFill>
                  <a:srgbClr val="000000"/>
                </a:solidFill>
              </a:rPr>
              <a:t>command confirms the changes.</a:t>
            </a:r>
            <a:r>
              <a:rPr lang="en-US" sz="1600" b="1" dirty="0">
                <a:solidFill>
                  <a:srgbClr val="000000"/>
                </a:solidFill>
              </a:rPr>
              <a:t> </a:t>
            </a:r>
            <a:r>
              <a:rPr lang="en-US" sz="1600" b="1" dirty="0"/>
              <a:t>interface</a:t>
            </a:r>
            <a:r>
              <a:rPr lang="en-US" sz="1600" dirty="0"/>
              <a:t> command to verify the configuration.</a:t>
            </a:r>
          </a:p>
        </p:txBody>
      </p:sp>
      <p:pic>
        <p:nvPicPr>
          <p:cNvPr id="5" name="Picture 4">
            <a:extLst>
              <a:ext uri="{FF2B5EF4-FFF2-40B4-BE49-F238E27FC236}">
                <a16:creationId xmlns="" xmlns:a16="http://schemas.microsoft.com/office/drawing/2014/main" id="{7109FAE2-0E5D-4B05-B999-5A0C0F5574C3}"/>
              </a:ext>
            </a:extLst>
          </p:cNvPr>
          <p:cNvPicPr>
            <a:picLocks noChangeAspect="1"/>
          </p:cNvPicPr>
          <p:nvPr/>
        </p:nvPicPr>
        <p:blipFill>
          <a:blip r:embed="rId3"/>
          <a:stretch>
            <a:fillRect/>
          </a:stretch>
        </p:blipFill>
        <p:spPr>
          <a:xfrm>
            <a:off x="3270279" y="763480"/>
            <a:ext cx="5873721" cy="4371141"/>
          </a:xfrm>
          <a:prstGeom prst="rect">
            <a:avLst/>
          </a:prstGeom>
        </p:spPr>
      </p:pic>
    </p:spTree>
    <p:extLst>
      <p:ext uri="{BB962C8B-B14F-4D97-AF65-F5344CB8AC3E}">
        <p14:creationId xmlns:p14="http://schemas.microsoft.com/office/powerpoint/2010/main" val="5495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Port </a:t>
            </a:r>
            <a:r>
              <a:rPr lang="en-US" sz="2400" dirty="0"/>
              <a:t>Security Violation Modes</a:t>
            </a:r>
          </a:p>
        </p:txBody>
      </p:sp>
      <p:sp>
        <p:nvSpPr>
          <p:cNvPr id="6" name="Content Placeholder 5">
            <a:extLst>
              <a:ext uri="{FF2B5EF4-FFF2-40B4-BE49-F238E27FC236}">
                <a16:creationId xmlns="" xmlns:a16="http://schemas.microsoft.com/office/drawing/2014/main" id="{357C86E7-B5C8-4087-AB5E-299203C64742}"/>
              </a:ext>
            </a:extLst>
          </p:cNvPr>
          <p:cNvSpPr>
            <a:spLocks noGrp="1"/>
          </p:cNvSpPr>
          <p:nvPr>
            <p:ph idx="1"/>
          </p:nvPr>
        </p:nvSpPr>
        <p:spPr>
          <a:xfrm>
            <a:off x="474662" y="731837"/>
            <a:ext cx="8280057" cy="834691"/>
          </a:xfrm>
        </p:spPr>
        <p:txBody>
          <a:bodyPr/>
          <a:lstStyle/>
          <a:p>
            <a:pPr marL="0" indent="0" algn="l"/>
            <a:r>
              <a:rPr lang="en-US" sz="1600" dirty="0">
                <a:solidFill>
                  <a:srgbClr val="000000"/>
                </a:solidFill>
              </a:rPr>
              <a:t>If the MAC address of a device attached to a port differs from the list of secure addresses, then a port violation occurs and the port enters the error-disabled state.</a:t>
            </a:r>
          </a:p>
          <a:p>
            <a:pPr marL="285750" indent="-285750" algn="l">
              <a:buFont typeface="Arial" panose="020B0604020202020204" pitchFamily="34" charset="0"/>
              <a:buChar char="•"/>
            </a:pPr>
            <a:r>
              <a:rPr lang="en-US" sz="1400" dirty="0">
                <a:solidFill>
                  <a:srgbClr val="000000"/>
                </a:solidFill>
              </a:rPr>
              <a:t>To set the port security violation mode, use the following command:</a:t>
            </a:r>
          </a:p>
          <a:p>
            <a:pPr marL="285750" indent="-285750" algn="l">
              <a:buFont typeface="Arial" panose="020B0604020202020204" pitchFamily="34" charset="0"/>
              <a:buChar char="•"/>
            </a:pPr>
            <a:endParaRPr lang="en-US" sz="1400" dirty="0">
              <a:solidFill>
                <a:srgbClr val="000000"/>
              </a:solidFill>
            </a:endParaRPr>
          </a:p>
        </p:txBody>
      </p:sp>
      <p:sp>
        <p:nvSpPr>
          <p:cNvPr id="9" name="Rectangle 1">
            <a:extLst>
              <a:ext uri="{FF2B5EF4-FFF2-40B4-BE49-F238E27FC236}">
                <a16:creationId xmlns="" xmlns:a16="http://schemas.microsoft.com/office/drawing/2014/main" id="{72A00CD5-008D-45BC-9424-DBB739823FA3}"/>
              </a:ext>
            </a:extLst>
          </p:cNvPr>
          <p:cNvSpPr>
            <a:spLocks noChangeArrowheads="1"/>
          </p:cNvSpPr>
          <p:nvPr/>
        </p:nvSpPr>
        <p:spPr bwMode="auto">
          <a:xfrm>
            <a:off x="474662" y="1566528"/>
            <a:ext cx="7995779" cy="184666"/>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lvl="0" defTabSz="914400" eaLnBrk="0" hangingPunct="0"/>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Switch(config-if)# </a:t>
            </a:r>
            <a:r>
              <a:rPr kumimoji="0" lang="en-US" altLang="en-US" sz="12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switchport port-security violation </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r>
              <a:rPr lang="en-US" altLang="en-US" sz="1200" b="1" dirty="0">
                <a:solidFill>
                  <a:srgbClr val="58585B"/>
                </a:solidFill>
                <a:latin typeface="Courier New" panose="02070309020205020404" pitchFamily="49" charset="0"/>
                <a:cs typeface="Courier New" panose="02070309020205020404" pitchFamily="49" charset="0"/>
              </a:rPr>
              <a:t>shutdown </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a:t>
            </a:r>
            <a:r>
              <a:rPr kumimoji="0" lang="en-US" altLang="en-US" sz="1200" b="1"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restrict</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 | </a:t>
            </a:r>
            <a:r>
              <a:rPr lang="en-US" altLang="en-US" sz="1200" b="1" dirty="0">
                <a:solidFill>
                  <a:srgbClr val="58585B"/>
                </a:solidFill>
                <a:latin typeface="Courier New" panose="02070309020205020404" pitchFamily="49" charset="0"/>
                <a:cs typeface="Courier New" panose="02070309020205020404" pitchFamily="49" charset="0"/>
              </a:rPr>
              <a:t>protect</a:t>
            </a:r>
            <a:r>
              <a:rPr kumimoji="0" lang="en-US" altLang="en-US" sz="1200" b="0" i="0" u="none" strike="noStrike" cap="none" normalizeH="0" baseline="0" dirty="0">
                <a:ln>
                  <a:noFill/>
                </a:ln>
                <a:solidFill>
                  <a:srgbClr val="58585B"/>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graphicFrame>
        <p:nvGraphicFramePr>
          <p:cNvPr id="7" name="Table 7">
            <a:extLst>
              <a:ext uri="{FF2B5EF4-FFF2-40B4-BE49-F238E27FC236}">
                <a16:creationId xmlns="" xmlns:a16="http://schemas.microsoft.com/office/drawing/2014/main" id="{891CB371-A089-4AAE-AED8-2DEBBD6F70FD}"/>
              </a:ext>
            </a:extLst>
          </p:cNvPr>
          <p:cNvGraphicFramePr>
            <a:graphicFrameLocks noGrp="1"/>
          </p:cNvGraphicFramePr>
          <p:nvPr>
            <p:extLst>
              <p:ext uri="{D42A27DB-BD31-4B8C-83A1-F6EECF244321}">
                <p14:modId xmlns:p14="http://schemas.microsoft.com/office/powerpoint/2010/main" val="186407526"/>
              </p:ext>
            </p:extLst>
          </p:nvPr>
        </p:nvGraphicFramePr>
        <p:xfrm>
          <a:off x="275208" y="2355352"/>
          <a:ext cx="8394130" cy="2598388"/>
        </p:xfrm>
        <a:graphic>
          <a:graphicData uri="http://schemas.openxmlformats.org/drawingml/2006/table">
            <a:tbl>
              <a:tblPr firstRow="1" bandRow="1">
                <a:tableStyleId>{5C22544A-7EE6-4342-B048-85BDC9FD1C3A}</a:tableStyleId>
              </a:tblPr>
              <a:tblGrid>
                <a:gridCol w="1022024">
                  <a:extLst>
                    <a:ext uri="{9D8B030D-6E8A-4147-A177-3AD203B41FA5}">
                      <a16:colId xmlns="" xmlns:a16="http://schemas.microsoft.com/office/drawing/2014/main" val="433698142"/>
                    </a:ext>
                  </a:extLst>
                </a:gridCol>
                <a:gridCol w="7372106">
                  <a:extLst>
                    <a:ext uri="{9D8B030D-6E8A-4147-A177-3AD203B41FA5}">
                      <a16:colId xmlns="" xmlns:a16="http://schemas.microsoft.com/office/drawing/2014/main" val="2632883523"/>
                    </a:ext>
                  </a:extLst>
                </a:gridCol>
              </a:tblGrid>
              <a:tr h="445003">
                <a:tc>
                  <a:txBody>
                    <a:bodyPr/>
                    <a:lstStyle/>
                    <a:p>
                      <a:pPr algn="l" fontAlgn="ctr"/>
                      <a:r>
                        <a:rPr lang="en-US" sz="1100" dirty="0">
                          <a:effectLst/>
                        </a:rPr>
                        <a:t>Mode</a:t>
                      </a:r>
                    </a:p>
                  </a:txBody>
                  <a:tcPr marL="47625" marR="47625" marT="47625" marB="47625" anchor="ctr"/>
                </a:tc>
                <a:tc>
                  <a:txBody>
                    <a:bodyPr/>
                    <a:lstStyle/>
                    <a:p>
                      <a:pPr algn="l" fontAlgn="ctr"/>
                      <a:r>
                        <a:rPr lang="en-US" sz="1100" dirty="0">
                          <a:effectLst/>
                        </a:rPr>
                        <a:t>Description</a:t>
                      </a:r>
                    </a:p>
                  </a:txBody>
                  <a:tcPr marL="47625" marR="47625" marT="47625" marB="47625" anchor="ctr"/>
                </a:tc>
                <a:extLst>
                  <a:ext uri="{0D108BD9-81ED-4DB2-BD59-A6C34878D82A}">
                    <a16:rowId xmlns="" xmlns:a16="http://schemas.microsoft.com/office/drawing/2014/main" val="1107387990"/>
                  </a:ext>
                </a:extLst>
              </a:tr>
              <a:tr h="717795">
                <a:tc>
                  <a:txBody>
                    <a:bodyPr/>
                    <a:lstStyle/>
                    <a:p>
                      <a:pPr fontAlgn="ctr"/>
                      <a:endParaRPr lang="en-US" sz="1200" b="0">
                        <a:effectLst/>
                      </a:endParaRPr>
                    </a:p>
                    <a:p>
                      <a:pPr rtl="0" fontAlgn="ctr"/>
                      <a:r>
                        <a:rPr lang="en-US" sz="1200" b="1">
                          <a:effectLst/>
                        </a:rPr>
                        <a:t>shutdown</a:t>
                      </a:r>
                      <a:endParaRPr lang="en-US" sz="1200" b="0">
                        <a:effectLst/>
                      </a:endParaRPr>
                    </a:p>
                    <a:p>
                      <a:pPr fontAlgn="ctr"/>
                      <a:r>
                        <a:rPr lang="en-US" sz="1200" b="0">
                          <a:effectLst/>
                        </a:rPr>
                        <a:t>(default)</a:t>
                      </a:r>
                    </a:p>
                  </a:txBody>
                  <a:tcPr marL="47625" marR="47625" marT="47625" marB="47625" anchor="ctr"/>
                </a:tc>
                <a:tc>
                  <a:txBody>
                    <a:bodyPr/>
                    <a:lstStyle/>
                    <a:p>
                      <a:pPr fontAlgn="ctr"/>
                      <a:r>
                        <a:rPr lang="en-US" sz="1200" b="0" dirty="0">
                          <a:effectLst/>
                        </a:rPr>
                        <a:t>The port transitions to the error-disabled state immediately, turns off the port LED, and sends a </a:t>
                      </a:r>
                      <a:r>
                        <a:rPr lang="en-US" sz="1200" b="0" dirty="0">
                          <a:solidFill>
                            <a:srgbClr val="0070C0"/>
                          </a:solidFill>
                          <a:effectLst/>
                        </a:rPr>
                        <a:t>syslog</a:t>
                      </a:r>
                      <a:r>
                        <a:rPr lang="en-US" sz="1200" b="0" dirty="0">
                          <a:effectLst/>
                        </a:rPr>
                        <a:t> message. It </a:t>
                      </a:r>
                      <a:r>
                        <a:rPr lang="en-US" sz="1200" b="0" dirty="0">
                          <a:solidFill>
                            <a:srgbClr val="FF0000"/>
                          </a:solidFill>
                          <a:effectLst/>
                        </a:rPr>
                        <a:t>increments </a:t>
                      </a:r>
                      <a:r>
                        <a:rPr lang="en-US" sz="1200" b="0" dirty="0">
                          <a:solidFill>
                            <a:srgbClr val="000000"/>
                          </a:solidFill>
                          <a:effectLst/>
                        </a:rPr>
                        <a:t>the violation </a:t>
                      </a:r>
                      <a:r>
                        <a:rPr lang="en-US" sz="1200" b="0" dirty="0">
                          <a:solidFill>
                            <a:srgbClr val="FF0000"/>
                          </a:solidFill>
                          <a:effectLst/>
                        </a:rPr>
                        <a:t>counter</a:t>
                      </a:r>
                      <a:r>
                        <a:rPr lang="en-US" sz="1200" b="0" dirty="0">
                          <a:effectLst/>
                        </a:rPr>
                        <a:t>. When a secure port is in the error-disabled state, an administrator must </a:t>
                      </a:r>
                      <a:r>
                        <a:rPr lang="en-US" sz="1200" b="0" dirty="0">
                          <a:solidFill>
                            <a:srgbClr val="FF0000"/>
                          </a:solidFill>
                          <a:effectLst/>
                        </a:rPr>
                        <a:t>re-enable</a:t>
                      </a:r>
                      <a:r>
                        <a:rPr lang="en-US" sz="1200" b="0" dirty="0">
                          <a:effectLst/>
                        </a:rPr>
                        <a:t> it by entering the </a:t>
                      </a:r>
                      <a:r>
                        <a:rPr lang="en-US" sz="1200" b="1" dirty="0">
                          <a:effectLst/>
                        </a:rPr>
                        <a:t>shutdown</a:t>
                      </a:r>
                      <a:r>
                        <a:rPr lang="en-US" sz="1200" b="0" dirty="0">
                          <a:effectLst/>
                        </a:rPr>
                        <a:t> and </a:t>
                      </a:r>
                      <a:r>
                        <a:rPr lang="en-US" sz="1200" b="1" dirty="0">
                          <a:effectLst/>
                        </a:rPr>
                        <a:t>no shutdown</a:t>
                      </a:r>
                      <a:r>
                        <a:rPr lang="en-US" sz="1200" b="0" dirty="0">
                          <a:effectLst/>
                        </a:rPr>
                        <a:t> commands.</a:t>
                      </a:r>
                    </a:p>
                  </a:txBody>
                  <a:tcPr marL="47625" marR="47625" marT="47625" marB="47625" anchor="ctr"/>
                </a:tc>
                <a:extLst>
                  <a:ext uri="{0D108BD9-81ED-4DB2-BD59-A6C34878D82A}">
                    <a16:rowId xmlns="" xmlns:a16="http://schemas.microsoft.com/office/drawing/2014/main" val="148355350"/>
                  </a:ext>
                </a:extLst>
              </a:tr>
              <a:tr h="717795">
                <a:tc>
                  <a:txBody>
                    <a:bodyPr/>
                    <a:lstStyle/>
                    <a:p>
                      <a:pPr fontAlgn="ctr"/>
                      <a:endParaRPr lang="en-US" sz="1200" b="0">
                        <a:effectLst/>
                      </a:endParaRPr>
                    </a:p>
                    <a:p>
                      <a:pPr rtl="0" fontAlgn="ctr"/>
                      <a:r>
                        <a:rPr lang="en-US" sz="1200" b="1">
                          <a:effectLst/>
                        </a:rPr>
                        <a:t>restrict</a:t>
                      </a:r>
                      <a:endParaRPr lang="en-US" sz="1200" b="0">
                        <a:effectLst/>
                      </a:endParaRPr>
                    </a:p>
                  </a:txBody>
                  <a:tcPr marL="47625" marR="47625" marT="47625" marB="47625" anchor="ctr"/>
                </a:tc>
                <a:tc>
                  <a:txBody>
                    <a:bodyPr/>
                    <a:lstStyle/>
                    <a:p>
                      <a:pPr fontAlgn="ctr"/>
                      <a:r>
                        <a:rPr lang="en-US" sz="1200" b="0" dirty="0">
                          <a:effectLst/>
                        </a:rPr>
                        <a:t>The port </a:t>
                      </a:r>
                      <a:r>
                        <a:rPr lang="en-US" sz="1200" b="0" dirty="0">
                          <a:solidFill>
                            <a:srgbClr val="FF0000"/>
                          </a:solidFill>
                          <a:effectLst/>
                        </a:rPr>
                        <a:t>drops packets </a:t>
                      </a:r>
                      <a:r>
                        <a:rPr lang="en-US" sz="1200" b="0" dirty="0">
                          <a:effectLst/>
                        </a:rPr>
                        <a:t>with unknown source addresses until you remove a sufficient number of secure MAC addresses to drop below the maximum value or increase the maximum value. This mode causes the Security Violation </a:t>
                      </a:r>
                      <a:r>
                        <a:rPr lang="en-US" sz="1200" b="0" dirty="0">
                          <a:solidFill>
                            <a:srgbClr val="FF0000"/>
                          </a:solidFill>
                          <a:effectLst/>
                        </a:rPr>
                        <a:t>counter to increment </a:t>
                      </a:r>
                      <a:r>
                        <a:rPr lang="en-US" sz="1200" b="0" dirty="0">
                          <a:effectLst/>
                        </a:rPr>
                        <a:t>and generates a </a:t>
                      </a:r>
                      <a:r>
                        <a:rPr lang="en-US" sz="1200" b="0" dirty="0">
                          <a:solidFill>
                            <a:srgbClr val="0070C0"/>
                          </a:solidFill>
                          <a:effectLst/>
                        </a:rPr>
                        <a:t>syslog</a:t>
                      </a:r>
                      <a:r>
                        <a:rPr lang="en-US" sz="1200" b="0" dirty="0">
                          <a:effectLst/>
                        </a:rPr>
                        <a:t> message.</a:t>
                      </a:r>
                    </a:p>
                  </a:txBody>
                  <a:tcPr marL="47625" marR="47625" marT="47625" marB="47625" anchor="ctr"/>
                </a:tc>
                <a:extLst>
                  <a:ext uri="{0D108BD9-81ED-4DB2-BD59-A6C34878D82A}">
                    <a16:rowId xmlns="" xmlns:a16="http://schemas.microsoft.com/office/drawing/2014/main" val="3144406471"/>
                  </a:ext>
                </a:extLst>
              </a:tr>
              <a:tr h="717795">
                <a:tc>
                  <a:txBody>
                    <a:bodyPr/>
                    <a:lstStyle/>
                    <a:p>
                      <a:pPr fontAlgn="ctr"/>
                      <a:endParaRPr lang="en-US" sz="1200" b="0" dirty="0">
                        <a:effectLst/>
                      </a:endParaRPr>
                    </a:p>
                    <a:p>
                      <a:pPr rtl="0" fontAlgn="ctr"/>
                      <a:r>
                        <a:rPr lang="en-US" sz="1200" b="1" dirty="0">
                          <a:effectLst/>
                        </a:rPr>
                        <a:t>protect</a:t>
                      </a:r>
                      <a:endParaRPr lang="en-US" sz="1200" b="0" dirty="0">
                        <a:effectLst/>
                      </a:endParaRPr>
                    </a:p>
                  </a:txBody>
                  <a:tcPr marL="47625" marR="47625" marT="47625" marB="47625" anchor="ctr"/>
                </a:tc>
                <a:tc>
                  <a:txBody>
                    <a:bodyPr/>
                    <a:lstStyle/>
                    <a:p>
                      <a:pPr fontAlgn="ctr"/>
                      <a:r>
                        <a:rPr lang="en-US" sz="1200" b="0" dirty="0">
                          <a:effectLst/>
                        </a:rPr>
                        <a:t>This is the least secure of the security violation modes. The port </a:t>
                      </a:r>
                      <a:r>
                        <a:rPr lang="en-US" sz="1200" b="0" dirty="0">
                          <a:solidFill>
                            <a:srgbClr val="FF0000"/>
                          </a:solidFill>
                          <a:effectLst/>
                        </a:rPr>
                        <a:t>drops packets </a:t>
                      </a:r>
                      <a:r>
                        <a:rPr lang="en-US" sz="1200" b="0" dirty="0">
                          <a:effectLst/>
                        </a:rPr>
                        <a:t>with unknown MAC source addresses until you remove a sufficient number of secure MAC addresses to drop below the maximum value or increase the maximum value. No syslog message is sent.</a:t>
                      </a:r>
                    </a:p>
                  </a:txBody>
                  <a:tcPr marL="47625" marR="47625" marT="47625" marB="47625" anchor="ctr"/>
                </a:tc>
                <a:extLst>
                  <a:ext uri="{0D108BD9-81ED-4DB2-BD59-A6C34878D82A}">
                    <a16:rowId xmlns="" xmlns:a16="http://schemas.microsoft.com/office/drawing/2014/main" val="1324108008"/>
                  </a:ext>
                </a:extLst>
              </a:tr>
            </a:tbl>
          </a:graphicData>
        </a:graphic>
      </p:graphicFrame>
      <p:sp>
        <p:nvSpPr>
          <p:cNvPr id="2" name="TextBox 1">
            <a:extLst>
              <a:ext uri="{FF2B5EF4-FFF2-40B4-BE49-F238E27FC236}">
                <a16:creationId xmlns="" xmlns:a16="http://schemas.microsoft.com/office/drawing/2014/main" id="{D1985A8C-C3A8-47BD-8F0B-15EF3254FF05}"/>
              </a:ext>
            </a:extLst>
          </p:cNvPr>
          <p:cNvSpPr txBox="1"/>
          <p:nvPr/>
        </p:nvSpPr>
        <p:spPr>
          <a:xfrm>
            <a:off x="474662" y="1639729"/>
            <a:ext cx="8420100" cy="861774"/>
          </a:xfrm>
          <a:prstGeom prst="rect">
            <a:avLst/>
          </a:prstGeom>
          <a:noFill/>
        </p:spPr>
        <p:txBody>
          <a:bodyPr wrap="square" rtlCol="0">
            <a:spAutoFit/>
          </a:bodyPr>
          <a:lstStyle/>
          <a:p>
            <a:pPr marL="285750" indent="-285750">
              <a:buFont typeface="Arial" panose="020B0604020202020204" pitchFamily="34" charset="0"/>
              <a:buChar char="•"/>
            </a:pPr>
            <a:endParaRPr lang="en-US" dirty="0">
              <a:solidFill>
                <a:srgbClr val="000000"/>
              </a:solidFill>
            </a:endParaRPr>
          </a:p>
          <a:p>
            <a:r>
              <a:rPr lang="en-US" sz="1400" dirty="0">
                <a:solidFill>
                  <a:srgbClr val="000000"/>
                </a:solidFill>
              </a:rPr>
              <a:t>The following table shows how a switch reacts based on the configured violation mode.</a:t>
            </a:r>
          </a:p>
          <a:p>
            <a:endParaRPr lang="en-US" dirty="0"/>
          </a:p>
        </p:txBody>
      </p:sp>
    </p:spTree>
    <p:extLst>
      <p:ext uri="{BB962C8B-B14F-4D97-AF65-F5344CB8AC3E}">
        <p14:creationId xmlns:p14="http://schemas.microsoft.com/office/powerpoint/2010/main" val="225957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Port </a:t>
            </a:r>
            <a:r>
              <a:rPr lang="en-US" sz="2400" dirty="0"/>
              <a:t>Security Violation Modes (Cont.)</a:t>
            </a:r>
          </a:p>
        </p:txBody>
      </p:sp>
      <p:sp>
        <p:nvSpPr>
          <p:cNvPr id="4" name="Content Placeholder 3">
            <a:extLst>
              <a:ext uri="{FF2B5EF4-FFF2-40B4-BE49-F238E27FC236}">
                <a16:creationId xmlns="" xmlns:a16="http://schemas.microsoft.com/office/drawing/2014/main" id="{1CAEB930-B26C-40CB-B179-5E7EC27B0835}"/>
              </a:ext>
            </a:extLst>
          </p:cNvPr>
          <p:cNvSpPr>
            <a:spLocks noGrp="1"/>
          </p:cNvSpPr>
          <p:nvPr>
            <p:ph idx="1"/>
          </p:nvPr>
        </p:nvSpPr>
        <p:spPr>
          <a:xfrm>
            <a:off x="0" y="847246"/>
            <a:ext cx="3754438" cy="3689897"/>
          </a:xfrm>
        </p:spPr>
        <p:txBody>
          <a:bodyPr/>
          <a:lstStyle/>
          <a:p>
            <a:pPr marL="0" indent="0" algn="l"/>
            <a:r>
              <a:rPr lang="en-US" sz="1600" dirty="0">
                <a:solidFill>
                  <a:srgbClr val="000000"/>
                </a:solidFill>
              </a:rPr>
              <a:t>The example shows an administrator changing the security violation to “Restrict”. </a:t>
            </a:r>
          </a:p>
          <a:p>
            <a:pPr marL="0" indent="0" algn="l"/>
            <a:endParaRPr lang="en-US" sz="1600" dirty="0">
              <a:solidFill>
                <a:srgbClr val="000000"/>
              </a:solidFill>
            </a:endParaRPr>
          </a:p>
          <a:p>
            <a:pPr marL="0" indent="0" algn="l"/>
            <a:r>
              <a:rPr lang="en-US" sz="1600" dirty="0">
                <a:solidFill>
                  <a:srgbClr val="000000"/>
                </a:solidFill>
              </a:rPr>
              <a:t>The output of the </a:t>
            </a:r>
            <a:r>
              <a:rPr lang="en-US" sz="1600" b="1" dirty="0">
                <a:solidFill>
                  <a:srgbClr val="000000"/>
                </a:solidFill>
              </a:rPr>
              <a:t>show port-security interface</a:t>
            </a:r>
            <a:r>
              <a:rPr lang="en-US" sz="1600" dirty="0">
                <a:solidFill>
                  <a:srgbClr val="000000"/>
                </a:solidFill>
              </a:rPr>
              <a:t> command confirms that the change has been made.</a:t>
            </a:r>
          </a:p>
        </p:txBody>
      </p:sp>
      <p:pic>
        <p:nvPicPr>
          <p:cNvPr id="5" name="Picture 4">
            <a:extLst>
              <a:ext uri="{FF2B5EF4-FFF2-40B4-BE49-F238E27FC236}">
                <a16:creationId xmlns="" xmlns:a16="http://schemas.microsoft.com/office/drawing/2014/main" id="{490792D8-65E6-44D4-8DDC-ADE39D2ABC07}"/>
              </a:ext>
            </a:extLst>
          </p:cNvPr>
          <p:cNvPicPr>
            <a:picLocks noChangeAspect="1"/>
          </p:cNvPicPr>
          <p:nvPr/>
        </p:nvPicPr>
        <p:blipFill>
          <a:blip r:embed="rId3"/>
          <a:stretch>
            <a:fillRect/>
          </a:stretch>
        </p:blipFill>
        <p:spPr>
          <a:xfrm>
            <a:off x="3844032" y="768071"/>
            <a:ext cx="5299966" cy="4375430"/>
          </a:xfrm>
          <a:prstGeom prst="rect">
            <a:avLst/>
          </a:prstGeom>
        </p:spPr>
      </p:pic>
    </p:spTree>
    <p:extLst>
      <p:ext uri="{BB962C8B-B14F-4D97-AF65-F5344CB8AC3E}">
        <p14:creationId xmlns:p14="http://schemas.microsoft.com/office/powerpoint/2010/main" val="63735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Ports </a:t>
            </a:r>
            <a:r>
              <a:rPr lang="en-US" sz="2400" dirty="0"/>
              <a:t>in error-disabled State</a:t>
            </a:r>
          </a:p>
        </p:txBody>
      </p:sp>
      <p:sp>
        <p:nvSpPr>
          <p:cNvPr id="6" name="Content Placeholder 5">
            <a:extLst>
              <a:ext uri="{FF2B5EF4-FFF2-40B4-BE49-F238E27FC236}">
                <a16:creationId xmlns="" xmlns:a16="http://schemas.microsoft.com/office/drawing/2014/main" id="{E61F80BD-E10C-492D-80A9-E3AAD5039B19}"/>
              </a:ext>
            </a:extLst>
          </p:cNvPr>
          <p:cNvSpPr>
            <a:spLocks noGrp="1"/>
          </p:cNvSpPr>
          <p:nvPr>
            <p:ph idx="1"/>
          </p:nvPr>
        </p:nvSpPr>
        <p:spPr>
          <a:xfrm>
            <a:off x="474662" y="731838"/>
            <a:ext cx="8280057" cy="2002484"/>
          </a:xfrm>
        </p:spPr>
        <p:txBody>
          <a:bodyPr/>
          <a:lstStyle/>
          <a:p>
            <a:pPr marL="0" indent="0" algn="l"/>
            <a:r>
              <a:rPr lang="en-US" sz="1600" dirty="0">
                <a:solidFill>
                  <a:srgbClr val="000000"/>
                </a:solidFill>
              </a:rPr>
              <a:t>When a port is shutdown and placed in the error-disabled state, no traffic is sent or received on that port</a:t>
            </a:r>
            <a:r>
              <a:rPr lang="en-US" sz="1600" dirty="0" smtClean="0">
                <a:solidFill>
                  <a:srgbClr val="000000"/>
                </a:solidFill>
              </a:rPr>
              <a:t>.</a:t>
            </a:r>
            <a:endParaRPr lang="cs-CZ" sz="1600" dirty="0" smtClean="0">
              <a:solidFill>
                <a:srgbClr val="000000"/>
              </a:solidFill>
            </a:endParaRPr>
          </a:p>
          <a:p>
            <a:pPr marL="0" indent="0" algn="l"/>
            <a:r>
              <a:rPr lang="en-US" sz="1600" dirty="0" smtClean="0">
                <a:solidFill>
                  <a:srgbClr val="000000"/>
                </a:solidFill>
              </a:rPr>
              <a:t> </a:t>
            </a:r>
            <a:endParaRPr lang="en-US" sz="1600" dirty="0">
              <a:solidFill>
                <a:srgbClr val="000000"/>
              </a:solidFill>
            </a:endParaRPr>
          </a:p>
          <a:p>
            <a:pPr marL="0" indent="0" algn="l"/>
            <a:r>
              <a:rPr lang="en-US" sz="1600" dirty="0">
                <a:solidFill>
                  <a:srgbClr val="000000"/>
                </a:solidFill>
              </a:rPr>
              <a:t>A series of port security related messages display on the console, as shown in the following example.</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The port protocol and link status are changed to down and the port </a:t>
            </a:r>
            <a:r>
              <a:rPr lang="en-US" sz="1400" dirty="0">
                <a:solidFill>
                  <a:srgbClr val="FF0000"/>
                </a:solidFill>
              </a:rPr>
              <a:t>LED is turned off</a:t>
            </a:r>
            <a:r>
              <a:rPr lang="en-US" sz="1400" dirty="0">
                <a:solidFill>
                  <a:srgbClr val="000000"/>
                </a:solidFill>
              </a:rPr>
              <a:t>.</a:t>
            </a:r>
          </a:p>
        </p:txBody>
      </p:sp>
      <p:pic>
        <p:nvPicPr>
          <p:cNvPr id="7" name="Picture 6">
            <a:extLst>
              <a:ext uri="{FF2B5EF4-FFF2-40B4-BE49-F238E27FC236}">
                <a16:creationId xmlns="" xmlns:a16="http://schemas.microsoft.com/office/drawing/2014/main" id="{B4543815-0277-4D17-90D9-138DA3032895}"/>
              </a:ext>
            </a:extLst>
          </p:cNvPr>
          <p:cNvPicPr>
            <a:picLocks noChangeAspect="1"/>
          </p:cNvPicPr>
          <p:nvPr/>
        </p:nvPicPr>
        <p:blipFill>
          <a:blip r:embed="rId3"/>
          <a:stretch>
            <a:fillRect/>
          </a:stretch>
        </p:blipFill>
        <p:spPr>
          <a:xfrm>
            <a:off x="-362" y="2947386"/>
            <a:ext cx="9144361" cy="1956417"/>
          </a:xfrm>
          <a:prstGeom prst="rect">
            <a:avLst/>
          </a:prstGeom>
        </p:spPr>
      </p:pic>
    </p:spTree>
    <p:extLst>
      <p:ext uri="{BB962C8B-B14F-4D97-AF65-F5344CB8AC3E}">
        <p14:creationId xmlns:p14="http://schemas.microsoft.com/office/powerpoint/2010/main" val="336208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Ports </a:t>
            </a:r>
            <a:r>
              <a:rPr lang="en-US" sz="2400" dirty="0"/>
              <a:t>in error-disabled State (Cont.)</a:t>
            </a:r>
          </a:p>
        </p:txBody>
      </p:sp>
      <p:sp>
        <p:nvSpPr>
          <p:cNvPr id="6" name="Content Placeholder 5">
            <a:extLst>
              <a:ext uri="{FF2B5EF4-FFF2-40B4-BE49-F238E27FC236}">
                <a16:creationId xmlns="" xmlns:a16="http://schemas.microsoft.com/office/drawing/2014/main" id="{E61F80BD-E10C-492D-80A9-E3AAD5039B19}"/>
              </a:ext>
            </a:extLst>
          </p:cNvPr>
          <p:cNvSpPr>
            <a:spLocks noGrp="1"/>
          </p:cNvSpPr>
          <p:nvPr>
            <p:ph idx="1"/>
          </p:nvPr>
        </p:nvSpPr>
        <p:spPr>
          <a:xfrm>
            <a:off x="0" y="731837"/>
            <a:ext cx="4662135" cy="3689897"/>
          </a:xfrm>
        </p:spPr>
        <p:txBody>
          <a:bodyPr/>
          <a:lstStyle/>
          <a:p>
            <a:pPr marL="285750" indent="-285750" algn="l">
              <a:buFont typeface="Arial" panose="020B0604020202020204" pitchFamily="34" charset="0"/>
              <a:buChar char="•"/>
            </a:pPr>
            <a:r>
              <a:rPr lang="en-US" sz="1600" dirty="0">
                <a:solidFill>
                  <a:srgbClr val="000000"/>
                </a:solidFill>
              </a:rPr>
              <a:t>In the example, the </a:t>
            </a:r>
            <a:r>
              <a:rPr lang="en-US" sz="1600" b="1" dirty="0">
                <a:solidFill>
                  <a:srgbClr val="000000"/>
                </a:solidFill>
              </a:rPr>
              <a:t>show interface</a:t>
            </a:r>
            <a:r>
              <a:rPr lang="en-US" sz="1600" dirty="0">
                <a:solidFill>
                  <a:srgbClr val="000000"/>
                </a:solidFill>
              </a:rPr>
              <a:t> command identifies the port status as </a:t>
            </a:r>
            <a:r>
              <a:rPr lang="en-US" sz="1600" b="1" dirty="0">
                <a:solidFill>
                  <a:srgbClr val="000000"/>
                </a:solidFill>
              </a:rPr>
              <a:t>err-disabled</a:t>
            </a:r>
            <a:r>
              <a:rPr lang="en-US" sz="1600" dirty="0">
                <a:solidFill>
                  <a:srgbClr val="000000"/>
                </a:solidFill>
              </a:rPr>
              <a:t>. The output of the </a:t>
            </a:r>
            <a:r>
              <a:rPr lang="en-US" sz="1600" b="1" dirty="0">
                <a:solidFill>
                  <a:srgbClr val="000000"/>
                </a:solidFill>
              </a:rPr>
              <a:t>show port-security interface</a:t>
            </a:r>
            <a:r>
              <a:rPr lang="en-US" sz="1600" dirty="0">
                <a:solidFill>
                  <a:srgbClr val="000000"/>
                </a:solidFill>
              </a:rPr>
              <a:t> command now shows the port status as </a:t>
            </a:r>
            <a:r>
              <a:rPr lang="en-US" sz="1600" b="1" dirty="0">
                <a:solidFill>
                  <a:srgbClr val="000000"/>
                </a:solidFill>
              </a:rPr>
              <a:t>secure-shutdown</a:t>
            </a:r>
            <a:r>
              <a:rPr lang="en-US" sz="1600" dirty="0">
                <a:solidFill>
                  <a:srgbClr val="000000"/>
                </a:solidFill>
              </a:rPr>
              <a:t>. The Security Violation counter </a:t>
            </a:r>
            <a:r>
              <a:rPr lang="en-US" sz="1600" dirty="0">
                <a:solidFill>
                  <a:srgbClr val="FF0000"/>
                </a:solidFill>
              </a:rPr>
              <a:t>increments by 1</a:t>
            </a:r>
            <a:r>
              <a:rPr lang="en-US" sz="1600" dirty="0">
                <a:solidFill>
                  <a:srgbClr val="000000"/>
                </a:solidFill>
              </a:rPr>
              <a:t>.</a:t>
            </a:r>
          </a:p>
          <a:p>
            <a:pPr marL="285750" indent="-285750" algn="l">
              <a:buFont typeface="Arial" panose="020B0604020202020204" pitchFamily="34" charset="0"/>
              <a:buChar char="•"/>
            </a:pPr>
            <a:r>
              <a:rPr lang="en-US" sz="1600" dirty="0">
                <a:solidFill>
                  <a:srgbClr val="000000"/>
                </a:solidFill>
              </a:rPr>
              <a:t>The administrator should determine what caused the security violation If an unauthorized device is connected to a secure port, the security threat is eliminated before re-enabling the port.</a:t>
            </a:r>
          </a:p>
          <a:p>
            <a:pPr marL="285750" indent="-285750" algn="l">
              <a:buFont typeface="Arial" panose="020B0604020202020204" pitchFamily="34" charset="0"/>
              <a:buChar char="•"/>
            </a:pPr>
            <a:r>
              <a:rPr lang="en-US" sz="1600" dirty="0">
                <a:solidFill>
                  <a:srgbClr val="000000"/>
                </a:solidFill>
              </a:rPr>
              <a:t>To re-enable the port, first use the </a:t>
            </a:r>
            <a:r>
              <a:rPr lang="en-US" sz="1600" b="1" dirty="0">
                <a:solidFill>
                  <a:srgbClr val="000000"/>
                </a:solidFill>
              </a:rPr>
              <a:t>shutdown</a:t>
            </a:r>
            <a:r>
              <a:rPr lang="en-US" sz="1600" dirty="0">
                <a:solidFill>
                  <a:srgbClr val="000000"/>
                </a:solidFill>
              </a:rPr>
              <a:t> command, then, use the </a:t>
            </a:r>
            <a:r>
              <a:rPr lang="en-US" sz="1600" b="1" dirty="0">
                <a:solidFill>
                  <a:srgbClr val="000000"/>
                </a:solidFill>
              </a:rPr>
              <a:t>no shutdown</a:t>
            </a:r>
            <a:r>
              <a:rPr lang="en-US" sz="1600" dirty="0">
                <a:solidFill>
                  <a:srgbClr val="000000"/>
                </a:solidFill>
              </a:rPr>
              <a:t> command. </a:t>
            </a:r>
          </a:p>
        </p:txBody>
      </p:sp>
      <p:pic>
        <p:nvPicPr>
          <p:cNvPr id="2" name="Picture 1">
            <a:extLst>
              <a:ext uri="{FF2B5EF4-FFF2-40B4-BE49-F238E27FC236}">
                <a16:creationId xmlns="" xmlns:a16="http://schemas.microsoft.com/office/drawing/2014/main" id="{BB381762-B658-4D28-B62B-9CC09293A1F6}"/>
              </a:ext>
            </a:extLst>
          </p:cNvPr>
          <p:cNvPicPr>
            <a:picLocks noChangeAspect="1"/>
          </p:cNvPicPr>
          <p:nvPr/>
        </p:nvPicPr>
        <p:blipFill>
          <a:blip r:embed="rId3"/>
          <a:stretch>
            <a:fillRect/>
          </a:stretch>
        </p:blipFill>
        <p:spPr>
          <a:xfrm>
            <a:off x="4664365" y="957607"/>
            <a:ext cx="4187473" cy="3003375"/>
          </a:xfrm>
          <a:prstGeom prst="rect">
            <a:avLst/>
          </a:prstGeom>
        </p:spPr>
      </p:pic>
    </p:spTree>
    <p:extLst>
      <p:ext uri="{BB962C8B-B14F-4D97-AF65-F5344CB8AC3E}">
        <p14:creationId xmlns:p14="http://schemas.microsoft.com/office/powerpoint/2010/main" val="82201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Port Security</a:t>
            </a:r>
          </a:p>
        </p:txBody>
      </p:sp>
      <p:sp>
        <p:nvSpPr>
          <p:cNvPr id="5" name="Content Placeholder 4">
            <a:extLst>
              <a:ext uri="{FF2B5EF4-FFF2-40B4-BE49-F238E27FC236}">
                <a16:creationId xmlns="" xmlns:a16="http://schemas.microsoft.com/office/drawing/2014/main" id="{1DCA471A-95BE-4486-B5CC-A86D1D782742}"/>
              </a:ext>
            </a:extLst>
          </p:cNvPr>
          <p:cNvSpPr>
            <a:spLocks noGrp="1"/>
          </p:cNvSpPr>
          <p:nvPr>
            <p:ph idx="1"/>
          </p:nvPr>
        </p:nvSpPr>
        <p:spPr>
          <a:xfrm>
            <a:off x="221640" y="731838"/>
            <a:ext cx="8533079" cy="1316038"/>
          </a:xfrm>
        </p:spPr>
        <p:txBody>
          <a:bodyPr/>
          <a:lstStyle/>
          <a:p>
            <a:pPr marL="0" indent="0" algn="l"/>
            <a:r>
              <a:rPr lang="en-US" sz="1600" dirty="0">
                <a:solidFill>
                  <a:srgbClr val="000000"/>
                </a:solidFill>
              </a:rPr>
              <a:t>After configuring port security on a switch, check each interface to verify that the port security is set correctly, and check to ensure that the static MAC addresses have been configured correctly.</a:t>
            </a:r>
          </a:p>
          <a:p>
            <a:pPr marL="0" indent="0" algn="l"/>
            <a:endParaRPr lang="en-US" sz="1600" dirty="0">
              <a:solidFill>
                <a:srgbClr val="000000"/>
              </a:solidFill>
            </a:endParaRPr>
          </a:p>
          <a:p>
            <a:pPr marL="0" indent="0" algn="l"/>
            <a:r>
              <a:rPr lang="en-US" sz="1600" dirty="0">
                <a:solidFill>
                  <a:srgbClr val="000000"/>
                </a:solidFill>
              </a:rPr>
              <a:t>To display port security settings for the switch, use the </a:t>
            </a:r>
            <a:r>
              <a:rPr lang="en-US" sz="1600" b="1" dirty="0">
                <a:solidFill>
                  <a:srgbClr val="000000"/>
                </a:solidFill>
              </a:rPr>
              <a:t>show port-security</a:t>
            </a:r>
            <a:r>
              <a:rPr lang="en-US" sz="1600" dirty="0">
                <a:solidFill>
                  <a:srgbClr val="000000"/>
                </a:solidFill>
              </a:rPr>
              <a:t> command. </a:t>
            </a:r>
          </a:p>
        </p:txBody>
      </p:sp>
      <p:sp>
        <p:nvSpPr>
          <p:cNvPr id="6" name="Content Placeholder 4">
            <a:extLst>
              <a:ext uri="{FF2B5EF4-FFF2-40B4-BE49-F238E27FC236}">
                <a16:creationId xmlns="" xmlns:a16="http://schemas.microsoft.com/office/drawing/2014/main" id="{E318649A-26AD-4A60-BC7A-9489848F18B1}"/>
              </a:ext>
            </a:extLst>
          </p:cNvPr>
          <p:cNvSpPr txBox="1">
            <a:spLocks/>
          </p:cNvSpPr>
          <p:nvPr/>
        </p:nvSpPr>
        <p:spPr>
          <a:xfrm>
            <a:off x="329881" y="2183447"/>
            <a:ext cx="4158298" cy="235426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 example indicates that all 24 interfaces are configured with the </a:t>
            </a:r>
            <a:r>
              <a:rPr lang="en-CA" sz="1600" b="1" dirty="0">
                <a:solidFill>
                  <a:srgbClr val="000000"/>
                </a:solidFill>
              </a:rPr>
              <a:t>switchport port-security</a:t>
            </a:r>
            <a:r>
              <a:rPr lang="en-CA" sz="1600" dirty="0">
                <a:solidFill>
                  <a:srgbClr val="000000"/>
                </a:solidFill>
              </a:rPr>
              <a:t> command because the maximum allowed is 1 and the violation mode is shutdown. </a:t>
            </a:r>
          </a:p>
          <a:p>
            <a:pPr marL="285750" indent="-285750" algn="l">
              <a:buFont typeface="Arial" panose="020B0604020202020204" pitchFamily="34" charset="0"/>
              <a:buChar char="•"/>
            </a:pPr>
            <a:r>
              <a:rPr lang="en-CA" sz="1600" dirty="0">
                <a:solidFill>
                  <a:srgbClr val="000000"/>
                </a:solidFill>
              </a:rPr>
              <a:t>No devices are connected, therefore, the </a:t>
            </a:r>
            <a:r>
              <a:rPr lang="en-CA" sz="1600" dirty="0" err="1">
                <a:solidFill>
                  <a:srgbClr val="000000"/>
                </a:solidFill>
              </a:rPr>
              <a:t>CurrentAddr</a:t>
            </a:r>
            <a:r>
              <a:rPr lang="en-CA" sz="1600" dirty="0">
                <a:solidFill>
                  <a:srgbClr val="000000"/>
                </a:solidFill>
              </a:rPr>
              <a:t> (Count) is 0 for each interface.</a:t>
            </a:r>
          </a:p>
          <a:p>
            <a:pPr marL="285750" indent="-285750" algn="l">
              <a:buFont typeface="Arial" panose="020B0604020202020204" pitchFamily="34" charset="0"/>
              <a:buChar char="•"/>
            </a:pPr>
            <a:endParaRPr lang="en-CA" sz="1400" dirty="0">
              <a:solidFill>
                <a:srgbClr val="000000"/>
              </a:solidFill>
            </a:endParaRPr>
          </a:p>
        </p:txBody>
      </p:sp>
      <p:pic>
        <p:nvPicPr>
          <p:cNvPr id="7" name="Picture 6">
            <a:extLst>
              <a:ext uri="{FF2B5EF4-FFF2-40B4-BE49-F238E27FC236}">
                <a16:creationId xmlns="" xmlns:a16="http://schemas.microsoft.com/office/drawing/2014/main" id="{BE7B108C-FC3C-4589-AC91-8A895FADE25D}"/>
              </a:ext>
            </a:extLst>
          </p:cNvPr>
          <p:cNvPicPr>
            <a:picLocks noChangeAspect="1"/>
          </p:cNvPicPr>
          <p:nvPr/>
        </p:nvPicPr>
        <p:blipFill>
          <a:blip r:embed="rId3"/>
          <a:stretch>
            <a:fillRect/>
          </a:stretch>
        </p:blipFill>
        <p:spPr>
          <a:xfrm>
            <a:off x="4655823" y="2328226"/>
            <a:ext cx="4230948" cy="2064703"/>
          </a:xfrm>
          <a:prstGeom prst="rect">
            <a:avLst/>
          </a:prstGeom>
        </p:spPr>
      </p:pic>
    </p:spTree>
    <p:extLst>
      <p:ext uri="{BB962C8B-B14F-4D97-AF65-F5344CB8AC3E}">
        <p14:creationId xmlns:p14="http://schemas.microsoft.com/office/powerpoint/2010/main" val="31232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11: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34591222"/>
              </p:ext>
            </p:extLst>
          </p:nvPr>
        </p:nvGraphicFramePr>
        <p:xfrm>
          <a:off x="455999" y="1082042"/>
          <a:ext cx="8229418" cy="3107706"/>
        </p:xfrm>
        <a:graphic>
          <a:graphicData uri="http://schemas.openxmlformats.org/drawingml/2006/table">
            <a:tbl>
              <a:tblPr firstRow="1" bandRow="1">
                <a:tableStyleId>{5C22544A-7EE6-4342-B048-85BDC9FD1C3A}</a:tableStyleId>
              </a:tblPr>
              <a:tblGrid>
                <a:gridCol w="1129733">
                  <a:extLst>
                    <a:ext uri="{9D8B030D-6E8A-4147-A177-3AD203B41FA5}">
                      <a16:colId xmlns="" xmlns:a16="http://schemas.microsoft.com/office/drawing/2014/main" val="20001"/>
                    </a:ext>
                  </a:extLst>
                </a:gridCol>
                <a:gridCol w="1857736">
                  <a:extLst>
                    <a:ext uri="{9D8B030D-6E8A-4147-A177-3AD203B41FA5}">
                      <a16:colId xmlns="" xmlns:a16="http://schemas.microsoft.com/office/drawing/2014/main" val="3156509146"/>
                    </a:ext>
                  </a:extLst>
                </a:gridCol>
                <a:gridCol w="4080076">
                  <a:extLst>
                    <a:ext uri="{9D8B030D-6E8A-4147-A177-3AD203B41FA5}">
                      <a16:colId xmlns="" xmlns:a16="http://schemas.microsoft.com/office/drawing/2014/main" val="20002"/>
                    </a:ext>
                  </a:extLst>
                </a:gridCol>
                <a:gridCol w="1161873">
                  <a:extLst>
                    <a:ext uri="{9D8B030D-6E8A-4147-A177-3AD203B41FA5}">
                      <a16:colId xmlns=""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 xmlns:a16="http://schemas.microsoft.com/office/drawing/2014/main" val="10000"/>
                  </a:ext>
                </a:extLst>
              </a:tr>
              <a:tr h="350784">
                <a:tc>
                  <a:txBody>
                    <a:bodyPr/>
                    <a:lstStyle/>
                    <a:p>
                      <a:pPr algn="ctr"/>
                      <a:r>
                        <a:rPr lang="en-US" sz="1100" dirty="0">
                          <a:solidFill>
                            <a:srgbClr val="000000"/>
                          </a:solidFill>
                        </a:rPr>
                        <a:t>11.1.9</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Implement Port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1"/>
                  </a:ext>
                </a:extLst>
              </a:tr>
              <a:tr h="350784">
                <a:tc>
                  <a:txBody>
                    <a:bodyPr/>
                    <a:lstStyle/>
                    <a:p>
                      <a:pPr algn="ctr"/>
                      <a:r>
                        <a:rPr lang="en-US" sz="1100" dirty="0">
                          <a:solidFill>
                            <a:srgbClr val="000000"/>
                          </a:solidFill>
                        </a:rPr>
                        <a:t>11.1.10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B0F0"/>
                          </a:solidFill>
                        </a:rPr>
                        <a:t>Packet Tracer</a:t>
                      </a:r>
                    </a:p>
                  </a:txBody>
                  <a:tcPr marL="68580" marR="68580" marT="34290" marB="34290" anchor="ctr"/>
                </a:tc>
                <a:tc>
                  <a:txBody>
                    <a:bodyPr/>
                    <a:lstStyle/>
                    <a:p>
                      <a:r>
                        <a:rPr lang="en-US" sz="1100" dirty="0">
                          <a:solidFill>
                            <a:srgbClr val="000000"/>
                          </a:solidFill>
                        </a:rPr>
                        <a:t>Implement Port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6"/>
                  </a:ext>
                </a:extLst>
              </a:tr>
              <a:tr h="350784">
                <a:tc>
                  <a:txBody>
                    <a:bodyPr/>
                    <a:lstStyle/>
                    <a:p>
                      <a:pPr algn="ctr"/>
                      <a:r>
                        <a:rPr lang="en-US" sz="1100" dirty="0">
                          <a:solidFill>
                            <a:srgbClr val="000000"/>
                          </a:solidFill>
                        </a:rPr>
                        <a:t>11.2.3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VLAN Hopping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10008"/>
                  </a:ext>
                </a:extLst>
              </a:tr>
              <a:tr h="350784">
                <a:tc>
                  <a:txBody>
                    <a:bodyPr/>
                    <a:lstStyle/>
                    <a:p>
                      <a:pPr algn="ctr"/>
                      <a:r>
                        <a:rPr lang="en-US" sz="1100" dirty="0">
                          <a:solidFill>
                            <a:srgbClr val="000000"/>
                          </a:solidFill>
                        </a:rPr>
                        <a:t>11.3.5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2582900979"/>
                  </a:ext>
                </a:extLst>
              </a:tr>
              <a:tr h="350784">
                <a:tc>
                  <a:txBody>
                    <a:bodyPr/>
                    <a:lstStyle/>
                    <a:p>
                      <a:pPr algn="ctr"/>
                      <a:r>
                        <a:rPr lang="en-US" sz="1100" dirty="0">
                          <a:solidFill>
                            <a:srgbClr val="000000"/>
                          </a:solidFill>
                        </a:rPr>
                        <a:t>11.4.4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ARP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522544737"/>
                  </a:ext>
                </a:extLst>
              </a:tr>
              <a:tr h="350784">
                <a:tc>
                  <a:txBody>
                    <a:bodyPr/>
                    <a:lstStyle/>
                    <a:p>
                      <a:pPr algn="ctr"/>
                      <a:r>
                        <a:rPr lang="en-US" sz="1100" dirty="0">
                          <a:solidFill>
                            <a:srgbClr val="000000"/>
                          </a:solidFill>
                        </a:rPr>
                        <a:t>11.5.4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Mitigate STP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001172460"/>
                  </a:ext>
                </a:extLst>
              </a:tr>
              <a:tr h="350784">
                <a:tc>
                  <a:txBody>
                    <a:bodyPr/>
                    <a:lstStyle/>
                    <a:p>
                      <a:pPr algn="ctr"/>
                      <a:r>
                        <a:rPr lang="en-US" sz="1100" dirty="0">
                          <a:solidFill>
                            <a:srgbClr val="000000"/>
                          </a:solidFill>
                        </a:rPr>
                        <a:t>11.6.1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B0F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Switch Security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22206681"/>
                  </a:ext>
                </a:extLst>
              </a:tr>
              <a:tr h="350784">
                <a:tc>
                  <a:txBody>
                    <a:bodyPr/>
                    <a:lstStyle/>
                    <a:p>
                      <a:pPr algn="ctr"/>
                      <a:r>
                        <a:rPr lang="en-US" sz="1100" dirty="0">
                          <a:solidFill>
                            <a:srgbClr val="000000"/>
                          </a:solidFill>
                        </a:rPr>
                        <a:t>11.6.2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Switch Security Configuration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Port Security (Cont.)</a:t>
            </a:r>
          </a:p>
        </p:txBody>
      </p:sp>
      <p:sp>
        <p:nvSpPr>
          <p:cNvPr id="5" name="Content Placeholder 4">
            <a:extLst>
              <a:ext uri="{FF2B5EF4-FFF2-40B4-BE49-F238E27FC236}">
                <a16:creationId xmlns="" xmlns:a16="http://schemas.microsoft.com/office/drawing/2014/main" id="{1DCA471A-95BE-4486-B5CC-A86D1D782742}"/>
              </a:ext>
            </a:extLst>
          </p:cNvPr>
          <p:cNvSpPr>
            <a:spLocks noGrp="1"/>
          </p:cNvSpPr>
          <p:nvPr>
            <p:ph idx="1"/>
          </p:nvPr>
        </p:nvSpPr>
        <p:spPr>
          <a:xfrm>
            <a:off x="474663" y="731837"/>
            <a:ext cx="3284538" cy="3689897"/>
          </a:xfrm>
        </p:spPr>
        <p:txBody>
          <a:bodyPr/>
          <a:lstStyle/>
          <a:p>
            <a:pPr marL="0" indent="0" algn="l"/>
            <a:r>
              <a:rPr lang="en-US" sz="1600" dirty="0">
                <a:solidFill>
                  <a:srgbClr val="000000"/>
                </a:solidFill>
              </a:rPr>
              <a:t>Use the </a:t>
            </a:r>
            <a:r>
              <a:rPr lang="en-US" sz="1600" b="1" dirty="0">
                <a:solidFill>
                  <a:srgbClr val="000000"/>
                </a:solidFill>
              </a:rPr>
              <a:t>show port-security interface</a:t>
            </a:r>
            <a:r>
              <a:rPr lang="en-US" sz="1600" dirty="0">
                <a:solidFill>
                  <a:srgbClr val="000000"/>
                </a:solidFill>
              </a:rPr>
              <a:t> command to view details for a specific interface, as shown previously and in this example.</a:t>
            </a:r>
          </a:p>
        </p:txBody>
      </p:sp>
      <p:pic>
        <p:nvPicPr>
          <p:cNvPr id="2" name="Picture 1">
            <a:extLst>
              <a:ext uri="{FF2B5EF4-FFF2-40B4-BE49-F238E27FC236}">
                <a16:creationId xmlns="" xmlns:a16="http://schemas.microsoft.com/office/drawing/2014/main" id="{17AF24AE-476F-42C0-8EDA-4DC5762B049F}"/>
              </a:ext>
            </a:extLst>
          </p:cNvPr>
          <p:cNvPicPr>
            <a:picLocks noChangeAspect="1"/>
          </p:cNvPicPr>
          <p:nvPr/>
        </p:nvPicPr>
        <p:blipFill>
          <a:blip r:embed="rId3"/>
          <a:stretch>
            <a:fillRect/>
          </a:stretch>
        </p:blipFill>
        <p:spPr>
          <a:xfrm>
            <a:off x="4023519" y="1038225"/>
            <a:ext cx="4057650" cy="3067050"/>
          </a:xfrm>
          <a:prstGeom prst="rect">
            <a:avLst/>
          </a:prstGeom>
        </p:spPr>
      </p:pic>
    </p:spTree>
    <p:extLst>
      <p:ext uri="{BB962C8B-B14F-4D97-AF65-F5344CB8AC3E}">
        <p14:creationId xmlns:p14="http://schemas.microsoft.com/office/powerpoint/2010/main" val="14818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Port Security (Cont.)</a:t>
            </a:r>
          </a:p>
        </p:txBody>
      </p:sp>
      <p:sp>
        <p:nvSpPr>
          <p:cNvPr id="5" name="Content Placeholder 4">
            <a:extLst>
              <a:ext uri="{FF2B5EF4-FFF2-40B4-BE49-F238E27FC236}">
                <a16:creationId xmlns="" xmlns:a16="http://schemas.microsoft.com/office/drawing/2014/main" id="{1DCA471A-95BE-4486-B5CC-A86D1D782742}"/>
              </a:ext>
            </a:extLst>
          </p:cNvPr>
          <p:cNvSpPr>
            <a:spLocks noGrp="1"/>
          </p:cNvSpPr>
          <p:nvPr>
            <p:ph idx="1"/>
          </p:nvPr>
        </p:nvSpPr>
        <p:spPr>
          <a:xfrm>
            <a:off x="137311" y="1169432"/>
            <a:ext cx="2418813" cy="3341079"/>
          </a:xfrm>
        </p:spPr>
        <p:txBody>
          <a:bodyPr/>
          <a:lstStyle/>
          <a:p>
            <a:pPr marL="0" indent="0" algn="l"/>
            <a:r>
              <a:rPr lang="en-US" sz="1600" dirty="0">
                <a:solidFill>
                  <a:srgbClr val="000000"/>
                </a:solidFill>
              </a:rPr>
              <a:t>To verify that MAC addresses are “sticking” to the configuration, use the </a:t>
            </a:r>
            <a:r>
              <a:rPr lang="en-US" sz="1600" b="1" dirty="0">
                <a:solidFill>
                  <a:srgbClr val="000000"/>
                </a:solidFill>
              </a:rPr>
              <a:t>show run</a:t>
            </a:r>
            <a:r>
              <a:rPr lang="en-US" sz="1600" dirty="0">
                <a:solidFill>
                  <a:srgbClr val="000000"/>
                </a:solidFill>
              </a:rPr>
              <a:t> command as shown in the example for </a:t>
            </a:r>
            <a:r>
              <a:rPr lang="en-US" sz="1600" dirty="0" err="1">
                <a:solidFill>
                  <a:srgbClr val="000000"/>
                </a:solidFill>
              </a:rPr>
              <a:t>FastEthernet</a:t>
            </a:r>
            <a:r>
              <a:rPr lang="en-US" sz="1600" dirty="0">
                <a:solidFill>
                  <a:srgbClr val="000000"/>
                </a:solidFill>
              </a:rPr>
              <a:t> 0/19.</a:t>
            </a:r>
          </a:p>
        </p:txBody>
      </p:sp>
      <p:pic>
        <p:nvPicPr>
          <p:cNvPr id="4" name="Picture 3">
            <a:extLst>
              <a:ext uri="{FF2B5EF4-FFF2-40B4-BE49-F238E27FC236}">
                <a16:creationId xmlns="" xmlns:a16="http://schemas.microsoft.com/office/drawing/2014/main" id="{86E12795-C168-4835-858E-236A55D82EAB}"/>
              </a:ext>
            </a:extLst>
          </p:cNvPr>
          <p:cNvPicPr>
            <a:picLocks noChangeAspect="1"/>
          </p:cNvPicPr>
          <p:nvPr/>
        </p:nvPicPr>
        <p:blipFill>
          <a:blip r:embed="rId3"/>
          <a:stretch>
            <a:fillRect/>
          </a:stretch>
        </p:blipFill>
        <p:spPr>
          <a:xfrm>
            <a:off x="2556124" y="2068497"/>
            <a:ext cx="6587876" cy="2999358"/>
          </a:xfrm>
          <a:prstGeom prst="rect">
            <a:avLst/>
          </a:prstGeom>
        </p:spPr>
      </p:pic>
    </p:spTree>
    <p:extLst>
      <p:ext uri="{BB962C8B-B14F-4D97-AF65-F5344CB8AC3E}">
        <p14:creationId xmlns:p14="http://schemas.microsoft.com/office/powerpoint/2010/main" val="150308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Port Security (Cont.)</a:t>
            </a:r>
          </a:p>
        </p:txBody>
      </p:sp>
      <p:sp>
        <p:nvSpPr>
          <p:cNvPr id="5" name="Content Placeholder 4">
            <a:extLst>
              <a:ext uri="{FF2B5EF4-FFF2-40B4-BE49-F238E27FC236}">
                <a16:creationId xmlns="" xmlns:a16="http://schemas.microsoft.com/office/drawing/2014/main" id="{1DCA471A-95BE-4486-B5CC-A86D1D782742}"/>
              </a:ext>
            </a:extLst>
          </p:cNvPr>
          <p:cNvSpPr>
            <a:spLocks noGrp="1"/>
          </p:cNvSpPr>
          <p:nvPr>
            <p:ph idx="1"/>
          </p:nvPr>
        </p:nvSpPr>
        <p:spPr>
          <a:xfrm>
            <a:off x="101801" y="1080653"/>
            <a:ext cx="2552622" cy="3341079"/>
          </a:xfrm>
        </p:spPr>
        <p:txBody>
          <a:bodyPr/>
          <a:lstStyle/>
          <a:p>
            <a:pPr marL="0" indent="0" algn="l"/>
            <a:r>
              <a:rPr lang="en-US" sz="1600" dirty="0">
                <a:solidFill>
                  <a:srgbClr val="000000"/>
                </a:solidFill>
              </a:rPr>
              <a:t>To display all secure MAC addresses that are manually configured or dynamically learned on all switch interfaces, use the </a:t>
            </a:r>
            <a:r>
              <a:rPr lang="en-US" sz="1600" b="1" dirty="0">
                <a:solidFill>
                  <a:srgbClr val="000000"/>
                </a:solidFill>
              </a:rPr>
              <a:t>show port-security address</a:t>
            </a:r>
            <a:r>
              <a:rPr lang="en-US" sz="1600" dirty="0">
                <a:solidFill>
                  <a:srgbClr val="000000"/>
                </a:solidFill>
              </a:rPr>
              <a:t> command as shown in the example.</a:t>
            </a:r>
          </a:p>
        </p:txBody>
      </p:sp>
      <p:pic>
        <p:nvPicPr>
          <p:cNvPr id="2" name="Picture 1">
            <a:extLst>
              <a:ext uri="{FF2B5EF4-FFF2-40B4-BE49-F238E27FC236}">
                <a16:creationId xmlns="" xmlns:a16="http://schemas.microsoft.com/office/drawing/2014/main" id="{BF305B6F-6776-426A-A059-C8ED4818A388}"/>
              </a:ext>
            </a:extLst>
          </p:cNvPr>
          <p:cNvPicPr>
            <a:picLocks noChangeAspect="1"/>
          </p:cNvPicPr>
          <p:nvPr/>
        </p:nvPicPr>
        <p:blipFill>
          <a:blip r:embed="rId3"/>
          <a:stretch>
            <a:fillRect/>
          </a:stretch>
        </p:blipFill>
        <p:spPr>
          <a:xfrm>
            <a:off x="2748161" y="1846555"/>
            <a:ext cx="6395840" cy="3296945"/>
          </a:xfrm>
          <a:prstGeom prst="rect">
            <a:avLst/>
          </a:prstGeom>
        </p:spPr>
      </p:pic>
    </p:spTree>
    <p:extLst>
      <p:ext uri="{BB962C8B-B14F-4D97-AF65-F5344CB8AC3E}">
        <p14:creationId xmlns:p14="http://schemas.microsoft.com/office/powerpoint/2010/main" val="385268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410" y="747423"/>
            <a:ext cx="7597522" cy="4206240"/>
          </a:xfrm>
        </p:spPr>
      </p:pic>
      <p:sp>
        <p:nvSpPr>
          <p:cNvPr id="3" name="Nadpis 2"/>
          <p:cNvSpPr>
            <a:spLocks noGrp="1"/>
          </p:cNvSpPr>
          <p:nvPr>
            <p:ph type="title"/>
          </p:nvPr>
        </p:nvSpPr>
        <p:spPr/>
        <p:txBody>
          <a:bodyPr/>
          <a:lstStyle/>
          <a:p>
            <a:r>
              <a:rPr lang="cs-CZ" dirty="0" smtClean="0"/>
              <a:t>Hrátky s časem</a:t>
            </a:r>
            <a:endParaRPr lang="cs-CZ" dirty="0"/>
          </a:p>
        </p:txBody>
      </p:sp>
    </p:spTree>
    <p:extLst>
      <p:ext uri="{BB962C8B-B14F-4D97-AF65-F5344CB8AC3E}">
        <p14:creationId xmlns:p14="http://schemas.microsoft.com/office/powerpoint/2010/main" val="38446114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9992" y="1180864"/>
            <a:ext cx="5582429" cy="3391373"/>
          </a:xfrm>
        </p:spPr>
      </p:pic>
      <p:sp>
        <p:nvSpPr>
          <p:cNvPr id="3" name="Nadpis 2"/>
          <p:cNvSpPr>
            <a:spLocks noGrp="1"/>
          </p:cNvSpPr>
          <p:nvPr>
            <p:ph type="title"/>
          </p:nvPr>
        </p:nvSpPr>
        <p:spPr/>
        <p:txBody>
          <a:bodyPr/>
          <a:lstStyle/>
          <a:p>
            <a:r>
              <a:rPr lang="cs-CZ" dirty="0" smtClean="0"/>
              <a:t>Typická konfigurace</a:t>
            </a:r>
            <a:endParaRPr lang="cs-CZ" dirty="0"/>
          </a:p>
        </p:txBody>
      </p:sp>
    </p:spTree>
    <p:extLst>
      <p:ext uri="{BB962C8B-B14F-4D97-AF65-F5344CB8AC3E}">
        <p14:creationId xmlns:p14="http://schemas.microsoft.com/office/powerpoint/2010/main" val="30499846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symbol pro obsah 4"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013" y="798513"/>
            <a:ext cx="8434387" cy="4156075"/>
          </a:xfrm>
        </p:spPr>
      </p:pic>
      <p:sp>
        <p:nvSpPr>
          <p:cNvPr id="3" name="Nadpis 2"/>
          <p:cNvSpPr>
            <a:spLocks noGrp="1"/>
          </p:cNvSpPr>
          <p:nvPr>
            <p:ph type="title"/>
          </p:nvPr>
        </p:nvSpPr>
        <p:spPr/>
        <p:txBody>
          <a:bodyPr/>
          <a:lstStyle/>
          <a:p>
            <a:r>
              <a:rPr lang="cs-CZ" smtClean="0"/>
              <a:t>Jiný typický příklad</a:t>
            </a:r>
            <a:endParaRPr lang="cs-CZ" dirty="0"/>
          </a:p>
        </p:txBody>
      </p:sp>
    </p:spTree>
    <p:extLst>
      <p:ext uri="{BB962C8B-B14F-4D97-AF65-F5344CB8AC3E}">
        <p14:creationId xmlns:p14="http://schemas.microsoft.com/office/powerpoint/2010/main" val="13917497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accent5">
              <a:lumMod val="60000"/>
              <a:lumOff val="40000"/>
            </a:schemeClr>
          </a:solidFill>
        </p:spPr>
        <p:txBody>
          <a:bodyPr/>
          <a:lstStyle/>
          <a:p>
            <a:r>
              <a:rPr lang="en-US" sz="2400" dirty="0" smtClean="0"/>
              <a:t>Packet </a:t>
            </a:r>
            <a:r>
              <a:rPr lang="en-US" sz="2400" dirty="0"/>
              <a:t>Tracer – Implement Port Security</a:t>
            </a:r>
          </a:p>
        </p:txBody>
      </p:sp>
      <p:sp>
        <p:nvSpPr>
          <p:cNvPr id="6" name="Content Placeholder 5">
            <a:extLst>
              <a:ext uri="{FF2B5EF4-FFF2-40B4-BE49-F238E27FC236}">
                <a16:creationId xmlns="" xmlns:a16="http://schemas.microsoft.com/office/drawing/2014/main" id="{5400C982-0294-4935-8BA0-4271BA6D6B9E}"/>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Part 1: Configure Port Security</a:t>
            </a:r>
          </a:p>
          <a:p>
            <a:pPr marL="285750" indent="-285750" algn="l">
              <a:buFont typeface="Arial" panose="020B0604020202020204" pitchFamily="34" charset="0"/>
              <a:buChar char="•"/>
            </a:pPr>
            <a:r>
              <a:rPr lang="en-US" sz="1800" dirty="0">
                <a:solidFill>
                  <a:srgbClr val="000000"/>
                </a:solidFill>
              </a:rPr>
              <a:t>Part 2: Verify Port Security</a:t>
            </a:r>
          </a:p>
        </p:txBody>
      </p:sp>
    </p:spTree>
    <p:extLst>
      <p:ext uri="{BB962C8B-B14F-4D97-AF65-F5344CB8AC3E}">
        <p14:creationId xmlns:p14="http://schemas.microsoft.com/office/powerpoint/2010/main" val="707195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11.2 Mitigate VLAN Attacks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VLAN </a:t>
            </a:r>
            <a:r>
              <a:rPr lang="en-US" sz="2400" dirty="0"/>
              <a:t>Attacks Review</a:t>
            </a:r>
          </a:p>
        </p:txBody>
      </p:sp>
      <p:sp>
        <p:nvSpPr>
          <p:cNvPr id="6" name="Content Placeholder 5">
            <a:extLst>
              <a:ext uri="{FF2B5EF4-FFF2-40B4-BE49-F238E27FC236}">
                <a16:creationId xmlns="" xmlns:a16="http://schemas.microsoft.com/office/drawing/2014/main" id="{5400C982-0294-4935-8BA0-4271BA6D6B9E}"/>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 VLAN hopping attack can be launched in one of three ways:</a:t>
            </a:r>
          </a:p>
          <a:p>
            <a:pPr marL="285750" indent="-285750" algn="l">
              <a:buFont typeface="Arial" panose="020B0604020202020204" pitchFamily="34" charset="0"/>
              <a:buChar char="•"/>
            </a:pPr>
            <a:r>
              <a:rPr lang="en-US" sz="1600" dirty="0">
                <a:solidFill>
                  <a:srgbClr val="000000"/>
                </a:solidFill>
              </a:rPr>
              <a:t>Spoofing DTP messages from the attacking host to cause the switch to enter </a:t>
            </a:r>
            <a:r>
              <a:rPr lang="en-US" sz="1600" dirty="0" err="1">
                <a:solidFill>
                  <a:srgbClr val="000000"/>
                </a:solidFill>
              </a:rPr>
              <a:t>trunking</a:t>
            </a:r>
            <a:r>
              <a:rPr lang="en-US" sz="1600" dirty="0">
                <a:solidFill>
                  <a:srgbClr val="000000"/>
                </a:solidFill>
              </a:rPr>
              <a:t> mode. From here, the attacker can send traffic tagged with the target VLAN, and the switch then delivers the packets to the destination.</a:t>
            </a:r>
          </a:p>
          <a:p>
            <a:pPr marL="285750" indent="-285750" algn="l">
              <a:spcBef>
                <a:spcPts val="1800"/>
              </a:spcBef>
              <a:buFont typeface="Arial" panose="020B0604020202020204" pitchFamily="34" charset="0"/>
              <a:buChar char="•"/>
            </a:pPr>
            <a:r>
              <a:rPr lang="en-US" sz="1600" dirty="0">
                <a:solidFill>
                  <a:srgbClr val="000000"/>
                </a:solidFill>
              </a:rPr>
              <a:t>Introducing a rogue switch and enabling </a:t>
            </a:r>
            <a:r>
              <a:rPr lang="en-US" sz="1600" dirty="0" err="1">
                <a:solidFill>
                  <a:srgbClr val="000000"/>
                </a:solidFill>
              </a:rPr>
              <a:t>trunking</a:t>
            </a:r>
            <a:r>
              <a:rPr lang="en-US" sz="1600" dirty="0">
                <a:solidFill>
                  <a:srgbClr val="000000"/>
                </a:solidFill>
              </a:rPr>
              <a:t>. The attacker can then access all the VLANs on the victim switch from the rogue switch.</a:t>
            </a:r>
          </a:p>
          <a:p>
            <a:pPr marL="285750" indent="-285750" algn="l">
              <a:spcBef>
                <a:spcPts val="1800"/>
              </a:spcBef>
              <a:buFont typeface="Arial" panose="020B0604020202020204" pitchFamily="34" charset="0"/>
              <a:buChar char="•"/>
            </a:pPr>
            <a:r>
              <a:rPr lang="en-US" sz="1600" dirty="0">
                <a:solidFill>
                  <a:srgbClr val="000000"/>
                </a:solidFill>
              </a:rPr>
              <a:t>Another type of VLAN hopping attack is a </a:t>
            </a:r>
            <a:r>
              <a:rPr lang="en-US" sz="1600" dirty="0">
                <a:solidFill>
                  <a:srgbClr val="FF0000"/>
                </a:solidFill>
              </a:rPr>
              <a:t>double-tagging</a:t>
            </a:r>
            <a:r>
              <a:rPr lang="en-US" sz="1600" dirty="0">
                <a:solidFill>
                  <a:srgbClr val="000000"/>
                </a:solidFill>
              </a:rPr>
              <a:t> (or double-encapsulated) attack. This attack takes advantage of the way hardware on most switches operate.</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758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Steps </a:t>
            </a:r>
            <a:r>
              <a:rPr lang="en-US" sz="2400" dirty="0"/>
              <a:t>to Mitigate VLAN Hopping Attacks</a:t>
            </a:r>
          </a:p>
        </p:txBody>
      </p:sp>
      <p:sp>
        <p:nvSpPr>
          <p:cNvPr id="6" name="Content Placeholder 5">
            <a:extLst>
              <a:ext uri="{FF2B5EF4-FFF2-40B4-BE49-F238E27FC236}">
                <a16:creationId xmlns="" xmlns:a16="http://schemas.microsoft.com/office/drawing/2014/main" id="{5400C982-0294-4935-8BA0-4271BA6D6B9E}"/>
              </a:ext>
            </a:extLst>
          </p:cNvPr>
          <p:cNvSpPr>
            <a:spLocks noGrp="1"/>
          </p:cNvSpPr>
          <p:nvPr>
            <p:ph idx="1"/>
          </p:nvPr>
        </p:nvSpPr>
        <p:spPr>
          <a:xfrm>
            <a:off x="124287" y="731837"/>
            <a:ext cx="5344358" cy="4053227"/>
          </a:xfrm>
        </p:spPr>
        <p:txBody>
          <a:bodyPr/>
          <a:lstStyle/>
          <a:p>
            <a:pPr marL="0" indent="0" algn="l">
              <a:spcBef>
                <a:spcPts val="1200"/>
              </a:spcBef>
            </a:pPr>
            <a:r>
              <a:rPr lang="am-ET" sz="1600" dirty="0" smtClean="0">
                <a:solidFill>
                  <a:srgbClr val="000000"/>
                </a:solidFill>
              </a:rPr>
              <a:t>Use the following steps to mitigate VLAN hopping attacks:</a:t>
            </a:r>
          </a:p>
          <a:p>
            <a:pPr marL="73085" lvl="1" indent="0">
              <a:spcBef>
                <a:spcPts val="1200"/>
              </a:spcBef>
              <a:buNone/>
            </a:pPr>
            <a:r>
              <a:rPr lang="am-ET" b="1" dirty="0" smtClean="0">
                <a:solidFill>
                  <a:srgbClr val="000000"/>
                </a:solidFill>
              </a:rPr>
              <a:t>Step 1</a:t>
            </a:r>
            <a:r>
              <a:rPr lang="am-ET" dirty="0" smtClean="0">
                <a:solidFill>
                  <a:srgbClr val="000000"/>
                </a:solidFill>
              </a:rPr>
              <a:t>: </a:t>
            </a:r>
            <a:r>
              <a:rPr lang="am-ET" dirty="0" smtClean="0">
                <a:solidFill>
                  <a:srgbClr val="FF0000"/>
                </a:solidFill>
              </a:rPr>
              <a:t>Disable DTP </a:t>
            </a:r>
            <a:r>
              <a:rPr lang="am-ET" dirty="0" smtClean="0">
                <a:solidFill>
                  <a:srgbClr val="000000"/>
                </a:solidFill>
              </a:rPr>
              <a:t>(auto trunking) negotiations </a:t>
            </a:r>
            <a:r>
              <a:rPr lang="am-ET" dirty="0" smtClean="0">
                <a:solidFill>
                  <a:srgbClr val="FF0000"/>
                </a:solidFill>
              </a:rPr>
              <a:t>on non-trunking</a:t>
            </a:r>
            <a:r>
              <a:rPr lang="am-ET" dirty="0" smtClean="0">
                <a:solidFill>
                  <a:srgbClr val="000000"/>
                </a:solidFill>
              </a:rPr>
              <a:t> ports by using the </a:t>
            </a:r>
            <a:r>
              <a:rPr lang="am-ET" b="1" dirty="0" smtClean="0">
                <a:solidFill>
                  <a:srgbClr val="000000"/>
                </a:solidFill>
              </a:rPr>
              <a:t>switchport mode access</a:t>
            </a:r>
            <a:r>
              <a:rPr lang="am-ET" dirty="0" smtClean="0">
                <a:solidFill>
                  <a:srgbClr val="000000"/>
                </a:solidFill>
              </a:rPr>
              <a:t> interface configuration command.</a:t>
            </a:r>
          </a:p>
          <a:p>
            <a:pPr marL="73085" lvl="1" indent="0">
              <a:spcBef>
                <a:spcPts val="1200"/>
              </a:spcBef>
              <a:buNone/>
            </a:pPr>
            <a:r>
              <a:rPr lang="am-ET" b="1" dirty="0" smtClean="0">
                <a:solidFill>
                  <a:srgbClr val="000000"/>
                </a:solidFill>
              </a:rPr>
              <a:t>Step 2</a:t>
            </a:r>
            <a:r>
              <a:rPr lang="am-ET" dirty="0" smtClean="0">
                <a:solidFill>
                  <a:srgbClr val="000000"/>
                </a:solidFill>
              </a:rPr>
              <a:t>: </a:t>
            </a:r>
            <a:r>
              <a:rPr lang="am-ET" dirty="0" smtClean="0">
                <a:solidFill>
                  <a:srgbClr val="FF0000"/>
                </a:solidFill>
              </a:rPr>
              <a:t>Disable unused ports </a:t>
            </a:r>
            <a:r>
              <a:rPr lang="am-ET" dirty="0" smtClean="0">
                <a:solidFill>
                  <a:srgbClr val="000000"/>
                </a:solidFill>
              </a:rPr>
              <a:t>and put them in an unused VLAN.</a:t>
            </a:r>
          </a:p>
          <a:p>
            <a:pPr marL="73085" lvl="1" indent="0">
              <a:spcBef>
                <a:spcPts val="1200"/>
              </a:spcBef>
              <a:buNone/>
            </a:pPr>
            <a:r>
              <a:rPr lang="am-ET" b="1" dirty="0" smtClean="0">
                <a:solidFill>
                  <a:srgbClr val="000000"/>
                </a:solidFill>
              </a:rPr>
              <a:t>Step 3</a:t>
            </a:r>
            <a:r>
              <a:rPr lang="am-ET" dirty="0" smtClean="0">
                <a:solidFill>
                  <a:srgbClr val="000000"/>
                </a:solidFill>
              </a:rPr>
              <a:t>: Manually enable the trunk link on a trunking port by using the </a:t>
            </a:r>
            <a:r>
              <a:rPr lang="am-ET" b="1" dirty="0" smtClean="0">
                <a:solidFill>
                  <a:srgbClr val="000000"/>
                </a:solidFill>
              </a:rPr>
              <a:t>switchport mode trunk</a:t>
            </a:r>
            <a:r>
              <a:rPr lang="am-ET" dirty="0" smtClean="0">
                <a:solidFill>
                  <a:srgbClr val="000000"/>
                </a:solidFill>
              </a:rPr>
              <a:t> command.</a:t>
            </a:r>
          </a:p>
          <a:p>
            <a:pPr marL="73085" lvl="1" indent="0">
              <a:spcBef>
                <a:spcPts val="1200"/>
              </a:spcBef>
              <a:buNone/>
            </a:pPr>
            <a:r>
              <a:rPr lang="am-ET" b="1" dirty="0" smtClean="0">
                <a:solidFill>
                  <a:srgbClr val="000000"/>
                </a:solidFill>
              </a:rPr>
              <a:t>Step 4</a:t>
            </a:r>
            <a:r>
              <a:rPr lang="am-ET" dirty="0" smtClean="0">
                <a:solidFill>
                  <a:srgbClr val="000000"/>
                </a:solidFill>
              </a:rPr>
              <a:t>: </a:t>
            </a:r>
            <a:r>
              <a:rPr lang="am-ET" dirty="0" smtClean="0">
                <a:solidFill>
                  <a:srgbClr val="FF0000"/>
                </a:solidFill>
              </a:rPr>
              <a:t>Disable DTP </a:t>
            </a:r>
            <a:r>
              <a:rPr lang="am-ET" dirty="0" smtClean="0">
                <a:solidFill>
                  <a:srgbClr val="000000"/>
                </a:solidFill>
              </a:rPr>
              <a:t>(auto trunking) negotiations </a:t>
            </a:r>
            <a:r>
              <a:rPr lang="am-ET" dirty="0" smtClean="0">
                <a:solidFill>
                  <a:srgbClr val="FF0000"/>
                </a:solidFill>
              </a:rPr>
              <a:t>on trunking</a:t>
            </a:r>
            <a:r>
              <a:rPr lang="am-ET" dirty="0" smtClean="0">
                <a:solidFill>
                  <a:srgbClr val="000000"/>
                </a:solidFill>
              </a:rPr>
              <a:t> ports by using the </a:t>
            </a:r>
            <a:r>
              <a:rPr lang="am-ET" b="1" dirty="0" smtClean="0">
                <a:solidFill>
                  <a:srgbClr val="000000"/>
                </a:solidFill>
              </a:rPr>
              <a:t>switchport nonegotiate</a:t>
            </a:r>
            <a:r>
              <a:rPr lang="am-ET" dirty="0" smtClean="0">
                <a:solidFill>
                  <a:srgbClr val="000000"/>
                </a:solidFill>
              </a:rPr>
              <a:t> command.</a:t>
            </a:r>
          </a:p>
          <a:p>
            <a:pPr marL="73085" lvl="1" indent="0">
              <a:spcBef>
                <a:spcPts val="1200"/>
              </a:spcBef>
              <a:buNone/>
            </a:pPr>
            <a:r>
              <a:rPr lang="am-ET" b="1" dirty="0" smtClean="0">
                <a:solidFill>
                  <a:srgbClr val="000000"/>
                </a:solidFill>
              </a:rPr>
              <a:t>Step 5</a:t>
            </a:r>
            <a:r>
              <a:rPr lang="am-ET" dirty="0" smtClean="0">
                <a:solidFill>
                  <a:srgbClr val="000000"/>
                </a:solidFill>
              </a:rPr>
              <a:t>: Set the native VLAN to a VLAN other than VLAN 1 by using the </a:t>
            </a:r>
            <a:r>
              <a:rPr lang="am-ET" b="1" dirty="0" smtClean="0">
                <a:solidFill>
                  <a:srgbClr val="000000"/>
                </a:solidFill>
              </a:rPr>
              <a:t>switchport trunk native vlan</a:t>
            </a:r>
            <a:r>
              <a:rPr lang="am-ET" dirty="0" smtClean="0">
                <a:solidFill>
                  <a:srgbClr val="000000"/>
                </a:solidFill>
              </a:rPr>
              <a:t> </a:t>
            </a:r>
            <a:r>
              <a:rPr lang="am-ET" i="1" dirty="0" smtClean="0">
                <a:solidFill>
                  <a:srgbClr val="000000"/>
                </a:solidFill>
              </a:rPr>
              <a:t>vlan_number</a:t>
            </a:r>
            <a:r>
              <a:rPr lang="am-ET" dirty="0" smtClean="0">
                <a:solidFill>
                  <a:srgbClr val="000000"/>
                </a:solidFill>
              </a:rPr>
              <a:t> command.</a:t>
            </a:r>
          </a:p>
          <a:p>
            <a:pPr marL="0" indent="0" algn="l"/>
            <a:endParaRPr lang="en-US" sz="1600" dirty="0">
              <a:solidFill>
                <a:srgbClr val="000000"/>
              </a:solidFill>
            </a:endParaRPr>
          </a:p>
        </p:txBody>
      </p:sp>
      <p:pic>
        <p:nvPicPr>
          <p:cNvPr id="2" name="Picture 1">
            <a:extLst>
              <a:ext uri="{FF2B5EF4-FFF2-40B4-BE49-F238E27FC236}">
                <a16:creationId xmlns="" xmlns:a16="http://schemas.microsoft.com/office/drawing/2014/main" id="{4B283275-97C2-4347-915A-A6F661DCE292}"/>
              </a:ext>
            </a:extLst>
          </p:cNvPr>
          <p:cNvPicPr>
            <a:picLocks noChangeAspect="1"/>
          </p:cNvPicPr>
          <p:nvPr/>
        </p:nvPicPr>
        <p:blipFill>
          <a:blip r:embed="rId3"/>
          <a:stretch>
            <a:fillRect/>
          </a:stretch>
        </p:blipFill>
        <p:spPr>
          <a:xfrm>
            <a:off x="5416391" y="896645"/>
            <a:ext cx="3727609" cy="2610033"/>
          </a:xfrm>
          <a:prstGeom prst="rect">
            <a:avLst/>
          </a:prstGeom>
        </p:spPr>
      </p:pic>
    </p:spTree>
    <p:extLst>
      <p:ext uri="{BB962C8B-B14F-4D97-AF65-F5344CB8AC3E}">
        <p14:creationId xmlns:p14="http://schemas.microsoft.com/office/powerpoint/2010/main" val="99702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Switch Security Configuration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Configure switch security to mitigate LAN attacks</a:t>
            </a:r>
            <a:endParaRPr lang="en-US" altLang="en-US" sz="500" dirty="0">
              <a:solidFill>
                <a:schemeClr val="tx1"/>
              </a:solidFill>
            </a:endParaRPr>
          </a:p>
          <a:p>
            <a:endParaRPr lang="en-US" dirty="0"/>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705733832"/>
              </p:ext>
            </p:extLst>
          </p:nvPr>
        </p:nvGraphicFramePr>
        <p:xfrm>
          <a:off x="323274" y="1556495"/>
          <a:ext cx="7896830" cy="2678430"/>
        </p:xfrm>
        <a:graphic>
          <a:graphicData uri="http://schemas.openxmlformats.org/drawingml/2006/table">
            <a:tbl>
              <a:tblPr firstRow="1" bandRow="1">
                <a:tableStyleId>{5C22544A-7EE6-4342-B048-85BDC9FD1C3A}</a:tableStyleId>
              </a:tblPr>
              <a:tblGrid>
                <a:gridCol w="2595417">
                  <a:extLst>
                    <a:ext uri="{9D8B030D-6E8A-4147-A177-3AD203B41FA5}">
                      <a16:colId xmlns="" xmlns:a16="http://schemas.microsoft.com/office/drawing/2014/main" val="2579019526"/>
                    </a:ext>
                  </a:extLst>
                </a:gridCol>
                <a:gridCol w="5301413">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1" dirty="0">
                          <a:solidFill>
                            <a:schemeClr val="bg1"/>
                          </a:solidFill>
                          <a:effectLst/>
                        </a:rPr>
                        <a:t>Implement Port Security</a:t>
                      </a:r>
                    </a:p>
                  </a:txBody>
                  <a:tcPr marL="47625" marR="47625" marT="47625" marB="47625" anchor="ctr">
                    <a:solidFill>
                      <a:schemeClr val="accent1"/>
                    </a:solidFill>
                  </a:tcPr>
                </a:tc>
                <a:tc>
                  <a:txBody>
                    <a:bodyPr/>
                    <a:lstStyle/>
                    <a:p>
                      <a:pPr fontAlgn="ctr"/>
                      <a:r>
                        <a:rPr lang="en-US" b="0" dirty="0">
                          <a:effectLst/>
                        </a:rPr>
                        <a:t>Implement port security to mitigate MAC address table attacks.</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en-US" b="1" dirty="0">
                          <a:solidFill>
                            <a:schemeClr val="bg1"/>
                          </a:solidFill>
                          <a:effectLst/>
                        </a:rPr>
                        <a:t>Mitigate VLAN Attacks</a:t>
                      </a:r>
                    </a:p>
                  </a:txBody>
                  <a:tcPr marL="47625" marR="47625" marT="47625" marB="47625" anchor="ctr">
                    <a:solidFill>
                      <a:schemeClr val="accent1"/>
                    </a:solidFill>
                  </a:tcPr>
                </a:tc>
                <a:tc>
                  <a:txBody>
                    <a:bodyPr/>
                    <a:lstStyle/>
                    <a:p>
                      <a:pPr fontAlgn="ctr"/>
                      <a:r>
                        <a:rPr lang="en-US" b="0" dirty="0">
                          <a:effectLst/>
                        </a:rPr>
                        <a:t>Explain how to configure DTP and native VLAN to mitigate VLAN attacks.</a:t>
                      </a:r>
                    </a:p>
                  </a:txBody>
                  <a:tcPr marL="47625" marR="47625" marT="47625" marB="47625" anchor="ctr"/>
                </a:tc>
                <a:extLst>
                  <a:ext uri="{0D108BD9-81ED-4DB2-BD59-A6C34878D82A}">
                    <a16:rowId xmlns="" xmlns:a16="http://schemas.microsoft.com/office/drawing/2014/main" val="2772085455"/>
                  </a:ext>
                </a:extLst>
              </a:tr>
              <a:tr h="370840">
                <a:tc>
                  <a:txBody>
                    <a:bodyPr/>
                    <a:lstStyle/>
                    <a:p>
                      <a:pPr fontAlgn="ctr"/>
                      <a:r>
                        <a:rPr lang="en-US" b="1" dirty="0">
                          <a:solidFill>
                            <a:schemeClr val="bg1"/>
                          </a:solidFill>
                          <a:effectLst/>
                        </a:rPr>
                        <a:t>Mitigate DHCP Attacks</a:t>
                      </a:r>
                    </a:p>
                  </a:txBody>
                  <a:tcPr marL="47625" marR="47625" marT="47625" marB="47625" anchor="ctr">
                    <a:solidFill>
                      <a:schemeClr val="accent1"/>
                    </a:solidFill>
                  </a:tcPr>
                </a:tc>
                <a:tc>
                  <a:txBody>
                    <a:bodyPr/>
                    <a:lstStyle/>
                    <a:p>
                      <a:pPr fontAlgn="ctr"/>
                      <a:r>
                        <a:rPr lang="en-US" b="0" dirty="0">
                          <a:effectLst/>
                        </a:rPr>
                        <a:t>Explain how to configure DHCP snooping to mitigate DHCP attacks.</a:t>
                      </a:r>
                    </a:p>
                  </a:txBody>
                  <a:tcPr marL="47625" marR="47625" marT="47625" marB="47625" anchor="ctr"/>
                </a:tc>
                <a:extLst>
                  <a:ext uri="{0D108BD9-81ED-4DB2-BD59-A6C34878D82A}">
                    <a16:rowId xmlns="" xmlns:a16="http://schemas.microsoft.com/office/drawing/2014/main" val="3228802595"/>
                  </a:ext>
                </a:extLst>
              </a:tr>
              <a:tr h="370840">
                <a:tc>
                  <a:txBody>
                    <a:bodyPr/>
                    <a:lstStyle/>
                    <a:p>
                      <a:pPr fontAlgn="ctr"/>
                      <a:r>
                        <a:rPr lang="en-US" b="1" dirty="0">
                          <a:solidFill>
                            <a:schemeClr val="bg1"/>
                          </a:solidFill>
                          <a:effectLst/>
                        </a:rPr>
                        <a:t>Mitigate ARP Attacks</a:t>
                      </a:r>
                    </a:p>
                  </a:txBody>
                  <a:tcPr marL="47625" marR="47625" marT="47625" marB="47625" anchor="ctr">
                    <a:solidFill>
                      <a:schemeClr val="accent1"/>
                    </a:solidFill>
                  </a:tcPr>
                </a:tc>
                <a:tc>
                  <a:txBody>
                    <a:bodyPr/>
                    <a:lstStyle/>
                    <a:p>
                      <a:pPr fontAlgn="ctr"/>
                      <a:r>
                        <a:rPr lang="en-US" b="0" dirty="0">
                          <a:effectLst/>
                        </a:rPr>
                        <a:t>Explain how to configure ARP inspection to mitigate ARP attacks.</a:t>
                      </a:r>
                    </a:p>
                  </a:txBody>
                  <a:tcPr marL="47625" marR="47625" marT="47625" marB="47625" anchor="ctr"/>
                </a:tc>
                <a:extLst>
                  <a:ext uri="{0D108BD9-81ED-4DB2-BD59-A6C34878D82A}">
                    <a16:rowId xmlns="" xmlns:a16="http://schemas.microsoft.com/office/drawing/2014/main" val="3134809945"/>
                  </a:ext>
                </a:extLst>
              </a:tr>
              <a:tr h="370840">
                <a:tc>
                  <a:txBody>
                    <a:bodyPr/>
                    <a:lstStyle/>
                    <a:p>
                      <a:pPr fontAlgn="ctr"/>
                      <a:r>
                        <a:rPr lang="en-US" b="1" dirty="0">
                          <a:solidFill>
                            <a:schemeClr val="bg1"/>
                          </a:solidFill>
                          <a:effectLst/>
                        </a:rPr>
                        <a:t>Mitigate STP Attacks</a:t>
                      </a:r>
                    </a:p>
                  </a:txBody>
                  <a:tcPr marL="47625" marR="47625" marT="47625" marB="47625" anchor="ctr">
                    <a:solidFill>
                      <a:schemeClr val="accent1"/>
                    </a:solidFill>
                  </a:tcPr>
                </a:tc>
                <a:tc>
                  <a:txBody>
                    <a:bodyPr/>
                    <a:lstStyle/>
                    <a:p>
                      <a:pPr fontAlgn="ctr"/>
                      <a:r>
                        <a:rPr lang="en-US" b="0" dirty="0">
                          <a:effectLst/>
                        </a:rPr>
                        <a:t>Explain how to configure </a:t>
                      </a:r>
                      <a:r>
                        <a:rPr lang="en-US" b="0" dirty="0" err="1">
                          <a:effectLst/>
                        </a:rPr>
                        <a:t>PortFast</a:t>
                      </a:r>
                      <a:r>
                        <a:rPr lang="en-US" b="0" dirty="0">
                          <a:effectLst/>
                        </a:rPr>
                        <a:t> and BPDU Guard to mitigate STP Attacks.</a:t>
                      </a:r>
                    </a:p>
                  </a:txBody>
                  <a:tcPr marL="47625" marR="47625" marT="47625" marB="47625" anchor="ctr"/>
                </a:tc>
                <a:extLst>
                  <a:ext uri="{0D108BD9-81ED-4DB2-BD59-A6C34878D82A}">
                    <a16:rowId xmlns=""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11.3 Mitigate DHCP Attacks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 </a:t>
            </a:r>
            <a:r>
              <a:rPr lang="en-US" sz="2400" dirty="0"/>
              <a:t>Attack Review</a:t>
            </a:r>
          </a:p>
        </p:txBody>
      </p:sp>
      <p:sp>
        <p:nvSpPr>
          <p:cNvPr id="4" name="Content Placeholder 3">
            <a:extLst>
              <a:ext uri="{FF2B5EF4-FFF2-40B4-BE49-F238E27FC236}">
                <a16:creationId xmlns="" xmlns:a16="http://schemas.microsoft.com/office/drawing/2014/main" id="{0C58F69B-D5FE-8D40-85B1-1B48F21BF3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goal of a DHCP starvation attack is to an attack tool such as </a:t>
            </a:r>
            <a:r>
              <a:rPr lang="en-US" sz="1600" dirty="0">
                <a:solidFill>
                  <a:srgbClr val="0070C0"/>
                </a:solidFill>
              </a:rPr>
              <a:t>Gobbler</a:t>
            </a:r>
            <a:r>
              <a:rPr lang="en-US" sz="1600" dirty="0">
                <a:solidFill>
                  <a:srgbClr val="000000"/>
                </a:solidFill>
              </a:rPr>
              <a:t> to create a Denial of Service (DoS) for connecting clients. </a:t>
            </a:r>
          </a:p>
          <a:p>
            <a:pPr marL="0" indent="0" algn="l"/>
            <a:endParaRPr lang="en-US" sz="1600" dirty="0">
              <a:solidFill>
                <a:srgbClr val="000000"/>
              </a:solidFill>
            </a:endParaRPr>
          </a:p>
          <a:p>
            <a:pPr marL="0" indent="0" algn="l"/>
            <a:r>
              <a:rPr lang="en-US" sz="1600" dirty="0">
                <a:solidFill>
                  <a:srgbClr val="000000"/>
                </a:solidFill>
              </a:rPr>
              <a:t>Recall that DHCP starvation attacks can be effectively mitigated by using port security because Gobbler uses a unique source MAC address for each DHCP request sent. However, mitigating DHCP spoofing attacks requires more protection. </a:t>
            </a:r>
          </a:p>
          <a:p>
            <a:pPr marL="0" indent="0" algn="l"/>
            <a:endParaRPr lang="en-US" sz="1600" dirty="0">
              <a:solidFill>
                <a:srgbClr val="000000"/>
              </a:solidFill>
            </a:endParaRPr>
          </a:p>
          <a:p>
            <a:pPr marL="0" indent="0" algn="l"/>
            <a:r>
              <a:rPr lang="en-US" sz="1600" dirty="0">
                <a:solidFill>
                  <a:srgbClr val="000000"/>
                </a:solidFill>
              </a:rPr>
              <a:t>Gobbler could be configured to use the actual interface MAC address as the source Ethernet address, but specify a different Ethernet address in the DHCP payload. This would render port security ineffective because the source MAC address would be legitimate.</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DHCP spoofing attacks can be mitigated by using DHCP snooping on trusted ports.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1545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60070" y="1347788"/>
            <a:ext cx="9030534" cy="3584632"/>
          </a:xfrm>
        </p:spPr>
        <p:txBody>
          <a:bodyPr/>
          <a:lstStyle/>
          <a:p>
            <a:pPr marL="285750" indent="-285750" algn="l">
              <a:buFont typeface="Wingdings" panose="05000000000000000000" pitchFamily="2" charset="2"/>
              <a:buChar char="§"/>
            </a:pPr>
            <a:r>
              <a:rPr lang="cs-CZ" sz="1400" dirty="0" smtClean="0">
                <a:solidFill>
                  <a:srgbClr val="000000"/>
                </a:solidFill>
              </a:rPr>
              <a:t>Nástroj </a:t>
            </a:r>
            <a:r>
              <a:rPr lang="cs-CZ" sz="1400" dirty="0">
                <a:solidFill>
                  <a:srgbClr val="000000"/>
                </a:solidFill>
              </a:rPr>
              <a:t>určený k auditu různých aspektů sítí DHCP, od detekce, zda je DHCP spuštěn v síti, až po provedení útoku odmítnutí služby. </a:t>
            </a:r>
            <a:r>
              <a:rPr lang="cs-CZ" sz="1400" dirty="0" err="1">
                <a:solidFill>
                  <a:srgbClr val="000000"/>
                </a:solidFill>
              </a:rPr>
              <a:t>Gobbler</a:t>
            </a:r>
            <a:r>
              <a:rPr lang="cs-CZ" sz="1400" dirty="0">
                <a:solidFill>
                  <a:srgbClr val="000000"/>
                </a:solidFill>
              </a:rPr>
              <a:t> také využívá DHCP a </a:t>
            </a:r>
            <a:r>
              <a:rPr lang="cs-CZ" sz="1400" dirty="0" err="1">
                <a:solidFill>
                  <a:srgbClr val="000000"/>
                </a:solidFill>
              </a:rPr>
              <a:t>Ethernet</a:t>
            </a:r>
            <a:r>
              <a:rPr lang="cs-CZ" sz="1400" dirty="0">
                <a:solidFill>
                  <a:srgbClr val="000000"/>
                </a:solidFill>
              </a:rPr>
              <a:t>, aby umožnil distribuované skenování falešných portů s přidaným bonusem schopnosti čichat odpověď od falešného hostitele. Tento nástroj je založen na důkazu koncepčního kódu „DHCP </a:t>
            </a:r>
            <a:r>
              <a:rPr lang="cs-CZ" sz="1400" dirty="0" err="1">
                <a:solidFill>
                  <a:srgbClr val="000000"/>
                </a:solidFill>
              </a:rPr>
              <a:t>Gobbler</a:t>
            </a:r>
            <a:r>
              <a:rPr lang="cs-CZ" sz="1400" dirty="0">
                <a:solidFill>
                  <a:srgbClr val="000000"/>
                </a:solidFill>
              </a:rPr>
              <a:t>“, který je k dispozici na adrese networkpenetration.com.</a:t>
            </a:r>
          </a:p>
          <a:p>
            <a:pPr marL="285750" indent="-285750" algn="l">
              <a:buFont typeface="Wingdings" panose="05000000000000000000" pitchFamily="2" charset="2"/>
              <a:buChar char="§"/>
            </a:pPr>
            <a:endParaRPr lang="cs-CZ" sz="1400" dirty="0">
              <a:solidFill>
                <a:srgbClr val="000000"/>
              </a:solidFill>
            </a:endParaRPr>
          </a:p>
          <a:p>
            <a:pPr marL="285750" indent="-285750" algn="l">
              <a:buFont typeface="Wingdings" panose="05000000000000000000" pitchFamily="2" charset="2"/>
              <a:buChar char="§"/>
            </a:pPr>
            <a:r>
              <a:rPr lang="cs-CZ" sz="1400" dirty="0" err="1">
                <a:solidFill>
                  <a:srgbClr val="000000"/>
                </a:solidFill>
              </a:rPr>
              <a:t>Gobbler</a:t>
            </a:r>
            <a:r>
              <a:rPr lang="cs-CZ" sz="1400" dirty="0">
                <a:solidFill>
                  <a:srgbClr val="000000"/>
                </a:solidFill>
              </a:rPr>
              <a:t> jde dokonce o krok dále než </a:t>
            </a:r>
            <a:r>
              <a:rPr lang="cs-CZ" sz="1400" dirty="0" err="1">
                <a:solidFill>
                  <a:srgbClr val="000000"/>
                </a:solidFill>
              </a:rPr>
              <a:t>Yersinia</a:t>
            </a:r>
            <a:r>
              <a:rPr lang="cs-CZ" sz="1400" dirty="0">
                <a:solidFill>
                  <a:srgbClr val="000000"/>
                </a:solidFill>
              </a:rPr>
              <a:t>. Některé servery DHCP pravidelně odesílají požadavky ARP (</a:t>
            </a:r>
            <a:r>
              <a:rPr lang="cs-CZ" sz="1400" dirty="0" err="1">
                <a:solidFill>
                  <a:srgbClr val="000000"/>
                </a:solidFill>
              </a:rPr>
              <a:t>Address</a:t>
            </a:r>
            <a:r>
              <a:rPr lang="cs-CZ" sz="1400" dirty="0">
                <a:solidFill>
                  <a:srgbClr val="000000"/>
                </a:solidFill>
              </a:rPr>
              <a:t> </a:t>
            </a:r>
            <a:r>
              <a:rPr lang="cs-CZ" sz="1400" dirty="0" err="1">
                <a:solidFill>
                  <a:srgbClr val="000000"/>
                </a:solidFill>
              </a:rPr>
              <a:t>Resolution</a:t>
            </a:r>
            <a:r>
              <a:rPr lang="cs-CZ" sz="1400" dirty="0">
                <a:solidFill>
                  <a:srgbClr val="000000"/>
                </a:solidFill>
              </a:rPr>
              <a:t> </a:t>
            </a:r>
            <a:r>
              <a:rPr lang="cs-CZ" sz="1400" dirty="0" err="1">
                <a:solidFill>
                  <a:srgbClr val="000000"/>
                </a:solidFill>
              </a:rPr>
              <a:t>Protocol</a:t>
            </a:r>
            <a:r>
              <a:rPr lang="cs-CZ" sz="1400" dirty="0">
                <a:solidFill>
                  <a:srgbClr val="000000"/>
                </a:solidFill>
              </a:rPr>
              <a:t>) nebo echo pakety Internet </a:t>
            </a:r>
            <a:r>
              <a:rPr lang="cs-CZ" sz="1400" dirty="0" err="1">
                <a:solidFill>
                  <a:srgbClr val="000000"/>
                </a:solidFill>
              </a:rPr>
              <a:t>Control</a:t>
            </a:r>
            <a:r>
              <a:rPr lang="cs-CZ" sz="1400" dirty="0">
                <a:solidFill>
                  <a:srgbClr val="000000"/>
                </a:solidFill>
              </a:rPr>
              <a:t> </a:t>
            </a:r>
            <a:r>
              <a:rPr lang="cs-CZ" sz="1400" dirty="0" err="1">
                <a:solidFill>
                  <a:srgbClr val="000000"/>
                </a:solidFill>
              </a:rPr>
              <a:t>Message</a:t>
            </a:r>
            <a:r>
              <a:rPr lang="cs-CZ" sz="1400" dirty="0">
                <a:solidFill>
                  <a:srgbClr val="000000"/>
                </a:solidFill>
              </a:rPr>
              <a:t> </a:t>
            </a:r>
            <a:r>
              <a:rPr lang="cs-CZ" sz="1400" dirty="0" err="1">
                <a:solidFill>
                  <a:srgbClr val="000000"/>
                </a:solidFill>
              </a:rPr>
              <a:t>Protocol</a:t>
            </a:r>
            <a:r>
              <a:rPr lang="cs-CZ" sz="1400" dirty="0">
                <a:solidFill>
                  <a:srgbClr val="000000"/>
                </a:solidFill>
              </a:rPr>
              <a:t> (ICMP), aby zkoumaly adresy IP, které mohl server znovu získat. Servery neprovádějí tuto kontrolu z bezpečnostních důvodů; místo toho to dělají proto, že klienti někdy nevypnou při přidělení své IP adresy.</a:t>
            </a:r>
          </a:p>
          <a:p>
            <a:pPr marL="285750" indent="-285750" algn="l">
              <a:buFont typeface="Wingdings" panose="05000000000000000000" pitchFamily="2" charset="2"/>
              <a:buChar char="§"/>
            </a:pPr>
            <a:endParaRPr lang="cs-CZ" sz="1400" dirty="0">
              <a:solidFill>
                <a:srgbClr val="000000"/>
              </a:solidFill>
            </a:endParaRPr>
          </a:p>
          <a:p>
            <a:pPr marL="285750" indent="-285750" algn="l">
              <a:buFont typeface="Wingdings" panose="05000000000000000000" pitchFamily="2" charset="2"/>
              <a:buChar char="§"/>
            </a:pPr>
            <a:r>
              <a:rPr lang="cs-CZ" sz="1400" dirty="0">
                <a:solidFill>
                  <a:srgbClr val="000000"/>
                </a:solidFill>
              </a:rPr>
              <a:t>Autoři </a:t>
            </a:r>
            <a:r>
              <a:rPr lang="cs-CZ" sz="1400" dirty="0" err="1">
                <a:solidFill>
                  <a:srgbClr val="000000"/>
                </a:solidFill>
              </a:rPr>
              <a:t>Gobbleru</a:t>
            </a:r>
            <a:r>
              <a:rPr lang="cs-CZ" sz="1400" dirty="0">
                <a:solidFill>
                  <a:srgbClr val="000000"/>
                </a:solidFill>
              </a:rPr>
              <a:t> pozorovali toto chování serveru DHCP a vybavili </a:t>
            </a:r>
            <a:r>
              <a:rPr lang="cs-CZ" sz="1400" dirty="0" err="1">
                <a:solidFill>
                  <a:srgbClr val="000000"/>
                </a:solidFill>
              </a:rPr>
              <a:t>Gobblera</a:t>
            </a:r>
            <a:r>
              <a:rPr lang="cs-CZ" sz="1400" dirty="0">
                <a:solidFill>
                  <a:srgbClr val="000000"/>
                </a:solidFill>
              </a:rPr>
              <a:t> schopností působit proti reakci na ARP požadavky!</a:t>
            </a:r>
          </a:p>
        </p:txBody>
      </p:sp>
      <p:sp>
        <p:nvSpPr>
          <p:cNvPr id="3" name="Nadpis 2"/>
          <p:cNvSpPr>
            <a:spLocks noGrp="1"/>
          </p:cNvSpPr>
          <p:nvPr>
            <p:ph type="title"/>
          </p:nvPr>
        </p:nvSpPr>
        <p:spPr>
          <a:xfrm>
            <a:off x="437765" y="341313"/>
            <a:ext cx="8639489" cy="731837"/>
          </a:xfrm>
        </p:spPr>
        <p:txBody>
          <a:bodyPr/>
          <a:lstStyle/>
          <a:p>
            <a:r>
              <a:rPr lang="cs-CZ" dirty="0" err="1">
                <a:solidFill>
                  <a:srgbClr val="000000"/>
                </a:solidFill>
              </a:rPr>
              <a:t>Gobbler</a:t>
            </a:r>
            <a:r>
              <a:rPr lang="cs-CZ" dirty="0">
                <a:solidFill>
                  <a:srgbClr val="000000"/>
                </a:solidFill>
              </a:rPr>
              <a:t> se specializuje </a:t>
            </a:r>
            <a:r>
              <a:rPr lang="cs-CZ" dirty="0" smtClean="0">
                <a:solidFill>
                  <a:srgbClr val="000000"/>
                </a:solidFill>
              </a:rPr>
              <a:t>pouze na </a:t>
            </a:r>
            <a:r>
              <a:rPr lang="cs-CZ" dirty="0">
                <a:solidFill>
                  <a:srgbClr val="000000"/>
                </a:solidFill>
              </a:rPr>
              <a:t>útoky </a:t>
            </a:r>
            <a:r>
              <a:rPr lang="cs-CZ" dirty="0" smtClean="0">
                <a:solidFill>
                  <a:srgbClr val="000000"/>
                </a:solidFill>
              </a:rPr>
              <a:t>DHCP</a:t>
            </a:r>
            <a:endParaRPr lang="cs-CZ" dirty="0"/>
          </a:p>
        </p:txBody>
      </p:sp>
    </p:spTree>
    <p:extLst>
      <p:ext uri="{BB962C8B-B14F-4D97-AF65-F5344CB8AC3E}">
        <p14:creationId xmlns:p14="http://schemas.microsoft.com/office/powerpoint/2010/main" val="369135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 </a:t>
            </a:r>
            <a:r>
              <a:rPr lang="en-US" sz="2400" dirty="0"/>
              <a:t>Snooping</a:t>
            </a:r>
          </a:p>
        </p:txBody>
      </p:sp>
      <p:sp>
        <p:nvSpPr>
          <p:cNvPr id="5" name="Content Placeholder 4">
            <a:extLst>
              <a:ext uri="{FF2B5EF4-FFF2-40B4-BE49-F238E27FC236}">
                <a16:creationId xmlns="" xmlns:a16="http://schemas.microsoft.com/office/drawing/2014/main" id="{8C7F84D1-2945-D742-9064-CE0075D0E541}"/>
              </a:ext>
            </a:extLst>
          </p:cNvPr>
          <p:cNvSpPr>
            <a:spLocks noGrp="1"/>
          </p:cNvSpPr>
          <p:nvPr>
            <p:ph idx="1"/>
          </p:nvPr>
        </p:nvSpPr>
        <p:spPr>
          <a:xfrm>
            <a:off x="126816" y="731837"/>
            <a:ext cx="9017184" cy="3689897"/>
          </a:xfrm>
        </p:spPr>
        <p:txBody>
          <a:bodyPr/>
          <a:lstStyle/>
          <a:p>
            <a:pPr marL="0" indent="0" algn="l"/>
            <a:r>
              <a:rPr lang="en-US" sz="1600" dirty="0">
                <a:solidFill>
                  <a:srgbClr val="000000"/>
                </a:solidFill>
              </a:rPr>
              <a:t>DHCP snooping filters DHCP messages and rate-limits DHCP traffic on untrusted ports.</a:t>
            </a:r>
          </a:p>
          <a:p>
            <a:pPr marL="285750" indent="-285750" algn="l">
              <a:buFont typeface="Arial" panose="020B0604020202020204" pitchFamily="34" charset="0"/>
              <a:buChar char="•"/>
            </a:pPr>
            <a:r>
              <a:rPr lang="en-US" sz="1600" dirty="0">
                <a:solidFill>
                  <a:srgbClr val="000000"/>
                </a:solidFill>
              </a:rPr>
              <a:t>Devices under administrative control (e.g., switches, routers, and servers) are trusted sources. </a:t>
            </a:r>
          </a:p>
          <a:p>
            <a:pPr marL="285750" indent="-285750" algn="l">
              <a:buFont typeface="Arial" panose="020B0604020202020204" pitchFamily="34" charset="0"/>
              <a:buChar char="•"/>
            </a:pPr>
            <a:r>
              <a:rPr lang="en-US" sz="1600" dirty="0">
                <a:solidFill>
                  <a:srgbClr val="FF0000"/>
                </a:solidFill>
              </a:rPr>
              <a:t>Trusted interfaces </a:t>
            </a:r>
            <a:r>
              <a:rPr lang="en-US" sz="1600" dirty="0">
                <a:solidFill>
                  <a:srgbClr val="000000"/>
                </a:solidFill>
              </a:rPr>
              <a:t>(e.g., trunk links, server ports) must be </a:t>
            </a:r>
            <a:r>
              <a:rPr lang="en-US" sz="1600" dirty="0">
                <a:solidFill>
                  <a:srgbClr val="FF0000"/>
                </a:solidFill>
              </a:rPr>
              <a:t>explicitly configured </a:t>
            </a:r>
            <a:r>
              <a:rPr lang="en-US" sz="1600" dirty="0">
                <a:solidFill>
                  <a:srgbClr val="000000"/>
                </a:solidFill>
              </a:rPr>
              <a:t>as trusted.</a:t>
            </a:r>
          </a:p>
          <a:p>
            <a:pPr marL="285750" indent="-285750" algn="l">
              <a:buFont typeface="Arial" panose="020B0604020202020204" pitchFamily="34" charset="0"/>
              <a:buChar char="•"/>
            </a:pPr>
            <a:r>
              <a:rPr lang="en-US" sz="1600" dirty="0">
                <a:solidFill>
                  <a:srgbClr val="000000"/>
                </a:solidFill>
              </a:rPr>
              <a:t>Devices outside the network and all access ports are generally treated as untrusted sources.</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DHCP table is built that includes the source MAC address of a device on an untrusted port and the </a:t>
            </a:r>
            <a:r>
              <a:rPr lang="en-US" sz="1600" dirty="0">
                <a:solidFill>
                  <a:srgbClr val="FF0000"/>
                </a:solidFill>
              </a:rPr>
              <a:t>IP address assigned by the DHCP server </a:t>
            </a:r>
            <a:r>
              <a:rPr lang="en-US" sz="1600" dirty="0">
                <a:solidFill>
                  <a:srgbClr val="000000"/>
                </a:solidFill>
              </a:rPr>
              <a:t>to that device. </a:t>
            </a:r>
          </a:p>
          <a:p>
            <a:pPr marL="285750" indent="-285750" algn="l">
              <a:buFont typeface="Arial" panose="020B0604020202020204" pitchFamily="34" charset="0"/>
              <a:buChar char="•"/>
            </a:pPr>
            <a:r>
              <a:rPr lang="en-US" sz="1600" dirty="0">
                <a:solidFill>
                  <a:srgbClr val="000000"/>
                </a:solidFill>
              </a:rPr>
              <a:t>The MAC address and IP address are bound together. </a:t>
            </a:r>
          </a:p>
          <a:p>
            <a:pPr marL="285750" indent="-285750" algn="l">
              <a:buFont typeface="Arial" panose="020B0604020202020204" pitchFamily="34" charset="0"/>
              <a:buChar char="•"/>
            </a:pPr>
            <a:r>
              <a:rPr lang="en-US" sz="1600" dirty="0">
                <a:solidFill>
                  <a:srgbClr val="000000"/>
                </a:solidFill>
              </a:rPr>
              <a:t>Therefore, this table is called the </a:t>
            </a:r>
            <a:r>
              <a:rPr lang="en-US" sz="1600" dirty="0">
                <a:solidFill>
                  <a:srgbClr val="FF0000"/>
                </a:solidFill>
              </a:rPr>
              <a:t>DHCP snooping binding table</a:t>
            </a:r>
            <a:r>
              <a:rPr lang="en-US"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23041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Steps </a:t>
            </a:r>
            <a:r>
              <a:rPr lang="en-US" sz="2400" dirty="0"/>
              <a:t>to Implement DHCP Snooping</a:t>
            </a:r>
          </a:p>
        </p:txBody>
      </p:sp>
      <p:sp>
        <p:nvSpPr>
          <p:cNvPr id="4" name="Content Placeholder 3">
            <a:extLst>
              <a:ext uri="{FF2B5EF4-FFF2-40B4-BE49-F238E27FC236}">
                <a16:creationId xmlns="" xmlns:a16="http://schemas.microsoft.com/office/drawing/2014/main" id="{5242A7CB-6D89-1245-97FB-53B3C507ED3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Use the following steps to enable DHCP snooping:</a:t>
            </a:r>
          </a:p>
          <a:p>
            <a:pPr marL="73085" lvl="1" indent="0">
              <a:buNone/>
            </a:pPr>
            <a:r>
              <a:rPr lang="en-US" sz="1600" b="1" dirty="0">
                <a:solidFill>
                  <a:srgbClr val="000000"/>
                </a:solidFill>
              </a:rPr>
              <a:t>Step 1</a:t>
            </a:r>
            <a:r>
              <a:rPr lang="en-US" sz="1600" dirty="0">
                <a:solidFill>
                  <a:srgbClr val="000000"/>
                </a:solidFill>
              </a:rPr>
              <a:t>. Enable DHCP snooping by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global configuration command.</a:t>
            </a:r>
          </a:p>
          <a:p>
            <a:pPr marL="73085" lvl="1" indent="0">
              <a:buNone/>
            </a:pPr>
            <a:r>
              <a:rPr lang="en-US" sz="1600" b="1" dirty="0">
                <a:solidFill>
                  <a:srgbClr val="000000"/>
                </a:solidFill>
              </a:rPr>
              <a:t>Step 2</a:t>
            </a:r>
            <a:r>
              <a:rPr lang="en-US" sz="1600" dirty="0">
                <a:solidFill>
                  <a:srgbClr val="000000"/>
                </a:solidFill>
              </a:rPr>
              <a:t>. </a:t>
            </a:r>
            <a:r>
              <a:rPr lang="en-US" sz="1600" dirty="0">
                <a:solidFill>
                  <a:srgbClr val="FF0000"/>
                </a:solidFill>
              </a:rPr>
              <a:t>On trusted ports</a:t>
            </a:r>
            <a:r>
              <a:rPr lang="en-US" sz="1600" dirty="0">
                <a:solidFill>
                  <a:srgbClr val="000000"/>
                </a:solidFill>
              </a:rPr>
              <a:t>, use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 trust</a:t>
            </a:r>
            <a:r>
              <a:rPr lang="en-US" sz="1600" dirty="0">
                <a:solidFill>
                  <a:srgbClr val="000000"/>
                </a:solidFill>
              </a:rPr>
              <a:t> interface configuration command.</a:t>
            </a:r>
          </a:p>
          <a:p>
            <a:pPr marL="73085" lvl="1" indent="0">
              <a:buNone/>
            </a:pPr>
            <a:r>
              <a:rPr lang="en-US" sz="1600" b="1" dirty="0">
                <a:solidFill>
                  <a:srgbClr val="000000"/>
                </a:solidFill>
              </a:rPr>
              <a:t>Step 3</a:t>
            </a:r>
            <a:r>
              <a:rPr lang="en-US" sz="1600" dirty="0">
                <a:solidFill>
                  <a:srgbClr val="000000"/>
                </a:solidFill>
              </a:rPr>
              <a:t>: </a:t>
            </a:r>
            <a:r>
              <a:rPr lang="en-US" sz="1600" dirty="0">
                <a:solidFill>
                  <a:srgbClr val="FF0000"/>
                </a:solidFill>
              </a:rPr>
              <a:t>On untrusted interfaces</a:t>
            </a:r>
            <a:r>
              <a:rPr lang="en-US" sz="1600" dirty="0">
                <a:solidFill>
                  <a:srgbClr val="000000"/>
                </a:solidFill>
              </a:rPr>
              <a:t>, limit the number of DHCP discovery messages that can be received using the </a:t>
            </a:r>
            <a:r>
              <a:rPr lang="en-US" sz="1600" b="1" dirty="0">
                <a:solidFill>
                  <a:srgbClr val="000000"/>
                </a:solidFill>
              </a:rPr>
              <a:t>ip </a:t>
            </a:r>
            <a:r>
              <a:rPr lang="en-US" sz="1600" b="1" dirty="0" err="1">
                <a:solidFill>
                  <a:srgbClr val="000000"/>
                </a:solidFill>
              </a:rPr>
              <a:t>dhcp</a:t>
            </a:r>
            <a:r>
              <a:rPr lang="en-US" sz="1600" b="1" dirty="0">
                <a:solidFill>
                  <a:srgbClr val="000000"/>
                </a:solidFill>
              </a:rPr>
              <a:t> snooping limit rate</a:t>
            </a:r>
            <a:r>
              <a:rPr lang="en-US" sz="1600" dirty="0">
                <a:solidFill>
                  <a:srgbClr val="000000"/>
                </a:solidFill>
              </a:rPr>
              <a:t> </a:t>
            </a:r>
            <a:r>
              <a:rPr lang="en-US" sz="1600" i="1" dirty="0">
                <a:solidFill>
                  <a:srgbClr val="000000"/>
                </a:solidFill>
              </a:rPr>
              <a:t>packets-per-second </a:t>
            </a:r>
            <a:r>
              <a:rPr lang="en-US" sz="1600" dirty="0">
                <a:solidFill>
                  <a:srgbClr val="000000"/>
                </a:solidFill>
              </a:rPr>
              <a:t>interface configuration command.</a:t>
            </a:r>
          </a:p>
          <a:p>
            <a:pPr marL="73085" lvl="1" indent="0">
              <a:buNone/>
            </a:pPr>
            <a:r>
              <a:rPr lang="en-US" sz="1600" b="1" dirty="0">
                <a:solidFill>
                  <a:srgbClr val="000000"/>
                </a:solidFill>
              </a:rPr>
              <a:t>Step 4</a:t>
            </a:r>
            <a:r>
              <a:rPr lang="en-US" sz="1600" dirty="0">
                <a:solidFill>
                  <a:srgbClr val="000000"/>
                </a:solidFill>
              </a:rPr>
              <a:t>. Enable DHCP snooping by VLAN, or by a range of VLANs, by using the </a:t>
            </a:r>
            <a:r>
              <a:rPr lang="en-US" sz="1600" b="1" dirty="0" err="1">
                <a:solidFill>
                  <a:srgbClr val="000000"/>
                </a:solidFill>
              </a:rPr>
              <a:t>ip</a:t>
            </a:r>
            <a:r>
              <a:rPr lang="en-US" sz="1600" b="1" dirty="0">
                <a:solidFill>
                  <a:srgbClr val="000000"/>
                </a:solidFill>
              </a:rPr>
              <a:t> </a:t>
            </a:r>
            <a:r>
              <a:rPr lang="en-US" sz="1600" b="1" dirty="0" err="1">
                <a:solidFill>
                  <a:srgbClr val="000000"/>
                </a:solidFill>
              </a:rPr>
              <a:t>dhcp</a:t>
            </a:r>
            <a:r>
              <a:rPr lang="en-US" sz="1600" b="1" dirty="0">
                <a:solidFill>
                  <a:srgbClr val="000000"/>
                </a:solidFill>
              </a:rPr>
              <a:t> snooping</a:t>
            </a:r>
            <a:r>
              <a:rPr lang="en-US" sz="1600" dirty="0">
                <a:solidFill>
                  <a:srgbClr val="000000"/>
                </a:solidFill>
              </a:rPr>
              <a:t> </a:t>
            </a:r>
            <a:r>
              <a:rPr lang="en-US" sz="1600" i="1" dirty="0" err="1">
                <a:solidFill>
                  <a:srgbClr val="000000"/>
                </a:solidFill>
              </a:rPr>
              <a:t>vlan</a:t>
            </a:r>
            <a:r>
              <a:rPr lang="en-US" sz="1600" dirty="0">
                <a:solidFill>
                  <a:srgbClr val="000000"/>
                </a:solidFill>
              </a:rPr>
              <a:t> global configuration command.</a:t>
            </a:r>
          </a:p>
          <a:p>
            <a:pPr marL="0" indent="0" algn="l"/>
            <a:endParaRPr lang="en-US" sz="1600" dirty="0">
              <a:solidFill>
                <a:srgbClr val="000000"/>
              </a:solidFill>
            </a:endParaRPr>
          </a:p>
        </p:txBody>
      </p:sp>
    </p:spTree>
    <p:extLst>
      <p:ext uri="{BB962C8B-B14F-4D97-AF65-F5344CB8AC3E}">
        <p14:creationId xmlns:p14="http://schemas.microsoft.com/office/powerpoint/2010/main" val="40263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 </a:t>
            </a:r>
            <a:r>
              <a:rPr lang="en-US" sz="2400" dirty="0"/>
              <a:t>Snooping Configuration Example</a:t>
            </a:r>
          </a:p>
        </p:txBody>
      </p:sp>
      <p:sp>
        <p:nvSpPr>
          <p:cNvPr id="5" name="Content Placeholder 4">
            <a:extLst>
              <a:ext uri="{FF2B5EF4-FFF2-40B4-BE49-F238E27FC236}">
                <a16:creationId xmlns="" xmlns:a16="http://schemas.microsoft.com/office/drawing/2014/main" id="{4F959CB0-6F69-B048-8917-9A08CE7C5960}"/>
              </a:ext>
            </a:extLst>
          </p:cNvPr>
          <p:cNvSpPr>
            <a:spLocks noGrp="1"/>
          </p:cNvSpPr>
          <p:nvPr>
            <p:ph idx="1"/>
          </p:nvPr>
        </p:nvSpPr>
        <p:spPr>
          <a:xfrm>
            <a:off x="474662" y="731838"/>
            <a:ext cx="8280057" cy="1529304"/>
          </a:xfrm>
        </p:spPr>
        <p:txBody>
          <a:bodyPr/>
          <a:lstStyle/>
          <a:p>
            <a:pPr marL="0" indent="0" algn="l"/>
            <a:r>
              <a:rPr lang="en-US" sz="1600" dirty="0">
                <a:solidFill>
                  <a:srgbClr val="000000"/>
                </a:solidFill>
              </a:rPr>
              <a:t>Refer to the DHCP snooping sample topology with trusted and untrusted ports. </a:t>
            </a:r>
          </a:p>
        </p:txBody>
      </p:sp>
      <p:pic>
        <p:nvPicPr>
          <p:cNvPr id="7" name="Picture 6">
            <a:extLst>
              <a:ext uri="{FF2B5EF4-FFF2-40B4-BE49-F238E27FC236}">
                <a16:creationId xmlns="" xmlns:a16="http://schemas.microsoft.com/office/drawing/2014/main" id="{DE88A6EC-215E-A144-91AA-892E1DB2DF8F}"/>
              </a:ext>
            </a:extLst>
          </p:cNvPr>
          <p:cNvPicPr>
            <a:picLocks noChangeAspect="1"/>
          </p:cNvPicPr>
          <p:nvPr/>
        </p:nvPicPr>
        <p:blipFill>
          <a:blip r:embed="rId3"/>
          <a:stretch>
            <a:fillRect/>
          </a:stretch>
        </p:blipFill>
        <p:spPr>
          <a:xfrm>
            <a:off x="2191334" y="1181714"/>
            <a:ext cx="5945547" cy="928301"/>
          </a:xfrm>
          <a:prstGeom prst="rect">
            <a:avLst/>
          </a:prstGeom>
        </p:spPr>
      </p:pic>
      <p:pic>
        <p:nvPicPr>
          <p:cNvPr id="9" name="Picture 8">
            <a:extLst>
              <a:ext uri="{FF2B5EF4-FFF2-40B4-BE49-F238E27FC236}">
                <a16:creationId xmlns="" xmlns:a16="http://schemas.microsoft.com/office/drawing/2014/main" id="{08DAE703-C19E-0A4E-A4F9-EFAB850B27A9}"/>
              </a:ext>
            </a:extLst>
          </p:cNvPr>
          <p:cNvPicPr>
            <a:picLocks noChangeAspect="1"/>
          </p:cNvPicPr>
          <p:nvPr/>
        </p:nvPicPr>
        <p:blipFill>
          <a:blip r:embed="rId4"/>
          <a:stretch>
            <a:fillRect/>
          </a:stretch>
        </p:blipFill>
        <p:spPr>
          <a:xfrm>
            <a:off x="917661" y="1181714"/>
            <a:ext cx="1130300" cy="787400"/>
          </a:xfrm>
          <a:prstGeom prst="rect">
            <a:avLst/>
          </a:prstGeom>
        </p:spPr>
      </p:pic>
      <p:sp>
        <p:nvSpPr>
          <p:cNvPr id="10" name="Rectangle 9">
            <a:extLst>
              <a:ext uri="{FF2B5EF4-FFF2-40B4-BE49-F238E27FC236}">
                <a16:creationId xmlns="" xmlns:a16="http://schemas.microsoft.com/office/drawing/2014/main" id="{F2F00749-AF3F-F642-A6CF-D035C4FE7873}"/>
              </a:ext>
            </a:extLst>
          </p:cNvPr>
          <p:cNvSpPr/>
          <p:nvPr/>
        </p:nvSpPr>
        <p:spPr>
          <a:xfrm>
            <a:off x="389281" y="2317725"/>
            <a:ext cx="4455684" cy="2062103"/>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mn-lt"/>
              </a:rPr>
              <a:t>DHCP snooping is first enabled on S1. </a:t>
            </a:r>
          </a:p>
          <a:p>
            <a:pPr marL="285750" indent="-285750">
              <a:buFont typeface="Arial" panose="020B0604020202020204" pitchFamily="34" charset="0"/>
              <a:buChar char="•"/>
            </a:pPr>
            <a:r>
              <a:rPr lang="en-US" sz="1600" dirty="0">
                <a:solidFill>
                  <a:srgbClr val="000000"/>
                </a:solidFill>
                <a:latin typeface="+mn-lt"/>
              </a:rPr>
              <a:t>The upstream interface to the DHCP server is explicitly trusted. </a:t>
            </a:r>
          </a:p>
          <a:p>
            <a:pPr marL="285750" indent="-285750">
              <a:buFont typeface="Arial" panose="020B0604020202020204" pitchFamily="34" charset="0"/>
              <a:buChar char="•"/>
            </a:pPr>
            <a:r>
              <a:rPr lang="en-US" sz="1600" dirty="0">
                <a:solidFill>
                  <a:srgbClr val="000000"/>
                </a:solidFill>
                <a:latin typeface="+mn-lt"/>
              </a:rPr>
              <a:t>F0/5 to F0/24 are untrusted and are, therefore, rate limited to six packets per second. </a:t>
            </a:r>
          </a:p>
          <a:p>
            <a:pPr marL="285750" indent="-285750">
              <a:buFont typeface="Arial" panose="020B0604020202020204" pitchFamily="34" charset="0"/>
              <a:buChar char="•"/>
            </a:pPr>
            <a:r>
              <a:rPr lang="en-US" sz="1600" dirty="0">
                <a:solidFill>
                  <a:srgbClr val="000000"/>
                </a:solidFill>
                <a:latin typeface="+mn-lt"/>
              </a:rPr>
              <a:t>Finally, DHCP snooping is enabled on VLANS 5, 10, 50, 51, and 52.</a:t>
            </a:r>
          </a:p>
        </p:txBody>
      </p:sp>
      <p:pic>
        <p:nvPicPr>
          <p:cNvPr id="12" name="Picture 11">
            <a:extLst>
              <a:ext uri="{FF2B5EF4-FFF2-40B4-BE49-F238E27FC236}">
                <a16:creationId xmlns="" xmlns:a16="http://schemas.microsoft.com/office/drawing/2014/main" id="{E2B4C735-B52B-ED4F-BA6D-D041D2D552E2}"/>
              </a:ext>
            </a:extLst>
          </p:cNvPr>
          <p:cNvPicPr>
            <a:picLocks noChangeAspect="1"/>
          </p:cNvPicPr>
          <p:nvPr/>
        </p:nvPicPr>
        <p:blipFill>
          <a:blip r:embed="rId5"/>
          <a:stretch>
            <a:fillRect/>
          </a:stretch>
        </p:blipFill>
        <p:spPr>
          <a:xfrm>
            <a:off x="4930346" y="2261141"/>
            <a:ext cx="3502058" cy="1815882"/>
          </a:xfrm>
          <a:prstGeom prst="rect">
            <a:avLst/>
          </a:prstGeom>
        </p:spPr>
      </p:pic>
    </p:spTree>
    <p:extLst>
      <p:ext uri="{BB962C8B-B14F-4D97-AF65-F5344CB8AC3E}">
        <p14:creationId xmlns:p14="http://schemas.microsoft.com/office/powerpoint/2010/main" val="16138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 </a:t>
            </a:r>
            <a:r>
              <a:rPr lang="en-US" sz="2400" dirty="0"/>
              <a:t>Snooping Configuration Example (Cont.)</a:t>
            </a:r>
          </a:p>
        </p:txBody>
      </p:sp>
      <p:sp>
        <p:nvSpPr>
          <p:cNvPr id="5" name="Content Placeholder 4">
            <a:extLst>
              <a:ext uri="{FF2B5EF4-FFF2-40B4-BE49-F238E27FC236}">
                <a16:creationId xmlns="" xmlns:a16="http://schemas.microsoft.com/office/drawing/2014/main" id="{4F959CB0-6F69-B048-8917-9A08CE7C5960}"/>
              </a:ext>
            </a:extLst>
          </p:cNvPr>
          <p:cNvSpPr>
            <a:spLocks noGrp="1"/>
          </p:cNvSpPr>
          <p:nvPr>
            <p:ph idx="1"/>
          </p:nvPr>
        </p:nvSpPr>
        <p:spPr>
          <a:xfrm>
            <a:off x="474662" y="746982"/>
            <a:ext cx="2916129" cy="3689897"/>
          </a:xfrm>
        </p:spPr>
        <p:txBody>
          <a:bodyPr/>
          <a:lstStyle/>
          <a:p>
            <a:pPr marL="0" indent="0" algn="l"/>
            <a:r>
              <a:rPr lang="am-ET" sz="1600" dirty="0" smtClean="0">
                <a:solidFill>
                  <a:srgbClr val="000000"/>
                </a:solidFill>
              </a:rPr>
              <a:t>Use the </a:t>
            </a:r>
            <a:r>
              <a:rPr lang="am-ET" sz="1600" b="1" dirty="0" smtClean="0">
                <a:solidFill>
                  <a:srgbClr val="000000"/>
                </a:solidFill>
              </a:rPr>
              <a:t>show ip dhcp snooping</a:t>
            </a:r>
            <a:r>
              <a:rPr lang="am-ET" sz="1600" dirty="0" smtClean="0">
                <a:solidFill>
                  <a:srgbClr val="000000"/>
                </a:solidFill>
              </a:rPr>
              <a:t> privileged EXEC command to verify DHCP snooping settings.</a:t>
            </a:r>
          </a:p>
          <a:p>
            <a:pPr marL="0" indent="0" algn="l"/>
            <a:endParaRPr lang="am-ET" sz="1600" dirty="0" smtClean="0">
              <a:solidFill>
                <a:srgbClr val="000000"/>
              </a:solidFill>
            </a:endParaRPr>
          </a:p>
          <a:p>
            <a:pPr marL="0" indent="0" algn="l"/>
            <a:r>
              <a:rPr lang="am-ET" sz="1600" dirty="0" smtClean="0">
                <a:solidFill>
                  <a:srgbClr val="000000"/>
                </a:solidFill>
              </a:rPr>
              <a:t>Use the </a:t>
            </a:r>
            <a:r>
              <a:rPr lang="am-ET" sz="1600" b="1" dirty="0" smtClean="0">
                <a:solidFill>
                  <a:srgbClr val="000000"/>
                </a:solidFill>
              </a:rPr>
              <a:t>show ip dhcp snooping binding</a:t>
            </a:r>
            <a:r>
              <a:rPr lang="am-ET" sz="1600" dirty="0" smtClean="0">
                <a:solidFill>
                  <a:srgbClr val="000000"/>
                </a:solidFill>
              </a:rPr>
              <a:t> command to view the clients that have received DHCP information.</a:t>
            </a:r>
          </a:p>
          <a:p>
            <a:pPr marL="0" indent="0" algn="l"/>
            <a:endParaRPr lang="en-US" sz="1600" dirty="0">
              <a:solidFill>
                <a:srgbClr val="000000"/>
              </a:solidFill>
            </a:endParaRPr>
          </a:p>
          <a:p>
            <a:pPr marL="0" indent="0" algn="l"/>
            <a:r>
              <a:rPr lang="en-US" sz="1400" b="1" dirty="0">
                <a:solidFill>
                  <a:srgbClr val="000000"/>
                </a:solidFill>
              </a:rPr>
              <a:t>Note</a:t>
            </a:r>
            <a:r>
              <a:rPr lang="en-US" sz="1400" dirty="0">
                <a:solidFill>
                  <a:srgbClr val="000000"/>
                </a:solidFill>
              </a:rPr>
              <a:t>: </a:t>
            </a:r>
            <a:r>
              <a:rPr lang="en-US" sz="1400" dirty="0">
                <a:solidFill>
                  <a:srgbClr val="FF0000"/>
                </a:solidFill>
              </a:rPr>
              <a:t>DHCP snooping is also required by Dynamic ARP Inspection (DAI</a:t>
            </a:r>
            <a:r>
              <a:rPr lang="en-US" sz="1400" dirty="0">
                <a:solidFill>
                  <a:srgbClr val="000000"/>
                </a:solidFill>
              </a:rPr>
              <a:t>).</a:t>
            </a:r>
          </a:p>
          <a:p>
            <a:pPr marL="0" indent="0" algn="l"/>
            <a:endParaRPr lang="en-US" sz="1600" dirty="0">
              <a:solidFill>
                <a:srgbClr val="000000"/>
              </a:solidFill>
            </a:endParaRPr>
          </a:p>
        </p:txBody>
      </p:sp>
      <p:pic>
        <p:nvPicPr>
          <p:cNvPr id="4" name="Picture 3">
            <a:extLst>
              <a:ext uri="{FF2B5EF4-FFF2-40B4-BE49-F238E27FC236}">
                <a16:creationId xmlns="" xmlns:a16="http://schemas.microsoft.com/office/drawing/2014/main" id="{7C26B0D8-0CFE-0C4C-B8D9-0ACFF42F2532}"/>
              </a:ext>
            </a:extLst>
          </p:cNvPr>
          <p:cNvPicPr>
            <a:picLocks noChangeAspect="1"/>
          </p:cNvPicPr>
          <p:nvPr/>
        </p:nvPicPr>
        <p:blipFill>
          <a:blip r:embed="rId3"/>
          <a:stretch>
            <a:fillRect/>
          </a:stretch>
        </p:blipFill>
        <p:spPr>
          <a:xfrm>
            <a:off x="3390791" y="731837"/>
            <a:ext cx="5429359" cy="3566029"/>
          </a:xfrm>
          <a:prstGeom prst="rect">
            <a:avLst/>
          </a:prstGeom>
        </p:spPr>
      </p:pic>
    </p:spTree>
    <p:extLst>
      <p:ext uri="{BB962C8B-B14F-4D97-AF65-F5344CB8AC3E}">
        <p14:creationId xmlns:p14="http://schemas.microsoft.com/office/powerpoint/2010/main" val="34081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077" y="467212"/>
            <a:ext cx="6124986" cy="4425162"/>
          </a:xfrm>
        </p:spPr>
      </p:pic>
    </p:spTree>
    <p:extLst>
      <p:ext uri="{BB962C8B-B14F-4D97-AF65-F5344CB8AC3E}">
        <p14:creationId xmlns:p14="http://schemas.microsoft.com/office/powerpoint/2010/main" val="64837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11.4 Mitigate ARP Attacks</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Mitigate ARP Attacks</a:t>
            </a:r>
            <a:r>
              <a:rPr lang="en-US" dirty="0"/>
              <a:t/>
            </a:r>
            <a:br>
              <a:rPr lang="en-US" dirty="0"/>
            </a:br>
            <a:r>
              <a:rPr lang="en-US" sz="2400" dirty="0"/>
              <a:t>Dynamic ARP Inspection</a:t>
            </a:r>
          </a:p>
        </p:txBody>
      </p:sp>
      <p:sp>
        <p:nvSpPr>
          <p:cNvPr id="6" name="Content Placeholder 5">
            <a:extLst>
              <a:ext uri="{FF2B5EF4-FFF2-40B4-BE49-F238E27FC236}">
                <a16:creationId xmlns="" xmlns:a16="http://schemas.microsoft.com/office/drawing/2014/main" id="{AF0D3419-545B-B24A-9B1C-EA3F67EB84C2}"/>
              </a:ext>
            </a:extLst>
          </p:cNvPr>
          <p:cNvSpPr>
            <a:spLocks noGrp="1"/>
          </p:cNvSpPr>
          <p:nvPr>
            <p:ph idx="1"/>
          </p:nvPr>
        </p:nvSpPr>
        <p:spPr>
          <a:xfrm>
            <a:off x="474662" y="731837"/>
            <a:ext cx="8442407" cy="3689897"/>
          </a:xfrm>
        </p:spPr>
        <p:txBody>
          <a:bodyPr/>
          <a:lstStyle/>
          <a:p>
            <a:pPr marL="0" indent="0" algn="l"/>
            <a:r>
              <a:rPr lang="en-US" sz="1600" dirty="0">
                <a:solidFill>
                  <a:srgbClr val="000000"/>
                </a:solidFill>
              </a:rPr>
              <a:t>In a typical ARP attack, a threat actor can send </a:t>
            </a:r>
            <a:r>
              <a:rPr lang="en-US" sz="1600" dirty="0">
                <a:solidFill>
                  <a:srgbClr val="FF0000"/>
                </a:solidFill>
              </a:rPr>
              <a:t>unsolicited ARP replies </a:t>
            </a:r>
            <a:r>
              <a:rPr lang="en-US" sz="1600" dirty="0">
                <a:solidFill>
                  <a:srgbClr val="000000"/>
                </a:solidFill>
              </a:rPr>
              <a:t>to other hosts on the subnet with the MAC Address of the threat actor and the IP address of the default gateway. To prevent ARP spoofing and the resulting ARP poisoning, a switch must ensure that only valid ARP Requests and Replies are relayed.</a:t>
            </a:r>
          </a:p>
          <a:p>
            <a:pPr marL="285750" indent="-28575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Dynamic ARP inspection (DAI) requires DHCP snooping and helps prevent ARP attacks by:</a:t>
            </a:r>
          </a:p>
          <a:p>
            <a:pPr marL="358835" lvl="1" indent="-285750">
              <a:buFont typeface="Arial" panose="020B0604020202020204" pitchFamily="34" charset="0"/>
              <a:buChar char="•"/>
            </a:pPr>
            <a:r>
              <a:rPr lang="en-US" dirty="0">
                <a:solidFill>
                  <a:srgbClr val="FF0000"/>
                </a:solidFill>
              </a:rPr>
              <a:t>Not relaying invalid or gratuitous</a:t>
            </a:r>
            <a:r>
              <a:rPr lang="en-US" dirty="0">
                <a:solidFill>
                  <a:srgbClr val="000000"/>
                </a:solidFill>
              </a:rPr>
              <a:t> ARP Replies out to other ports in the same VLAN.</a:t>
            </a:r>
          </a:p>
          <a:p>
            <a:pPr marL="358835" lvl="1" indent="-285750">
              <a:buFont typeface="Arial" panose="020B0604020202020204" pitchFamily="34" charset="0"/>
              <a:buChar char="•"/>
            </a:pPr>
            <a:r>
              <a:rPr lang="en-US" dirty="0">
                <a:solidFill>
                  <a:srgbClr val="000000"/>
                </a:solidFill>
              </a:rPr>
              <a:t>Intercepting </a:t>
            </a:r>
            <a:r>
              <a:rPr lang="cs-CZ" dirty="0" smtClean="0">
                <a:solidFill>
                  <a:srgbClr val="000000"/>
                </a:solidFill>
              </a:rPr>
              <a:t>(odchyt) </a:t>
            </a:r>
            <a:r>
              <a:rPr lang="en-US" dirty="0" smtClean="0">
                <a:solidFill>
                  <a:srgbClr val="000000"/>
                </a:solidFill>
              </a:rPr>
              <a:t>all </a:t>
            </a:r>
            <a:r>
              <a:rPr lang="en-US" dirty="0">
                <a:solidFill>
                  <a:srgbClr val="000000"/>
                </a:solidFill>
              </a:rPr>
              <a:t>ARP Requests and Replies on untrusted ports.</a:t>
            </a:r>
          </a:p>
          <a:p>
            <a:pPr marL="358835" lvl="1" indent="-285750">
              <a:buFont typeface="Arial" panose="020B0604020202020204" pitchFamily="34" charset="0"/>
              <a:buChar char="•"/>
            </a:pPr>
            <a:r>
              <a:rPr lang="en-US" dirty="0">
                <a:solidFill>
                  <a:srgbClr val="000000"/>
                </a:solidFill>
              </a:rPr>
              <a:t>Verifying each intercepted packet for a valid IP-to-MAC binding.</a:t>
            </a:r>
          </a:p>
          <a:p>
            <a:pPr marL="358835" lvl="1" indent="-285750">
              <a:buFont typeface="Arial" panose="020B0604020202020204" pitchFamily="34" charset="0"/>
              <a:buChar char="•"/>
            </a:pPr>
            <a:r>
              <a:rPr lang="en-US" dirty="0">
                <a:solidFill>
                  <a:srgbClr val="000000"/>
                </a:solidFill>
              </a:rPr>
              <a:t>Dropping and logging ARP Replies coming from invalid to prevent ARP poisoning.</a:t>
            </a:r>
          </a:p>
          <a:p>
            <a:pPr marL="358835" lvl="1" indent="-285750">
              <a:buFont typeface="Arial" panose="020B0604020202020204" pitchFamily="34" charset="0"/>
              <a:buChar char="•"/>
            </a:pPr>
            <a:r>
              <a:rPr lang="en-US" dirty="0">
                <a:solidFill>
                  <a:srgbClr val="000000"/>
                </a:solidFill>
              </a:rPr>
              <a:t>Error-disabling the interface if the configured DAI number of ARP packets is exceeded.</a:t>
            </a:r>
          </a:p>
          <a:p>
            <a:pPr marL="0" indent="0" algn="l"/>
            <a:endParaRPr lang="en-US" sz="1600" dirty="0">
              <a:solidFill>
                <a:srgbClr val="000000"/>
              </a:solidFill>
            </a:endParaRPr>
          </a:p>
        </p:txBody>
      </p:sp>
    </p:spTree>
    <p:extLst>
      <p:ext uri="{BB962C8B-B14F-4D97-AF65-F5344CB8AC3E}">
        <p14:creationId xmlns:p14="http://schemas.microsoft.com/office/powerpoint/2010/main" val="106938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1788160"/>
            <a:ext cx="8363591" cy="929640"/>
          </a:xfrm>
        </p:spPr>
        <p:txBody>
          <a:bodyPr/>
          <a:lstStyle/>
          <a:p>
            <a:r>
              <a:rPr lang="en-US" dirty="0">
                <a:solidFill>
                  <a:srgbClr val="0070C0"/>
                </a:solidFill>
              </a:rPr>
              <a:t>11.1 Implement Port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DAI </a:t>
            </a:r>
            <a:r>
              <a:rPr lang="en-US" sz="2400" dirty="0"/>
              <a:t>Implementation Guidelines</a:t>
            </a:r>
          </a:p>
        </p:txBody>
      </p:sp>
      <p:sp>
        <p:nvSpPr>
          <p:cNvPr id="6" name="Content Placeholder 5">
            <a:extLst>
              <a:ext uri="{FF2B5EF4-FFF2-40B4-BE49-F238E27FC236}">
                <a16:creationId xmlns="" xmlns:a16="http://schemas.microsoft.com/office/drawing/2014/main" id="{AF0D3419-545B-B24A-9B1C-EA3F67EB84C2}"/>
              </a:ext>
            </a:extLst>
          </p:cNvPr>
          <p:cNvSpPr>
            <a:spLocks noGrp="1"/>
          </p:cNvSpPr>
          <p:nvPr>
            <p:ph idx="1"/>
          </p:nvPr>
        </p:nvSpPr>
        <p:spPr>
          <a:xfrm>
            <a:off x="0" y="731837"/>
            <a:ext cx="4856205" cy="3689897"/>
          </a:xfrm>
        </p:spPr>
        <p:txBody>
          <a:bodyPr/>
          <a:lstStyle/>
          <a:p>
            <a:pPr marL="0" indent="0" algn="l"/>
            <a:r>
              <a:rPr lang="en-US" sz="1600" dirty="0">
                <a:solidFill>
                  <a:srgbClr val="000000"/>
                </a:solidFill>
              </a:rPr>
              <a:t>To mitigate the chances of ARP spoofing and ARP poisoning, follow these DAI implementation guidelines:</a:t>
            </a:r>
          </a:p>
          <a:p>
            <a:pPr marL="285750" indent="-285750" algn="l">
              <a:buFont typeface="Arial" panose="020B0604020202020204" pitchFamily="34" charset="0"/>
              <a:buChar char="•"/>
            </a:pPr>
            <a:r>
              <a:rPr lang="en-US" sz="1600" dirty="0">
                <a:solidFill>
                  <a:srgbClr val="000000"/>
                </a:solidFill>
              </a:rPr>
              <a:t>Enable DHCP snooping globally.</a:t>
            </a:r>
          </a:p>
          <a:p>
            <a:pPr marL="285750" indent="-285750" algn="l">
              <a:buFont typeface="Arial" panose="020B0604020202020204" pitchFamily="34" charset="0"/>
              <a:buChar char="•"/>
            </a:pPr>
            <a:r>
              <a:rPr lang="en-US" sz="1600" dirty="0">
                <a:solidFill>
                  <a:srgbClr val="000000"/>
                </a:solidFill>
              </a:rPr>
              <a:t>Enable DHCP snooping on selected VLANs.</a:t>
            </a:r>
          </a:p>
          <a:p>
            <a:pPr marL="285750" indent="-285750" algn="l">
              <a:buFont typeface="Arial" panose="020B0604020202020204" pitchFamily="34" charset="0"/>
              <a:buChar char="•"/>
            </a:pPr>
            <a:r>
              <a:rPr lang="en-US" sz="1600" dirty="0">
                <a:solidFill>
                  <a:srgbClr val="000000"/>
                </a:solidFill>
              </a:rPr>
              <a:t>Enable DAI on selected VLANs.</a:t>
            </a:r>
          </a:p>
          <a:p>
            <a:pPr marL="285750" indent="-285750" algn="l">
              <a:buFont typeface="Arial" panose="020B0604020202020204" pitchFamily="34" charset="0"/>
              <a:buChar char="•"/>
            </a:pPr>
            <a:r>
              <a:rPr lang="en-US" sz="1600" dirty="0">
                <a:solidFill>
                  <a:srgbClr val="000000"/>
                </a:solidFill>
              </a:rPr>
              <a:t>Configure trusted interfaces for DHCP snooping and ARP inspection.</a:t>
            </a:r>
          </a:p>
          <a:p>
            <a:pPr marL="0" indent="0" algn="l"/>
            <a:r>
              <a:rPr lang="en-US" sz="1600" dirty="0">
                <a:solidFill>
                  <a:srgbClr val="000000"/>
                </a:solidFill>
              </a:rPr>
              <a:t>It is generally advisable to configure all access switch ports as untrusted and to configure all uplink ports that are connected to other switches as trusted.</a:t>
            </a:r>
          </a:p>
          <a:p>
            <a:pPr marL="285750" indent="-285750" algn="l">
              <a:buFont typeface="Arial" panose="020B0604020202020204" pitchFamily="34" charset="0"/>
              <a:buChar char="•"/>
            </a:pPr>
            <a:endParaRPr lang="en-US" sz="1600" dirty="0">
              <a:solidFill>
                <a:srgbClr val="000000"/>
              </a:solidFill>
            </a:endParaRPr>
          </a:p>
        </p:txBody>
      </p:sp>
      <p:pic>
        <p:nvPicPr>
          <p:cNvPr id="4" name="Picture 3">
            <a:extLst>
              <a:ext uri="{FF2B5EF4-FFF2-40B4-BE49-F238E27FC236}">
                <a16:creationId xmlns="" xmlns:a16="http://schemas.microsoft.com/office/drawing/2014/main" id="{0B83BA0A-C7D6-714E-B942-4F954B9BB492}"/>
              </a:ext>
            </a:extLst>
          </p:cNvPr>
          <p:cNvPicPr>
            <a:picLocks noChangeAspect="1"/>
          </p:cNvPicPr>
          <p:nvPr/>
        </p:nvPicPr>
        <p:blipFill>
          <a:blip r:embed="rId3"/>
          <a:stretch>
            <a:fillRect/>
          </a:stretch>
        </p:blipFill>
        <p:spPr>
          <a:xfrm>
            <a:off x="4873065" y="851930"/>
            <a:ext cx="3796273" cy="3114589"/>
          </a:xfrm>
          <a:prstGeom prst="rect">
            <a:avLst/>
          </a:prstGeom>
        </p:spPr>
      </p:pic>
    </p:spTree>
    <p:extLst>
      <p:ext uri="{BB962C8B-B14F-4D97-AF65-F5344CB8AC3E}">
        <p14:creationId xmlns:p14="http://schemas.microsoft.com/office/powerpoint/2010/main" val="79921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DAI </a:t>
            </a:r>
            <a:r>
              <a:rPr lang="en-US" sz="2400" dirty="0"/>
              <a:t>Configuration Example</a:t>
            </a:r>
          </a:p>
        </p:txBody>
      </p:sp>
      <p:sp>
        <p:nvSpPr>
          <p:cNvPr id="5" name="Content Placeholder 4">
            <a:extLst>
              <a:ext uri="{FF2B5EF4-FFF2-40B4-BE49-F238E27FC236}">
                <a16:creationId xmlns="" xmlns:a16="http://schemas.microsoft.com/office/drawing/2014/main" id="{51CBCB29-E920-014C-90E3-3FAAC6870057}"/>
              </a:ext>
            </a:extLst>
          </p:cNvPr>
          <p:cNvSpPr>
            <a:spLocks noGrp="1"/>
          </p:cNvSpPr>
          <p:nvPr>
            <p:ph idx="1"/>
          </p:nvPr>
        </p:nvSpPr>
        <p:spPr>
          <a:xfrm>
            <a:off x="474663" y="731838"/>
            <a:ext cx="8194674" cy="268288"/>
          </a:xfrm>
        </p:spPr>
        <p:txBody>
          <a:bodyPr/>
          <a:lstStyle/>
          <a:p>
            <a:pPr marL="0" indent="0" algn="l"/>
            <a:r>
              <a:rPr lang="en-US" sz="1600" dirty="0">
                <a:solidFill>
                  <a:srgbClr val="000000"/>
                </a:solidFill>
              </a:rPr>
              <a:t>In the previous topology, S1 is connecting two users on VLAN 10. </a:t>
            </a:r>
          </a:p>
          <a:p>
            <a:pPr marL="285750" indent="-285750" algn="l">
              <a:buFont typeface="Arial" panose="020B0604020202020204" pitchFamily="34" charset="0"/>
              <a:buChar char="•"/>
            </a:pPr>
            <a:r>
              <a:rPr lang="en-US" sz="1600" dirty="0">
                <a:solidFill>
                  <a:srgbClr val="000000"/>
                </a:solidFill>
              </a:rPr>
              <a:t>DAI will be configured to mitigate against ARP spoofing and ARP poisoning attacks.</a:t>
            </a:r>
          </a:p>
        </p:txBody>
      </p:sp>
      <p:sp>
        <p:nvSpPr>
          <p:cNvPr id="6" name="Content Placeholder 4">
            <a:extLst>
              <a:ext uri="{FF2B5EF4-FFF2-40B4-BE49-F238E27FC236}">
                <a16:creationId xmlns="" xmlns:a16="http://schemas.microsoft.com/office/drawing/2014/main" id="{F253CBC2-84F9-4234-BD72-877A84D2FC04}"/>
              </a:ext>
            </a:extLst>
          </p:cNvPr>
          <p:cNvSpPr txBox="1">
            <a:spLocks/>
          </p:cNvSpPr>
          <p:nvPr/>
        </p:nvSpPr>
        <p:spPr>
          <a:xfrm>
            <a:off x="474663" y="1310641"/>
            <a:ext cx="4226878" cy="240029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DHCP snooping is enabled because DAI requires the DHCP snooping binding table to operate. </a:t>
            </a:r>
          </a:p>
          <a:p>
            <a:pPr marL="285750" indent="-285750" algn="l">
              <a:buFont typeface="Arial" panose="020B0604020202020204" pitchFamily="34" charset="0"/>
              <a:buChar char="•"/>
            </a:pPr>
            <a:r>
              <a:rPr lang="en-CA" sz="1600" dirty="0">
                <a:solidFill>
                  <a:srgbClr val="000000"/>
                </a:solidFill>
              </a:rPr>
              <a:t>Next, DHCP snooping and ARP inspection are enabled for the PCs on VLAN10. </a:t>
            </a:r>
          </a:p>
          <a:p>
            <a:pPr marL="285750" indent="-285750" algn="l">
              <a:buFont typeface="Arial" panose="020B0604020202020204" pitchFamily="34" charset="0"/>
              <a:buChar char="•"/>
            </a:pPr>
            <a:r>
              <a:rPr lang="en-CA" sz="1600" dirty="0">
                <a:solidFill>
                  <a:srgbClr val="000000"/>
                </a:solidFill>
              </a:rPr>
              <a:t>The uplink port to the router is trusted, and therefore, is configured as trusted for DHCP snooping and ARP inspection.</a:t>
            </a:r>
          </a:p>
          <a:p>
            <a:pPr marL="0" indent="0" algn="l"/>
            <a:endParaRPr lang="en-CA" sz="1400" dirty="0">
              <a:solidFill>
                <a:srgbClr val="000000"/>
              </a:solidFill>
            </a:endParaRPr>
          </a:p>
        </p:txBody>
      </p:sp>
      <p:pic>
        <p:nvPicPr>
          <p:cNvPr id="8" name="Picture 7">
            <a:extLst>
              <a:ext uri="{FF2B5EF4-FFF2-40B4-BE49-F238E27FC236}">
                <a16:creationId xmlns="" xmlns:a16="http://schemas.microsoft.com/office/drawing/2014/main" id="{FA07842E-B8BB-5647-83A0-EB23DF85624A}"/>
              </a:ext>
            </a:extLst>
          </p:cNvPr>
          <p:cNvPicPr>
            <a:picLocks noChangeAspect="1"/>
          </p:cNvPicPr>
          <p:nvPr/>
        </p:nvPicPr>
        <p:blipFill>
          <a:blip r:embed="rId3"/>
          <a:stretch>
            <a:fillRect/>
          </a:stretch>
        </p:blipFill>
        <p:spPr>
          <a:xfrm>
            <a:off x="5318424" y="3603030"/>
            <a:ext cx="3350914" cy="1509021"/>
          </a:xfrm>
          <a:prstGeom prst="rect">
            <a:avLst/>
          </a:prstGeom>
        </p:spPr>
      </p:pic>
      <p:pic>
        <p:nvPicPr>
          <p:cNvPr id="7" name="Picture 3">
            <a:extLst>
              <a:ext uri="{FF2B5EF4-FFF2-40B4-BE49-F238E27FC236}">
                <a16:creationId xmlns="" xmlns:a16="http://schemas.microsoft.com/office/drawing/2014/main" id="{0B83BA0A-C7D6-714E-B942-4F954B9BB492}"/>
              </a:ext>
            </a:extLst>
          </p:cNvPr>
          <p:cNvPicPr>
            <a:picLocks noChangeAspect="1"/>
          </p:cNvPicPr>
          <p:nvPr/>
        </p:nvPicPr>
        <p:blipFill>
          <a:blip r:embed="rId4"/>
          <a:stretch>
            <a:fillRect/>
          </a:stretch>
        </p:blipFill>
        <p:spPr>
          <a:xfrm>
            <a:off x="5892984" y="1607578"/>
            <a:ext cx="2201793" cy="1806424"/>
          </a:xfrm>
          <a:prstGeom prst="rect">
            <a:avLst/>
          </a:prstGeom>
        </p:spPr>
      </p:pic>
    </p:spTree>
    <p:extLst>
      <p:ext uri="{BB962C8B-B14F-4D97-AF65-F5344CB8AC3E}">
        <p14:creationId xmlns:p14="http://schemas.microsoft.com/office/powerpoint/2010/main" val="3482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dirty="0"/>
              <a:t/>
            </a:r>
            <a:br>
              <a:rPr lang="en-US" dirty="0"/>
            </a:br>
            <a:r>
              <a:rPr lang="en-US" sz="2400" dirty="0"/>
              <a:t>DAI Configuration Example (Cont.)</a:t>
            </a:r>
          </a:p>
        </p:txBody>
      </p:sp>
      <p:sp>
        <p:nvSpPr>
          <p:cNvPr id="5" name="Content Placeholder 4">
            <a:extLst>
              <a:ext uri="{FF2B5EF4-FFF2-40B4-BE49-F238E27FC236}">
                <a16:creationId xmlns="" xmlns:a16="http://schemas.microsoft.com/office/drawing/2014/main" id="{51CBCB29-E920-014C-90E3-3FAAC687005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DAI can also be configured to check for both destination or source MAC and IP addresses:</a:t>
            </a:r>
          </a:p>
          <a:p>
            <a:pPr marL="358835" lvl="1" indent="-285750">
              <a:buFont typeface="Arial" panose="020B0604020202020204" pitchFamily="34" charset="0"/>
              <a:buChar char="•"/>
            </a:pPr>
            <a:r>
              <a:rPr lang="en-US" sz="1600" b="1" dirty="0">
                <a:solidFill>
                  <a:srgbClr val="000000"/>
                </a:solidFill>
              </a:rPr>
              <a:t>Destination MAC</a:t>
            </a:r>
            <a:r>
              <a:rPr lang="en-US" sz="1600" dirty="0">
                <a:solidFill>
                  <a:srgbClr val="000000"/>
                </a:solidFill>
              </a:rPr>
              <a:t> - Checks the destination MAC address in the Ethernet header against the target MAC address in ARP body.</a:t>
            </a:r>
          </a:p>
          <a:p>
            <a:pPr marL="358835" lvl="1" indent="-285750">
              <a:buFont typeface="Arial" panose="020B0604020202020204" pitchFamily="34" charset="0"/>
              <a:buChar char="•"/>
            </a:pPr>
            <a:r>
              <a:rPr lang="en-US" sz="1600" b="1" dirty="0">
                <a:solidFill>
                  <a:srgbClr val="000000"/>
                </a:solidFill>
              </a:rPr>
              <a:t>Source MAC</a:t>
            </a:r>
            <a:r>
              <a:rPr lang="en-US" sz="1600" dirty="0">
                <a:solidFill>
                  <a:srgbClr val="000000"/>
                </a:solidFill>
              </a:rPr>
              <a:t> - Checks the source MAC address in the Ethernet header against the sender MAC address in the ARP body.</a:t>
            </a:r>
          </a:p>
          <a:p>
            <a:pPr marL="358835" lvl="1" indent="-285750">
              <a:buFont typeface="Arial" panose="020B0604020202020204" pitchFamily="34" charset="0"/>
              <a:buChar char="•"/>
            </a:pPr>
            <a:r>
              <a:rPr lang="en-US" sz="1600" b="1" dirty="0">
                <a:solidFill>
                  <a:srgbClr val="000000"/>
                </a:solidFill>
              </a:rPr>
              <a:t>IP address</a:t>
            </a:r>
            <a:r>
              <a:rPr lang="en-US" sz="1600" dirty="0">
                <a:solidFill>
                  <a:srgbClr val="000000"/>
                </a:solidFill>
              </a:rPr>
              <a:t> - Checks the ARP body for invalid and unexpected IP addresses including addresses 0.0.0.0, 255.255.255.255, and all IP multicast addresses.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76978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DAI </a:t>
            </a:r>
            <a:r>
              <a:rPr lang="en-US" sz="2400" dirty="0"/>
              <a:t>Configuration Example (Cont.)</a:t>
            </a:r>
          </a:p>
        </p:txBody>
      </p:sp>
      <p:sp>
        <p:nvSpPr>
          <p:cNvPr id="5" name="Content Placeholder 4">
            <a:extLst>
              <a:ext uri="{FF2B5EF4-FFF2-40B4-BE49-F238E27FC236}">
                <a16:creationId xmlns="" xmlns:a16="http://schemas.microsoft.com/office/drawing/2014/main" id="{51CBCB29-E920-014C-90E3-3FAAC6870057}"/>
              </a:ext>
            </a:extLst>
          </p:cNvPr>
          <p:cNvSpPr>
            <a:spLocks noGrp="1"/>
          </p:cNvSpPr>
          <p:nvPr>
            <p:ph idx="1"/>
          </p:nvPr>
        </p:nvSpPr>
        <p:spPr>
          <a:xfrm>
            <a:off x="474662" y="731837"/>
            <a:ext cx="8486458" cy="1020763"/>
          </a:xfrm>
        </p:spPr>
        <p:txBody>
          <a:bodyPr/>
          <a:lstStyle/>
          <a:p>
            <a:pPr marL="0" indent="0" algn="l"/>
            <a:r>
              <a:rPr lang="en-US" sz="1600" dirty="0">
                <a:solidFill>
                  <a:srgbClr val="000000"/>
                </a:solidFill>
              </a:rPr>
              <a:t>The </a:t>
            </a:r>
            <a:r>
              <a:rPr lang="en-US" sz="1600" b="1" dirty="0">
                <a:solidFill>
                  <a:srgbClr val="000000"/>
                </a:solidFill>
              </a:rPr>
              <a:t>ip arp inspection validate </a:t>
            </a:r>
            <a:r>
              <a:rPr lang="en-US" sz="1600" dirty="0">
                <a:solidFill>
                  <a:srgbClr val="000000"/>
                </a:solidFill>
              </a:rPr>
              <a:t>{[</a:t>
            </a:r>
            <a:r>
              <a:rPr lang="en-US" sz="1600" b="1" dirty="0" err="1">
                <a:solidFill>
                  <a:srgbClr val="000000"/>
                </a:solidFill>
              </a:rPr>
              <a:t>src</a:t>
            </a:r>
            <a:r>
              <a:rPr lang="en-US" sz="1600" b="1" dirty="0">
                <a:solidFill>
                  <a:srgbClr val="000000"/>
                </a:solidFill>
              </a:rPr>
              <a:t>-mac</a:t>
            </a:r>
            <a:r>
              <a:rPr lang="en-US" sz="1600" dirty="0">
                <a:solidFill>
                  <a:srgbClr val="000000"/>
                </a:solidFill>
              </a:rPr>
              <a:t>] [</a:t>
            </a:r>
            <a:r>
              <a:rPr lang="en-US" sz="1600" b="1" dirty="0" err="1">
                <a:solidFill>
                  <a:srgbClr val="000000"/>
                </a:solidFill>
              </a:rPr>
              <a:t>dst</a:t>
            </a:r>
            <a:r>
              <a:rPr lang="en-US" sz="1600" b="1" dirty="0">
                <a:solidFill>
                  <a:srgbClr val="000000"/>
                </a:solidFill>
              </a:rPr>
              <a:t>-mac</a:t>
            </a:r>
            <a:r>
              <a:rPr lang="en-US" sz="1600" dirty="0">
                <a:solidFill>
                  <a:srgbClr val="000000"/>
                </a:solidFill>
              </a:rPr>
              <a:t>] [</a:t>
            </a:r>
            <a:r>
              <a:rPr lang="en-US" sz="1600" b="1" dirty="0">
                <a:solidFill>
                  <a:srgbClr val="000000"/>
                </a:solidFill>
              </a:rPr>
              <a:t>ip</a:t>
            </a:r>
            <a:r>
              <a:rPr lang="en-US" sz="1600" dirty="0">
                <a:solidFill>
                  <a:srgbClr val="000000"/>
                </a:solidFill>
              </a:rPr>
              <a:t>]} global configuration command is used to configure DAI to drop ARP packets when the IP addresses are invalid. </a:t>
            </a:r>
          </a:p>
          <a:p>
            <a:pPr marL="285750" indent="-285750" algn="l">
              <a:buFont typeface="Arial" panose="020B0604020202020204" pitchFamily="34" charset="0"/>
              <a:buChar char="•"/>
            </a:pPr>
            <a:r>
              <a:rPr lang="en-CA" sz="1600" dirty="0">
                <a:solidFill>
                  <a:srgbClr val="000000"/>
                </a:solidFill>
              </a:rPr>
              <a:t>It can be used when the </a:t>
            </a:r>
            <a:r>
              <a:rPr lang="en-CA" sz="1600" dirty="0">
                <a:solidFill>
                  <a:srgbClr val="FF0000"/>
                </a:solidFill>
              </a:rPr>
              <a:t>MAC addresses </a:t>
            </a:r>
            <a:r>
              <a:rPr lang="en-CA" sz="1600" dirty="0">
                <a:solidFill>
                  <a:srgbClr val="000000"/>
                </a:solidFill>
              </a:rPr>
              <a:t>in the body of the ARP packets </a:t>
            </a:r>
            <a:r>
              <a:rPr lang="en-CA" sz="1600" dirty="0">
                <a:solidFill>
                  <a:srgbClr val="FF0000"/>
                </a:solidFill>
              </a:rPr>
              <a:t>do not match </a:t>
            </a:r>
            <a:r>
              <a:rPr lang="en-CA" sz="1600" dirty="0">
                <a:solidFill>
                  <a:srgbClr val="000000"/>
                </a:solidFill>
              </a:rPr>
              <a:t>the addresses that are specified in the Ethernet header. </a:t>
            </a:r>
          </a:p>
          <a:p>
            <a:pPr marL="285750" indent="-285750" algn="l">
              <a:buFont typeface="Arial" panose="020B0604020202020204" pitchFamily="34" charset="0"/>
              <a:buChar char="•"/>
            </a:pPr>
            <a:r>
              <a:rPr lang="en-CA" sz="1600" dirty="0">
                <a:solidFill>
                  <a:srgbClr val="000000"/>
                </a:solidFill>
              </a:rPr>
              <a:t>Notice in the following example how </a:t>
            </a:r>
            <a:r>
              <a:rPr lang="en-CA" sz="1600" dirty="0">
                <a:solidFill>
                  <a:srgbClr val="FF0000"/>
                </a:solidFill>
              </a:rPr>
              <a:t>only one command </a:t>
            </a:r>
            <a:r>
              <a:rPr lang="en-CA" sz="1600" dirty="0">
                <a:solidFill>
                  <a:srgbClr val="000000"/>
                </a:solidFill>
              </a:rPr>
              <a:t>can be configured</a:t>
            </a:r>
            <a:r>
              <a:rPr lang="en-CA" sz="1600" dirty="0" smtClean="0">
                <a:solidFill>
                  <a:srgbClr val="000000"/>
                </a:solidFill>
              </a:rPr>
              <a:t>.</a:t>
            </a:r>
            <a:r>
              <a:rPr lang="cs-CZ" sz="1600" dirty="0" smtClean="0">
                <a:solidFill>
                  <a:srgbClr val="000000"/>
                </a:solidFill>
              </a:rPr>
              <a:t> </a:t>
            </a:r>
            <a:r>
              <a:rPr lang="cs-CZ" sz="1600" dirty="0" smtClean="0">
                <a:solidFill>
                  <a:srgbClr val="FF0000"/>
                </a:solidFill>
              </a:rPr>
              <a:t>Nesčítá se</a:t>
            </a:r>
            <a:r>
              <a:rPr lang="cs-CZ" sz="1600" dirty="0" smtClean="0">
                <a:solidFill>
                  <a:srgbClr val="000000"/>
                </a:solidFill>
              </a:rPr>
              <a:t>.</a:t>
            </a:r>
            <a:r>
              <a:rPr lang="en-CA" sz="1600" dirty="0" smtClean="0">
                <a:solidFill>
                  <a:srgbClr val="000000"/>
                </a:solidFill>
              </a:rPr>
              <a:t> </a:t>
            </a:r>
            <a:endParaRPr lang="en-CA" sz="1600" dirty="0">
              <a:solidFill>
                <a:srgbClr val="000000"/>
              </a:solidFill>
            </a:endParaRPr>
          </a:p>
          <a:p>
            <a:pPr marL="285750" indent="-285750" algn="l">
              <a:buFont typeface="Arial" panose="020B0604020202020204" pitchFamily="34" charset="0"/>
              <a:buChar char="•"/>
            </a:pPr>
            <a:endParaRPr lang="en-CA" sz="1400" dirty="0">
              <a:solidFill>
                <a:srgbClr val="000000"/>
              </a:solidFill>
            </a:endParaRPr>
          </a:p>
          <a:p>
            <a:pPr marL="0" indent="0" algn="l"/>
            <a:endParaRPr lang="en-US" sz="1400" dirty="0">
              <a:solidFill>
                <a:srgbClr val="000000"/>
              </a:solidFill>
            </a:endParaRPr>
          </a:p>
        </p:txBody>
      </p:sp>
      <p:sp>
        <p:nvSpPr>
          <p:cNvPr id="6" name="Content Placeholder 4">
            <a:extLst>
              <a:ext uri="{FF2B5EF4-FFF2-40B4-BE49-F238E27FC236}">
                <a16:creationId xmlns="" xmlns:a16="http://schemas.microsoft.com/office/drawing/2014/main" id="{E3B76157-5448-4D3A-8ED9-3915A794D611}"/>
              </a:ext>
            </a:extLst>
          </p:cNvPr>
          <p:cNvSpPr txBox="1">
            <a:spLocks/>
          </p:cNvSpPr>
          <p:nvPr/>
        </p:nvSpPr>
        <p:spPr>
          <a:xfrm>
            <a:off x="474662" y="2167890"/>
            <a:ext cx="4097338" cy="301965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a:buFont typeface="Arial" panose="020B0604020202020204" pitchFamily="34" charset="0"/>
              <a:buChar char="•"/>
            </a:pPr>
            <a:r>
              <a:rPr lang="en-CA" sz="1600" dirty="0">
                <a:solidFill>
                  <a:srgbClr val="000000"/>
                </a:solidFill>
              </a:rPr>
              <a:t>Therefore, entering multiple </a:t>
            </a:r>
            <a:r>
              <a:rPr lang="en-CA" sz="1600" b="1" dirty="0">
                <a:solidFill>
                  <a:srgbClr val="000000"/>
                </a:solidFill>
              </a:rPr>
              <a:t>ip arp inspection validate</a:t>
            </a:r>
            <a:r>
              <a:rPr lang="en-CA" sz="1600" dirty="0">
                <a:solidFill>
                  <a:srgbClr val="000000"/>
                </a:solidFill>
              </a:rPr>
              <a:t> commands overwrites the previous command. </a:t>
            </a:r>
          </a:p>
          <a:p>
            <a:pPr marL="285750" indent="-285750" algn="l">
              <a:buFont typeface="Arial" panose="020B0604020202020204" pitchFamily="34" charset="0"/>
              <a:buChar char="•"/>
            </a:pPr>
            <a:r>
              <a:rPr lang="en-CA" sz="1600" dirty="0">
                <a:solidFill>
                  <a:srgbClr val="000000"/>
                </a:solidFill>
              </a:rPr>
              <a:t>To include more than one validation method, enter them on the same command line as shown in the output.</a:t>
            </a:r>
          </a:p>
          <a:p>
            <a:pPr marL="285750" indent="-285750" algn="l">
              <a:buFont typeface="Arial" panose="020B0604020202020204" pitchFamily="34" charset="0"/>
              <a:buChar char="•"/>
            </a:pPr>
            <a:endParaRPr lang="en-CA" sz="1400" dirty="0">
              <a:solidFill>
                <a:srgbClr val="000000"/>
              </a:solidFill>
            </a:endParaRPr>
          </a:p>
        </p:txBody>
      </p:sp>
      <p:pic>
        <p:nvPicPr>
          <p:cNvPr id="4" name="Picture 3">
            <a:extLst>
              <a:ext uri="{FF2B5EF4-FFF2-40B4-BE49-F238E27FC236}">
                <a16:creationId xmlns="" xmlns:a16="http://schemas.microsoft.com/office/drawing/2014/main" id="{504D14C8-E0DA-5340-82E7-06ABA5F2B81F}"/>
              </a:ext>
            </a:extLst>
          </p:cNvPr>
          <p:cNvPicPr>
            <a:picLocks noChangeAspect="1"/>
          </p:cNvPicPr>
          <p:nvPr/>
        </p:nvPicPr>
        <p:blipFill>
          <a:blip r:embed="rId3"/>
          <a:stretch>
            <a:fillRect/>
          </a:stretch>
        </p:blipFill>
        <p:spPr>
          <a:xfrm>
            <a:off x="4767532" y="2103120"/>
            <a:ext cx="3998055" cy="2217103"/>
          </a:xfrm>
          <a:prstGeom prst="rect">
            <a:avLst/>
          </a:prstGeom>
        </p:spPr>
      </p:pic>
    </p:spTree>
    <p:extLst>
      <p:ext uri="{BB962C8B-B14F-4D97-AF65-F5344CB8AC3E}">
        <p14:creationId xmlns:p14="http://schemas.microsoft.com/office/powerpoint/2010/main" val="28327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rgbClr val="0070C0"/>
                </a:solidFill>
              </a:rPr>
              <a:t>11.5 Mitigate STP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err="1" smtClean="0"/>
              <a:t>PortFast</a:t>
            </a:r>
            <a:r>
              <a:rPr lang="en-US" sz="2400" dirty="0" smtClean="0"/>
              <a:t> </a:t>
            </a:r>
            <a:r>
              <a:rPr lang="en-US" sz="2400" dirty="0"/>
              <a:t>and BPDU Guard</a:t>
            </a:r>
          </a:p>
        </p:txBody>
      </p:sp>
      <p:sp>
        <p:nvSpPr>
          <p:cNvPr id="6" name="Content Placeholder 5">
            <a:extLst>
              <a:ext uri="{FF2B5EF4-FFF2-40B4-BE49-F238E27FC236}">
                <a16:creationId xmlns="" xmlns:a16="http://schemas.microsoft.com/office/drawing/2014/main" id="{65FC0057-C4C5-284D-BE0F-69850418000A}"/>
              </a:ext>
            </a:extLst>
          </p:cNvPr>
          <p:cNvSpPr>
            <a:spLocks noGrp="1"/>
          </p:cNvSpPr>
          <p:nvPr>
            <p:ph idx="1"/>
          </p:nvPr>
        </p:nvSpPr>
        <p:spPr>
          <a:xfrm>
            <a:off x="431971" y="731837"/>
            <a:ext cx="8712029" cy="3702253"/>
          </a:xfrm>
        </p:spPr>
        <p:txBody>
          <a:bodyPr/>
          <a:lstStyle/>
          <a:p>
            <a:pPr marL="0" indent="0" algn="l"/>
            <a:r>
              <a:rPr lang="en-US" sz="1600" dirty="0">
                <a:solidFill>
                  <a:srgbClr val="000000"/>
                </a:solidFill>
              </a:rPr>
              <a:t>Recall that network attackers can manipulate the Spanning Tree Protocol (STP) to conduct an attack by spoofing the root bridge and changing the topology of a network. </a:t>
            </a:r>
          </a:p>
          <a:p>
            <a:pPr marL="0" indent="0" algn="l"/>
            <a:r>
              <a:rPr lang="en-US" sz="1600" dirty="0">
                <a:solidFill>
                  <a:srgbClr val="000000"/>
                </a:solidFill>
              </a:rPr>
              <a:t>To mitigate STP attacks, use PortFast and Bridge Protocol Data Unit (BPDU) Guard:</a:t>
            </a:r>
            <a:endParaRPr lang="en-US" sz="1600" b="1" dirty="0">
              <a:solidFill>
                <a:srgbClr val="000000"/>
              </a:solidFill>
            </a:endParaRPr>
          </a:p>
          <a:p>
            <a:pPr marL="73085" lvl="1" indent="0">
              <a:buNone/>
            </a:pPr>
            <a:r>
              <a:rPr lang="en-US" sz="1600" b="1" dirty="0">
                <a:solidFill>
                  <a:srgbClr val="000000"/>
                </a:solidFill>
              </a:rPr>
              <a:t>PortFast</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PortFast immediately brings a port to the forwarding state from a blocking state, bypassing the listening and learning states. </a:t>
            </a:r>
          </a:p>
          <a:p>
            <a:pPr marL="415985" lvl="1" indent="-342900">
              <a:buFont typeface="Arial" panose="020B0604020202020204" pitchFamily="34" charset="0"/>
              <a:buChar char="•"/>
            </a:pPr>
            <a:r>
              <a:rPr lang="en-US" sz="1600" dirty="0">
                <a:solidFill>
                  <a:srgbClr val="000000"/>
                </a:solidFill>
              </a:rPr>
              <a:t>Apply to all end-user access ports. </a:t>
            </a:r>
          </a:p>
          <a:p>
            <a:pPr marL="73085" lvl="1" indent="0">
              <a:buNone/>
            </a:pPr>
            <a:endParaRPr lang="en-US" sz="1600" b="1" dirty="0">
              <a:solidFill>
                <a:srgbClr val="000000"/>
              </a:solidFill>
            </a:endParaRPr>
          </a:p>
          <a:p>
            <a:pPr marL="73085" lvl="1" indent="0">
              <a:buNone/>
            </a:pPr>
            <a:r>
              <a:rPr lang="en-US" sz="1600" b="1" dirty="0">
                <a:solidFill>
                  <a:srgbClr val="000000"/>
                </a:solidFill>
              </a:rPr>
              <a:t>BPDU Guard</a:t>
            </a:r>
            <a:endParaRPr lang="en-US" sz="1600" dirty="0">
              <a:solidFill>
                <a:srgbClr val="000000"/>
              </a:solidFill>
            </a:endParaRPr>
          </a:p>
          <a:p>
            <a:pPr marL="415985" lvl="1" indent="-342900">
              <a:buFont typeface="Arial" panose="020B0604020202020204" pitchFamily="34" charset="0"/>
              <a:buChar char="•"/>
            </a:pPr>
            <a:r>
              <a:rPr lang="en-US" sz="1600" dirty="0">
                <a:solidFill>
                  <a:srgbClr val="000000"/>
                </a:solidFill>
              </a:rPr>
              <a:t>BPDU guard immediately error disables a port that receives a BPDU. </a:t>
            </a:r>
          </a:p>
          <a:p>
            <a:pPr marL="415985" lvl="1" indent="-342900">
              <a:buFont typeface="Arial" panose="020B0604020202020204" pitchFamily="34" charset="0"/>
              <a:buChar char="•"/>
            </a:pPr>
            <a:r>
              <a:rPr lang="en-US" sz="1600" dirty="0">
                <a:solidFill>
                  <a:srgbClr val="000000"/>
                </a:solidFill>
              </a:rPr>
              <a:t>Like PortFast, BPDU guard should only be configured on interfaces attached to end devices.</a:t>
            </a:r>
          </a:p>
          <a:p>
            <a:pPr marL="342900" indent="-342900" algn="l">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97048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af-ZA" sz="2400" dirty="0" smtClean="0"/>
              <a:t>Configure PortFast</a:t>
            </a:r>
            <a:endParaRPr lang="af-ZA" sz="2400" dirty="0"/>
          </a:p>
        </p:txBody>
      </p:sp>
      <p:sp>
        <p:nvSpPr>
          <p:cNvPr id="4" name="Content Placeholder 3">
            <a:extLst>
              <a:ext uri="{FF2B5EF4-FFF2-40B4-BE49-F238E27FC236}">
                <a16:creationId xmlns="" xmlns:a16="http://schemas.microsoft.com/office/drawing/2014/main" id="{33C6255F-D9F4-0A4C-AA46-FF2FE6FC9FEA}"/>
              </a:ext>
            </a:extLst>
          </p:cNvPr>
          <p:cNvSpPr>
            <a:spLocks noGrp="1"/>
          </p:cNvSpPr>
          <p:nvPr>
            <p:ph idx="1"/>
          </p:nvPr>
        </p:nvSpPr>
        <p:spPr>
          <a:xfrm>
            <a:off x="140940" y="731837"/>
            <a:ext cx="8280057" cy="1310640"/>
          </a:xfrm>
        </p:spPr>
        <p:txBody>
          <a:bodyPr/>
          <a:lstStyle/>
          <a:p>
            <a:pPr marL="0" indent="0" algn="l"/>
            <a:r>
              <a:rPr lang="en-US" sz="1600" dirty="0">
                <a:solidFill>
                  <a:srgbClr val="000000"/>
                </a:solidFill>
              </a:rPr>
              <a:t>PortFast bypasses the STP listening and learning states to minimize the time that access ports must wait for STP to converge. </a:t>
            </a:r>
          </a:p>
          <a:p>
            <a:pPr marL="342900" indent="-342900" algn="l">
              <a:buFont typeface="Arial" panose="020B0604020202020204" pitchFamily="34" charset="0"/>
              <a:buChar char="•"/>
            </a:pPr>
            <a:r>
              <a:rPr lang="en-US" sz="1600" dirty="0">
                <a:solidFill>
                  <a:srgbClr val="000000"/>
                </a:solidFill>
              </a:rPr>
              <a:t>Only enable PortFast on access ports.</a:t>
            </a:r>
          </a:p>
          <a:p>
            <a:pPr marL="342900" indent="-342900" algn="l">
              <a:buFont typeface="Arial" panose="020B0604020202020204" pitchFamily="34" charset="0"/>
              <a:buChar char="•"/>
            </a:pPr>
            <a:r>
              <a:rPr lang="en-US" sz="1600" dirty="0">
                <a:solidFill>
                  <a:srgbClr val="000000"/>
                </a:solidFill>
              </a:rPr>
              <a:t>PortFast on inter switch links can create a spanning-tree loop.</a:t>
            </a:r>
          </a:p>
        </p:txBody>
      </p:sp>
      <p:sp>
        <p:nvSpPr>
          <p:cNvPr id="6" name="Content Placeholder 3">
            <a:extLst>
              <a:ext uri="{FF2B5EF4-FFF2-40B4-BE49-F238E27FC236}">
                <a16:creationId xmlns="" xmlns:a16="http://schemas.microsoft.com/office/drawing/2014/main" id="{E0ABB6FA-1C8E-47DF-91D1-289FB4659956}"/>
              </a:ext>
            </a:extLst>
          </p:cNvPr>
          <p:cNvSpPr txBox="1">
            <a:spLocks/>
          </p:cNvSpPr>
          <p:nvPr/>
        </p:nvSpPr>
        <p:spPr>
          <a:xfrm>
            <a:off x="95129" y="2042477"/>
            <a:ext cx="4257358" cy="222472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am-ET" sz="1600" dirty="0" smtClean="0">
                <a:solidFill>
                  <a:srgbClr val="000000"/>
                </a:solidFill>
              </a:rPr>
              <a:t>PortFast can be enabled:</a:t>
            </a:r>
          </a:p>
          <a:p>
            <a:pPr marL="285750" indent="-285750" algn="l">
              <a:buFont typeface="Arial" panose="020B0604020202020204" pitchFamily="34" charset="0"/>
              <a:buChar char="•"/>
            </a:pPr>
            <a:r>
              <a:rPr lang="am-ET" sz="1600" b="1" dirty="0" smtClean="0">
                <a:solidFill>
                  <a:srgbClr val="000000"/>
                </a:solidFill>
              </a:rPr>
              <a:t>On an interface </a:t>
            </a:r>
            <a:r>
              <a:rPr lang="am-ET" sz="1600" dirty="0" smtClean="0">
                <a:solidFill>
                  <a:srgbClr val="000000"/>
                </a:solidFill>
              </a:rPr>
              <a:t>– Use the </a:t>
            </a:r>
            <a:r>
              <a:rPr lang="am-ET" sz="1600" b="1" dirty="0" smtClean="0">
                <a:solidFill>
                  <a:srgbClr val="000000"/>
                </a:solidFill>
              </a:rPr>
              <a:t>spanning-tree portfast</a:t>
            </a:r>
            <a:r>
              <a:rPr lang="am-ET" sz="1600" dirty="0" smtClean="0">
                <a:solidFill>
                  <a:srgbClr val="000000"/>
                </a:solidFill>
              </a:rPr>
              <a:t> interface configuration command. </a:t>
            </a:r>
          </a:p>
          <a:p>
            <a:pPr marL="285750" indent="-285750" algn="l">
              <a:buFont typeface="Arial" panose="020B0604020202020204" pitchFamily="34" charset="0"/>
              <a:buChar char="•"/>
            </a:pPr>
            <a:r>
              <a:rPr lang="am-ET" sz="1600" b="1" dirty="0" smtClean="0">
                <a:solidFill>
                  <a:srgbClr val="000000"/>
                </a:solidFill>
              </a:rPr>
              <a:t>Globally</a:t>
            </a:r>
            <a:r>
              <a:rPr lang="am-ET" sz="1600" dirty="0" smtClean="0">
                <a:solidFill>
                  <a:srgbClr val="000000"/>
                </a:solidFill>
              </a:rPr>
              <a:t> – Use the </a:t>
            </a:r>
            <a:r>
              <a:rPr lang="am-ET" sz="1600" b="1" dirty="0" smtClean="0">
                <a:solidFill>
                  <a:srgbClr val="000000"/>
                </a:solidFill>
              </a:rPr>
              <a:t>spanning-tree portfast default</a:t>
            </a:r>
            <a:r>
              <a:rPr lang="am-ET" sz="1600" dirty="0" smtClean="0">
                <a:solidFill>
                  <a:srgbClr val="000000"/>
                </a:solidFill>
              </a:rPr>
              <a:t> global configuration command to enable PortFast on </a:t>
            </a:r>
            <a:r>
              <a:rPr lang="am-ET" sz="1600" dirty="0" smtClean="0">
                <a:solidFill>
                  <a:srgbClr val="FF0000"/>
                </a:solidFill>
              </a:rPr>
              <a:t>all</a:t>
            </a:r>
            <a:r>
              <a:rPr lang="am-ET" sz="1600" dirty="0" smtClean="0">
                <a:solidFill>
                  <a:srgbClr val="000000"/>
                </a:solidFill>
              </a:rPr>
              <a:t> access ports.</a:t>
            </a:r>
          </a:p>
          <a:p>
            <a:pPr marL="342900" indent="-342900" algn="l">
              <a:buFont typeface="Arial" panose="020B0604020202020204" pitchFamily="34" charset="0"/>
              <a:buChar char="•"/>
            </a:pPr>
            <a:endParaRPr lang="en-CA"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5" name="Picture 4">
            <a:extLst>
              <a:ext uri="{FF2B5EF4-FFF2-40B4-BE49-F238E27FC236}">
                <a16:creationId xmlns="" xmlns:a16="http://schemas.microsoft.com/office/drawing/2014/main" id="{4140213E-AD93-4F68-86B7-32BF6D95CD59}"/>
              </a:ext>
            </a:extLst>
          </p:cNvPr>
          <p:cNvPicPr>
            <a:picLocks noChangeAspect="1"/>
          </p:cNvPicPr>
          <p:nvPr/>
        </p:nvPicPr>
        <p:blipFill>
          <a:blip r:embed="rId3"/>
          <a:stretch>
            <a:fillRect/>
          </a:stretch>
        </p:blipFill>
        <p:spPr>
          <a:xfrm>
            <a:off x="4011758" y="2229268"/>
            <a:ext cx="5132241" cy="2613882"/>
          </a:xfrm>
          <a:prstGeom prst="rect">
            <a:avLst/>
          </a:prstGeom>
        </p:spPr>
      </p:pic>
    </p:spTree>
    <p:extLst>
      <p:ext uri="{BB962C8B-B14F-4D97-AF65-F5344CB8AC3E}">
        <p14:creationId xmlns:p14="http://schemas.microsoft.com/office/powerpoint/2010/main" val="426333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am-ET" sz="2400" dirty="0" smtClean="0"/>
              <a:t>Configure PortFast (Cont.)</a:t>
            </a:r>
            <a:endParaRPr lang="am-ET" sz="2400" dirty="0"/>
          </a:p>
        </p:txBody>
      </p:sp>
      <p:sp>
        <p:nvSpPr>
          <p:cNvPr id="4" name="Content Placeholder 3">
            <a:extLst>
              <a:ext uri="{FF2B5EF4-FFF2-40B4-BE49-F238E27FC236}">
                <a16:creationId xmlns="" xmlns:a16="http://schemas.microsoft.com/office/drawing/2014/main" id="{33C6255F-D9F4-0A4C-AA46-FF2FE6FC9FEA}"/>
              </a:ext>
            </a:extLst>
          </p:cNvPr>
          <p:cNvSpPr>
            <a:spLocks noGrp="1"/>
          </p:cNvSpPr>
          <p:nvPr>
            <p:ph idx="1"/>
          </p:nvPr>
        </p:nvSpPr>
        <p:spPr>
          <a:xfrm>
            <a:off x="474662" y="731837"/>
            <a:ext cx="8120698" cy="3689897"/>
          </a:xfrm>
        </p:spPr>
        <p:txBody>
          <a:bodyPr/>
          <a:lstStyle/>
          <a:p>
            <a:pPr marL="0" indent="0" algn="l"/>
            <a:r>
              <a:rPr lang="en-US" sz="1600" dirty="0">
                <a:solidFill>
                  <a:srgbClr val="000000"/>
                </a:solidFill>
              </a:rPr>
              <a:t>To verify whether PortFast is enabled globally you can use either the:</a:t>
            </a:r>
            <a:endParaRPr lang="en-US" sz="1400" dirty="0">
              <a:solidFill>
                <a:srgbClr val="000000"/>
              </a:solidFill>
            </a:endParaRPr>
          </a:p>
          <a:p>
            <a:pPr marL="285750" indent="-285750" algn="l">
              <a:buFont typeface="Arial" panose="020B0604020202020204" pitchFamily="34" charset="0"/>
              <a:buChar char="•"/>
            </a:pPr>
            <a:r>
              <a:rPr lang="en-US" sz="1400" b="1" dirty="0">
                <a:solidFill>
                  <a:srgbClr val="000000"/>
                </a:solidFill>
              </a:rPr>
              <a:t>show running-config | begin span</a:t>
            </a:r>
            <a:r>
              <a:rPr lang="en-US" sz="1400" dirty="0">
                <a:solidFill>
                  <a:srgbClr val="000000"/>
                </a:solidFill>
              </a:rPr>
              <a:t> command </a:t>
            </a:r>
          </a:p>
          <a:p>
            <a:pPr marL="285750" indent="-285750" algn="l">
              <a:buFont typeface="Arial" panose="020B0604020202020204" pitchFamily="34" charset="0"/>
              <a:buChar char="•"/>
            </a:pPr>
            <a:r>
              <a:rPr lang="en-US" sz="1400" b="1" dirty="0">
                <a:solidFill>
                  <a:srgbClr val="000000"/>
                </a:solidFill>
              </a:rPr>
              <a:t>show spanning-tree summary</a:t>
            </a:r>
            <a:r>
              <a:rPr lang="en-US" sz="1400" dirty="0">
                <a:solidFill>
                  <a:srgbClr val="000000"/>
                </a:solidFill>
              </a:rPr>
              <a:t> command</a:t>
            </a:r>
            <a:endParaRPr lang="en-US" sz="1600" dirty="0">
              <a:solidFill>
                <a:srgbClr val="000000"/>
              </a:solidFill>
            </a:endParaRPr>
          </a:p>
          <a:p>
            <a:pPr marL="0" indent="0" algn="l"/>
            <a:endParaRPr lang="en-US" sz="1600" dirty="0">
              <a:solidFill>
                <a:srgbClr val="000000"/>
              </a:solidFill>
            </a:endParaRPr>
          </a:p>
          <a:p>
            <a:pPr marL="0" indent="0" algn="l"/>
            <a:r>
              <a:rPr lang="en-US" sz="1400" dirty="0">
                <a:solidFill>
                  <a:srgbClr val="000000"/>
                </a:solidFill>
              </a:rPr>
              <a:t>To verify if PortFast is enabled an interface, use the </a:t>
            </a:r>
            <a:r>
              <a:rPr lang="en-US" sz="1400" b="1" dirty="0">
                <a:solidFill>
                  <a:srgbClr val="000000"/>
                </a:solidFill>
              </a:rPr>
              <a:t>show running-config interface </a:t>
            </a:r>
            <a:r>
              <a:rPr lang="en-US" sz="1400" i="1" dirty="0">
                <a:solidFill>
                  <a:srgbClr val="000000"/>
                </a:solidFill>
              </a:rPr>
              <a:t>type/number </a:t>
            </a:r>
            <a:r>
              <a:rPr lang="en-US" sz="1400" dirty="0">
                <a:solidFill>
                  <a:srgbClr val="000000"/>
                </a:solidFill>
              </a:rPr>
              <a:t>command. </a:t>
            </a:r>
          </a:p>
          <a:p>
            <a:pPr marL="0" indent="0" algn="l"/>
            <a:endParaRPr lang="en-US" sz="1400" dirty="0">
              <a:solidFill>
                <a:srgbClr val="000000"/>
              </a:solidFill>
            </a:endParaRPr>
          </a:p>
          <a:p>
            <a:pPr marL="0" indent="0" algn="l"/>
            <a:r>
              <a:rPr lang="en-US" sz="1400" dirty="0">
                <a:solidFill>
                  <a:srgbClr val="000000"/>
                </a:solidFill>
              </a:rPr>
              <a:t>The show </a:t>
            </a:r>
            <a:r>
              <a:rPr lang="en-US" sz="1400" b="1" dirty="0">
                <a:solidFill>
                  <a:srgbClr val="000000"/>
                </a:solidFill>
              </a:rPr>
              <a:t>spanning-tree interface </a:t>
            </a:r>
            <a:r>
              <a:rPr lang="en-US" sz="1400" i="1" dirty="0">
                <a:solidFill>
                  <a:srgbClr val="000000"/>
                </a:solidFill>
              </a:rPr>
              <a:t>type/number </a:t>
            </a:r>
            <a:r>
              <a:rPr lang="en-US" sz="1400" b="1" dirty="0">
                <a:solidFill>
                  <a:srgbClr val="000000"/>
                </a:solidFill>
              </a:rPr>
              <a:t>detail</a:t>
            </a:r>
            <a:r>
              <a:rPr lang="en-US" sz="1400" dirty="0">
                <a:solidFill>
                  <a:srgbClr val="000000"/>
                </a:solidFill>
              </a:rPr>
              <a:t> command can also be used for verification.</a:t>
            </a:r>
          </a:p>
        </p:txBody>
      </p:sp>
    </p:spTree>
    <p:extLst>
      <p:ext uri="{BB962C8B-B14F-4D97-AF65-F5344CB8AC3E}">
        <p14:creationId xmlns:p14="http://schemas.microsoft.com/office/powerpoint/2010/main" val="237372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Configure </a:t>
            </a:r>
            <a:r>
              <a:rPr lang="en-US" sz="2400" dirty="0"/>
              <a:t>BPDU Guard</a:t>
            </a:r>
          </a:p>
        </p:txBody>
      </p:sp>
      <p:sp>
        <p:nvSpPr>
          <p:cNvPr id="6" name="Content Placeholder 5">
            <a:extLst>
              <a:ext uri="{FF2B5EF4-FFF2-40B4-BE49-F238E27FC236}">
                <a16:creationId xmlns="" xmlns:a16="http://schemas.microsoft.com/office/drawing/2014/main" id="{797BF870-B116-964B-8319-6DEA2EC18A45}"/>
              </a:ext>
            </a:extLst>
          </p:cNvPr>
          <p:cNvSpPr>
            <a:spLocks noGrp="1"/>
          </p:cNvSpPr>
          <p:nvPr>
            <p:ph idx="1"/>
          </p:nvPr>
        </p:nvSpPr>
        <p:spPr>
          <a:xfrm>
            <a:off x="474662" y="731837"/>
            <a:ext cx="8280057" cy="1439863"/>
          </a:xfrm>
        </p:spPr>
        <p:txBody>
          <a:bodyPr/>
          <a:lstStyle/>
          <a:p>
            <a:pPr marL="0" indent="0" algn="l"/>
            <a:r>
              <a:rPr lang="en-US" sz="1400" dirty="0">
                <a:solidFill>
                  <a:srgbClr val="000000"/>
                </a:solidFill>
              </a:rPr>
              <a:t>An access port could receive an unexpected BPDUs accidentally or because a user connected an unauthorized switch to the access port.</a:t>
            </a:r>
          </a:p>
          <a:p>
            <a:pPr marL="285750" indent="-285750" algn="l">
              <a:buFont typeface="Arial" panose="020B0604020202020204" pitchFamily="34" charset="0"/>
              <a:buChar char="•"/>
            </a:pPr>
            <a:r>
              <a:rPr lang="en-US" sz="1400" dirty="0">
                <a:solidFill>
                  <a:srgbClr val="000000"/>
                </a:solidFill>
              </a:rPr>
              <a:t>If a BPDU is received on a BPDU Guard enabled access port, the port is put into error-disabled state. </a:t>
            </a:r>
          </a:p>
          <a:p>
            <a:pPr marL="285750" indent="-285750" algn="l">
              <a:buFont typeface="Arial" panose="020B0604020202020204" pitchFamily="34" charset="0"/>
              <a:buChar char="•"/>
            </a:pPr>
            <a:r>
              <a:rPr lang="en-US" sz="1400" dirty="0">
                <a:solidFill>
                  <a:srgbClr val="000000"/>
                </a:solidFill>
              </a:rPr>
              <a:t>This means the port is shut down and must be manually re-enabled or automatically recovered through the </a:t>
            </a:r>
            <a:r>
              <a:rPr lang="en-US" sz="1400" b="1" dirty="0">
                <a:solidFill>
                  <a:srgbClr val="000000"/>
                </a:solidFill>
              </a:rPr>
              <a:t>errdisable recovery cause </a:t>
            </a:r>
            <a:r>
              <a:rPr lang="en-US" sz="1400" b="1" dirty="0" err="1">
                <a:solidFill>
                  <a:srgbClr val="000000"/>
                </a:solidFill>
              </a:rPr>
              <a:t>psecure_violation</a:t>
            </a:r>
            <a:r>
              <a:rPr lang="en-US" sz="1400" dirty="0">
                <a:solidFill>
                  <a:srgbClr val="000000"/>
                </a:solidFill>
              </a:rPr>
              <a:t> global command.</a:t>
            </a:r>
          </a:p>
        </p:txBody>
      </p:sp>
      <p:sp>
        <p:nvSpPr>
          <p:cNvPr id="5" name="Content Placeholder 3">
            <a:extLst>
              <a:ext uri="{FF2B5EF4-FFF2-40B4-BE49-F238E27FC236}">
                <a16:creationId xmlns="" xmlns:a16="http://schemas.microsoft.com/office/drawing/2014/main" id="{FC532A87-3944-4C97-A223-9033B81A4236}"/>
              </a:ext>
            </a:extLst>
          </p:cNvPr>
          <p:cNvSpPr txBox="1">
            <a:spLocks/>
          </p:cNvSpPr>
          <p:nvPr/>
        </p:nvSpPr>
        <p:spPr>
          <a:xfrm>
            <a:off x="474662" y="2247900"/>
            <a:ext cx="4874577" cy="201930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BPDU Guard can be enabled:</a:t>
            </a:r>
          </a:p>
          <a:p>
            <a:pPr marL="285750" indent="-285750" algn="l">
              <a:buFont typeface="Arial" panose="020B0604020202020204" pitchFamily="34" charset="0"/>
              <a:buChar char="•"/>
            </a:pPr>
            <a:r>
              <a:rPr lang="en-CA" sz="1400" b="1" dirty="0">
                <a:solidFill>
                  <a:srgbClr val="000000"/>
                </a:solidFill>
              </a:rPr>
              <a:t>On an interface </a:t>
            </a:r>
            <a:r>
              <a:rPr lang="en-CA" sz="1400" dirty="0">
                <a:solidFill>
                  <a:srgbClr val="000000"/>
                </a:solidFill>
              </a:rPr>
              <a:t>– Use the </a:t>
            </a:r>
            <a:r>
              <a:rPr lang="en-CA" sz="1400" b="1" dirty="0">
                <a:solidFill>
                  <a:srgbClr val="000000"/>
                </a:solidFill>
              </a:rPr>
              <a:t>spanning-tree </a:t>
            </a:r>
            <a:r>
              <a:rPr lang="en-CA" sz="1400" b="1" dirty="0" err="1">
                <a:solidFill>
                  <a:srgbClr val="000000"/>
                </a:solidFill>
              </a:rPr>
              <a:t>bpduguard</a:t>
            </a:r>
            <a:r>
              <a:rPr lang="en-CA" sz="1400" b="1" dirty="0">
                <a:solidFill>
                  <a:srgbClr val="000000"/>
                </a:solidFill>
              </a:rPr>
              <a:t> enable </a:t>
            </a:r>
            <a:r>
              <a:rPr lang="en-CA" sz="1400" dirty="0">
                <a:solidFill>
                  <a:srgbClr val="000000"/>
                </a:solidFill>
              </a:rPr>
              <a:t>interface configuration command. </a:t>
            </a:r>
          </a:p>
          <a:p>
            <a:pPr marL="285750" indent="-285750" algn="l">
              <a:buFont typeface="Arial" panose="020B0604020202020204" pitchFamily="34" charset="0"/>
              <a:buChar char="•"/>
            </a:pPr>
            <a:r>
              <a:rPr lang="en-CA" sz="1400" b="1" dirty="0">
                <a:solidFill>
                  <a:srgbClr val="000000"/>
                </a:solidFill>
              </a:rPr>
              <a:t>Globally</a:t>
            </a:r>
            <a:r>
              <a:rPr lang="en-CA" sz="1400" dirty="0">
                <a:solidFill>
                  <a:srgbClr val="000000"/>
                </a:solidFill>
              </a:rPr>
              <a:t> – Use the </a:t>
            </a:r>
            <a:r>
              <a:rPr lang="en-CA" sz="1400" b="1" dirty="0">
                <a:solidFill>
                  <a:srgbClr val="000000"/>
                </a:solidFill>
              </a:rPr>
              <a:t>spanning-tree </a:t>
            </a:r>
            <a:r>
              <a:rPr lang="en-CA" sz="1400" b="1" dirty="0" err="1">
                <a:solidFill>
                  <a:srgbClr val="000000"/>
                </a:solidFill>
              </a:rPr>
              <a:t>portfast</a:t>
            </a:r>
            <a:r>
              <a:rPr lang="en-CA" sz="1400" b="1" dirty="0">
                <a:solidFill>
                  <a:srgbClr val="000000"/>
                </a:solidFill>
              </a:rPr>
              <a:t> </a:t>
            </a:r>
            <a:r>
              <a:rPr lang="en-CA" sz="1400" b="1" dirty="0" err="1">
                <a:solidFill>
                  <a:srgbClr val="000000"/>
                </a:solidFill>
              </a:rPr>
              <a:t>bpduguard</a:t>
            </a:r>
            <a:r>
              <a:rPr lang="en-CA" sz="1400" b="1" dirty="0">
                <a:solidFill>
                  <a:srgbClr val="000000"/>
                </a:solidFill>
              </a:rPr>
              <a:t> default</a:t>
            </a:r>
            <a:r>
              <a:rPr lang="en-CA" sz="1400" dirty="0">
                <a:solidFill>
                  <a:srgbClr val="000000"/>
                </a:solidFill>
              </a:rPr>
              <a:t> global configuration command to enable BPDU Guard on all access ports.</a:t>
            </a:r>
          </a:p>
          <a:p>
            <a:pPr marL="285750" indent="-28575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CA" sz="1400" dirty="0">
              <a:solidFill>
                <a:srgbClr val="000000"/>
              </a:solidFill>
            </a:endParaRPr>
          </a:p>
        </p:txBody>
      </p:sp>
      <p:pic>
        <p:nvPicPr>
          <p:cNvPr id="2" name="Picture 1">
            <a:extLst>
              <a:ext uri="{FF2B5EF4-FFF2-40B4-BE49-F238E27FC236}">
                <a16:creationId xmlns="" xmlns:a16="http://schemas.microsoft.com/office/drawing/2014/main" id="{8E3F4A26-FB15-408B-BECA-EC19798B1FF1}"/>
              </a:ext>
            </a:extLst>
          </p:cNvPr>
          <p:cNvPicPr>
            <a:picLocks noChangeAspect="1"/>
          </p:cNvPicPr>
          <p:nvPr/>
        </p:nvPicPr>
        <p:blipFill>
          <a:blip r:embed="rId3"/>
          <a:stretch>
            <a:fillRect/>
          </a:stretch>
        </p:blipFill>
        <p:spPr>
          <a:xfrm>
            <a:off x="5864631" y="2247900"/>
            <a:ext cx="2794144" cy="2508379"/>
          </a:xfrm>
          <a:prstGeom prst="rect">
            <a:avLst/>
          </a:prstGeom>
        </p:spPr>
      </p:pic>
    </p:spTree>
    <p:extLst>
      <p:ext uri="{BB962C8B-B14F-4D97-AF65-F5344CB8AC3E}">
        <p14:creationId xmlns:p14="http://schemas.microsoft.com/office/powerpoint/2010/main" val="39990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70C0"/>
                </a:solidFill>
              </a:rPr>
              <a:t>11.6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Secure </a:t>
            </a:r>
            <a:r>
              <a:rPr lang="en-US" sz="2400" dirty="0"/>
              <a:t>Unused Ports</a:t>
            </a:r>
          </a:p>
        </p:txBody>
      </p:sp>
      <p:sp>
        <p:nvSpPr>
          <p:cNvPr id="4" name="Content Placeholder 3">
            <a:extLst>
              <a:ext uri="{FF2B5EF4-FFF2-40B4-BE49-F238E27FC236}">
                <a16:creationId xmlns="" xmlns:a16="http://schemas.microsoft.com/office/drawing/2014/main" id="{382616C7-B30A-40CC-929E-DD6EC0837DA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Layer 2 attacks are some of the easiest for hackers to deploy but these threats can also be mitigated with some common Layer 2 solutions.</a:t>
            </a:r>
          </a:p>
          <a:p>
            <a:pPr marL="342900" indent="-342900" algn="l">
              <a:buFont typeface="Arial" panose="020B0604020202020204" pitchFamily="34" charset="0"/>
              <a:buChar char="•"/>
            </a:pPr>
            <a:r>
              <a:rPr lang="en-US" sz="1600" dirty="0">
                <a:solidFill>
                  <a:srgbClr val="000000"/>
                </a:solidFill>
              </a:rPr>
              <a:t>All switch ports (interfaces) should be secured before the switch is deployed for production use. How a port is secured depends on its function.</a:t>
            </a:r>
          </a:p>
          <a:p>
            <a:pPr marL="342900" indent="-342900" algn="l">
              <a:buFont typeface="Arial" panose="020B0604020202020204" pitchFamily="34" charset="0"/>
              <a:buChar char="•"/>
            </a:pPr>
            <a:r>
              <a:rPr lang="en-US" sz="1600" dirty="0">
                <a:solidFill>
                  <a:srgbClr val="000000"/>
                </a:solidFill>
              </a:rPr>
              <a:t>A simple method that many administrators use to help secure the network from unauthorized access is to disable all unused ports on a switch. Navigate to each unused port and issue the Cisco IOS </a:t>
            </a:r>
            <a:r>
              <a:rPr lang="en-US" sz="1600" b="1" dirty="0">
                <a:solidFill>
                  <a:srgbClr val="000000"/>
                </a:solidFill>
              </a:rPr>
              <a:t>shutdown</a:t>
            </a:r>
            <a:r>
              <a:rPr lang="en-US" sz="1600" dirty="0">
                <a:solidFill>
                  <a:srgbClr val="000000"/>
                </a:solidFill>
              </a:rPr>
              <a:t> command. If a port must be reactivated at a later time, it can be enabled with the </a:t>
            </a:r>
            <a:r>
              <a:rPr lang="en-US" sz="1600" b="1" dirty="0">
                <a:solidFill>
                  <a:srgbClr val="000000"/>
                </a:solidFill>
              </a:rPr>
              <a:t>no shutdown</a:t>
            </a:r>
            <a:r>
              <a:rPr lang="en-US" sz="1600" dirty="0">
                <a:solidFill>
                  <a:srgbClr val="000000"/>
                </a:solidFill>
              </a:rPr>
              <a:t> command.</a:t>
            </a:r>
          </a:p>
          <a:p>
            <a:pPr marL="342900" indent="-342900" algn="l">
              <a:buFont typeface="Arial" panose="020B0604020202020204" pitchFamily="34" charset="0"/>
              <a:buChar char="•"/>
            </a:pPr>
            <a:r>
              <a:rPr lang="en-US" sz="1600" dirty="0">
                <a:solidFill>
                  <a:srgbClr val="000000"/>
                </a:solidFill>
              </a:rPr>
              <a:t>To configure a range of ports, use the </a:t>
            </a:r>
            <a:r>
              <a:rPr lang="en-US" sz="1600" b="1" dirty="0">
                <a:solidFill>
                  <a:srgbClr val="000000"/>
                </a:solidFill>
              </a:rPr>
              <a:t>interface range</a:t>
            </a:r>
            <a:r>
              <a:rPr lang="en-US" sz="1600" dirty="0">
                <a:solidFill>
                  <a:srgbClr val="000000"/>
                </a:solidFill>
              </a:rPr>
              <a:t> command.</a:t>
            </a:r>
          </a:p>
        </p:txBody>
      </p:sp>
      <p:sp>
        <p:nvSpPr>
          <p:cNvPr id="8" name="Rectangle 3">
            <a:extLst>
              <a:ext uri="{FF2B5EF4-FFF2-40B4-BE49-F238E27FC236}">
                <a16:creationId xmlns="" xmlns:a16="http://schemas.microsoft.com/office/drawing/2014/main" id="{79DBF04D-30A4-4EEB-B7E2-7AB82D0B955C}"/>
              </a:ext>
            </a:extLst>
          </p:cNvPr>
          <p:cNvSpPr>
            <a:spLocks noChangeArrowheads="1"/>
          </p:cNvSpPr>
          <p:nvPr/>
        </p:nvSpPr>
        <p:spPr bwMode="auto">
          <a:xfrm>
            <a:off x="715818" y="3356316"/>
            <a:ext cx="7712363" cy="215444"/>
          </a:xfrm>
          <a:prstGeom prst="rect">
            <a:avLst/>
          </a:prstGeom>
          <a:solidFill>
            <a:srgbClr val="EFEF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Switch(config)# </a:t>
            </a:r>
            <a:r>
              <a:rPr kumimoji="0" lang="en-US" altLang="en-US" sz="1400" b="1"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interface range</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400" b="0" i="1"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type module/first-number – last-number</a:t>
            </a: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Best Practices</a:t>
            </a:r>
          </a:p>
        </p:txBody>
      </p:sp>
      <p:sp>
        <p:nvSpPr>
          <p:cNvPr id="11266" name="Rectangle 34"/>
          <p:cNvSpPr>
            <a:spLocks noGrp="1" noChangeArrowheads="1"/>
          </p:cNvSpPr>
          <p:nvPr>
            <p:ph idx="1"/>
          </p:nvPr>
        </p:nvSpPr>
        <p:spPr>
          <a:xfrm>
            <a:off x="145357" y="646544"/>
            <a:ext cx="8853286" cy="4155319"/>
          </a:xfrm>
        </p:spPr>
        <p:txBody>
          <a:bodyPr/>
          <a:lstStyle/>
          <a:p>
            <a:pPr marL="0" indent="0">
              <a:spcBef>
                <a:spcPts val="0"/>
              </a:spcBef>
              <a:spcAft>
                <a:spcPts val="0"/>
              </a:spcAft>
              <a:buNone/>
            </a:pPr>
            <a:r>
              <a:rPr lang="en-US" sz="1400" dirty="0" smtClean="0"/>
              <a:t>Topic </a:t>
            </a:r>
            <a:r>
              <a:rPr lang="en-US" sz="1400" dirty="0"/>
              <a:t>11.1</a:t>
            </a:r>
          </a:p>
          <a:p>
            <a:pPr lvl="2">
              <a:spcBef>
                <a:spcPts val="0"/>
              </a:spcBef>
              <a:spcAft>
                <a:spcPts val="0"/>
              </a:spcAft>
            </a:pPr>
            <a:r>
              <a:rPr lang="en-US" sz="1400" dirty="0" smtClean="0"/>
              <a:t>How </a:t>
            </a:r>
            <a:r>
              <a:rPr lang="en-US" sz="1400" dirty="0"/>
              <a:t>might port security cause problems for legitimate users?</a:t>
            </a:r>
          </a:p>
          <a:p>
            <a:pPr lvl="2">
              <a:spcBef>
                <a:spcPts val="0"/>
              </a:spcBef>
              <a:spcAft>
                <a:spcPts val="0"/>
              </a:spcAft>
            </a:pPr>
            <a:r>
              <a:rPr lang="en-US" sz="1400" dirty="0"/>
              <a:t>What port security violation mode seems to be the most effective for general deployment and why?</a:t>
            </a:r>
          </a:p>
          <a:p>
            <a:pPr marL="0" indent="0">
              <a:spcBef>
                <a:spcPts val="0"/>
              </a:spcBef>
              <a:spcAft>
                <a:spcPts val="0"/>
              </a:spcAft>
              <a:buNone/>
            </a:pPr>
            <a:r>
              <a:rPr lang="en-US" sz="1400" dirty="0"/>
              <a:t>Topic 11.2</a:t>
            </a:r>
          </a:p>
          <a:p>
            <a:pPr lvl="2">
              <a:spcBef>
                <a:spcPts val="0"/>
              </a:spcBef>
              <a:spcAft>
                <a:spcPts val="0"/>
              </a:spcAft>
            </a:pPr>
            <a:r>
              <a:rPr lang="en-US" sz="1400" dirty="0" smtClean="0"/>
              <a:t>Is </a:t>
            </a:r>
            <a:r>
              <a:rPr lang="en-US" sz="1400" dirty="0"/>
              <a:t>there a downside to configuring ports as static access or static trunk?</a:t>
            </a:r>
          </a:p>
          <a:p>
            <a:pPr lvl="2">
              <a:spcBef>
                <a:spcPts val="0"/>
              </a:spcBef>
              <a:spcAft>
                <a:spcPts val="0"/>
              </a:spcAft>
            </a:pPr>
            <a:r>
              <a:rPr lang="en-US" sz="1400" dirty="0"/>
              <a:t>What benefit do you think is provided by designating an organization-wide native VLAN?</a:t>
            </a:r>
          </a:p>
          <a:p>
            <a:pPr marL="0" indent="0">
              <a:spcBef>
                <a:spcPts val="0"/>
              </a:spcBef>
              <a:spcAft>
                <a:spcPts val="0"/>
              </a:spcAft>
              <a:buNone/>
            </a:pPr>
            <a:r>
              <a:rPr lang="en-US" sz="1400" dirty="0"/>
              <a:t>Topic 11.3</a:t>
            </a:r>
          </a:p>
          <a:p>
            <a:pPr lvl="2">
              <a:spcBef>
                <a:spcPts val="0"/>
              </a:spcBef>
              <a:spcAft>
                <a:spcPts val="0"/>
              </a:spcAft>
            </a:pPr>
            <a:r>
              <a:rPr lang="en-US" sz="1400" dirty="0"/>
              <a:t>How could DHCP Snooping negatively impact a user who is authorized to connect to the LAN?</a:t>
            </a:r>
          </a:p>
          <a:p>
            <a:pPr lvl="2">
              <a:spcBef>
                <a:spcPts val="0"/>
              </a:spcBef>
              <a:spcAft>
                <a:spcPts val="0"/>
              </a:spcAft>
            </a:pPr>
            <a:r>
              <a:rPr lang="en-US" sz="1400" dirty="0"/>
              <a:t>What is it about the data that DHCP Snooping collects that is so foundational to other LAN security mechanisms?</a:t>
            </a:r>
          </a:p>
          <a:p>
            <a:pPr marL="0" indent="0">
              <a:spcBef>
                <a:spcPts val="0"/>
              </a:spcBef>
              <a:spcAft>
                <a:spcPts val="0"/>
              </a:spcAft>
              <a:buNone/>
            </a:pPr>
            <a:r>
              <a:rPr lang="en-US" sz="1400" dirty="0"/>
              <a:t>Topic 11.4</a:t>
            </a:r>
          </a:p>
          <a:p>
            <a:pPr lvl="2">
              <a:spcBef>
                <a:spcPts val="0"/>
              </a:spcBef>
              <a:spcAft>
                <a:spcPts val="0"/>
              </a:spcAft>
            </a:pPr>
            <a:r>
              <a:rPr lang="en-US" sz="1400" dirty="0"/>
              <a:t>What cold happen if another device pretends to be the default gateway in a LAN?</a:t>
            </a:r>
          </a:p>
          <a:p>
            <a:pPr lvl="2">
              <a:spcBef>
                <a:spcPts val="0"/>
              </a:spcBef>
              <a:spcAft>
                <a:spcPts val="0"/>
              </a:spcAft>
            </a:pPr>
            <a:r>
              <a:rPr lang="en-US" sz="1400" dirty="0"/>
              <a:t>Why do you think ports facing upstream are typically configured as trusted for Dynamic ARP Inspection?</a:t>
            </a:r>
          </a:p>
          <a:p>
            <a:pPr marL="0" indent="0">
              <a:spcBef>
                <a:spcPts val="0"/>
              </a:spcBef>
              <a:spcAft>
                <a:spcPts val="0"/>
              </a:spcAft>
              <a:buNone/>
            </a:pPr>
            <a:r>
              <a:rPr lang="en-US" sz="1400" dirty="0"/>
              <a:t>Topic 11.5</a:t>
            </a:r>
          </a:p>
          <a:p>
            <a:pPr lvl="2">
              <a:spcBef>
                <a:spcPts val="0"/>
              </a:spcBef>
              <a:spcAft>
                <a:spcPts val="0"/>
              </a:spcAft>
            </a:pPr>
            <a:r>
              <a:rPr lang="en-US" sz="1400" dirty="0"/>
              <a:t>What benefit does </a:t>
            </a:r>
            <a:r>
              <a:rPr lang="en-US" sz="1400" dirty="0" err="1"/>
              <a:t>PortFast</a:t>
            </a:r>
            <a:r>
              <a:rPr lang="en-US" sz="1400" dirty="0"/>
              <a:t> provide to the ordinary connected user?</a:t>
            </a:r>
          </a:p>
          <a:p>
            <a:pPr lvl="2">
              <a:spcBef>
                <a:spcPts val="0"/>
              </a:spcBef>
              <a:spcAft>
                <a:spcPts val="0"/>
              </a:spcAft>
            </a:pPr>
            <a:r>
              <a:rPr lang="en-US" sz="1400" dirty="0"/>
              <a:t>Why does </a:t>
            </a:r>
            <a:r>
              <a:rPr lang="en-US" sz="1400" dirty="0" err="1"/>
              <a:t>PortFast</a:t>
            </a:r>
            <a:r>
              <a:rPr lang="en-US" sz="1400" dirty="0"/>
              <a:t> not error-disable an interface where it receives a spanning-tree BPDU?</a:t>
            </a:r>
          </a:p>
          <a:p>
            <a:pPr marL="0" indent="0">
              <a:lnSpc>
                <a:spcPct val="85000"/>
              </a:lnSpc>
              <a:spcBef>
                <a:spcPct val="30000"/>
              </a:spcBef>
              <a:buNone/>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187510952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97654" y="798944"/>
            <a:ext cx="9046346" cy="4155319"/>
          </a:xfrm>
        </p:spPr>
        <p:txBody>
          <a:bodyPr/>
          <a:lstStyle/>
          <a:p>
            <a:pPr marL="0" indent="0">
              <a:spcBef>
                <a:spcPts val="0"/>
              </a:spcBef>
              <a:spcAft>
                <a:spcPts val="0"/>
              </a:spcAft>
              <a:buNone/>
            </a:pPr>
            <a:r>
              <a:rPr lang="af-ZA" sz="1400" b="1" dirty="0" smtClean="0"/>
              <a:t>Téma 11.1</a:t>
            </a:r>
          </a:p>
          <a:p>
            <a:pPr marL="0" indent="0">
              <a:spcBef>
                <a:spcPts val="0"/>
              </a:spcBef>
              <a:spcAft>
                <a:spcPts val="0"/>
              </a:spcAft>
              <a:buNone/>
            </a:pPr>
            <a:r>
              <a:rPr lang="af-ZA" sz="1400" dirty="0" smtClean="0"/>
              <a:t>Jaké problémy může zabezpečení portů způsobit legitimním uživatelům?</a:t>
            </a:r>
          </a:p>
          <a:p>
            <a:pPr marL="0" indent="0">
              <a:spcBef>
                <a:spcPts val="0"/>
              </a:spcBef>
              <a:spcAft>
                <a:spcPts val="0"/>
              </a:spcAft>
              <a:buNone/>
            </a:pPr>
            <a:r>
              <a:rPr lang="af-ZA" sz="1400" dirty="0" smtClean="0"/>
              <a:t>Jaký režim narušení zabezpečení portu (port security violation mode) se jeví jako nejúčinnější pro obecné nasazení a proč?</a:t>
            </a:r>
          </a:p>
          <a:p>
            <a:pPr marL="0" indent="0">
              <a:spcAft>
                <a:spcPts val="0"/>
              </a:spcAft>
              <a:buNone/>
            </a:pPr>
            <a:r>
              <a:rPr lang="af-ZA" sz="1400" b="1" dirty="0" smtClean="0"/>
              <a:t>Téma 11.2</a:t>
            </a:r>
          </a:p>
          <a:p>
            <a:pPr marL="0" indent="0">
              <a:spcBef>
                <a:spcPts val="0"/>
              </a:spcBef>
              <a:spcAft>
                <a:spcPts val="0"/>
              </a:spcAft>
              <a:buNone/>
            </a:pPr>
            <a:r>
              <a:rPr lang="af-ZA" sz="1400" dirty="0" smtClean="0"/>
              <a:t>Existuje nevýhoda konfigurace portů jako statický </a:t>
            </a:r>
            <a:r>
              <a:rPr lang="cs-CZ" sz="1400" dirty="0" err="1" smtClean="0"/>
              <a:t>accass</a:t>
            </a:r>
            <a:r>
              <a:rPr lang="af-ZA" sz="1400" dirty="0" smtClean="0"/>
              <a:t> nebo statický trunk?</a:t>
            </a:r>
          </a:p>
          <a:p>
            <a:pPr marL="0" indent="0">
              <a:spcBef>
                <a:spcPts val="0"/>
              </a:spcBef>
              <a:spcAft>
                <a:spcPts val="0"/>
              </a:spcAft>
              <a:buNone/>
            </a:pPr>
            <a:r>
              <a:rPr lang="af-ZA" sz="1400" dirty="0" smtClean="0"/>
              <a:t>Jakou výhodu podle vás poskytuje označení nativní VLAN v celé organizaci?</a:t>
            </a:r>
          </a:p>
          <a:p>
            <a:pPr marL="0" indent="0">
              <a:spcAft>
                <a:spcPts val="0"/>
              </a:spcAft>
              <a:buNone/>
            </a:pPr>
            <a:r>
              <a:rPr lang="af-ZA" sz="1400" b="1" dirty="0" smtClean="0"/>
              <a:t>Téma 11.3</a:t>
            </a:r>
          </a:p>
          <a:p>
            <a:pPr marL="0" indent="0">
              <a:spcBef>
                <a:spcPts val="0"/>
              </a:spcBef>
              <a:spcAft>
                <a:spcPts val="0"/>
              </a:spcAft>
              <a:buNone/>
            </a:pPr>
            <a:r>
              <a:rPr lang="af-ZA" sz="1400" dirty="0" smtClean="0"/>
              <a:t>Jak může DHCP Snooping negativně ovlivnit uživatele, který má oprávnění k připojení k síti LAN?</a:t>
            </a:r>
          </a:p>
          <a:p>
            <a:pPr marL="0" indent="0">
              <a:spcBef>
                <a:spcPts val="0"/>
              </a:spcBef>
              <a:spcAft>
                <a:spcPts val="0"/>
              </a:spcAft>
              <a:buNone/>
            </a:pPr>
            <a:r>
              <a:rPr lang="af-ZA" sz="1400" dirty="0" smtClean="0"/>
              <a:t>Co děje s daty, která shromažďuje DHCP Snooping, který je tak základní pro jiné mechanismy zabezpečení LAN?</a:t>
            </a:r>
          </a:p>
          <a:p>
            <a:pPr marL="0" indent="0">
              <a:spcAft>
                <a:spcPts val="0"/>
              </a:spcAft>
              <a:buNone/>
            </a:pPr>
            <a:r>
              <a:rPr lang="af-ZA" sz="1400" b="1" dirty="0" smtClean="0"/>
              <a:t>Téma 11.4</a:t>
            </a:r>
          </a:p>
          <a:p>
            <a:pPr marL="0" indent="0">
              <a:spcBef>
                <a:spcPts val="0"/>
              </a:spcBef>
              <a:spcAft>
                <a:spcPts val="0"/>
              </a:spcAft>
              <a:buNone/>
            </a:pPr>
            <a:r>
              <a:rPr lang="af-ZA" sz="1400" dirty="0" smtClean="0"/>
              <a:t>Co se stane, když jiné zařízení předstírá, že je výchozí bránou v síti LAN?</a:t>
            </a:r>
          </a:p>
          <a:p>
            <a:pPr marL="0" indent="0">
              <a:spcBef>
                <a:spcPts val="0"/>
              </a:spcBef>
              <a:spcAft>
                <a:spcPts val="0"/>
              </a:spcAft>
              <a:buNone/>
            </a:pPr>
            <a:r>
              <a:rPr lang="af-ZA" sz="1400" dirty="0" smtClean="0"/>
              <a:t>Proč si myslíte, že porty směřující upstream jsou obvykle konfigurovány jako trusted (důvěryhodné) pro Dynamic ARP Inspection?</a:t>
            </a:r>
          </a:p>
          <a:p>
            <a:pPr marL="0" indent="0">
              <a:spcAft>
                <a:spcPts val="0"/>
              </a:spcAft>
              <a:buNone/>
            </a:pPr>
            <a:r>
              <a:rPr lang="af-ZA" sz="1400" b="1" dirty="0" smtClean="0"/>
              <a:t>Téma 11.5</a:t>
            </a:r>
          </a:p>
          <a:p>
            <a:pPr marL="0" indent="0">
              <a:spcBef>
                <a:spcPts val="0"/>
              </a:spcBef>
              <a:spcAft>
                <a:spcPts val="0"/>
              </a:spcAft>
              <a:buNone/>
            </a:pPr>
            <a:r>
              <a:rPr lang="af-ZA" sz="1400" dirty="0" smtClean="0"/>
              <a:t>Jakou výhodu poskytuje PortFast běžnému připojenému uživateli?</a:t>
            </a:r>
          </a:p>
          <a:p>
            <a:pPr marL="0" indent="0">
              <a:spcBef>
                <a:spcPts val="0"/>
              </a:spcBef>
              <a:spcAft>
                <a:spcPts val="0"/>
              </a:spcAft>
              <a:buNone/>
            </a:pPr>
            <a:r>
              <a:rPr lang="af-ZA" sz="1400" dirty="0" smtClean="0"/>
              <a:t>Proč není port nastavený jako PortFast ve stavu error-disable, když přijímá rámce BPDU?</a:t>
            </a:r>
            <a:endParaRPr lang="af-ZA" sz="1400" dirty="0"/>
          </a:p>
        </p:txBody>
      </p:sp>
      <p:sp>
        <p:nvSpPr>
          <p:cNvPr id="3" name="Nadpis 2"/>
          <p:cNvSpPr>
            <a:spLocks noGrp="1"/>
          </p:cNvSpPr>
          <p:nvPr>
            <p:ph type="title"/>
          </p:nvPr>
        </p:nvSpPr>
        <p:spPr>
          <a:xfrm>
            <a:off x="13349" y="74765"/>
            <a:ext cx="9144000" cy="757551"/>
          </a:xfrm>
        </p:spPr>
        <p:txBody>
          <a:bodyPr/>
          <a:lstStyle/>
          <a:p>
            <a:r>
              <a:rPr lang="cs-CZ" dirty="0" smtClean="0"/>
              <a:t>Otázky z praxe</a:t>
            </a:r>
            <a:endParaRPr lang="cs-CZ" dirty="0"/>
          </a:p>
        </p:txBody>
      </p:sp>
    </p:spTree>
    <p:extLst>
      <p:ext uri="{BB962C8B-B14F-4D97-AF65-F5344CB8AC3E}">
        <p14:creationId xmlns:p14="http://schemas.microsoft.com/office/powerpoint/2010/main" val="373187630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Packet Tracer – Switch Security Configuration</a:t>
            </a:r>
          </a:p>
        </p:txBody>
      </p:sp>
      <p:sp>
        <p:nvSpPr>
          <p:cNvPr id="5" name="Content Placeholder 4">
            <a:extLst>
              <a:ext uri="{FF2B5EF4-FFF2-40B4-BE49-F238E27FC236}">
                <a16:creationId xmlns=""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a:t>
            </a:r>
          </a:p>
          <a:p>
            <a:pPr marL="342900" indent="-342900" algn="l">
              <a:buFont typeface="Arial" panose="020B0604020202020204" pitchFamily="34" charset="0"/>
              <a:buChar char="•"/>
            </a:pPr>
            <a:r>
              <a:rPr lang="en-US" sz="1800" dirty="0">
                <a:solidFill>
                  <a:srgbClr val="000000"/>
                </a:solidFill>
              </a:rPr>
              <a:t>Secure unused ports</a:t>
            </a:r>
          </a:p>
          <a:p>
            <a:pPr marL="342900" indent="-342900" algn="l">
              <a:buFont typeface="Arial" panose="020B0604020202020204" pitchFamily="34" charset="0"/>
              <a:buChar char="•"/>
            </a:pPr>
            <a:r>
              <a:rPr lang="en-US" sz="1800" dirty="0">
                <a:solidFill>
                  <a:srgbClr val="000000"/>
                </a:solidFill>
              </a:rPr>
              <a:t>Implement port security</a:t>
            </a:r>
          </a:p>
          <a:p>
            <a:pPr marL="342900" indent="-342900" algn="l">
              <a:buFont typeface="Arial" panose="020B0604020202020204" pitchFamily="34" charset="0"/>
              <a:buChar char="•"/>
            </a:pPr>
            <a:r>
              <a:rPr lang="en-US" sz="1800" dirty="0">
                <a:solidFill>
                  <a:srgbClr val="000000"/>
                </a:solidFill>
              </a:rPr>
              <a:t>Mitigate VLAN hopping attacks</a:t>
            </a:r>
          </a:p>
          <a:p>
            <a:pPr marL="342900" indent="-342900" algn="l">
              <a:buFont typeface="Arial" panose="020B0604020202020204" pitchFamily="34" charset="0"/>
              <a:buChar char="•"/>
            </a:pPr>
            <a:r>
              <a:rPr lang="en-US" sz="1800" dirty="0">
                <a:solidFill>
                  <a:srgbClr val="000000"/>
                </a:solidFill>
              </a:rPr>
              <a:t>Mitigate DHCP attacks</a:t>
            </a:r>
          </a:p>
          <a:p>
            <a:pPr marL="342900" indent="-342900" algn="l">
              <a:buFont typeface="Arial" panose="020B0604020202020204" pitchFamily="34" charset="0"/>
              <a:buChar char="•"/>
            </a:pPr>
            <a:r>
              <a:rPr lang="en-US" sz="1800" dirty="0">
                <a:solidFill>
                  <a:srgbClr val="000000"/>
                </a:solidFill>
              </a:rPr>
              <a:t>Mitigate ARP attacks</a:t>
            </a:r>
          </a:p>
          <a:p>
            <a:pPr marL="342900" indent="-342900" algn="l">
              <a:buFont typeface="Arial" panose="020B0604020202020204" pitchFamily="34" charset="0"/>
              <a:buChar char="•"/>
            </a:pPr>
            <a:r>
              <a:rPr lang="en-US" sz="1800" dirty="0">
                <a:solidFill>
                  <a:srgbClr val="000000"/>
                </a:solidFill>
              </a:rPr>
              <a:t>Mitigate STP attacks</a:t>
            </a:r>
          </a:p>
          <a:p>
            <a:pPr marL="342900" indent="-342900" algn="l">
              <a:buFont typeface="Arial" panose="020B0604020202020204" pitchFamily="34" charset="0"/>
              <a:buChar char="•"/>
            </a:pPr>
            <a:r>
              <a:rPr lang="en-US" sz="1800" dirty="0">
                <a:solidFill>
                  <a:srgbClr val="000000"/>
                </a:solidFill>
              </a:rPr>
              <a:t>Verify the switch security configuration</a:t>
            </a:r>
            <a:r>
              <a:rPr lang="en-US" sz="1600" dirty="0">
                <a:solidFill>
                  <a:srgbClr val="000000"/>
                </a:solidFill>
              </a:rPr>
              <a:t/>
            </a:r>
            <a:br>
              <a:rPr lang="en-US" sz="1600" dirty="0">
                <a:solidFill>
                  <a:srgbClr val="000000"/>
                </a:solidFill>
              </a:rPr>
            </a:br>
            <a:endParaRPr lang="en-US" sz="1600" dirty="0">
              <a:solidFill>
                <a:srgbClr val="000000"/>
              </a:solidFill>
            </a:endParaRPr>
          </a:p>
        </p:txBody>
      </p:sp>
    </p:spTree>
    <p:extLst>
      <p:ext uri="{BB962C8B-B14F-4D97-AF65-F5344CB8AC3E}">
        <p14:creationId xmlns:p14="http://schemas.microsoft.com/office/powerpoint/2010/main" val="64965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Module Practice and Quiz</a:t>
            </a:r>
            <a:br>
              <a:rPr lang="en-US" sz="1600" dirty="0"/>
            </a:br>
            <a:r>
              <a:rPr lang="en-US" sz="2400" dirty="0"/>
              <a:t>Lab – Switch Security Configuration</a:t>
            </a:r>
          </a:p>
        </p:txBody>
      </p:sp>
      <p:sp>
        <p:nvSpPr>
          <p:cNvPr id="5" name="Content Placeholder 4">
            <a:extLst>
              <a:ext uri="{FF2B5EF4-FFF2-40B4-BE49-F238E27FC236}">
                <a16:creationId xmlns="" xmlns:a16="http://schemas.microsoft.com/office/drawing/2014/main" id="{79130D30-1A9D-D644-8924-A5D0D167798F}"/>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lab, you will:</a:t>
            </a:r>
          </a:p>
          <a:p>
            <a:pPr marL="342900" indent="-342900" algn="l">
              <a:buFont typeface="Arial" panose="020B0604020202020204" pitchFamily="34" charset="0"/>
              <a:buChar char="•"/>
            </a:pPr>
            <a:r>
              <a:rPr lang="en-US" sz="1800" dirty="0">
                <a:solidFill>
                  <a:srgbClr val="000000"/>
                </a:solidFill>
              </a:rPr>
              <a:t>Secure unused ports</a:t>
            </a:r>
          </a:p>
          <a:p>
            <a:pPr marL="342900" indent="-342900" algn="l">
              <a:buFont typeface="Arial" panose="020B0604020202020204" pitchFamily="34" charset="0"/>
              <a:buChar char="•"/>
            </a:pPr>
            <a:r>
              <a:rPr lang="en-US" sz="1800" dirty="0">
                <a:solidFill>
                  <a:srgbClr val="000000"/>
                </a:solidFill>
              </a:rPr>
              <a:t>Implement port security</a:t>
            </a:r>
          </a:p>
          <a:p>
            <a:pPr marL="342900" indent="-342900" algn="l">
              <a:buFont typeface="Arial" panose="020B0604020202020204" pitchFamily="34" charset="0"/>
              <a:buChar char="•"/>
            </a:pPr>
            <a:r>
              <a:rPr lang="en-US" sz="1800" dirty="0">
                <a:solidFill>
                  <a:srgbClr val="000000"/>
                </a:solidFill>
              </a:rPr>
              <a:t>Mitigate VLAN hopping attacks</a:t>
            </a:r>
          </a:p>
          <a:p>
            <a:pPr marL="342900" indent="-342900" algn="l">
              <a:buFont typeface="Arial" panose="020B0604020202020204" pitchFamily="34" charset="0"/>
              <a:buChar char="•"/>
            </a:pPr>
            <a:r>
              <a:rPr lang="en-US" sz="1800" dirty="0">
                <a:solidFill>
                  <a:srgbClr val="000000"/>
                </a:solidFill>
              </a:rPr>
              <a:t>Mitigate DHCP attacks</a:t>
            </a:r>
          </a:p>
          <a:p>
            <a:pPr marL="342900" indent="-342900" algn="l">
              <a:buFont typeface="Arial" panose="020B0604020202020204" pitchFamily="34" charset="0"/>
              <a:buChar char="•"/>
            </a:pPr>
            <a:r>
              <a:rPr lang="en-US" sz="1800" dirty="0">
                <a:solidFill>
                  <a:srgbClr val="000000"/>
                </a:solidFill>
              </a:rPr>
              <a:t>Mitigate ARP attacks</a:t>
            </a:r>
          </a:p>
          <a:p>
            <a:pPr marL="342900" indent="-342900" algn="l">
              <a:buFont typeface="Arial" panose="020B0604020202020204" pitchFamily="34" charset="0"/>
              <a:buChar char="•"/>
            </a:pPr>
            <a:r>
              <a:rPr lang="en-US" sz="1800" dirty="0">
                <a:solidFill>
                  <a:srgbClr val="000000"/>
                </a:solidFill>
              </a:rPr>
              <a:t>Mitigate STP attacks</a:t>
            </a:r>
          </a:p>
          <a:p>
            <a:pPr marL="342900" indent="-342900" algn="l">
              <a:buFont typeface="Arial" panose="020B0604020202020204" pitchFamily="34" charset="0"/>
              <a:buChar char="•"/>
            </a:pPr>
            <a:r>
              <a:rPr lang="en-US" sz="1800" dirty="0">
                <a:solidFill>
                  <a:srgbClr val="000000"/>
                </a:solidFill>
              </a:rPr>
              <a:t>Verify the switch security configuration</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41881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 xmlns:a16="http://schemas.microsoft.com/office/drawing/2014/main" id="{2797EA73-3103-C348-9EE9-151275DED7CD}"/>
              </a:ext>
            </a:extLst>
          </p:cNvPr>
          <p:cNvSpPr>
            <a:spLocks noGrp="1"/>
          </p:cNvSpPr>
          <p:nvPr>
            <p:ph idx="1"/>
          </p:nvPr>
        </p:nvSpPr>
        <p:spPr/>
        <p:txBody>
          <a:bodyPr/>
          <a:lstStyle/>
          <a:p>
            <a:pPr>
              <a:buFont typeface="Arial" panose="020B0604020202020204" pitchFamily="34" charset="0"/>
              <a:buChar char="•"/>
            </a:pPr>
            <a:r>
              <a:rPr lang="en-US" sz="1600" dirty="0"/>
              <a:t>All switch ports (interfaces) should be secured before the switch is deployed for production use. </a:t>
            </a:r>
          </a:p>
          <a:p>
            <a:pPr>
              <a:buFont typeface="Arial" panose="020B0604020202020204" pitchFamily="34" charset="0"/>
              <a:buChar char="•"/>
            </a:pPr>
            <a:r>
              <a:rPr lang="en-US" sz="1600" dirty="0"/>
              <a:t>By default, Layer 2 switch ports are set to dynamic auto (</a:t>
            </a:r>
            <a:r>
              <a:rPr lang="en-US" sz="1600" dirty="0" err="1"/>
              <a:t>trunking</a:t>
            </a:r>
            <a:r>
              <a:rPr lang="en-US" sz="1600" dirty="0"/>
              <a:t> on). </a:t>
            </a:r>
          </a:p>
          <a:p>
            <a:pPr>
              <a:buFont typeface="Arial" panose="020B0604020202020204" pitchFamily="34" charset="0"/>
              <a:buChar char="•"/>
            </a:pPr>
            <a:r>
              <a:rPr lang="en-US" sz="1600" dirty="0"/>
              <a:t>The simplest and most effective method to prevent MAC address table overflow attacks is to enable port security. </a:t>
            </a:r>
          </a:p>
          <a:p>
            <a:pPr>
              <a:buFont typeface="Arial" panose="020B0604020202020204" pitchFamily="34" charset="0"/>
              <a:buChar char="•"/>
            </a:pPr>
            <a:r>
              <a:rPr lang="en-US" sz="1600" dirty="0"/>
              <a:t>The switch can be configured to learn about MAC addresses on a secure port in one of three ways: manually configured, dynamically learned, and dynamically learned – sticky. </a:t>
            </a:r>
          </a:p>
          <a:p>
            <a:pPr>
              <a:buFont typeface="Arial" panose="020B0604020202020204" pitchFamily="34" charset="0"/>
              <a:buChar char="•"/>
            </a:pPr>
            <a:r>
              <a:rPr lang="en-US" sz="1600" dirty="0"/>
              <a:t>If the MAC address of a device attached to the port differs from the list of secure addresses, then a port violation occurs. By default, the port enters the error-disabled state. When a port is placed in the error-disabled state, no traffic is sent or received on that port. </a:t>
            </a:r>
          </a:p>
          <a:p>
            <a:pPr>
              <a:buFont typeface="Arial" panose="020B0604020202020204" pitchFamily="34" charset="0"/>
              <a:buChar char="•"/>
            </a:pPr>
            <a:r>
              <a:rPr lang="en-US" sz="1600" dirty="0"/>
              <a:t>Mitigate VLAN Hopping attacks by disabling DTP negotiations, disabling unused ports, manually setting trunking where required, and using a native VLAN other than VLAN 1.</a:t>
            </a:r>
          </a:p>
          <a:p>
            <a:endParaRPr lang="en-US" sz="16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 xmlns:a16="http://schemas.microsoft.com/office/drawing/2014/main" id="{2797EA73-3103-C348-9EE9-151275DED7CD}"/>
              </a:ext>
            </a:extLst>
          </p:cNvPr>
          <p:cNvSpPr>
            <a:spLocks noGrp="1"/>
          </p:cNvSpPr>
          <p:nvPr>
            <p:ph idx="1"/>
          </p:nvPr>
        </p:nvSpPr>
        <p:spPr/>
        <p:txBody>
          <a:bodyPr/>
          <a:lstStyle/>
          <a:p>
            <a:pPr>
              <a:buFont typeface="Arial" panose="020B0604020202020204" pitchFamily="34" charset="0"/>
              <a:buChar char="•"/>
            </a:pPr>
            <a:r>
              <a:rPr lang="en-US" sz="1600" dirty="0"/>
              <a:t>The goal of a DHCP starvation attack is to create a Denial of Service (DoS) for connecting clients. DHCP spoofing attacks can be mitigated by using DHCP snooping on trusted ports. </a:t>
            </a:r>
          </a:p>
          <a:p>
            <a:pPr>
              <a:buFont typeface="Arial" panose="020B0604020202020204" pitchFamily="34" charset="0"/>
              <a:buChar char="•"/>
            </a:pPr>
            <a:r>
              <a:rPr lang="en-US" sz="1600" dirty="0"/>
              <a:t>DHCP snooping determines whether DHCP messages are from an administratively-configured trusted or untrusted source. It then filters DHCP messages and rate-limits DHCP traffic from untrusted sources. </a:t>
            </a:r>
          </a:p>
          <a:p>
            <a:pPr>
              <a:buFont typeface="Arial" panose="020B0604020202020204" pitchFamily="34" charset="0"/>
              <a:buChar char="•"/>
            </a:pPr>
            <a:r>
              <a:rPr lang="en-US" sz="1600" dirty="0"/>
              <a:t>Dynamic ARP inspection (DAI) requires DHCP snooping and helps prevent ARP attacks by verifying ARP traffic. </a:t>
            </a:r>
          </a:p>
          <a:p>
            <a:pPr>
              <a:buFont typeface="Arial" panose="020B0604020202020204" pitchFamily="34" charset="0"/>
              <a:buChar char="•"/>
            </a:pPr>
            <a:r>
              <a:rPr lang="en-US" sz="1600" dirty="0"/>
              <a:t>Implement Dynamic ARP Inspection to mitigate ARP spoofing and ARP poisoning.</a:t>
            </a:r>
          </a:p>
          <a:p>
            <a:pPr>
              <a:buFont typeface="Arial" panose="020B0604020202020204" pitchFamily="34" charset="0"/>
              <a:buChar char="•"/>
            </a:pPr>
            <a:r>
              <a:rPr lang="en-US" sz="1600" dirty="0"/>
              <a:t>To mitigate Spanning Tree Protocol (STP) manipulation attacks, use </a:t>
            </a:r>
            <a:r>
              <a:rPr lang="en-US" sz="1600" dirty="0" err="1"/>
              <a:t>PortFast</a:t>
            </a:r>
            <a:r>
              <a:rPr lang="en-US" sz="1600" dirty="0"/>
              <a:t> and Bridge Protocol Data Unit (BPDU) Guard.</a:t>
            </a:r>
          </a:p>
          <a:p>
            <a:endParaRPr lang="en-US" sz="1600" dirty="0"/>
          </a:p>
        </p:txBody>
      </p:sp>
    </p:spTree>
    <p:custDataLst>
      <p:tags r:id="rId1"/>
    </p:custDataLst>
    <p:extLst>
      <p:ext uri="{BB962C8B-B14F-4D97-AF65-F5344CB8AC3E}">
        <p14:creationId xmlns:p14="http://schemas.microsoft.com/office/powerpoint/2010/main" val="97093746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11: LAN Security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502411" y="732269"/>
            <a:ext cx="4069589" cy="3934981"/>
          </a:xfrm>
          <a:ln>
            <a:solidFill>
              <a:srgbClr val="000000"/>
            </a:solidFill>
          </a:ln>
        </p:spPr>
        <p:txBody>
          <a:bodyPr/>
          <a:lstStyle/>
          <a:p>
            <a:pPr>
              <a:buFont typeface="Arial" panose="020B0604020202020204" pitchFamily="34" charset="0"/>
              <a:buChar char="•"/>
            </a:pPr>
            <a:r>
              <a:rPr lang="en-US" sz="1200" b="1" dirty="0"/>
              <a:t>interface range</a:t>
            </a:r>
          </a:p>
          <a:p>
            <a:pPr>
              <a:buFont typeface="Arial" panose="020B0604020202020204" pitchFamily="34" charset="0"/>
              <a:buChar char="•"/>
            </a:pPr>
            <a:r>
              <a:rPr lang="en-US" sz="1200" b="1" dirty="0"/>
              <a:t>switchport port-security</a:t>
            </a:r>
          </a:p>
          <a:p>
            <a:pPr>
              <a:buFont typeface="Arial" panose="020B0604020202020204" pitchFamily="34" charset="0"/>
              <a:buChar char="•"/>
            </a:pPr>
            <a:r>
              <a:rPr lang="en-US" sz="1200" b="1" dirty="0"/>
              <a:t>switchport port-security interface</a:t>
            </a:r>
          </a:p>
          <a:p>
            <a:pPr>
              <a:buFont typeface="Arial" panose="020B0604020202020204" pitchFamily="34" charset="0"/>
              <a:buChar char="•"/>
            </a:pPr>
            <a:r>
              <a:rPr lang="en-US" sz="1200" b="1" dirty="0"/>
              <a:t>switchport port-security maximum</a:t>
            </a:r>
          </a:p>
          <a:p>
            <a:pPr>
              <a:buFont typeface="Arial" panose="020B0604020202020204" pitchFamily="34" charset="0"/>
              <a:buChar char="•"/>
            </a:pPr>
            <a:r>
              <a:rPr lang="en-US" sz="1200" b="1" dirty="0"/>
              <a:t>switchport port-security mac-address</a:t>
            </a:r>
          </a:p>
          <a:p>
            <a:pPr>
              <a:buFont typeface="Arial" panose="020B0604020202020204" pitchFamily="34" charset="0"/>
              <a:buChar char="•"/>
            </a:pPr>
            <a:r>
              <a:rPr lang="en-US" sz="1200" b="1" dirty="0"/>
              <a:t>switchport port-security mac-address sticky</a:t>
            </a:r>
          </a:p>
          <a:p>
            <a:pPr>
              <a:buFont typeface="Arial" panose="020B0604020202020204" pitchFamily="34" charset="0"/>
              <a:buChar char="•"/>
            </a:pPr>
            <a:r>
              <a:rPr lang="en-US" sz="1200" b="1" dirty="0"/>
              <a:t>switchport port-security aging time #</a:t>
            </a:r>
          </a:p>
          <a:p>
            <a:pPr>
              <a:buFont typeface="Arial" panose="020B0604020202020204" pitchFamily="34" charset="0"/>
              <a:buChar char="•"/>
            </a:pPr>
            <a:r>
              <a:rPr lang="en-US" sz="1200" b="1" dirty="0"/>
              <a:t>switchport port-security aging type </a:t>
            </a:r>
          </a:p>
          <a:p>
            <a:pPr>
              <a:buFont typeface="Arial" panose="020B0604020202020204" pitchFamily="34" charset="0"/>
              <a:buChar char="•"/>
            </a:pPr>
            <a:r>
              <a:rPr lang="en-US" sz="1200" b="1" dirty="0"/>
              <a:t>switchport port-security violation</a:t>
            </a:r>
          </a:p>
          <a:p>
            <a:pPr>
              <a:buFont typeface="Arial" panose="020B0604020202020204" pitchFamily="34" charset="0"/>
              <a:buChar char="•"/>
            </a:pPr>
            <a:r>
              <a:rPr lang="en-US" sz="1200" b="1" dirty="0"/>
              <a:t>show switchport port-security</a:t>
            </a:r>
          </a:p>
          <a:p>
            <a:pPr>
              <a:buFont typeface="Arial" panose="020B0604020202020204" pitchFamily="34" charset="0"/>
              <a:buChar char="•"/>
            </a:pPr>
            <a:r>
              <a:rPr lang="en-US" sz="1200" b="1" dirty="0"/>
              <a:t>switchport mode </a:t>
            </a:r>
            <a:r>
              <a:rPr lang="en-US" sz="1200" b="1" dirty="0" err="1"/>
              <a:t>access|trunk</a:t>
            </a:r>
            <a:endParaRPr lang="en-US" sz="1200" b="1" dirty="0"/>
          </a:p>
          <a:p>
            <a:pPr>
              <a:buFont typeface="Arial" panose="020B0604020202020204" pitchFamily="34" charset="0"/>
              <a:buChar char="•"/>
            </a:pPr>
            <a:r>
              <a:rPr lang="en-US" sz="1200" b="1" dirty="0"/>
              <a:t>switchport </a:t>
            </a:r>
            <a:r>
              <a:rPr lang="en-US" sz="1200" b="1" dirty="0" err="1"/>
              <a:t>nonegotiate</a:t>
            </a:r>
            <a:endParaRPr lang="en-US" sz="1200" b="1" dirty="0"/>
          </a:p>
        </p:txBody>
      </p:sp>
      <p:sp>
        <p:nvSpPr>
          <p:cNvPr id="6" name="Content Placeholder 2">
            <a:extLst>
              <a:ext uri="{FF2B5EF4-FFF2-40B4-BE49-F238E27FC236}">
                <a16:creationId xmlns="" xmlns:a16="http://schemas.microsoft.com/office/drawing/2014/main" id="{B1627BFE-6B32-CC4C-95DE-D9696B38972C}"/>
              </a:ext>
            </a:extLst>
          </p:cNvPr>
          <p:cNvSpPr txBox="1">
            <a:spLocks/>
          </p:cNvSpPr>
          <p:nvPr/>
        </p:nvSpPr>
        <p:spPr bwMode="auto">
          <a:xfrm>
            <a:off x="4572000" y="732268"/>
            <a:ext cx="4069589" cy="39349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switchport trunk native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limit rate</a:t>
            </a:r>
          </a:p>
          <a:p>
            <a:pPr>
              <a:buFont typeface="Arial" panose="020B0604020202020204" pitchFamily="34" charset="0"/>
              <a:buChar char="•"/>
            </a:pPr>
            <a:r>
              <a:rPr lang="en-US" sz="1200" b="1" dirty="0"/>
              <a:t>show </a:t>
            </a:r>
            <a:r>
              <a:rPr lang="en-US" sz="1200" b="1" dirty="0" err="1"/>
              <a:t>ip</a:t>
            </a:r>
            <a:r>
              <a:rPr lang="en-US" sz="1200" b="1" dirty="0"/>
              <a:t> </a:t>
            </a:r>
            <a:r>
              <a:rPr lang="en-US" sz="1200" b="1" dirty="0" err="1"/>
              <a:t>dhcp</a:t>
            </a:r>
            <a:r>
              <a:rPr lang="en-US" sz="1200" b="1" dirty="0"/>
              <a:t> snooping</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a:t>
            </a:r>
            <a:r>
              <a:rPr lang="en-US" sz="1200" b="1" dirty="0" err="1"/>
              <a:t>vlan</a:t>
            </a:r>
            <a:r>
              <a:rPr lang="en-US" sz="1200" b="1" dirty="0"/>
              <a:t> #</a:t>
            </a:r>
          </a:p>
          <a:p>
            <a:pPr>
              <a:buFont typeface="Arial" panose="020B0604020202020204" pitchFamily="34" charset="0"/>
              <a:buChar char="•"/>
            </a:pPr>
            <a:r>
              <a:rPr lang="en-US" sz="1200" b="1" dirty="0" err="1"/>
              <a:t>ip</a:t>
            </a:r>
            <a:r>
              <a:rPr lang="en-US" sz="1200" b="1" dirty="0"/>
              <a:t> </a:t>
            </a:r>
            <a:r>
              <a:rPr lang="en-US" sz="1200" b="1" dirty="0" err="1"/>
              <a:t>dhcp</a:t>
            </a:r>
            <a:r>
              <a:rPr lang="en-US" sz="1200" b="1" dirty="0"/>
              <a:t> snooping trust</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trust</a:t>
            </a:r>
          </a:p>
          <a:p>
            <a:pPr>
              <a:buFont typeface="Arial" panose="020B0604020202020204" pitchFamily="34" charset="0"/>
              <a:buChar char="•"/>
            </a:pPr>
            <a:r>
              <a:rPr lang="en-US" sz="1200" b="1" dirty="0" err="1"/>
              <a:t>ip</a:t>
            </a:r>
            <a:r>
              <a:rPr lang="en-US" sz="1200" b="1" dirty="0"/>
              <a:t> </a:t>
            </a:r>
            <a:r>
              <a:rPr lang="en-US" sz="1200" b="1" dirty="0" err="1"/>
              <a:t>arp</a:t>
            </a:r>
            <a:r>
              <a:rPr lang="en-US" sz="1200" b="1" dirty="0"/>
              <a:t> inspection validate</a:t>
            </a:r>
          </a:p>
          <a:p>
            <a:pPr>
              <a:buFont typeface="Arial" panose="020B0604020202020204" pitchFamily="34" charset="0"/>
              <a:buChar char="•"/>
            </a:pPr>
            <a:r>
              <a:rPr lang="en-US" sz="1200" b="1" dirty="0"/>
              <a:t>spanning-tree </a:t>
            </a:r>
            <a:r>
              <a:rPr lang="en-US" sz="1200" b="1" dirty="0" err="1"/>
              <a:t>portfast</a:t>
            </a:r>
            <a:r>
              <a:rPr lang="en-US" sz="1200" b="1" dirty="0"/>
              <a:t> {default}</a:t>
            </a:r>
          </a:p>
          <a:p>
            <a:pPr>
              <a:buFont typeface="Arial" panose="020B0604020202020204" pitchFamily="34" charset="0"/>
              <a:buChar char="•"/>
            </a:pPr>
            <a:r>
              <a:rPr lang="en-US" sz="1200" b="1" dirty="0"/>
              <a:t>spanning-tree </a:t>
            </a:r>
            <a:r>
              <a:rPr lang="en-US" sz="1200" b="1" dirty="0" err="1"/>
              <a:t>bpduguard</a:t>
            </a:r>
            <a:r>
              <a:rPr lang="en-US" sz="1200" b="1" dirty="0"/>
              <a:t> enable</a:t>
            </a:r>
          </a:p>
          <a:p>
            <a:pPr>
              <a:buFont typeface="Arial" panose="020B0604020202020204" pitchFamily="34" charset="0"/>
              <a:buChar char="•"/>
            </a:pPr>
            <a:r>
              <a:rPr lang="en-US" sz="1200" b="1" dirty="0"/>
              <a:t>spanning-tree </a:t>
            </a:r>
            <a:r>
              <a:rPr lang="en-US" sz="1200" b="1" dirty="0" err="1"/>
              <a:t>porfast</a:t>
            </a:r>
            <a:r>
              <a:rPr lang="en-US" sz="1200" b="1" dirty="0"/>
              <a:t> </a:t>
            </a:r>
            <a:r>
              <a:rPr lang="en-US" sz="1200" b="1" dirty="0" err="1"/>
              <a:t>bpduguard</a:t>
            </a:r>
            <a:r>
              <a:rPr lang="en-US" sz="1200" b="1" dirty="0"/>
              <a:t> default</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Mitigate </a:t>
            </a:r>
            <a:r>
              <a:rPr lang="en-US" sz="2400" dirty="0"/>
              <a:t>MAC Address Table Attacks</a:t>
            </a:r>
          </a:p>
        </p:txBody>
      </p:sp>
      <p:sp>
        <p:nvSpPr>
          <p:cNvPr id="5" name="Content Placeholder 4">
            <a:extLst>
              <a:ext uri="{FF2B5EF4-FFF2-40B4-BE49-F238E27FC236}">
                <a16:creationId xmlns="" xmlns:a16="http://schemas.microsoft.com/office/drawing/2014/main" id="{2D2D89E2-D658-4941-8C21-72A164C1B29F}"/>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simplest and most effective method to prevent MAC address table overflow attacks is to enable port security.</a:t>
            </a:r>
          </a:p>
          <a:p>
            <a:pPr marL="342900" indent="-342900" algn="l">
              <a:buFont typeface="Arial" panose="020B0604020202020204" pitchFamily="34" charset="0"/>
              <a:buChar char="•"/>
            </a:pPr>
            <a:r>
              <a:rPr lang="en-US" sz="1600" dirty="0">
                <a:solidFill>
                  <a:srgbClr val="000000"/>
                </a:solidFill>
              </a:rPr>
              <a:t>Port security limits the number of valid MAC addresses allowed on a port. It allows an administrator to manually configure MAC addresses for a port or to permit the switch to </a:t>
            </a:r>
            <a:r>
              <a:rPr lang="en-US" sz="1600" dirty="0">
                <a:solidFill>
                  <a:srgbClr val="FF0000"/>
                </a:solidFill>
              </a:rPr>
              <a:t>dynamically learn </a:t>
            </a:r>
            <a:r>
              <a:rPr lang="en-US" sz="1600" dirty="0">
                <a:solidFill>
                  <a:srgbClr val="000000"/>
                </a:solidFill>
              </a:rPr>
              <a:t>a limited number of MAC addresses. When a port configured with port security receives a frame, the source MAC address of the frame is compared to the list of secure source MAC addresses that were manually configured or dynamically learned on the port.</a:t>
            </a:r>
          </a:p>
          <a:p>
            <a:pPr marL="342900" indent="-342900" algn="l">
              <a:spcBef>
                <a:spcPts val="1200"/>
              </a:spcBef>
              <a:buFont typeface="Arial" panose="020B0604020202020204" pitchFamily="34" charset="0"/>
              <a:buChar char="•"/>
            </a:pPr>
            <a:r>
              <a:rPr lang="en-US" sz="1600" dirty="0">
                <a:solidFill>
                  <a:srgbClr val="000000"/>
                </a:solidFill>
              </a:rPr>
              <a:t>By </a:t>
            </a:r>
            <a:r>
              <a:rPr lang="en-US" sz="1600" dirty="0">
                <a:solidFill>
                  <a:srgbClr val="FF0000"/>
                </a:solidFill>
              </a:rPr>
              <a:t>limiting the number of permitted MAC </a:t>
            </a:r>
            <a:r>
              <a:rPr lang="en-US" sz="1600" dirty="0">
                <a:solidFill>
                  <a:srgbClr val="000000"/>
                </a:solidFill>
              </a:rPr>
              <a:t>addresses on a port to one, port security can be used to </a:t>
            </a:r>
            <a:r>
              <a:rPr lang="en-US" sz="1600" dirty="0">
                <a:solidFill>
                  <a:srgbClr val="FF0000"/>
                </a:solidFill>
              </a:rPr>
              <a:t>control unauthorized access </a:t>
            </a:r>
            <a:r>
              <a:rPr lang="en-US" sz="1600" dirty="0">
                <a:solidFill>
                  <a:srgbClr val="000000"/>
                </a:solidFill>
              </a:rPr>
              <a:t>to the network.</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403822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Enable </a:t>
            </a:r>
            <a:r>
              <a:rPr lang="en-US" sz="2400" dirty="0"/>
              <a:t>Port Security</a:t>
            </a:r>
          </a:p>
        </p:txBody>
      </p:sp>
      <p:sp>
        <p:nvSpPr>
          <p:cNvPr id="4" name="Content Placeholder 3">
            <a:extLst>
              <a:ext uri="{FF2B5EF4-FFF2-40B4-BE49-F238E27FC236}">
                <a16:creationId xmlns="" xmlns:a16="http://schemas.microsoft.com/office/drawing/2014/main" id="{3FCCF7BA-AB28-44CC-AB79-6CF565E3746D}"/>
              </a:ext>
            </a:extLst>
          </p:cNvPr>
          <p:cNvSpPr>
            <a:spLocks noGrp="1"/>
          </p:cNvSpPr>
          <p:nvPr>
            <p:ph idx="1"/>
          </p:nvPr>
        </p:nvSpPr>
        <p:spPr>
          <a:xfrm>
            <a:off x="142240" y="731838"/>
            <a:ext cx="8612479" cy="2742882"/>
          </a:xfrm>
        </p:spPr>
        <p:txBody>
          <a:bodyPr/>
          <a:lstStyle/>
          <a:p>
            <a:pPr marL="0" indent="0" algn="l"/>
            <a:r>
              <a:rPr lang="en-US" sz="1600" dirty="0">
                <a:solidFill>
                  <a:srgbClr val="000000"/>
                </a:solidFill>
              </a:rPr>
              <a:t>Port security is enabled with the </a:t>
            </a:r>
            <a:r>
              <a:rPr lang="en-US" sz="1600" b="1" dirty="0">
                <a:solidFill>
                  <a:srgbClr val="000000"/>
                </a:solidFill>
              </a:rPr>
              <a:t>switchport port-security </a:t>
            </a:r>
            <a:r>
              <a:rPr lang="en-US" sz="1600" dirty="0">
                <a:solidFill>
                  <a:srgbClr val="000000"/>
                </a:solidFill>
              </a:rPr>
              <a:t>interface configuration command.</a:t>
            </a:r>
          </a:p>
          <a:p>
            <a:pPr marL="0" indent="0" algn="l"/>
            <a:endParaRPr lang="en-US" sz="1600" dirty="0">
              <a:solidFill>
                <a:srgbClr val="000000"/>
              </a:solidFill>
            </a:endParaRPr>
          </a:p>
          <a:p>
            <a:pPr marL="0" indent="0" algn="l"/>
            <a:r>
              <a:rPr lang="en-US" sz="1600" dirty="0">
                <a:solidFill>
                  <a:srgbClr val="000000"/>
                </a:solidFill>
              </a:rPr>
              <a:t>Notice in the example, the </a:t>
            </a:r>
            <a:r>
              <a:rPr lang="en-US" sz="1600" b="1" dirty="0">
                <a:solidFill>
                  <a:srgbClr val="000000"/>
                </a:solidFill>
              </a:rPr>
              <a:t>switchport port-security</a:t>
            </a:r>
            <a:r>
              <a:rPr lang="en-US" sz="1600" dirty="0">
                <a:solidFill>
                  <a:srgbClr val="000000"/>
                </a:solidFill>
              </a:rPr>
              <a:t> command was rejected. This is because port security can </a:t>
            </a:r>
            <a:r>
              <a:rPr lang="en-US" sz="1600" dirty="0">
                <a:solidFill>
                  <a:srgbClr val="FF0000"/>
                </a:solidFill>
              </a:rPr>
              <a:t>only</a:t>
            </a:r>
            <a:r>
              <a:rPr lang="en-US" sz="1600" dirty="0">
                <a:solidFill>
                  <a:srgbClr val="000000"/>
                </a:solidFill>
              </a:rPr>
              <a:t> be configured on manually configured </a:t>
            </a:r>
            <a:r>
              <a:rPr lang="en-US" sz="1600" dirty="0">
                <a:solidFill>
                  <a:srgbClr val="FF0000"/>
                </a:solidFill>
              </a:rPr>
              <a:t>access ports </a:t>
            </a:r>
            <a:r>
              <a:rPr lang="en-US" sz="1600" dirty="0">
                <a:solidFill>
                  <a:srgbClr val="000000"/>
                </a:solidFill>
              </a:rPr>
              <a:t>or </a:t>
            </a:r>
            <a:r>
              <a:rPr lang="en-US" sz="1600" dirty="0">
                <a:solidFill>
                  <a:srgbClr val="FF0000"/>
                </a:solidFill>
              </a:rPr>
              <a:t>manually configured trunk ports</a:t>
            </a:r>
            <a:r>
              <a:rPr lang="en-US" sz="1600" dirty="0">
                <a:solidFill>
                  <a:srgbClr val="000000"/>
                </a:solidFill>
              </a:rPr>
              <a:t>. By default, Layer 2 switch ports are set to dynamic auto (</a:t>
            </a:r>
            <a:r>
              <a:rPr lang="en-US" sz="1600" dirty="0" err="1">
                <a:solidFill>
                  <a:srgbClr val="000000"/>
                </a:solidFill>
              </a:rPr>
              <a:t>trunking</a:t>
            </a:r>
            <a:r>
              <a:rPr lang="en-US" sz="1600" dirty="0">
                <a:solidFill>
                  <a:srgbClr val="000000"/>
                </a:solidFill>
              </a:rPr>
              <a:t> on). Therefore, in the example, the port is configured with the </a:t>
            </a:r>
            <a:r>
              <a:rPr lang="en-US" sz="1600" b="1" dirty="0">
                <a:solidFill>
                  <a:srgbClr val="000000"/>
                </a:solidFill>
              </a:rPr>
              <a:t>switchport mode access</a:t>
            </a:r>
            <a:r>
              <a:rPr lang="en-US" sz="1600" dirty="0">
                <a:solidFill>
                  <a:srgbClr val="000000"/>
                </a:solidFill>
              </a:rPr>
              <a:t> interface configuration command</a:t>
            </a:r>
            <a:r>
              <a:rPr lang="en-US" sz="1600" dirty="0" smtClean="0">
                <a:solidFill>
                  <a:srgbClr val="000000"/>
                </a:solidFill>
              </a:rPr>
              <a:t>.</a:t>
            </a:r>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Trunk port security is beyond the scope of this course.</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 xmlns:a16="http://schemas.microsoft.com/office/drawing/2014/main" id="{00B1C3E7-3B22-40C8-88E3-6C624E7025E2}"/>
              </a:ext>
            </a:extLst>
          </p:cNvPr>
          <p:cNvPicPr>
            <a:picLocks noChangeAspect="1"/>
          </p:cNvPicPr>
          <p:nvPr/>
        </p:nvPicPr>
        <p:blipFill>
          <a:blip r:embed="rId3"/>
          <a:stretch>
            <a:fillRect/>
          </a:stretch>
        </p:blipFill>
        <p:spPr>
          <a:xfrm>
            <a:off x="3175412" y="2885243"/>
            <a:ext cx="5968588" cy="2320401"/>
          </a:xfrm>
          <a:prstGeom prst="rect">
            <a:avLst/>
          </a:prstGeom>
        </p:spPr>
      </p:pic>
    </p:spTree>
    <p:extLst>
      <p:ext uri="{BB962C8B-B14F-4D97-AF65-F5344CB8AC3E}">
        <p14:creationId xmlns:p14="http://schemas.microsoft.com/office/powerpoint/2010/main" val="7837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Enable </a:t>
            </a:r>
            <a:r>
              <a:rPr lang="en-US" sz="2400" dirty="0"/>
              <a:t>Port Security (Cont.)</a:t>
            </a:r>
          </a:p>
        </p:txBody>
      </p:sp>
      <p:sp>
        <p:nvSpPr>
          <p:cNvPr id="4" name="Content Placeholder 3">
            <a:extLst>
              <a:ext uri="{FF2B5EF4-FFF2-40B4-BE49-F238E27FC236}">
                <a16:creationId xmlns="" xmlns:a16="http://schemas.microsoft.com/office/drawing/2014/main" id="{3FCCF7BA-AB28-44CC-AB79-6CF565E3746D}"/>
              </a:ext>
            </a:extLst>
          </p:cNvPr>
          <p:cNvSpPr>
            <a:spLocks noGrp="1"/>
          </p:cNvSpPr>
          <p:nvPr>
            <p:ph idx="1"/>
          </p:nvPr>
        </p:nvSpPr>
        <p:spPr>
          <a:xfrm>
            <a:off x="180975" y="731837"/>
            <a:ext cx="4982152" cy="4124248"/>
          </a:xfrm>
        </p:spPr>
        <p:txBody>
          <a:bodyPr/>
          <a:lstStyle/>
          <a:p>
            <a:pPr marL="0" indent="0" algn="l"/>
            <a:r>
              <a:rPr lang="am-ET" sz="1600" dirty="0" smtClean="0">
                <a:solidFill>
                  <a:srgbClr val="000000"/>
                </a:solidFill>
              </a:rPr>
              <a:t>Use the </a:t>
            </a:r>
            <a:r>
              <a:rPr lang="am-ET" sz="1600" b="1" dirty="0" smtClean="0">
                <a:solidFill>
                  <a:srgbClr val="000000"/>
                </a:solidFill>
              </a:rPr>
              <a:t>show port-security interface</a:t>
            </a:r>
            <a:r>
              <a:rPr lang="am-ET" sz="1600" dirty="0" smtClean="0">
                <a:solidFill>
                  <a:srgbClr val="000000"/>
                </a:solidFill>
              </a:rPr>
              <a:t> command to display the current port security settings for FastEthernet 0/1. </a:t>
            </a:r>
          </a:p>
          <a:p>
            <a:pPr marL="285750" indent="-285750" algn="l">
              <a:buFont typeface="Arial" panose="020B0604020202020204" pitchFamily="34" charset="0"/>
              <a:buChar char="•"/>
            </a:pPr>
            <a:r>
              <a:rPr lang="am-ET" sz="1600" dirty="0" smtClean="0">
                <a:solidFill>
                  <a:srgbClr val="000000"/>
                </a:solidFill>
              </a:rPr>
              <a:t>Notice how port security is enabled, the </a:t>
            </a:r>
            <a:r>
              <a:rPr lang="am-ET" sz="1600" dirty="0" smtClean="0">
                <a:solidFill>
                  <a:srgbClr val="FF0000"/>
                </a:solidFill>
              </a:rPr>
              <a:t>violation </a:t>
            </a:r>
            <a:r>
              <a:rPr lang="cs-CZ" sz="1600" dirty="0" smtClean="0">
                <a:solidFill>
                  <a:srgbClr val="000000"/>
                </a:solidFill>
              </a:rPr>
              <a:t>(co dělat v případě porušení) </a:t>
            </a:r>
            <a:r>
              <a:rPr lang="am-ET" sz="1600" dirty="0" smtClean="0">
                <a:solidFill>
                  <a:srgbClr val="000000"/>
                </a:solidFill>
              </a:rPr>
              <a:t>mode is shutdown, and how the maximum number of MAC addresses is 1. </a:t>
            </a:r>
          </a:p>
          <a:p>
            <a:pPr marL="285750" indent="-285750" algn="l">
              <a:buFont typeface="Arial" panose="020B0604020202020204" pitchFamily="34" charset="0"/>
              <a:buChar char="•"/>
            </a:pPr>
            <a:r>
              <a:rPr lang="am-ET" sz="1600" dirty="0" smtClean="0">
                <a:solidFill>
                  <a:srgbClr val="000000"/>
                </a:solidFill>
              </a:rPr>
              <a:t>If a device is connected to the port, the switch will automatically add the device’s MAC address as a secure MAC. In this example, no device is connected to the port.</a:t>
            </a:r>
          </a:p>
          <a:p>
            <a:pPr marL="0" indent="0" algn="l"/>
            <a:endParaRPr lang="am-ET" sz="1400" b="1" dirty="0" smtClean="0">
              <a:solidFill>
                <a:srgbClr val="000000"/>
              </a:solidFill>
            </a:endParaRPr>
          </a:p>
          <a:p>
            <a:pPr marL="0" indent="0" algn="l"/>
            <a:r>
              <a:rPr lang="am-ET" sz="1400" b="1" dirty="0" smtClean="0">
                <a:solidFill>
                  <a:srgbClr val="000000"/>
                </a:solidFill>
              </a:rPr>
              <a:t>Note</a:t>
            </a:r>
            <a:r>
              <a:rPr lang="am-ET" sz="1400" dirty="0" smtClean="0">
                <a:solidFill>
                  <a:srgbClr val="000000"/>
                </a:solidFill>
              </a:rPr>
              <a:t>: If an active port is configured with the </a:t>
            </a:r>
            <a:r>
              <a:rPr lang="am-ET" sz="1400" b="1" dirty="0" smtClean="0">
                <a:solidFill>
                  <a:srgbClr val="000000"/>
                </a:solidFill>
              </a:rPr>
              <a:t>switchport port-security</a:t>
            </a:r>
            <a:r>
              <a:rPr lang="am-ET" sz="1400" dirty="0" smtClean="0">
                <a:solidFill>
                  <a:srgbClr val="000000"/>
                </a:solidFill>
              </a:rPr>
              <a:t> command and </a:t>
            </a:r>
            <a:r>
              <a:rPr lang="am-ET" sz="1400" dirty="0" smtClean="0">
                <a:solidFill>
                  <a:srgbClr val="FF0000"/>
                </a:solidFill>
              </a:rPr>
              <a:t>more than one </a:t>
            </a:r>
            <a:r>
              <a:rPr lang="am-ET" sz="1400" dirty="0" smtClean="0">
                <a:solidFill>
                  <a:srgbClr val="000000"/>
                </a:solidFill>
              </a:rPr>
              <a:t>device is connected to that port, the </a:t>
            </a:r>
            <a:r>
              <a:rPr lang="am-ET" sz="1400" dirty="0" smtClean="0">
                <a:solidFill>
                  <a:srgbClr val="FF0000"/>
                </a:solidFill>
              </a:rPr>
              <a:t>port will transition to the error-disabled</a:t>
            </a:r>
            <a:r>
              <a:rPr lang="am-ET" sz="1400" dirty="0" smtClean="0">
                <a:solidFill>
                  <a:srgbClr val="000000"/>
                </a:solidFill>
              </a:rPr>
              <a:t> state. </a:t>
            </a:r>
            <a:endParaRPr lang="am-ET" sz="1400" dirty="0">
              <a:solidFill>
                <a:srgbClr val="000000"/>
              </a:solidFill>
            </a:endParaRPr>
          </a:p>
        </p:txBody>
      </p:sp>
      <p:pic>
        <p:nvPicPr>
          <p:cNvPr id="2" name="Picture 1">
            <a:extLst>
              <a:ext uri="{FF2B5EF4-FFF2-40B4-BE49-F238E27FC236}">
                <a16:creationId xmlns="" xmlns:a16="http://schemas.microsoft.com/office/drawing/2014/main" id="{D5159F29-431D-427E-A7E6-E14D2C9F6863}"/>
              </a:ext>
            </a:extLst>
          </p:cNvPr>
          <p:cNvPicPr>
            <a:picLocks noChangeAspect="1"/>
          </p:cNvPicPr>
          <p:nvPr/>
        </p:nvPicPr>
        <p:blipFill>
          <a:blip r:embed="rId3"/>
          <a:stretch>
            <a:fillRect/>
          </a:stretch>
        </p:blipFill>
        <p:spPr>
          <a:xfrm>
            <a:off x="5342304" y="1023073"/>
            <a:ext cx="3153492" cy="2568634"/>
          </a:xfrm>
          <a:prstGeom prst="rect">
            <a:avLst/>
          </a:prstGeom>
        </p:spPr>
      </p:pic>
    </p:spTree>
    <p:extLst>
      <p:ext uri="{BB962C8B-B14F-4D97-AF65-F5344CB8AC3E}">
        <p14:creationId xmlns:p14="http://schemas.microsoft.com/office/powerpoint/2010/main" val="143524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Enable </a:t>
            </a:r>
            <a:r>
              <a:rPr lang="en-US" sz="2400" dirty="0"/>
              <a:t>Port Security (Cont.)</a:t>
            </a:r>
          </a:p>
        </p:txBody>
      </p:sp>
      <p:sp>
        <p:nvSpPr>
          <p:cNvPr id="6" name="Content Placeholder 5">
            <a:extLst>
              <a:ext uri="{FF2B5EF4-FFF2-40B4-BE49-F238E27FC236}">
                <a16:creationId xmlns="" xmlns:a16="http://schemas.microsoft.com/office/drawing/2014/main" id="{86403019-C51B-4716-9FDA-CCFD91083DF6}"/>
              </a:ext>
            </a:extLst>
          </p:cNvPr>
          <p:cNvSpPr>
            <a:spLocks noGrp="1"/>
          </p:cNvSpPr>
          <p:nvPr>
            <p:ph idx="1"/>
          </p:nvPr>
        </p:nvSpPr>
        <p:spPr>
          <a:xfrm>
            <a:off x="474662" y="731837"/>
            <a:ext cx="8280057" cy="626341"/>
          </a:xfrm>
        </p:spPr>
        <p:txBody>
          <a:bodyPr/>
          <a:lstStyle/>
          <a:p>
            <a:pPr marL="0" indent="0" algn="l"/>
            <a:r>
              <a:rPr lang="en-US" sz="1600" dirty="0">
                <a:solidFill>
                  <a:srgbClr val="000000"/>
                </a:solidFill>
              </a:rPr>
              <a:t>After port security is enabled, other port security specifics can be configured, as shown in the example.</a:t>
            </a:r>
          </a:p>
        </p:txBody>
      </p:sp>
      <p:pic>
        <p:nvPicPr>
          <p:cNvPr id="7" name="Picture 6">
            <a:extLst>
              <a:ext uri="{FF2B5EF4-FFF2-40B4-BE49-F238E27FC236}">
                <a16:creationId xmlns="" xmlns:a16="http://schemas.microsoft.com/office/drawing/2014/main" id="{C6887EAF-9C49-4900-9453-790AC819A57D}"/>
              </a:ext>
            </a:extLst>
          </p:cNvPr>
          <p:cNvPicPr>
            <a:picLocks noChangeAspect="1"/>
          </p:cNvPicPr>
          <p:nvPr/>
        </p:nvPicPr>
        <p:blipFill>
          <a:blip r:embed="rId3"/>
          <a:stretch>
            <a:fillRect/>
          </a:stretch>
        </p:blipFill>
        <p:spPr>
          <a:xfrm>
            <a:off x="1707036" y="1651141"/>
            <a:ext cx="5563018" cy="2645651"/>
          </a:xfrm>
          <a:prstGeom prst="rect">
            <a:avLst/>
          </a:prstGeom>
        </p:spPr>
      </p:pic>
    </p:spTree>
    <p:extLst>
      <p:ext uri="{BB962C8B-B14F-4D97-AF65-F5344CB8AC3E}">
        <p14:creationId xmlns:p14="http://schemas.microsoft.com/office/powerpoint/2010/main" val="127127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5111</TotalTime>
  <Words>4157</Words>
  <Application>Microsoft Office PowerPoint</Application>
  <PresentationFormat>Předvádění na obrazovce (16:9)</PresentationFormat>
  <Paragraphs>580</Paragraphs>
  <Slides>57</Slides>
  <Notes>51</Notes>
  <HiddenSlides>3</HiddenSlides>
  <MMClips>0</MMClips>
  <ScaleCrop>false</ScaleCrop>
  <HeadingPairs>
    <vt:vector size="4" baseType="variant">
      <vt:variant>
        <vt:lpstr>Motiv</vt:lpstr>
      </vt:variant>
      <vt:variant>
        <vt:i4>1</vt:i4>
      </vt:variant>
      <vt:variant>
        <vt:lpstr>Nadpisy snímků</vt:lpstr>
      </vt:variant>
      <vt:variant>
        <vt:i4>57</vt:i4>
      </vt:variant>
    </vt:vector>
  </HeadingPairs>
  <TitlesOfParts>
    <vt:vector size="58" baseType="lpstr">
      <vt:lpstr>Default Theme</vt:lpstr>
      <vt:lpstr>Module 11: Switch Security Configuration</vt:lpstr>
      <vt:lpstr>Module 11: Activities</vt:lpstr>
      <vt:lpstr>Module Objectives</vt:lpstr>
      <vt:lpstr>11.1 Implement Port Security</vt:lpstr>
      <vt:lpstr>Secure Unused Ports</vt:lpstr>
      <vt:lpstr>Mitigate MAC Address Table Attacks</vt:lpstr>
      <vt:lpstr>Enable Port Security</vt:lpstr>
      <vt:lpstr>Enable Port Security (Cont.)</vt:lpstr>
      <vt:lpstr>Enable Port Security (Cont.)</vt:lpstr>
      <vt:lpstr>Limit and Learn MAC Addresses</vt:lpstr>
      <vt:lpstr>Limit and Learn MAC Addresses (Cont.)</vt:lpstr>
      <vt:lpstr>Limit and Learn MAC Addresses (Cont.)</vt:lpstr>
      <vt:lpstr>Port Security Aging</vt:lpstr>
      <vt:lpstr>Port Security Aging (Cont.)</vt:lpstr>
      <vt:lpstr>Port Security Violation Modes</vt:lpstr>
      <vt:lpstr>Port Security Violation Modes (Cont.)</vt:lpstr>
      <vt:lpstr>Ports in error-disabled State</vt:lpstr>
      <vt:lpstr>Ports in error-disabled State (Cont.)</vt:lpstr>
      <vt:lpstr>Verify Port Security</vt:lpstr>
      <vt:lpstr>Verify Port Security (Cont.)</vt:lpstr>
      <vt:lpstr>Verify Port Security (Cont.)</vt:lpstr>
      <vt:lpstr>Verify Port Security (Cont.)</vt:lpstr>
      <vt:lpstr>Hrátky s časem</vt:lpstr>
      <vt:lpstr>Typická konfigurace</vt:lpstr>
      <vt:lpstr>Jiný typický příklad</vt:lpstr>
      <vt:lpstr>Packet Tracer – Implement Port Security</vt:lpstr>
      <vt:lpstr>11.2 Mitigate VLAN Attacks</vt:lpstr>
      <vt:lpstr>VLAN Attacks Review</vt:lpstr>
      <vt:lpstr>Steps to Mitigate VLAN Hopping Attacks</vt:lpstr>
      <vt:lpstr>11.3 Mitigate DHCP Attacks</vt:lpstr>
      <vt:lpstr>DHCP Attack Review</vt:lpstr>
      <vt:lpstr>Gobbler se specializuje pouze na útoky DHCP</vt:lpstr>
      <vt:lpstr>DHCP Snooping</vt:lpstr>
      <vt:lpstr>Steps to Implement DHCP Snooping</vt:lpstr>
      <vt:lpstr>DHCP Snooping Configuration Example</vt:lpstr>
      <vt:lpstr>DHCP Snooping Configuration Example (Cont.)</vt:lpstr>
      <vt:lpstr>Prezentace aplikace PowerPoint</vt:lpstr>
      <vt:lpstr>11.4 Mitigate ARP Attacks</vt:lpstr>
      <vt:lpstr>Mitigate ARP Attacks Dynamic ARP Inspection</vt:lpstr>
      <vt:lpstr>DAI Implementation Guidelines</vt:lpstr>
      <vt:lpstr>DAI Configuration Example</vt:lpstr>
      <vt:lpstr> DAI Configuration Example (Cont.)</vt:lpstr>
      <vt:lpstr>DAI Configuration Example (Cont.)</vt:lpstr>
      <vt:lpstr>11.5 Mitigate STP Attacks</vt:lpstr>
      <vt:lpstr>PortFast and BPDU Guard</vt:lpstr>
      <vt:lpstr>Configure PortFast</vt:lpstr>
      <vt:lpstr>Configure PortFast (Cont.)</vt:lpstr>
      <vt:lpstr>Configure BPDU Guard</vt:lpstr>
      <vt:lpstr>11.6 Module Practice and Quiz</vt:lpstr>
      <vt:lpstr>Module 11: Best Practices</vt:lpstr>
      <vt:lpstr>Otázky z praxe</vt:lpstr>
      <vt:lpstr>Module Practice and Quiz Packet Tracer – Switch Security Configuration</vt:lpstr>
      <vt:lpstr>Module Practice and Quiz Lab – Switch Security Configuration</vt:lpstr>
      <vt:lpstr>Module Practice and Quiz What Did I Learn In This Module?</vt:lpstr>
      <vt:lpstr>Module Practice and Quiz What Did I Learn In This Module? (Cont.)</vt:lpstr>
      <vt:lpstr>Module 11: LAN Security Concepts 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332</cp:revision>
  <cp:lastPrinted>2020-11-29T22:18:37Z</cp:lastPrinted>
  <dcterms:created xsi:type="dcterms:W3CDTF">2019-10-18T06:21:22Z</dcterms:created>
  <dcterms:modified xsi:type="dcterms:W3CDTF">2020-11-30T18:02:47Z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