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2.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3.xml" ContentType="application/vnd.openxmlformats-officedocument.presentationml.tags+xml"/>
  <Override PartName="/ppt/notesSlides/notesSlide71.xml" ContentType="application/vnd.openxmlformats-officedocument.presentationml.notesSlide+xml"/>
  <Override PartName="/ppt/tags/tag14.xml" ContentType="application/vnd.openxmlformats-officedocument.presentationml.tags+xml"/>
  <Override PartName="/ppt/notesSlides/notesSlide72.xml" ContentType="application/vnd.openxmlformats-officedocument.presentationml.notesSlide+xml"/>
  <Override PartName="/ppt/tags/tag15.xml" ContentType="application/vnd.openxmlformats-officedocument.presentationml.tags+xml"/>
  <Override PartName="/ppt/notesSlides/notesSlide73.xml" ContentType="application/vnd.openxmlformats-officedocument.presentationml.notesSlide+xml"/>
  <Override PartName="/ppt/tags/tag16.xml" ContentType="application/vnd.openxmlformats-officedocument.presentationml.tags+xml"/>
  <Override PartName="/ppt/notesSlides/notesSlide74.xml" ContentType="application/vnd.openxmlformats-officedocument.presentationml.notesSlide+xml"/>
  <Override PartName="/ppt/tags/tag17.xml" ContentType="application/vnd.openxmlformats-officedocument.presentationml.tags+xml"/>
  <Override PartName="/ppt/notesSlides/notesSlide75.xml" ContentType="application/vnd.openxmlformats-officedocument.presentationml.notesSlide+xml"/>
  <Override PartName="/ppt/tags/tag18.xml" ContentType="application/vnd.openxmlformats-officedocument.presentationml.tags+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07"/>
  </p:notesMasterIdLst>
  <p:sldIdLst>
    <p:sldId id="876" r:id="rId2"/>
    <p:sldId id="763" r:id="rId3"/>
    <p:sldId id="1103" r:id="rId4"/>
    <p:sldId id="860" r:id="rId5"/>
    <p:sldId id="759" r:id="rId6"/>
    <p:sldId id="1054" r:id="rId7"/>
    <p:sldId id="1108" r:id="rId8"/>
    <p:sldId id="1109" r:id="rId9"/>
    <p:sldId id="1110" r:id="rId10"/>
    <p:sldId id="1111" r:id="rId11"/>
    <p:sldId id="1112" r:id="rId12"/>
    <p:sldId id="1113" r:id="rId13"/>
    <p:sldId id="1056" r:id="rId14"/>
    <p:sldId id="1057" r:id="rId15"/>
    <p:sldId id="1114" r:id="rId16"/>
    <p:sldId id="1115" r:id="rId17"/>
    <p:sldId id="1116" r:id="rId18"/>
    <p:sldId id="1093" r:id="rId19"/>
    <p:sldId id="1117" r:id="rId20"/>
    <p:sldId id="1063" r:id="rId21"/>
    <p:sldId id="1119" r:id="rId22"/>
    <p:sldId id="1120" r:id="rId23"/>
    <p:sldId id="1121" r:id="rId24"/>
    <p:sldId id="1122" r:id="rId25"/>
    <p:sldId id="277" r:id="rId26"/>
    <p:sldId id="1158" r:id="rId27"/>
    <p:sldId id="1159" r:id="rId28"/>
    <p:sldId id="1160" r:id="rId29"/>
    <p:sldId id="1157" r:id="rId30"/>
    <p:sldId id="1123" r:id="rId31"/>
    <p:sldId id="280" r:id="rId32"/>
    <p:sldId id="283" r:id="rId33"/>
    <p:sldId id="1155" r:id="rId34"/>
    <p:sldId id="284" r:id="rId35"/>
    <p:sldId id="402" r:id="rId36"/>
    <p:sldId id="292" r:id="rId37"/>
    <p:sldId id="286" r:id="rId38"/>
    <p:sldId id="392" r:id="rId39"/>
    <p:sldId id="383" r:id="rId40"/>
    <p:sldId id="381" r:id="rId41"/>
    <p:sldId id="393" r:id="rId42"/>
    <p:sldId id="400" r:id="rId43"/>
    <p:sldId id="386" r:id="rId44"/>
    <p:sldId id="390" r:id="rId45"/>
    <p:sldId id="387" r:id="rId46"/>
    <p:sldId id="388" r:id="rId47"/>
    <p:sldId id="382" r:id="rId48"/>
    <p:sldId id="384" r:id="rId49"/>
    <p:sldId id="391" r:id="rId50"/>
    <p:sldId id="298" r:id="rId51"/>
    <p:sldId id="363" r:id="rId52"/>
    <p:sldId id="299" r:id="rId53"/>
    <p:sldId id="300" r:id="rId54"/>
    <p:sldId id="301" r:id="rId55"/>
    <p:sldId id="302" r:id="rId56"/>
    <p:sldId id="287" r:id="rId57"/>
    <p:sldId id="303" r:id="rId58"/>
    <p:sldId id="1154" r:id="rId59"/>
    <p:sldId id="1124" r:id="rId60"/>
    <p:sldId id="1125" r:id="rId61"/>
    <p:sldId id="1118" r:id="rId62"/>
    <p:sldId id="957" r:id="rId63"/>
    <p:sldId id="1127" r:id="rId64"/>
    <p:sldId id="1126" r:id="rId65"/>
    <p:sldId id="1151" r:id="rId66"/>
    <p:sldId id="1128" r:id="rId67"/>
    <p:sldId id="1129" r:id="rId68"/>
    <p:sldId id="1130" r:id="rId69"/>
    <p:sldId id="1105" r:id="rId70"/>
    <p:sldId id="1131" r:id="rId71"/>
    <p:sldId id="396" r:id="rId72"/>
    <p:sldId id="397" r:id="rId73"/>
    <p:sldId id="394" r:id="rId74"/>
    <p:sldId id="395" r:id="rId75"/>
    <p:sldId id="1132" r:id="rId76"/>
    <p:sldId id="1133" r:id="rId77"/>
    <p:sldId id="401" r:id="rId78"/>
    <p:sldId id="290" r:id="rId79"/>
    <p:sldId id="1134" r:id="rId80"/>
    <p:sldId id="1106" r:id="rId81"/>
    <p:sldId id="1136" r:id="rId82"/>
    <p:sldId id="1135" r:id="rId83"/>
    <p:sldId id="1137" r:id="rId84"/>
    <p:sldId id="1138" r:id="rId85"/>
    <p:sldId id="1153" r:id="rId86"/>
    <p:sldId id="1152" r:id="rId87"/>
    <p:sldId id="1156" r:id="rId88"/>
    <p:sldId id="1139" r:id="rId89"/>
    <p:sldId id="1107" r:id="rId90"/>
    <p:sldId id="1140" r:id="rId91"/>
    <p:sldId id="1141" r:id="rId92"/>
    <p:sldId id="1143" r:id="rId93"/>
    <p:sldId id="1142" r:id="rId94"/>
    <p:sldId id="1144" r:id="rId95"/>
    <p:sldId id="1145" r:id="rId96"/>
    <p:sldId id="1146" r:id="rId97"/>
    <p:sldId id="1147" r:id="rId98"/>
    <p:sldId id="1104" r:id="rId99"/>
    <p:sldId id="1149" r:id="rId100"/>
    <p:sldId id="1150" r:id="rId101"/>
    <p:sldId id="1052" r:id="rId102"/>
    <p:sldId id="1148" r:id="rId103"/>
    <p:sldId id="958" r:id="rId104"/>
    <p:sldId id="874" r:id="rId105"/>
    <p:sldId id="291" r:id="rId106"/>
  </p:sldIdLst>
  <p:sldSz cx="9144000" cy="5143500" type="screen16x9"/>
  <p:notesSz cx="6858000" cy="9144000"/>
  <p:custDataLst>
    <p:tags r:id="rId10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29" clrIdx="3"/>
  <p:cmAuthor id="4" name="jagibbon" initials="jmg"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CCFF"/>
    <a:srgbClr val="0000CC"/>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7" autoAdjust="0"/>
    <p:restoredTop sz="95991" autoAdjust="0"/>
  </p:normalViewPr>
  <p:slideViewPr>
    <p:cSldViewPr snapToGrid="0" showGuides="1">
      <p:cViewPr varScale="1">
        <p:scale>
          <a:sx n="171" d="100"/>
          <a:sy n="171" d="100"/>
        </p:scale>
        <p:origin x="-456"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18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9/3/2021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lideshare.net/altaware/aerohive-80211-technology-primer"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wlanpros.com/resources/802-11n-primer-aerohive-network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Cisco Networking Academy Program</a:t>
            </a:r>
            <a:br>
              <a:rPr lang="en-US" dirty="0"/>
            </a:br>
            <a:r>
              <a:rPr lang="en-US" dirty="0"/>
              <a:t>Switching, Routing and Wireless Essentials v7.0 (SRWE)</a:t>
            </a:r>
          </a:p>
          <a:p>
            <a:r>
              <a:rPr lang="en-US" dirty="0"/>
              <a:t>Module 12: WLAN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12.1.4 – 802.11 Standard</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90325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12.1.5 – Radio Frequencies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4250283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12.1.6 – Wireless Standards Organizations</a:t>
            </a:r>
          </a:p>
          <a:p>
            <a:r>
              <a:rPr lang="en-US" dirty="0"/>
              <a:t>12.1.7 – Check Your Understanding – Introduction to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39584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12.2.1 – Video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12.2.2 – Wireless NICs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91137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12.2.3 – Wireless Home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19282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12.2.4 – Wireless Access Point</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6031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12.2.5 – AP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69435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12.2.6 – Wireless Antennas</a:t>
            </a:r>
          </a:p>
          <a:p>
            <a:r>
              <a:rPr lang="en-US" dirty="0"/>
              <a:t>12.2.7 – Check Your Understanding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14079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12.3.1 – Video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12.3.2 – 802.11 Wireless Topology Modes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167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12.3.3 – BSS and ESS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962962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12.3.4 – 802.11 Frame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120989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434975" y="755650"/>
            <a:ext cx="6096000" cy="3429000"/>
          </a:xfrm>
        </p:spPr>
      </p:sp>
      <p:sp>
        <p:nvSpPr>
          <p:cNvPr id="3" name="Zástupný symbol pro poznámky 2"/>
          <p:cNvSpPr>
            <a:spLocks noGrp="1"/>
          </p:cNvSpPr>
          <p:nvPr>
            <p:ph type="body" idx="1"/>
          </p:nvPr>
        </p:nvSpPr>
        <p:spPr/>
        <p:txBody>
          <a:bodyPr/>
          <a:lstStyle/>
          <a:p>
            <a:r>
              <a:rPr lang="cs-CZ" altLang="cs-CZ" dirty="0">
                <a:latin typeface="Times New Roman" pitchFamily="18" charset="0"/>
              </a:rPr>
              <a:t>Obsah adresových polí je závislý na řízení posloupnosti a to:</a:t>
            </a:r>
          </a:p>
          <a:p>
            <a:pPr>
              <a:buFontTx/>
              <a:buChar char="•"/>
            </a:pPr>
            <a:r>
              <a:rPr lang="cs-CZ" altLang="cs-CZ" dirty="0">
                <a:latin typeface="Times New Roman" pitchFamily="18" charset="0"/>
              </a:rPr>
              <a:t> mezi koncovými stanicemi: </a:t>
            </a:r>
          </a:p>
          <a:p>
            <a:r>
              <a:rPr lang="cs-CZ" altLang="cs-CZ" dirty="0">
                <a:latin typeface="Times New Roman" pitchFamily="18" charset="0"/>
              </a:rPr>
              <a:t>   zdrojová, cílová adresa, ID přístupového modulu</a:t>
            </a:r>
            <a:r>
              <a:rPr lang="en-US" altLang="cs-CZ" dirty="0">
                <a:latin typeface="Times New Roman" pitchFamily="18" charset="0"/>
              </a:rPr>
              <a:t>;</a:t>
            </a:r>
            <a:endParaRPr lang="cs-CZ" altLang="cs-CZ" dirty="0">
              <a:latin typeface="Times New Roman" pitchFamily="18" charset="0"/>
            </a:endParaRPr>
          </a:p>
          <a:p>
            <a:endParaRPr lang="cs-CZ" altLang="cs-CZ" dirty="0">
              <a:latin typeface="Times New Roman" pitchFamily="18" charset="0"/>
            </a:endParaRPr>
          </a:p>
          <a:p>
            <a:pPr>
              <a:spcBef>
                <a:spcPct val="0"/>
              </a:spcBef>
              <a:buFontTx/>
              <a:buChar char="•"/>
            </a:pPr>
            <a:r>
              <a:rPr lang="cs-CZ" altLang="cs-CZ" dirty="0">
                <a:latin typeface="Times New Roman" pitchFamily="18" charset="0"/>
              </a:rPr>
              <a:t> od koncové stanice k přístupovému modulu: </a:t>
            </a:r>
          </a:p>
          <a:p>
            <a:pPr>
              <a:spcBef>
                <a:spcPct val="0"/>
              </a:spcBef>
            </a:pPr>
            <a:r>
              <a:rPr lang="cs-CZ" altLang="cs-CZ" dirty="0">
                <a:latin typeface="Times New Roman" pitchFamily="18" charset="0"/>
              </a:rPr>
              <a:t>   zdrojová, ID přístupového modulu, cílová adresa</a:t>
            </a:r>
            <a:r>
              <a:rPr lang="en-US" altLang="cs-CZ" dirty="0">
                <a:latin typeface="Times New Roman" pitchFamily="18" charset="0"/>
              </a:rPr>
              <a:t>;</a:t>
            </a:r>
            <a:endParaRPr lang="cs-CZ" altLang="cs-CZ" dirty="0">
              <a:latin typeface="Times New Roman" pitchFamily="18" charset="0"/>
            </a:endParaRPr>
          </a:p>
          <a:p>
            <a:pPr>
              <a:spcBef>
                <a:spcPct val="0"/>
              </a:spcBef>
            </a:pPr>
            <a:endParaRPr lang="en-US" altLang="cs-CZ" dirty="0">
              <a:latin typeface="Times New Roman" pitchFamily="18" charset="0"/>
            </a:endParaRPr>
          </a:p>
          <a:p>
            <a:pPr>
              <a:spcBef>
                <a:spcPct val="0"/>
              </a:spcBef>
              <a:buFontTx/>
              <a:buChar char="•"/>
            </a:pPr>
            <a:r>
              <a:rPr lang="en-US" altLang="cs-CZ" dirty="0">
                <a:latin typeface="Times New Roman" pitchFamily="18" charset="0"/>
              </a:rPr>
              <a:t> od p</a:t>
            </a:r>
            <a:r>
              <a:rPr lang="cs-CZ" altLang="cs-CZ" dirty="0" err="1">
                <a:latin typeface="Times New Roman" pitchFamily="18" charset="0"/>
              </a:rPr>
              <a:t>řístupového</a:t>
            </a:r>
            <a:r>
              <a:rPr lang="cs-CZ" altLang="cs-CZ" dirty="0">
                <a:latin typeface="Times New Roman" pitchFamily="18" charset="0"/>
              </a:rPr>
              <a:t> modulu ke koncové stanici: </a:t>
            </a:r>
          </a:p>
          <a:p>
            <a:pPr>
              <a:spcBef>
                <a:spcPct val="0"/>
              </a:spcBef>
            </a:pPr>
            <a:r>
              <a:rPr lang="cs-CZ" altLang="cs-CZ" dirty="0">
                <a:latin typeface="Times New Roman" pitchFamily="18" charset="0"/>
              </a:rPr>
              <a:t>   ID přístupového modulu, zdrojová, cílová adresa</a:t>
            </a:r>
            <a:r>
              <a:rPr lang="en-US" altLang="cs-CZ" dirty="0">
                <a:latin typeface="Times New Roman" pitchFamily="18" charset="0"/>
              </a:rPr>
              <a:t>;</a:t>
            </a:r>
          </a:p>
          <a:p>
            <a:pPr>
              <a:spcBef>
                <a:spcPct val="0"/>
              </a:spcBef>
              <a:buFontTx/>
              <a:buChar char="•"/>
            </a:pPr>
            <a:r>
              <a:rPr lang="en-US" altLang="cs-CZ" dirty="0">
                <a:latin typeface="Times New Roman" pitchFamily="18" charset="0"/>
              </a:rPr>
              <a:t> </a:t>
            </a:r>
            <a:r>
              <a:rPr lang="cs-CZ" altLang="cs-CZ" dirty="0">
                <a:latin typeface="Times New Roman" pitchFamily="18" charset="0"/>
              </a:rPr>
              <a:t>mezi přístupovými moduly: </a:t>
            </a:r>
          </a:p>
          <a:p>
            <a:pPr>
              <a:spcBef>
                <a:spcPct val="0"/>
              </a:spcBef>
            </a:pPr>
            <a:r>
              <a:rPr lang="cs-CZ" altLang="cs-CZ" dirty="0">
                <a:latin typeface="Times New Roman" pitchFamily="18" charset="0"/>
              </a:rPr>
              <a:t>  cílová a zdrojová adresa modulu, cílová a zdrojová adresa stanice.</a:t>
            </a:r>
          </a:p>
          <a:p>
            <a:endParaRPr lang="cs-CZ" dirty="0"/>
          </a:p>
        </p:txBody>
      </p:sp>
      <p:sp>
        <p:nvSpPr>
          <p:cNvPr id="4" name="Zástupný symbol pro číslo snímku 3"/>
          <p:cNvSpPr>
            <a:spLocks noGrp="1"/>
          </p:cNvSpPr>
          <p:nvPr>
            <p:ph type="sldNum" sz="quarter" idx="10"/>
          </p:nvPr>
        </p:nvSpPr>
        <p:spPr/>
        <p:txBody>
          <a:bodyPr/>
          <a:lstStyle/>
          <a:p>
            <a:pPr>
              <a:defRPr/>
            </a:pPr>
            <a:fld id="{23CF1E0E-9899-42D1-B87C-6B37B83C2314}" type="slidenum">
              <a:rPr lang="cs-CZ" smtClean="0"/>
              <a:pPr>
                <a:defRPr/>
              </a:pPr>
              <a:t>25</a:t>
            </a:fld>
            <a:endParaRPr lang="cs-CZ"/>
          </a:p>
        </p:txBody>
      </p:sp>
    </p:spTree>
    <p:extLst>
      <p:ext uri="{BB962C8B-B14F-4D97-AF65-F5344CB8AC3E}">
        <p14:creationId xmlns:p14="http://schemas.microsoft.com/office/powerpoint/2010/main" val="2408219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12.3.5 – CSMA/CA</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101946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cs-CZ" altLang="cs-CZ" dirty="0">
                <a:latin typeface="Times New Roman" pitchFamily="18" charset="0"/>
              </a:rPr>
              <a:t>Zde použitá přístupová metoda DCF (</a:t>
            </a:r>
            <a:r>
              <a:rPr lang="en-US" altLang="cs-CZ" dirty="0">
                <a:latin typeface="Times New Roman" pitchFamily="18" charset="0"/>
              </a:rPr>
              <a:t>Distributed Coordination Function</a:t>
            </a:r>
            <a:r>
              <a:rPr lang="cs-CZ" altLang="cs-CZ" dirty="0">
                <a:latin typeface="Times New Roman" pitchFamily="18" charset="0"/>
              </a:rPr>
              <a:t>) je založena na obecnější metodě CSMA/CA (</a:t>
            </a:r>
            <a:r>
              <a:rPr lang="en-US" altLang="cs-CZ" dirty="0">
                <a:latin typeface="Times New Roman" pitchFamily="18" charset="0"/>
              </a:rPr>
              <a:t>Carrier Sense Multiple Access / Collision Avoidance</a:t>
            </a:r>
            <a:r>
              <a:rPr lang="cs-CZ" altLang="cs-CZ" dirty="0">
                <a:latin typeface="Times New Roman" pitchFamily="18" charset="0"/>
              </a:rPr>
              <a:t>). Zde je podobnost s nám známou metodou CSMA/CD v tom, že každá stanice naslouchá, zda probíhá přenos, a pokud ano, odloží své vysílání. Rozdíl je zde v tom, že v radiovém provozu nelze rozeznat kolize a tak jsou na jedné straně tyto kolize minimalizovány (nezačnou ihned  vysílat všechny stanice, které čekaly na ukončení vysílání jiné stanice) a na druhé jsou úspěšné přenosy potvrzovány.</a:t>
            </a:r>
          </a:p>
          <a:p>
            <a:pPr algn="just" eaLnBrk="1" hangingPunct="1">
              <a:spcBef>
                <a:spcPct val="0"/>
              </a:spcBef>
            </a:pPr>
            <a:endParaRPr lang="cs-CZ" altLang="cs-CZ" dirty="0">
              <a:latin typeface="Times New Roman" pitchFamily="18" charset="0"/>
            </a:endParaRPr>
          </a:p>
          <a:p>
            <a:pPr algn="just" eaLnBrk="1" hangingPunct="1"/>
            <a:r>
              <a:rPr lang="cs-CZ" altLang="cs-CZ" dirty="0">
                <a:latin typeface="Times New Roman" pitchFamily="18" charset="0"/>
              </a:rPr>
              <a:t>Neboli po potvrzeném přenosu následuje </a:t>
            </a:r>
            <a:r>
              <a:rPr lang="cs-CZ" altLang="cs-CZ" dirty="0" err="1">
                <a:latin typeface="Times New Roman" pitchFamily="18" charset="0"/>
              </a:rPr>
              <a:t>mezirámcová</a:t>
            </a:r>
            <a:r>
              <a:rPr lang="cs-CZ" altLang="cs-CZ" dirty="0">
                <a:latin typeface="Times New Roman" pitchFamily="18" charset="0"/>
              </a:rPr>
              <a:t> štěrbina DIFS (DCF Inter </a:t>
            </a:r>
            <a:r>
              <a:rPr lang="cs-CZ" altLang="cs-CZ" dirty="0" err="1">
                <a:latin typeface="Times New Roman" pitchFamily="18" charset="0"/>
              </a:rPr>
              <a:t>Frame</a:t>
            </a:r>
            <a:r>
              <a:rPr lang="cs-CZ" altLang="cs-CZ" dirty="0">
                <a:latin typeface="Times New Roman" pitchFamily="18" charset="0"/>
              </a:rPr>
              <a:t> </a:t>
            </a:r>
            <a:r>
              <a:rPr lang="cs-CZ" altLang="cs-CZ" dirty="0" err="1">
                <a:latin typeface="Times New Roman" pitchFamily="18" charset="0"/>
              </a:rPr>
              <a:t>Space</a:t>
            </a:r>
            <a:r>
              <a:rPr lang="cs-CZ" altLang="cs-CZ" dirty="0">
                <a:latin typeface="Times New Roman" pitchFamily="18" charset="0"/>
              </a:rPr>
              <a:t>), před uplynutím této doby lze vyslat pouze prioritní rámce. V případě použití přístupového modulu (bodu) je třeba u něj o přenos požádat (</a:t>
            </a:r>
            <a:r>
              <a:rPr lang="cs-CZ" altLang="cs-CZ" dirty="0" err="1">
                <a:latin typeface="Times New Roman" pitchFamily="18" charset="0"/>
              </a:rPr>
              <a:t>Request</a:t>
            </a:r>
            <a:r>
              <a:rPr lang="cs-CZ" altLang="cs-CZ" dirty="0">
                <a:latin typeface="Times New Roman" pitchFamily="18" charset="0"/>
              </a:rPr>
              <a:t> to </a:t>
            </a:r>
            <a:r>
              <a:rPr lang="cs-CZ" altLang="cs-CZ" dirty="0" err="1">
                <a:latin typeface="Times New Roman" pitchFamily="18" charset="0"/>
              </a:rPr>
              <a:t>Send</a:t>
            </a:r>
            <a:r>
              <a:rPr lang="cs-CZ" altLang="cs-CZ" dirty="0">
                <a:latin typeface="Times New Roman" pitchFamily="18" charset="0"/>
              </a:rPr>
              <a:t>, RTS) a pokud je první, je rozhlášen všem ostatním stanicím (</a:t>
            </a:r>
            <a:r>
              <a:rPr lang="cs-CZ" altLang="cs-CZ" dirty="0" err="1">
                <a:latin typeface="Times New Roman" pitchFamily="18" charset="0"/>
              </a:rPr>
              <a:t>Clear</a:t>
            </a:r>
            <a:r>
              <a:rPr lang="cs-CZ" altLang="cs-CZ" dirty="0">
                <a:latin typeface="Times New Roman" pitchFamily="18" charset="0"/>
              </a:rPr>
              <a:t> to </a:t>
            </a:r>
            <a:r>
              <a:rPr lang="cs-CZ" altLang="cs-CZ" dirty="0" err="1">
                <a:latin typeface="Times New Roman" pitchFamily="18" charset="0"/>
              </a:rPr>
              <a:t>Send</a:t>
            </a:r>
            <a:r>
              <a:rPr lang="cs-CZ" altLang="cs-CZ" dirty="0">
                <a:latin typeface="Times New Roman" pitchFamily="18" charset="0"/>
              </a:rPr>
              <a:t>, CTS). Po vyslání každého rámce je třeba počkat jistou dobu na potvrzení tohoto vyslání, konkrétně po dobu krátké štěrbiny SIFS (</a:t>
            </a:r>
            <a:r>
              <a:rPr lang="en-US" altLang="cs-CZ" dirty="0">
                <a:latin typeface="Times New Roman" pitchFamily="18" charset="0"/>
              </a:rPr>
              <a:t>Short Inter Frame Space</a:t>
            </a:r>
            <a:r>
              <a:rPr lang="cs-CZ" altLang="cs-CZ" dirty="0">
                <a:latin typeface="Times New Roman" pitchFamily="18" charset="0"/>
              </a:rPr>
              <a:t>). Po vyslání potvrzení ACK (</a:t>
            </a:r>
            <a:r>
              <a:rPr lang="en-US" altLang="cs-CZ" dirty="0">
                <a:latin typeface="Times New Roman" pitchFamily="18" charset="0"/>
              </a:rPr>
              <a:t>acknowledgement</a:t>
            </a:r>
            <a:r>
              <a:rPr lang="cs-CZ" altLang="cs-CZ" dirty="0">
                <a:latin typeface="Times New Roman" pitchFamily="18" charset="0"/>
              </a:rPr>
              <a:t>) nastává tzv. etapa soupeření, kdy stanice čekající na vysílání počkají ještě další, náhodně zvolený interval.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sz="3200" b="1">
                <a:solidFill>
                  <a:schemeClr val="tx1"/>
                </a:solidFill>
                <a:latin typeface="Arial CE" charset="-18"/>
              </a:defRPr>
            </a:lvl1pPr>
            <a:lvl2pPr marL="742950" indent="-285750" defTabSz="762000" eaLnBrk="0" hangingPunct="0">
              <a:defRPr sz="3200" b="1">
                <a:solidFill>
                  <a:schemeClr val="tx1"/>
                </a:solidFill>
                <a:latin typeface="Arial CE" charset="-18"/>
              </a:defRPr>
            </a:lvl2pPr>
            <a:lvl3pPr marL="1143000" indent="-228600" defTabSz="762000" eaLnBrk="0" hangingPunct="0">
              <a:defRPr sz="3200" b="1">
                <a:solidFill>
                  <a:schemeClr val="tx1"/>
                </a:solidFill>
                <a:latin typeface="Arial CE" charset="-18"/>
              </a:defRPr>
            </a:lvl3pPr>
            <a:lvl4pPr marL="1600200" indent="-228600" defTabSz="762000" eaLnBrk="0" hangingPunct="0">
              <a:defRPr sz="3200" b="1">
                <a:solidFill>
                  <a:schemeClr val="tx1"/>
                </a:solidFill>
                <a:latin typeface="Arial CE" charset="-18"/>
              </a:defRPr>
            </a:lvl4pPr>
            <a:lvl5pPr marL="2057400" indent="-228600" defTabSz="762000" eaLnBrk="0" hangingPunct="0">
              <a:defRPr sz="3200" b="1">
                <a:solidFill>
                  <a:schemeClr val="tx1"/>
                </a:solidFill>
                <a:latin typeface="Arial CE" charset="-18"/>
              </a:defRPr>
            </a:lvl5pPr>
            <a:lvl6pPr marL="2514600" indent="-228600" defTabSz="762000" eaLnBrk="0" fontAlgn="base" hangingPunct="0">
              <a:spcBef>
                <a:spcPct val="0"/>
              </a:spcBef>
              <a:spcAft>
                <a:spcPct val="0"/>
              </a:spcAft>
              <a:defRPr sz="3200" b="1">
                <a:solidFill>
                  <a:schemeClr val="tx1"/>
                </a:solidFill>
                <a:latin typeface="Arial CE" charset="-18"/>
              </a:defRPr>
            </a:lvl6pPr>
            <a:lvl7pPr marL="2971800" indent="-228600" defTabSz="762000" eaLnBrk="0" fontAlgn="base" hangingPunct="0">
              <a:spcBef>
                <a:spcPct val="0"/>
              </a:spcBef>
              <a:spcAft>
                <a:spcPct val="0"/>
              </a:spcAft>
              <a:defRPr sz="3200" b="1">
                <a:solidFill>
                  <a:schemeClr val="tx1"/>
                </a:solidFill>
                <a:latin typeface="Arial CE" charset="-18"/>
              </a:defRPr>
            </a:lvl7pPr>
            <a:lvl8pPr marL="3429000" indent="-228600" defTabSz="762000" eaLnBrk="0" fontAlgn="base" hangingPunct="0">
              <a:spcBef>
                <a:spcPct val="0"/>
              </a:spcBef>
              <a:spcAft>
                <a:spcPct val="0"/>
              </a:spcAft>
              <a:defRPr sz="3200" b="1">
                <a:solidFill>
                  <a:schemeClr val="tx1"/>
                </a:solidFill>
                <a:latin typeface="Arial CE" charset="-18"/>
              </a:defRPr>
            </a:lvl8pPr>
            <a:lvl9pPr marL="3886200" indent="-228600" defTabSz="762000" eaLnBrk="0" fontAlgn="base" hangingPunct="0">
              <a:spcBef>
                <a:spcPct val="0"/>
              </a:spcBef>
              <a:spcAft>
                <a:spcPct val="0"/>
              </a:spcAft>
              <a:defRPr sz="3200" b="1">
                <a:solidFill>
                  <a:schemeClr val="tx1"/>
                </a:solidFill>
                <a:latin typeface="Arial CE" charset="-18"/>
              </a:defRPr>
            </a:lvl9pPr>
          </a:lstStyle>
          <a:p>
            <a:fld id="{71672460-55AB-489C-8396-4A7A76829FD1}" type="slidenum">
              <a:rPr lang="cs-CZ" altLang="cs-CZ" sz="1000" b="0" smtClean="0">
                <a:latin typeface="Times New Roman" pitchFamily="18" charset="0"/>
              </a:rPr>
              <a:pPr/>
              <a:t>32</a:t>
            </a:fld>
            <a:endParaRPr lang="cs-CZ" altLang="cs-CZ" sz="1000" b="0">
              <a:latin typeface="Times New Roman" pitchFamily="18" charset="0"/>
            </a:endParaRPr>
          </a:p>
        </p:txBody>
      </p:sp>
      <p:sp>
        <p:nvSpPr>
          <p:cNvPr id="26628" name="Zástupný symbol pro poznámky 6"/>
          <p:cNvSpPr>
            <a:spLocks noGrp="1"/>
          </p:cNvSpPr>
          <p:nvPr/>
        </p:nvSpPr>
        <p:spPr bwMode="auto">
          <a:xfrm>
            <a:off x="914508" y="4344607"/>
            <a:ext cx="5028986" cy="38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3200" b="1">
                <a:solidFill>
                  <a:schemeClr val="tx1"/>
                </a:solidFill>
                <a:latin typeface="Arial CE" charset="-18"/>
              </a:defRPr>
            </a:lvl1pPr>
            <a:lvl2pPr marL="742950" indent="-285750" eaLnBrk="0" hangingPunct="0">
              <a:defRPr sz="3200" b="1">
                <a:solidFill>
                  <a:schemeClr val="tx1"/>
                </a:solidFill>
                <a:latin typeface="Arial CE" charset="-18"/>
              </a:defRPr>
            </a:lvl2pPr>
            <a:lvl3pPr marL="1143000" indent="-228600" eaLnBrk="0" hangingPunct="0">
              <a:defRPr sz="3200" b="1">
                <a:solidFill>
                  <a:schemeClr val="tx1"/>
                </a:solidFill>
                <a:latin typeface="Arial CE" charset="-18"/>
              </a:defRPr>
            </a:lvl3pPr>
            <a:lvl4pPr marL="1600200" indent="-228600" eaLnBrk="0" hangingPunct="0">
              <a:defRPr sz="3200" b="1">
                <a:solidFill>
                  <a:schemeClr val="tx1"/>
                </a:solidFill>
                <a:latin typeface="Arial CE" charset="-18"/>
              </a:defRPr>
            </a:lvl4pPr>
            <a:lvl5pPr marL="2057400" indent="-228600" eaLnBrk="0" hangingPunct="0">
              <a:defRPr sz="3200" b="1">
                <a:solidFill>
                  <a:schemeClr val="tx1"/>
                </a:solidFill>
                <a:latin typeface="Arial CE" charset="-18"/>
              </a:defRPr>
            </a:lvl5pPr>
            <a:lvl6pPr marL="2514600" indent="-228600" eaLnBrk="0" fontAlgn="base" hangingPunct="0">
              <a:spcBef>
                <a:spcPct val="0"/>
              </a:spcBef>
              <a:spcAft>
                <a:spcPct val="0"/>
              </a:spcAft>
              <a:defRPr sz="3200" b="1">
                <a:solidFill>
                  <a:schemeClr val="tx1"/>
                </a:solidFill>
                <a:latin typeface="Arial CE" charset="-18"/>
              </a:defRPr>
            </a:lvl6pPr>
            <a:lvl7pPr marL="2971800" indent="-228600" eaLnBrk="0" fontAlgn="base" hangingPunct="0">
              <a:spcBef>
                <a:spcPct val="0"/>
              </a:spcBef>
              <a:spcAft>
                <a:spcPct val="0"/>
              </a:spcAft>
              <a:defRPr sz="3200" b="1">
                <a:solidFill>
                  <a:schemeClr val="tx1"/>
                </a:solidFill>
                <a:latin typeface="Arial CE" charset="-18"/>
              </a:defRPr>
            </a:lvl7pPr>
            <a:lvl8pPr marL="3429000" indent="-228600" eaLnBrk="0" fontAlgn="base" hangingPunct="0">
              <a:spcBef>
                <a:spcPct val="0"/>
              </a:spcBef>
              <a:spcAft>
                <a:spcPct val="0"/>
              </a:spcAft>
              <a:defRPr sz="3200" b="1">
                <a:solidFill>
                  <a:schemeClr val="tx1"/>
                </a:solidFill>
                <a:latin typeface="Arial CE" charset="-18"/>
              </a:defRPr>
            </a:lvl8pPr>
            <a:lvl9pPr marL="3886200" indent="-228600" eaLnBrk="0" fontAlgn="base" hangingPunct="0">
              <a:spcBef>
                <a:spcPct val="0"/>
              </a:spcBef>
              <a:spcAft>
                <a:spcPct val="0"/>
              </a:spcAft>
              <a:defRPr sz="3200" b="1">
                <a:solidFill>
                  <a:schemeClr val="tx1"/>
                </a:solidFill>
                <a:latin typeface="Arial CE" charset="-18"/>
              </a:defRPr>
            </a:lvl9pPr>
          </a:lstStyle>
          <a:p>
            <a:pPr>
              <a:spcBef>
                <a:spcPct val="30000"/>
              </a:spcBef>
            </a:pPr>
            <a:endParaRPr lang="cs-CZ" altLang="cs-CZ" sz="1200" b="0">
              <a:latin typeface="Arial" pitchFamily="34" charset="0"/>
            </a:endParaRPr>
          </a:p>
        </p:txBody>
      </p:sp>
      <p:sp>
        <p:nvSpPr>
          <p:cNvPr id="26629" name="Zástupný symbol pro poznámky 2"/>
          <p:cNvSpPr txBox="1">
            <a:spLocks/>
          </p:cNvSpPr>
          <p:nvPr/>
        </p:nvSpPr>
        <p:spPr bwMode="auto">
          <a:xfrm>
            <a:off x="959352" y="4306586"/>
            <a:ext cx="5028986" cy="385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3200" b="1">
                <a:solidFill>
                  <a:schemeClr val="tx1"/>
                </a:solidFill>
                <a:latin typeface="Arial CE" charset="-18"/>
              </a:defRPr>
            </a:lvl1pPr>
            <a:lvl2pPr marL="742950" indent="-285750" eaLnBrk="0" hangingPunct="0">
              <a:defRPr sz="3200" b="1">
                <a:solidFill>
                  <a:schemeClr val="tx1"/>
                </a:solidFill>
                <a:latin typeface="Arial CE" charset="-18"/>
              </a:defRPr>
            </a:lvl2pPr>
            <a:lvl3pPr marL="1143000" indent="-228600" eaLnBrk="0" hangingPunct="0">
              <a:defRPr sz="3200" b="1">
                <a:solidFill>
                  <a:schemeClr val="tx1"/>
                </a:solidFill>
                <a:latin typeface="Arial CE" charset="-18"/>
              </a:defRPr>
            </a:lvl3pPr>
            <a:lvl4pPr marL="1600200" indent="-228600" eaLnBrk="0" hangingPunct="0">
              <a:defRPr sz="3200" b="1">
                <a:solidFill>
                  <a:schemeClr val="tx1"/>
                </a:solidFill>
                <a:latin typeface="Arial CE" charset="-18"/>
              </a:defRPr>
            </a:lvl4pPr>
            <a:lvl5pPr marL="2057400" indent="-228600" eaLnBrk="0" hangingPunct="0">
              <a:defRPr sz="3200" b="1">
                <a:solidFill>
                  <a:schemeClr val="tx1"/>
                </a:solidFill>
                <a:latin typeface="Arial CE" charset="-18"/>
              </a:defRPr>
            </a:lvl5pPr>
            <a:lvl6pPr marL="2514600" indent="-228600" eaLnBrk="0" fontAlgn="base" hangingPunct="0">
              <a:spcBef>
                <a:spcPct val="0"/>
              </a:spcBef>
              <a:spcAft>
                <a:spcPct val="0"/>
              </a:spcAft>
              <a:defRPr sz="3200" b="1">
                <a:solidFill>
                  <a:schemeClr val="tx1"/>
                </a:solidFill>
                <a:latin typeface="Arial CE" charset="-18"/>
              </a:defRPr>
            </a:lvl6pPr>
            <a:lvl7pPr marL="2971800" indent="-228600" eaLnBrk="0" fontAlgn="base" hangingPunct="0">
              <a:spcBef>
                <a:spcPct val="0"/>
              </a:spcBef>
              <a:spcAft>
                <a:spcPct val="0"/>
              </a:spcAft>
              <a:defRPr sz="3200" b="1">
                <a:solidFill>
                  <a:schemeClr val="tx1"/>
                </a:solidFill>
                <a:latin typeface="Arial CE" charset="-18"/>
              </a:defRPr>
            </a:lvl7pPr>
            <a:lvl8pPr marL="3429000" indent="-228600" eaLnBrk="0" fontAlgn="base" hangingPunct="0">
              <a:spcBef>
                <a:spcPct val="0"/>
              </a:spcBef>
              <a:spcAft>
                <a:spcPct val="0"/>
              </a:spcAft>
              <a:defRPr sz="3200" b="1">
                <a:solidFill>
                  <a:schemeClr val="tx1"/>
                </a:solidFill>
                <a:latin typeface="Arial CE" charset="-18"/>
              </a:defRPr>
            </a:lvl8pPr>
            <a:lvl9pPr marL="3886200" indent="-228600" eaLnBrk="0" fontAlgn="base" hangingPunct="0">
              <a:spcBef>
                <a:spcPct val="0"/>
              </a:spcBef>
              <a:spcAft>
                <a:spcPct val="0"/>
              </a:spcAft>
              <a:defRPr sz="3200" b="1">
                <a:solidFill>
                  <a:schemeClr val="tx1"/>
                </a:solidFill>
                <a:latin typeface="Arial CE" charset="-18"/>
              </a:defRPr>
            </a:lvl9pPr>
          </a:lstStyle>
          <a:p>
            <a:pPr algn="just"/>
            <a:r>
              <a:rPr lang="cs-CZ" sz="1200" b="0" dirty="0">
                <a:latin typeface="Times New Roman" panose="02020603050405020304" pitchFamily="18" charset="0"/>
                <a:cs typeface="Times New Roman" panose="02020603050405020304" pitchFamily="18" charset="0"/>
              </a:rPr>
              <a:t>V konfiguraci antén MIMO lze použít několik způsobů přenosu dat:</a:t>
            </a:r>
            <a:r>
              <a:rPr lang="cs-CZ" sz="1200" dirty="0">
                <a:latin typeface="Times New Roman" panose="02020603050405020304" pitchFamily="18" charset="0"/>
                <a:cs typeface="Times New Roman" panose="02020603050405020304" pitchFamily="18" charset="0"/>
              </a:rPr>
              <a:t/>
            </a:r>
            <a:br>
              <a:rPr lang="cs-CZ" sz="1200" dirty="0">
                <a:latin typeface="Times New Roman" panose="02020603050405020304" pitchFamily="18" charset="0"/>
                <a:cs typeface="Times New Roman" panose="02020603050405020304" pitchFamily="18" charset="0"/>
              </a:rPr>
            </a:br>
            <a:r>
              <a:rPr lang="cs-CZ" sz="1200" dirty="0">
                <a:latin typeface="Times New Roman" panose="02020603050405020304" pitchFamily="18" charset="0"/>
                <a:cs typeface="Times New Roman" panose="02020603050405020304" pitchFamily="18" charset="0"/>
              </a:rPr>
              <a:t/>
            </a:r>
            <a:br>
              <a:rPr lang="cs-CZ" sz="1200" dirty="0">
                <a:latin typeface="Times New Roman" panose="02020603050405020304" pitchFamily="18" charset="0"/>
                <a:cs typeface="Times New Roman" panose="02020603050405020304" pitchFamily="18" charset="0"/>
              </a:rPr>
            </a:br>
            <a:r>
              <a:rPr lang="cs-CZ" sz="1200" b="0" i="1" dirty="0">
                <a:latin typeface="Times New Roman" panose="02020603050405020304" pitchFamily="18" charset="0"/>
                <a:cs typeface="Times New Roman" panose="02020603050405020304" pitchFamily="18" charset="0"/>
              </a:rPr>
              <a:t>SDM (</a:t>
            </a:r>
            <a:r>
              <a:rPr lang="cs-CZ" sz="1200" b="0" i="1" dirty="0" err="1">
                <a:latin typeface="Times New Roman" panose="02020603050405020304" pitchFamily="18" charset="0"/>
                <a:cs typeface="Times New Roman" panose="02020603050405020304" pitchFamily="18" charset="0"/>
              </a:rPr>
              <a:t>Spatial</a:t>
            </a:r>
            <a:r>
              <a:rPr lang="cs-CZ" sz="1200" b="0" i="1" dirty="0">
                <a:latin typeface="Times New Roman" panose="02020603050405020304" pitchFamily="18" charset="0"/>
                <a:cs typeface="Times New Roman" panose="02020603050405020304" pitchFamily="18" charset="0"/>
              </a:rPr>
              <a:t> </a:t>
            </a:r>
            <a:r>
              <a:rPr lang="cs-CZ" sz="1200" b="0" i="1" dirty="0" err="1">
                <a:latin typeface="Times New Roman" panose="02020603050405020304" pitchFamily="18" charset="0"/>
                <a:cs typeface="Times New Roman" panose="02020603050405020304" pitchFamily="18" charset="0"/>
              </a:rPr>
              <a:t>Division</a:t>
            </a:r>
            <a:r>
              <a:rPr lang="cs-CZ" sz="1200" b="0" i="1" dirty="0">
                <a:latin typeface="Times New Roman" panose="02020603050405020304" pitchFamily="18" charset="0"/>
                <a:cs typeface="Times New Roman" panose="02020603050405020304" pitchFamily="18" charset="0"/>
              </a:rPr>
              <a:t> </a:t>
            </a:r>
            <a:r>
              <a:rPr lang="cs-CZ" sz="1200" b="0" i="1" dirty="0" err="1">
                <a:latin typeface="Times New Roman" panose="02020603050405020304" pitchFamily="18" charset="0"/>
                <a:cs typeface="Times New Roman" panose="02020603050405020304" pitchFamily="18" charset="0"/>
              </a:rPr>
              <a:t>Multiplexing</a:t>
            </a:r>
            <a:r>
              <a:rPr lang="cs-CZ" sz="1200" b="0" i="1" dirty="0">
                <a:latin typeface="Times New Roman" panose="02020603050405020304" pitchFamily="18" charset="0"/>
                <a:cs typeface="Times New Roman" panose="02020603050405020304" pitchFamily="18" charset="0"/>
              </a:rPr>
              <a:t>)</a:t>
            </a:r>
            <a:r>
              <a:rPr lang="cs-CZ" sz="1200" b="0" dirty="0">
                <a:latin typeface="Times New Roman" panose="02020603050405020304" pitchFamily="18" charset="0"/>
                <a:cs typeface="Times New Roman" panose="02020603050405020304" pitchFamily="18" charset="0"/>
              </a:rPr>
              <a:t> – přenáší různá data na každém kanálu pro přímé zvýšení propustnosti, zatímco prostorová diverzita přenáší stejná data na každém kanále, což díky redundanci </a:t>
            </a:r>
            <a:br>
              <a:rPr lang="cs-CZ" sz="1200" b="0" dirty="0">
                <a:latin typeface="Times New Roman" panose="02020603050405020304" pitchFamily="18" charset="0"/>
                <a:cs typeface="Times New Roman" panose="02020603050405020304" pitchFamily="18" charset="0"/>
              </a:rPr>
            </a:br>
            <a:r>
              <a:rPr lang="cs-CZ" sz="1200" b="0" dirty="0">
                <a:latin typeface="Times New Roman" panose="02020603050405020304" pitchFamily="18" charset="0"/>
                <a:cs typeface="Times New Roman" panose="02020603050405020304" pitchFamily="18" charset="0"/>
              </a:rPr>
              <a:t>v přenosu přispívá ke zvýšení robustnosti systému a zlepšení pokrytí.</a:t>
            </a:r>
          </a:p>
          <a:p>
            <a:pPr algn="just"/>
            <a:endParaRPr lang="cs-CZ" sz="1200" b="0" i="1" dirty="0">
              <a:latin typeface="Times New Roman" panose="02020603050405020304" pitchFamily="18" charset="0"/>
              <a:cs typeface="Times New Roman" panose="02020603050405020304" pitchFamily="18" charset="0"/>
            </a:endParaRPr>
          </a:p>
          <a:p>
            <a:pPr algn="just"/>
            <a:r>
              <a:rPr lang="cs-CZ" sz="1200" b="0" i="1" dirty="0">
                <a:latin typeface="Times New Roman" panose="02020603050405020304" pitchFamily="18" charset="0"/>
                <a:cs typeface="Times New Roman" panose="02020603050405020304" pitchFamily="18" charset="0"/>
              </a:rPr>
              <a:t>Formování paprsku (</a:t>
            </a:r>
            <a:r>
              <a:rPr lang="cs-CZ" sz="1200" b="0" i="1" dirty="0" err="1">
                <a:latin typeface="Times New Roman" panose="02020603050405020304" pitchFamily="18" charset="0"/>
                <a:cs typeface="Times New Roman" panose="02020603050405020304" pitchFamily="18" charset="0"/>
              </a:rPr>
              <a:t>Beam</a:t>
            </a:r>
            <a:r>
              <a:rPr lang="cs-CZ" sz="1200" b="0" i="1" dirty="0">
                <a:latin typeface="Times New Roman" panose="02020603050405020304" pitchFamily="18" charset="0"/>
                <a:cs typeface="Times New Roman" panose="02020603050405020304" pitchFamily="18" charset="0"/>
              </a:rPr>
              <a:t> </a:t>
            </a:r>
            <a:r>
              <a:rPr lang="cs-CZ" sz="1200" b="0" i="1" dirty="0" err="1">
                <a:latin typeface="Times New Roman" panose="02020603050405020304" pitchFamily="18" charset="0"/>
                <a:cs typeface="Times New Roman" panose="02020603050405020304" pitchFamily="18" charset="0"/>
              </a:rPr>
              <a:t>Forming</a:t>
            </a:r>
            <a:r>
              <a:rPr lang="cs-CZ" sz="1200" b="0" i="1" dirty="0">
                <a:latin typeface="Times New Roman" panose="02020603050405020304" pitchFamily="18" charset="0"/>
                <a:cs typeface="Times New Roman" panose="02020603050405020304" pitchFamily="18" charset="0"/>
              </a:rPr>
              <a:t>)</a:t>
            </a:r>
            <a:r>
              <a:rPr lang="cs-CZ" sz="1200" b="0" dirty="0">
                <a:latin typeface="Times New Roman" panose="02020603050405020304" pitchFamily="18" charset="0"/>
                <a:cs typeface="Times New Roman" panose="02020603050405020304" pitchFamily="18" charset="0"/>
              </a:rPr>
              <a:t>  – Řídí se směrování a tvar vysílaného signálu v MIMO.</a:t>
            </a:r>
          </a:p>
          <a:p>
            <a:pPr algn="just"/>
            <a:r>
              <a:rPr lang="cs-CZ" sz="1200" dirty="0">
                <a:latin typeface="Times New Roman" panose="02020603050405020304" pitchFamily="18" charset="0"/>
                <a:cs typeface="Times New Roman" panose="02020603050405020304" pitchFamily="18" charset="0"/>
              </a:rPr>
              <a:t/>
            </a:r>
            <a:br>
              <a:rPr lang="cs-CZ" sz="1200" dirty="0">
                <a:latin typeface="Times New Roman" panose="02020603050405020304" pitchFamily="18" charset="0"/>
                <a:cs typeface="Times New Roman" panose="02020603050405020304" pitchFamily="18" charset="0"/>
              </a:rPr>
            </a:br>
            <a:r>
              <a:rPr lang="cs-CZ" sz="1200" b="0" i="1" dirty="0">
                <a:latin typeface="Times New Roman" panose="02020603050405020304" pitchFamily="18" charset="0"/>
                <a:cs typeface="Times New Roman" panose="02020603050405020304" pitchFamily="18" charset="0"/>
              </a:rPr>
              <a:t>Prostorový tok (</a:t>
            </a:r>
            <a:r>
              <a:rPr lang="cs-CZ" sz="1200" b="0" i="1" dirty="0" err="1">
                <a:latin typeface="Times New Roman" panose="02020603050405020304" pitchFamily="18" charset="0"/>
                <a:cs typeface="Times New Roman" panose="02020603050405020304" pitchFamily="18" charset="0"/>
              </a:rPr>
              <a:t>spatial</a:t>
            </a:r>
            <a:r>
              <a:rPr lang="cs-CZ" sz="1200" b="0" i="1" dirty="0">
                <a:latin typeface="Times New Roman" panose="02020603050405020304" pitchFamily="18" charset="0"/>
                <a:cs typeface="Times New Roman" panose="02020603050405020304" pitchFamily="18" charset="0"/>
              </a:rPr>
              <a:t> </a:t>
            </a:r>
            <a:r>
              <a:rPr lang="cs-CZ" sz="1200" b="0" i="1" dirty="0" err="1">
                <a:latin typeface="Times New Roman" panose="02020603050405020304" pitchFamily="18" charset="0"/>
                <a:cs typeface="Times New Roman" panose="02020603050405020304" pitchFamily="18" charset="0"/>
              </a:rPr>
              <a:t>stream</a:t>
            </a:r>
            <a:r>
              <a:rPr lang="cs-CZ" sz="1200" b="0" i="1" dirty="0">
                <a:latin typeface="Times New Roman" panose="02020603050405020304" pitchFamily="18" charset="0"/>
                <a:cs typeface="Times New Roman" panose="02020603050405020304" pitchFamily="18" charset="0"/>
              </a:rPr>
              <a:t>)</a:t>
            </a:r>
            <a:r>
              <a:rPr lang="cs-CZ" sz="1200" b="0" dirty="0">
                <a:latin typeface="Times New Roman" panose="02020603050405020304" pitchFamily="18" charset="0"/>
                <a:cs typeface="Times New Roman" panose="02020603050405020304" pitchFamily="18" charset="0"/>
              </a:rPr>
              <a:t> je definován jako několik toků bitů přenášených ve více prostorových dimenzích vytvořených právě více anténami na obou stranách. Častý je nesymetrický počet použitých antén (např. 3x2), více u vysílače, méně u přijímače. Ve skutečnosti nemusí být počet antén roven ani počtu toků - může být použito více antén než prostorových toků (např. 3x3:2 znamená zařízení se třemi vysílacími anténami a třemi přijímajícími anténami se dvěma toky), čímž se už nezvyšuje kapacita (ve zmíněném příkladu zůstává na dvojnásobku propustnosti při použití jediného toku), ale vylepšuje se pokrytí. </a:t>
            </a: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a:p>
            <a:pPr>
              <a:spcBef>
                <a:spcPct val="30000"/>
              </a:spcBef>
            </a:pPr>
            <a:endParaRPr lang="cs-CZ" altLang="cs-CZ" sz="1200" b="0" dirty="0">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Standard  802.11b sliboval 10 </a:t>
            </a:r>
            <a:r>
              <a:rPr lang="cs-CZ" dirty="0" err="1"/>
              <a:t>Mbit</a:t>
            </a:r>
            <a:r>
              <a:rPr lang="cs-CZ" dirty="0"/>
              <a:t>/s a reálná rychlost je menší než 5 </a:t>
            </a:r>
            <a:r>
              <a:rPr lang="cs-CZ" dirty="0" err="1"/>
              <a:t>Mbit</a:t>
            </a:r>
            <a:r>
              <a:rPr lang="cs-CZ" dirty="0"/>
              <a:t>/s. 802.11g nabízel teoretické maximum 54 </a:t>
            </a:r>
            <a:r>
              <a:rPr lang="cs-CZ" dirty="0" err="1"/>
              <a:t>Mbit</a:t>
            </a:r>
            <a:r>
              <a:rPr lang="cs-CZ" dirty="0"/>
              <a:t>/s a poskytuje okolo 20 </a:t>
            </a:r>
            <a:r>
              <a:rPr lang="cs-CZ" dirty="0" err="1"/>
              <a:t>Mbit</a:t>
            </a:r>
            <a:r>
              <a:rPr lang="cs-CZ" dirty="0"/>
              <a:t>/s. U 802.11n je rychlost na fyzické vrstvě max. 300 </a:t>
            </a:r>
            <a:r>
              <a:rPr lang="cs-CZ" dirty="0" err="1"/>
              <a:t>Mbit</a:t>
            </a:r>
            <a:r>
              <a:rPr lang="cs-CZ" dirty="0"/>
              <a:t>/s při použití 40MHz kanálu. Reálná propustnost se pohybuje okolo 130 </a:t>
            </a:r>
            <a:r>
              <a:rPr lang="cs-CZ" dirty="0" err="1"/>
              <a:t>Mbit</a:t>
            </a:r>
            <a:r>
              <a:rPr lang="cs-CZ" dirty="0"/>
              <a:t>/s. Odkud se však bere taková ztráta?</a:t>
            </a:r>
          </a:p>
          <a:p>
            <a:pPr algn="just"/>
            <a:endParaRPr lang="cs-CZ" dirty="0"/>
          </a:p>
          <a:p>
            <a:pPr algn="just"/>
            <a:r>
              <a:rPr lang="cs-CZ" dirty="0"/>
              <a:t>300 </a:t>
            </a:r>
            <a:r>
              <a:rPr lang="cs-CZ" dirty="0" err="1"/>
              <a:t>Mbit</a:t>
            </a:r>
            <a:r>
              <a:rPr lang="cs-CZ" dirty="0"/>
              <a:t>/s je pouze na určitou vzdálenost a pouze na fyzické vrstvě. Reálná rychlost je pak až poloviční, protože přibližně 30-40% teoretické přenosové kapacity spotřebuje režie MAC podvrstvy. Další ztrátu způsobuje pracovní režim </a:t>
            </a:r>
            <a:r>
              <a:rPr lang="cs-CZ" dirty="0" err="1"/>
              <a:t>WiFi</a:t>
            </a:r>
            <a:r>
              <a:rPr lang="cs-CZ" dirty="0"/>
              <a:t> sítí – a sice HDX (stanice v jednom okamžiku buď data vysílá, nebo je přijímá). V praxi to znamená, že v ideálním prostředí (bez </a:t>
            </a:r>
            <a:r>
              <a:rPr lang="cs-CZ" dirty="0" err="1"/>
              <a:t>zarušení</a:t>
            </a:r>
            <a:r>
              <a:rPr lang="cs-CZ" dirty="0"/>
              <a:t> a dalších ztrát) lze získat reálnou rychlost nanejvýš 150 </a:t>
            </a:r>
            <a:r>
              <a:rPr lang="cs-CZ" dirty="0" err="1"/>
              <a:t>Mbit</a:t>
            </a:r>
            <a:r>
              <a:rPr lang="cs-CZ" dirty="0"/>
              <a:t>/s. Je zde ovšem další zpomalení – svou vlastní režii má také síťový protokol TCP/IP i přenosový protokol. Proto je skutečná, změřitelná rychlost  v takové síti ještě nižší a pohybuje se někdo okolo 130 </a:t>
            </a:r>
            <a:r>
              <a:rPr lang="cs-CZ" dirty="0" err="1"/>
              <a:t>Mbit</a:t>
            </a:r>
            <a:r>
              <a:rPr lang="cs-CZ" dirty="0"/>
              <a:t>/s.</a:t>
            </a:r>
          </a:p>
          <a:p>
            <a:pPr algn="just"/>
            <a:endParaRPr lang="cs-CZ" dirty="0"/>
          </a:p>
          <a:p>
            <a:pPr algn="just"/>
            <a:r>
              <a:rPr lang="cs-CZ" dirty="0"/>
              <a:t>Je zde 56 OFDM (</a:t>
            </a:r>
            <a:r>
              <a:rPr lang="cs-CZ" dirty="0" err="1"/>
              <a:t>orthogonal</a:t>
            </a:r>
            <a:r>
              <a:rPr lang="cs-CZ" dirty="0"/>
              <a:t> </a:t>
            </a:r>
            <a:r>
              <a:rPr lang="cs-CZ" dirty="0" err="1"/>
              <a:t>frequency-division</a:t>
            </a:r>
            <a:r>
              <a:rPr lang="cs-CZ" dirty="0"/>
              <a:t> </a:t>
            </a:r>
            <a:r>
              <a:rPr lang="cs-CZ" dirty="0" err="1"/>
              <a:t>multiplexing</a:t>
            </a:r>
            <a:r>
              <a:rPr lang="cs-CZ" dirty="0"/>
              <a:t> – 56 frekvencí, 52 data a 4 pilotní tóny) a každý z nich může být</a:t>
            </a:r>
          </a:p>
          <a:p>
            <a:pPr algn="just"/>
            <a:r>
              <a:rPr lang="cs-CZ" dirty="0"/>
              <a:t>BPSK (</a:t>
            </a:r>
            <a:r>
              <a:rPr lang="cs-CZ" dirty="0" err="1"/>
              <a:t>Phase</a:t>
            </a:r>
            <a:r>
              <a:rPr lang="cs-CZ" dirty="0"/>
              <a:t> Shift </a:t>
            </a:r>
            <a:r>
              <a:rPr lang="cs-CZ" dirty="0" err="1"/>
              <a:t>Keying</a:t>
            </a:r>
            <a:r>
              <a:rPr lang="cs-CZ" dirty="0"/>
              <a:t>) – mění fázi</a:t>
            </a:r>
          </a:p>
          <a:p>
            <a:pPr algn="just"/>
            <a:r>
              <a:rPr lang="cs-CZ" dirty="0"/>
              <a:t>QPSK (</a:t>
            </a:r>
            <a:r>
              <a:rPr lang="cs-CZ" dirty="0" err="1"/>
              <a:t>Quadrature</a:t>
            </a:r>
            <a:r>
              <a:rPr lang="cs-CZ" dirty="0"/>
              <a:t> </a:t>
            </a:r>
            <a:r>
              <a:rPr lang="cs-CZ" dirty="0" err="1"/>
              <a:t>phase</a:t>
            </a:r>
            <a:r>
              <a:rPr lang="cs-CZ" dirty="0"/>
              <a:t>-shift </a:t>
            </a:r>
            <a:r>
              <a:rPr lang="cs-CZ" dirty="0" err="1"/>
              <a:t>keying</a:t>
            </a:r>
            <a:r>
              <a:rPr lang="cs-CZ" dirty="0"/>
              <a:t>)  - 4 stavy fáze</a:t>
            </a:r>
          </a:p>
          <a:p>
            <a:pPr algn="just"/>
            <a:r>
              <a:rPr lang="cs-CZ" dirty="0"/>
              <a:t>16-QAM (</a:t>
            </a:r>
            <a:r>
              <a:rPr lang="cs-CZ" dirty="0" err="1"/>
              <a:t>Quadrature</a:t>
            </a:r>
            <a:r>
              <a:rPr lang="cs-CZ" dirty="0"/>
              <a:t> </a:t>
            </a:r>
            <a:r>
              <a:rPr lang="cs-CZ" dirty="0" err="1"/>
              <a:t>Amplitude</a:t>
            </a:r>
            <a:r>
              <a:rPr lang="cs-CZ" dirty="0"/>
              <a:t> </a:t>
            </a:r>
            <a:r>
              <a:rPr lang="cs-CZ" dirty="0" err="1"/>
              <a:t>modukation</a:t>
            </a:r>
            <a:r>
              <a:rPr lang="cs-CZ" dirty="0"/>
              <a:t>) – </a:t>
            </a:r>
          </a:p>
          <a:p>
            <a:pPr algn="just"/>
            <a:r>
              <a:rPr lang="cs-CZ" dirty="0"/>
              <a:t>kombinace fázové a amplitudové modulace</a:t>
            </a:r>
          </a:p>
          <a:p>
            <a:r>
              <a:rPr lang="cs-CZ" dirty="0"/>
              <a:t>64 QAM</a:t>
            </a:r>
          </a:p>
          <a:p>
            <a:endParaRPr lang="cs-CZ" dirty="0"/>
          </a:p>
          <a:p>
            <a:endParaRPr lang="cs-CZ" dirty="0"/>
          </a:p>
          <a:p>
            <a:endParaRPr lang="cs-CZ" dirty="0"/>
          </a:p>
          <a:p>
            <a:r>
              <a:rPr lang="cs-CZ" dirty="0"/>
              <a:t/>
            </a:r>
            <a:br>
              <a:rPr lang="cs-CZ" dirty="0"/>
            </a:br>
            <a:r>
              <a:rPr lang="cs-CZ" dirty="0"/>
              <a:t/>
            </a:r>
            <a:br>
              <a:rPr lang="cs-CZ" dirty="0"/>
            </a:br>
            <a:endParaRPr lang="cs-CZ" dirty="0"/>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33</a:t>
            </a:fld>
            <a:endParaRPr lang="cs-CZ"/>
          </a:p>
        </p:txBody>
      </p:sp>
      <p:sp>
        <p:nvSpPr>
          <p:cNvPr id="6" name="Rectangle 2"/>
          <p:cNvSpPr>
            <a:spLocks noChangeArrowheads="1"/>
          </p:cNvSpPr>
          <p:nvPr/>
        </p:nvSpPr>
        <p:spPr bwMode="auto">
          <a:xfrm>
            <a:off x="3240088" y="15367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cap="none" normalizeH="0" baseline="0">
                <a:ln>
                  <a:noFill/>
                </a:ln>
                <a:solidFill>
                  <a:srgbClr val="222222"/>
                </a:solidFill>
                <a:effectLst/>
                <a:latin typeface="Arial" charset="0"/>
                <a:cs typeface="Arial" charset="0"/>
              </a:rPr>
              <a:t>Phase-shift keying</a:t>
            </a:r>
            <a:endParaRPr kumimoji="0" lang="cs-CZ" altLang="cs-CZ" sz="1800" b="0" i="0" u="none" strike="noStrike" cap="none" normalizeH="0" baseline="0">
              <a:ln>
                <a:noFill/>
              </a:ln>
              <a:solidFill>
                <a:schemeClr val="tx1"/>
              </a:solidFill>
              <a:effectLst/>
              <a:latin typeface="Arial" charset="0"/>
              <a:cs typeface="Arial"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104" y="7231330"/>
            <a:ext cx="1597149" cy="110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flipV="1">
            <a:off x="3717032" y="7668344"/>
            <a:ext cx="6480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2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02144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cs-CZ" dirty="0"/>
              <a:t>Long term</a:t>
            </a:r>
            <a:r>
              <a:rPr lang="af-ZA" dirty="0"/>
              <a:t> verze 802.11ac má kapacitu pro podporu až osmi antén, z nichž každá běží na více než 400Mb</a:t>
            </a:r>
            <a:r>
              <a:rPr lang="cs-CZ" dirty="0"/>
              <a:t>/</a:t>
            </a:r>
            <a:r>
              <a:rPr lang="af-ZA" dirty="0"/>
              <a:t>s, ale nejrychlejší router má až čtyři antény. Důvodem je to, že antény přinášejí náklady a zabírají prostor, a čím menší je zařízení, tím méně antén</a:t>
            </a:r>
            <a:r>
              <a:rPr lang="cs-CZ" dirty="0"/>
              <a:t> (s</a:t>
            </a:r>
            <a:r>
              <a:rPr lang="af-ZA" dirty="0"/>
              <a:t>martphony: 1 anténa</a:t>
            </a:r>
            <a:r>
              <a:rPr lang="cs-CZ" dirty="0"/>
              <a:t>, </a:t>
            </a:r>
            <a:r>
              <a:rPr lang="af-ZA" dirty="0"/>
              <a:t>USB adaptéry: 1 nebo 2 antény</a:t>
            </a:r>
            <a:r>
              <a:rPr lang="cs-CZ" dirty="0"/>
              <a:t>, t</a:t>
            </a:r>
            <a:r>
              <a:rPr lang="af-ZA" dirty="0"/>
              <a:t>ablety: 2 antény</a:t>
            </a:r>
            <a:r>
              <a:rPr lang="cs-CZ" dirty="0"/>
              <a:t>, n</a:t>
            </a:r>
            <a:r>
              <a:rPr lang="af-ZA" dirty="0"/>
              <a:t>otebooky: 2 antény (občas 3)</a:t>
            </a:r>
            <a:r>
              <a:rPr lang="cs-CZ" dirty="0"/>
              <a:t>, s</a:t>
            </a:r>
            <a:r>
              <a:rPr lang="af-ZA" dirty="0"/>
              <a:t>tolní počítače: 3 nebo 4 antény</a:t>
            </a:r>
            <a:r>
              <a:rPr lang="cs-CZ" dirty="0"/>
              <a:t>. V případě </a:t>
            </a:r>
            <a:r>
              <a:rPr lang="cs-CZ" dirty="0" err="1"/>
              <a:t>smartphounu</a:t>
            </a:r>
            <a:r>
              <a:rPr lang="cs-CZ" dirty="0"/>
              <a:t> je</a:t>
            </a:r>
            <a:r>
              <a:rPr lang="af-ZA" dirty="0"/>
              <a:t> teoretické maximum 400</a:t>
            </a:r>
            <a:r>
              <a:rPr lang="cs-CZ" dirty="0"/>
              <a:t> </a:t>
            </a:r>
            <a:r>
              <a:rPr lang="af-ZA" dirty="0"/>
              <a:t>Mb</a:t>
            </a:r>
            <a:r>
              <a:rPr lang="cs-CZ" dirty="0"/>
              <a:t>/</a:t>
            </a:r>
            <a:r>
              <a:rPr lang="af-ZA" dirty="0"/>
              <a:t>s</a:t>
            </a:r>
            <a:r>
              <a:rPr lang="cs-CZ" dirty="0"/>
              <a:t>, ale</a:t>
            </a:r>
            <a:r>
              <a:rPr lang="af-ZA" dirty="0"/>
              <a:t> realističtější je 200</a:t>
            </a:r>
            <a:r>
              <a:rPr lang="cs-CZ" dirty="0"/>
              <a:t> </a:t>
            </a:r>
            <a:r>
              <a:rPr lang="af-ZA" dirty="0"/>
              <a:t>Mb</a:t>
            </a:r>
            <a:r>
              <a:rPr lang="cs-CZ" dirty="0"/>
              <a:t>/</a:t>
            </a:r>
            <a:r>
              <a:rPr lang="af-ZA" dirty="0"/>
              <a:t>s.</a:t>
            </a:r>
            <a:endParaRPr lang="cs-CZ" dirty="0"/>
          </a:p>
          <a:p>
            <a:pPr algn="just"/>
            <a:endParaRPr lang="cs-CZ" dirty="0"/>
          </a:p>
          <a:p>
            <a:pPr algn="just"/>
            <a:r>
              <a:rPr lang="cs-CZ" dirty="0"/>
              <a:t>Výhodou verze </a:t>
            </a:r>
            <a:r>
              <a:rPr lang="cs-CZ" dirty="0" err="1"/>
              <a:t>ac</a:t>
            </a:r>
            <a:r>
              <a:rPr lang="cs-CZ" dirty="0"/>
              <a:t> je </a:t>
            </a:r>
            <a:r>
              <a:rPr lang="cs-CZ" dirty="0" err="1"/>
              <a:t>beamforming</a:t>
            </a:r>
            <a:r>
              <a:rPr lang="cs-CZ" dirty="0"/>
              <a:t>, neboli „inteligentní signál“, který detekuje, kde jsou připojená zařízení a zvyšuje sílu signálu speciálně v daném směru. </a:t>
            </a:r>
          </a:p>
          <a:p>
            <a:endParaRPr lang="cs-CZ" dirty="0"/>
          </a:p>
          <a:p>
            <a:endParaRPr lang="af-ZA" dirty="0"/>
          </a:p>
        </p:txBody>
      </p:sp>
      <p:sp>
        <p:nvSpPr>
          <p:cNvPr id="2765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sz="3200" b="1">
                <a:solidFill>
                  <a:schemeClr val="tx1"/>
                </a:solidFill>
                <a:latin typeface="Arial CE" charset="-18"/>
              </a:defRPr>
            </a:lvl1pPr>
            <a:lvl2pPr marL="742950" indent="-285750" defTabSz="762000" eaLnBrk="0" hangingPunct="0">
              <a:defRPr sz="3200" b="1">
                <a:solidFill>
                  <a:schemeClr val="tx1"/>
                </a:solidFill>
                <a:latin typeface="Arial CE" charset="-18"/>
              </a:defRPr>
            </a:lvl2pPr>
            <a:lvl3pPr marL="1143000" indent="-228600" defTabSz="762000" eaLnBrk="0" hangingPunct="0">
              <a:defRPr sz="3200" b="1">
                <a:solidFill>
                  <a:schemeClr val="tx1"/>
                </a:solidFill>
                <a:latin typeface="Arial CE" charset="-18"/>
              </a:defRPr>
            </a:lvl3pPr>
            <a:lvl4pPr marL="1600200" indent="-228600" defTabSz="762000" eaLnBrk="0" hangingPunct="0">
              <a:defRPr sz="3200" b="1">
                <a:solidFill>
                  <a:schemeClr val="tx1"/>
                </a:solidFill>
                <a:latin typeface="Arial CE" charset="-18"/>
              </a:defRPr>
            </a:lvl4pPr>
            <a:lvl5pPr marL="2057400" indent="-228600" defTabSz="762000" eaLnBrk="0" hangingPunct="0">
              <a:defRPr sz="3200" b="1">
                <a:solidFill>
                  <a:schemeClr val="tx1"/>
                </a:solidFill>
                <a:latin typeface="Arial CE" charset="-18"/>
              </a:defRPr>
            </a:lvl5pPr>
            <a:lvl6pPr marL="2514600" indent="-228600" defTabSz="762000" eaLnBrk="0" fontAlgn="base" hangingPunct="0">
              <a:spcBef>
                <a:spcPct val="0"/>
              </a:spcBef>
              <a:spcAft>
                <a:spcPct val="0"/>
              </a:spcAft>
              <a:defRPr sz="3200" b="1">
                <a:solidFill>
                  <a:schemeClr val="tx1"/>
                </a:solidFill>
                <a:latin typeface="Arial CE" charset="-18"/>
              </a:defRPr>
            </a:lvl6pPr>
            <a:lvl7pPr marL="2971800" indent="-228600" defTabSz="762000" eaLnBrk="0" fontAlgn="base" hangingPunct="0">
              <a:spcBef>
                <a:spcPct val="0"/>
              </a:spcBef>
              <a:spcAft>
                <a:spcPct val="0"/>
              </a:spcAft>
              <a:defRPr sz="3200" b="1">
                <a:solidFill>
                  <a:schemeClr val="tx1"/>
                </a:solidFill>
                <a:latin typeface="Arial CE" charset="-18"/>
              </a:defRPr>
            </a:lvl7pPr>
            <a:lvl8pPr marL="3429000" indent="-228600" defTabSz="762000" eaLnBrk="0" fontAlgn="base" hangingPunct="0">
              <a:spcBef>
                <a:spcPct val="0"/>
              </a:spcBef>
              <a:spcAft>
                <a:spcPct val="0"/>
              </a:spcAft>
              <a:defRPr sz="3200" b="1">
                <a:solidFill>
                  <a:schemeClr val="tx1"/>
                </a:solidFill>
                <a:latin typeface="Arial CE" charset="-18"/>
              </a:defRPr>
            </a:lvl8pPr>
            <a:lvl9pPr marL="3886200" indent="-228600" defTabSz="762000" eaLnBrk="0" fontAlgn="base" hangingPunct="0">
              <a:spcBef>
                <a:spcPct val="0"/>
              </a:spcBef>
              <a:spcAft>
                <a:spcPct val="0"/>
              </a:spcAft>
              <a:defRPr sz="3200" b="1">
                <a:solidFill>
                  <a:schemeClr val="tx1"/>
                </a:solidFill>
                <a:latin typeface="Arial CE" charset="-18"/>
              </a:defRPr>
            </a:lvl9pPr>
          </a:lstStyle>
          <a:p>
            <a:fld id="{F2273DA4-C886-4CD4-AB58-EFC7CF366F03}" type="slidenum">
              <a:rPr lang="cs-CZ" altLang="cs-CZ" sz="1000" b="0" smtClean="0">
                <a:latin typeface="Times New Roman" pitchFamily="18" charset="0"/>
              </a:rPr>
              <a:pPr/>
              <a:t>34</a:t>
            </a:fld>
            <a:endParaRPr lang="cs-CZ" altLang="cs-CZ" sz="1000" b="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fontAlgn="base"/>
            <a:r>
              <a:rPr lang="cs-CZ" dirty="0"/>
              <a:t>Standard 802.11ad využívá radiové vlny o velmi vysoké frekvenci – zatímco dnešní standardy 802.11n a 802.11ac fungují na frekvenci 5 GHz, 802.11ad funguje na frekvenci 60 GHz. To znamená, že dokáže přenášet výrazně větší objemy dat, avšak na podstatně kratší vzdálenost, protože u vyšší frekvence dochází rychleji k útlumu. Teoretická přenosová rychlost je až 5 </a:t>
            </a:r>
            <a:r>
              <a:rPr lang="cs-CZ" dirty="0" err="1"/>
              <a:t>Gb</a:t>
            </a:r>
            <a:r>
              <a:rPr lang="cs-CZ" dirty="0"/>
              <a:t>/s.</a:t>
            </a:r>
          </a:p>
          <a:p>
            <a:pPr algn="just" fontAlgn="base"/>
            <a:endParaRPr lang="cs-CZ" dirty="0"/>
          </a:p>
          <a:p>
            <a:pPr algn="just" fontAlgn="base"/>
            <a:r>
              <a:rPr lang="cs-CZ" dirty="0"/>
              <a:t>Jinými slovy, Wi-Fi 802.11ad umožňuje velmi rychlou komunikaci na krátké vzdálenosti. Odborníci se však neshodují  na tom, jaké bude mít praktické využití v podnikovém prostředí. Otázkou je, zda bude standard 802.11ad používán stejným způsobem jako předchozí standardy.</a:t>
            </a:r>
          </a:p>
          <a:p>
            <a:pPr algn="just" fontAlgn="base"/>
            <a:endParaRPr lang="cs-CZ" dirty="0"/>
          </a:p>
          <a:p>
            <a:pPr algn="just" fontAlgn="base"/>
            <a:r>
              <a:rPr lang="cs-CZ" dirty="0"/>
              <a:t>Dosavadní standardy byly užívány primárně ke komunikaci mezi okrajem sítě a koncovým zařízením. 802.11ad lze tímto způsobem využít, ale jeho hlavní úloha bude podle odborníků vzhledem k vysoké propustnosti jiná – jako páteřní technologie propojující různé části sítě tam, kde nelze natáhnout kabel.</a:t>
            </a:r>
          </a:p>
          <a:p>
            <a:pPr algn="just" fontAlgn="base"/>
            <a:endParaRPr lang="cs-CZ" dirty="0"/>
          </a:p>
          <a:p>
            <a:pPr algn="just" fontAlgn="base"/>
            <a:r>
              <a:rPr lang="cs-CZ" dirty="0"/>
              <a:t>S tím souvisí i vývoj dalších bezdrátových technologií pod záštitou pracovní skupiny 802.11, se kterými se může 802.11ad doplňovat. Jednou z nich je standard 802.11ah označovaný také jako </a:t>
            </a:r>
            <a:r>
              <a:rPr lang="cs-CZ" dirty="0" err="1"/>
              <a:t>HaLow</a:t>
            </a:r>
            <a:r>
              <a:rPr lang="cs-CZ" dirty="0"/>
              <a:t> – s nižší frekvencí a větším dosahem, určený pro rozsáhlé sítě se smíšenou topologií pro internet věcí.</a:t>
            </a:r>
          </a:p>
          <a:p>
            <a:endParaRPr lang="cs-CZ" dirty="0"/>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36</a:t>
            </a:fld>
            <a:endParaRPr lang="cs-CZ"/>
          </a:p>
        </p:txBody>
      </p:sp>
    </p:spTree>
    <p:extLst>
      <p:ext uri="{BB962C8B-B14F-4D97-AF65-F5344CB8AC3E}">
        <p14:creationId xmlns:p14="http://schemas.microsoft.com/office/powerpoint/2010/main" val="299494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29700"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eaLnBrk="0" hangingPunct="0">
              <a:defRPr sz="3200" b="1">
                <a:solidFill>
                  <a:schemeClr val="tx1"/>
                </a:solidFill>
                <a:latin typeface="Arial CE" charset="-18"/>
              </a:defRPr>
            </a:lvl1pPr>
            <a:lvl2pPr marL="742950" indent="-285750" defTabSz="762000" eaLnBrk="0" hangingPunct="0">
              <a:defRPr sz="3200" b="1">
                <a:solidFill>
                  <a:schemeClr val="tx1"/>
                </a:solidFill>
                <a:latin typeface="Arial CE" charset="-18"/>
              </a:defRPr>
            </a:lvl2pPr>
            <a:lvl3pPr marL="1143000" indent="-228600" defTabSz="762000" eaLnBrk="0" hangingPunct="0">
              <a:defRPr sz="3200" b="1">
                <a:solidFill>
                  <a:schemeClr val="tx1"/>
                </a:solidFill>
                <a:latin typeface="Arial CE" charset="-18"/>
              </a:defRPr>
            </a:lvl3pPr>
            <a:lvl4pPr marL="1600200" indent="-228600" defTabSz="762000" eaLnBrk="0" hangingPunct="0">
              <a:defRPr sz="3200" b="1">
                <a:solidFill>
                  <a:schemeClr val="tx1"/>
                </a:solidFill>
                <a:latin typeface="Arial CE" charset="-18"/>
              </a:defRPr>
            </a:lvl4pPr>
            <a:lvl5pPr marL="2057400" indent="-228600" defTabSz="762000" eaLnBrk="0" hangingPunct="0">
              <a:defRPr sz="3200" b="1">
                <a:solidFill>
                  <a:schemeClr val="tx1"/>
                </a:solidFill>
                <a:latin typeface="Arial CE" charset="-18"/>
              </a:defRPr>
            </a:lvl5pPr>
            <a:lvl6pPr marL="2514600" indent="-228600" defTabSz="762000" eaLnBrk="0" fontAlgn="base" hangingPunct="0">
              <a:spcBef>
                <a:spcPct val="0"/>
              </a:spcBef>
              <a:spcAft>
                <a:spcPct val="0"/>
              </a:spcAft>
              <a:defRPr sz="3200" b="1">
                <a:solidFill>
                  <a:schemeClr val="tx1"/>
                </a:solidFill>
                <a:latin typeface="Arial CE" charset="-18"/>
              </a:defRPr>
            </a:lvl6pPr>
            <a:lvl7pPr marL="2971800" indent="-228600" defTabSz="762000" eaLnBrk="0" fontAlgn="base" hangingPunct="0">
              <a:spcBef>
                <a:spcPct val="0"/>
              </a:spcBef>
              <a:spcAft>
                <a:spcPct val="0"/>
              </a:spcAft>
              <a:defRPr sz="3200" b="1">
                <a:solidFill>
                  <a:schemeClr val="tx1"/>
                </a:solidFill>
                <a:latin typeface="Arial CE" charset="-18"/>
              </a:defRPr>
            </a:lvl7pPr>
            <a:lvl8pPr marL="3429000" indent="-228600" defTabSz="762000" eaLnBrk="0" fontAlgn="base" hangingPunct="0">
              <a:spcBef>
                <a:spcPct val="0"/>
              </a:spcBef>
              <a:spcAft>
                <a:spcPct val="0"/>
              </a:spcAft>
              <a:defRPr sz="3200" b="1">
                <a:solidFill>
                  <a:schemeClr val="tx1"/>
                </a:solidFill>
                <a:latin typeface="Arial CE" charset="-18"/>
              </a:defRPr>
            </a:lvl8pPr>
            <a:lvl9pPr marL="3886200" indent="-228600" defTabSz="762000" eaLnBrk="0" fontAlgn="base" hangingPunct="0">
              <a:spcBef>
                <a:spcPct val="0"/>
              </a:spcBef>
              <a:spcAft>
                <a:spcPct val="0"/>
              </a:spcAft>
              <a:defRPr sz="3200" b="1">
                <a:solidFill>
                  <a:schemeClr val="tx1"/>
                </a:solidFill>
                <a:latin typeface="Arial CE" charset="-18"/>
              </a:defRPr>
            </a:lvl9pPr>
          </a:lstStyle>
          <a:p>
            <a:fld id="{8851D05F-2CC6-4484-96A6-F44DD3C59B86}" type="slidenum">
              <a:rPr lang="cs-CZ" altLang="cs-CZ" sz="1000" b="0" smtClean="0">
                <a:latin typeface="Times New Roman" pitchFamily="18" charset="0"/>
              </a:rPr>
              <a:pPr/>
              <a:t>37</a:t>
            </a:fld>
            <a:endParaRPr lang="cs-CZ" altLang="cs-CZ" sz="1000" b="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50</a:t>
            </a:fld>
            <a:endParaRPr lang="cs-CZ"/>
          </a:p>
        </p:txBody>
      </p:sp>
    </p:spTree>
    <p:extLst>
      <p:ext uri="{BB962C8B-B14F-4D97-AF65-F5344CB8AC3E}">
        <p14:creationId xmlns:p14="http://schemas.microsoft.com/office/powerpoint/2010/main" val="3295341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Blíže</a:t>
            </a:r>
          </a:p>
          <a:p>
            <a:r>
              <a:rPr lang="cs-CZ" dirty="0">
                <a:hlinkClick r:id="rId3"/>
              </a:rPr>
              <a:t>https://www.slideshare.net/altaware/aerohive-80211-technology-primer</a:t>
            </a:r>
            <a:endParaRPr lang="cs-CZ" dirty="0"/>
          </a:p>
          <a:p>
            <a:r>
              <a:rPr lang="cs-CZ" dirty="0">
                <a:hlinkClick r:id="rId4"/>
              </a:rPr>
              <a:t>https://www.wlanpros.com/resources/802-11n-primer-aerohive-networks/</a:t>
            </a:r>
            <a:endParaRPr lang="cs-CZ" dirty="0"/>
          </a:p>
          <a:p>
            <a:endParaRPr lang="cs-CZ" dirty="0"/>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51</a:t>
            </a:fld>
            <a:endParaRPr lang="cs-CZ"/>
          </a:p>
        </p:txBody>
      </p:sp>
    </p:spTree>
    <p:extLst>
      <p:ext uri="{BB962C8B-B14F-4D97-AF65-F5344CB8AC3E}">
        <p14:creationId xmlns:p14="http://schemas.microsoft.com/office/powerpoint/2010/main" val="2954585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52</a:t>
            </a:fld>
            <a:endParaRPr lang="cs-CZ"/>
          </a:p>
        </p:txBody>
      </p:sp>
    </p:spTree>
    <p:extLst>
      <p:ext uri="{BB962C8B-B14F-4D97-AF65-F5344CB8AC3E}">
        <p14:creationId xmlns:p14="http://schemas.microsoft.com/office/powerpoint/2010/main" val="2505285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53</a:t>
            </a:fld>
            <a:endParaRPr lang="cs-CZ"/>
          </a:p>
        </p:txBody>
      </p:sp>
    </p:spTree>
    <p:extLst>
      <p:ext uri="{BB962C8B-B14F-4D97-AF65-F5344CB8AC3E}">
        <p14:creationId xmlns:p14="http://schemas.microsoft.com/office/powerpoint/2010/main" val="3884050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54</a:t>
            </a:fld>
            <a:endParaRPr lang="cs-CZ"/>
          </a:p>
        </p:txBody>
      </p:sp>
    </p:spTree>
    <p:extLst>
      <p:ext uri="{BB962C8B-B14F-4D97-AF65-F5344CB8AC3E}">
        <p14:creationId xmlns:p14="http://schemas.microsoft.com/office/powerpoint/2010/main" val="2790303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55</a:t>
            </a:fld>
            <a:endParaRPr lang="cs-CZ"/>
          </a:p>
        </p:txBody>
      </p:sp>
    </p:spTree>
    <p:extLst>
      <p:ext uri="{BB962C8B-B14F-4D97-AF65-F5344CB8AC3E}">
        <p14:creationId xmlns:p14="http://schemas.microsoft.com/office/powerpoint/2010/main" val="4205547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56</a:t>
            </a:fld>
            <a:endParaRPr lang="cs-CZ"/>
          </a:p>
        </p:txBody>
      </p:sp>
    </p:spTree>
    <p:extLst>
      <p:ext uri="{BB962C8B-B14F-4D97-AF65-F5344CB8AC3E}">
        <p14:creationId xmlns:p14="http://schemas.microsoft.com/office/powerpoint/2010/main" val="311277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4</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Introduction</a:t>
            </a:r>
          </a:p>
          <a:p>
            <a:pPr>
              <a:buFontTx/>
              <a:buNone/>
            </a:pPr>
            <a:r>
              <a:rPr lang="en-GB" dirty="0"/>
              <a:t>12.0.2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57</a:t>
            </a:fld>
            <a:endParaRPr lang="cs-CZ"/>
          </a:p>
        </p:txBody>
      </p:sp>
    </p:spTree>
    <p:extLst>
      <p:ext uri="{BB962C8B-B14F-4D97-AF65-F5344CB8AC3E}">
        <p14:creationId xmlns:p14="http://schemas.microsoft.com/office/powerpoint/2010/main" val="2735989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4080071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406416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12.3.7 – Passive and Active Discover Mode</a:t>
            </a:r>
          </a:p>
          <a:p>
            <a:r>
              <a:rPr lang="en-US" dirty="0"/>
              <a:t>12.3.8 – Check Your Understanding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6859790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12.4.1 – Video –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66850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12.4.2 – Introduction to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059638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12.4.3 – Split MAC Architecture</a:t>
            </a:r>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4275441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12.4.4 – DTLS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603960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12.4.5 – Flex Connect Aps</a:t>
            </a:r>
          </a:p>
          <a:p>
            <a:r>
              <a:rPr lang="en-US" dirty="0"/>
              <a:t>12.4.6 – Check Your Understanding – CAPWAP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362532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12.5.1 – Frequency Channel Saturation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33168047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a:t>
            </a:r>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31441024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1131990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cs-CZ" dirty="0"/>
              <a:t>Kanály OFDM 20 MHz a 40 MHz - jak je znázorněno na obrázku vlevo, vysílá starší  802.11a/g na kanál, který zaujímá frekvenci pásma 20 MHz. Každý kanál OFDM 20 MHz využívá 52 podskupin s 48 </a:t>
            </a:r>
            <a:r>
              <a:rPr lang="cs-CZ" dirty="0" err="1"/>
              <a:t>subnosiči</a:t>
            </a:r>
            <a:r>
              <a:rPr lang="cs-CZ" dirty="0"/>
              <a:t>, které přepravují data. Zbývající čtyři nosiče se používají jako pilotní tóny pro dynamickou kalibraci mezi vysílačem a přijímačem.</a:t>
            </a:r>
          </a:p>
          <a:p>
            <a:pPr algn="just"/>
            <a:endParaRPr lang="cs-CZ" dirty="0"/>
          </a:p>
          <a:p>
            <a:pPr algn="just"/>
            <a:r>
              <a:rPr lang="cs-CZ" dirty="0"/>
              <a:t>Stanice 802.11n mají schopnost také vysílat na 20 MHz kanálech, ale vysílačky 802.11n vysílají na čtyřech </a:t>
            </a:r>
            <a:r>
              <a:rPr lang="cs-CZ" dirty="0" err="1"/>
              <a:t>subnosičích</a:t>
            </a:r>
            <a:r>
              <a:rPr lang="cs-CZ" dirty="0"/>
              <a:t>, které mohou přenášet trochu více dat ve stejném kmitočtovém prostoru. Další vlastností zařízení 802.11n je schopnost přenášet a přijímat kanály OFDM o 40 MHz. Jak ukazuje obrázek vpravo, kanál 40 MHz zdvojnásobuje kmitočtovou šířku pásma, která je k dispozici pro přenos dat. Každý kanál 40 MHz využívá 114 </a:t>
            </a:r>
            <a:r>
              <a:rPr lang="cs-CZ" dirty="0" err="1"/>
              <a:t>subkanálů</a:t>
            </a:r>
            <a:r>
              <a:rPr lang="cs-CZ" dirty="0"/>
              <a:t> OFDM, z nichž 108 přenáší data. Na 40 </a:t>
            </a:r>
            <a:r>
              <a:rPr lang="cs-CZ" dirty="0" err="1"/>
              <a:t>Mhz</a:t>
            </a:r>
            <a:r>
              <a:rPr lang="cs-CZ" dirty="0"/>
              <a:t> mohou být 2 FDX přenosy, nevýhodou je ale překrývání pásem:</a:t>
            </a:r>
          </a:p>
          <a:p>
            <a:endParaRPr lang="cs-CZ" dirty="0"/>
          </a:p>
        </p:txBody>
      </p:sp>
      <p:sp>
        <p:nvSpPr>
          <p:cNvPr id="4" name="Zástupný symbol pro číslo snímku 3"/>
          <p:cNvSpPr>
            <a:spLocks noGrp="1"/>
          </p:cNvSpPr>
          <p:nvPr>
            <p:ph type="sldNum" sz="quarter" idx="10"/>
          </p:nvPr>
        </p:nvSpPr>
        <p:spPr/>
        <p:txBody>
          <a:bodyPr/>
          <a:lstStyle/>
          <a:p>
            <a:fld id="{3D86E085-DE8B-49F8-9DE4-888EF4F66232}" type="slidenum">
              <a:rPr lang="cs-CZ" smtClean="0"/>
              <a:t>78</a:t>
            </a:fld>
            <a:endParaRPr lang="cs-CZ"/>
          </a:p>
        </p:txBody>
      </p:sp>
      <p:pic>
        <p:nvPicPr>
          <p:cNvPr id="5" name="Obrázek 4"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20" y="6703084"/>
            <a:ext cx="4860112" cy="1739622"/>
          </a:xfrm>
          <a:prstGeom prst="rect">
            <a:avLst/>
          </a:prstGeom>
        </p:spPr>
      </p:pic>
    </p:spTree>
    <p:extLst>
      <p:ext uri="{BB962C8B-B14F-4D97-AF65-F5344CB8AC3E}">
        <p14:creationId xmlns:p14="http://schemas.microsoft.com/office/powerpoint/2010/main" val="3527537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12.5.3 – Plan a WLAN Deployment</a:t>
            </a:r>
          </a:p>
          <a:p>
            <a:r>
              <a:rPr lang="en-US" dirty="0"/>
              <a:t>12.5.4 – Check Your Understanding – Channel Management</a:t>
            </a:r>
          </a:p>
        </p:txBody>
      </p:sp>
      <p:sp>
        <p:nvSpPr>
          <p:cNvPr id="4" name="Slide Number Placeholder 3"/>
          <p:cNvSpPr>
            <a:spLocks noGrp="1"/>
          </p:cNvSpPr>
          <p:nvPr>
            <p:ph type="sldNum" sz="quarter" idx="5"/>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29990317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12.6.1 – Video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42719079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12.6.2 – Wireless Security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3044687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12.6.3 – DoS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83</a:t>
            </a:fld>
            <a:endParaRPr lang="en-US" dirty="0"/>
          </a:p>
        </p:txBody>
      </p:sp>
    </p:spTree>
    <p:extLst>
      <p:ext uri="{BB962C8B-B14F-4D97-AF65-F5344CB8AC3E}">
        <p14:creationId xmlns:p14="http://schemas.microsoft.com/office/powerpoint/2010/main" val="209803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12.1.1 – Benefits of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12.6.4 – Rogue Access Points</a:t>
            </a:r>
          </a:p>
        </p:txBody>
      </p:sp>
      <p:sp>
        <p:nvSpPr>
          <p:cNvPr id="4" name="Slide Number Placeholder 3"/>
          <p:cNvSpPr>
            <a:spLocks noGrp="1"/>
          </p:cNvSpPr>
          <p:nvPr>
            <p:ph type="sldNum" sz="quarter" idx="5"/>
          </p:nvPr>
        </p:nvSpPr>
        <p:spPr/>
        <p:txBody>
          <a:bodyPr/>
          <a:lstStyle/>
          <a:p>
            <a:fld id="{5641018C-6CAF-B84E-B92C-ECB119457FBA}" type="slidenum">
              <a:rPr lang="en-US" smtClean="0"/>
              <a:t>84</a:t>
            </a:fld>
            <a:endParaRPr lang="en-US" dirty="0"/>
          </a:p>
        </p:txBody>
      </p:sp>
    </p:spTree>
    <p:extLst>
      <p:ext uri="{BB962C8B-B14F-4D97-AF65-F5344CB8AC3E}">
        <p14:creationId xmlns:p14="http://schemas.microsoft.com/office/powerpoint/2010/main" val="3579767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12.6.5 – Man-in-the-Middle Attack</a:t>
            </a:r>
          </a:p>
          <a:p>
            <a:r>
              <a:rPr lang="en-US" dirty="0"/>
              <a:t>12.6.6 – Check Your Understanding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88</a:t>
            </a:fld>
            <a:endParaRPr lang="en-US" dirty="0"/>
          </a:p>
        </p:txBody>
      </p:sp>
    </p:spTree>
    <p:extLst>
      <p:ext uri="{BB962C8B-B14F-4D97-AF65-F5344CB8AC3E}">
        <p14:creationId xmlns:p14="http://schemas.microsoft.com/office/powerpoint/2010/main" val="41184736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89</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Secure WLANs</a:t>
            </a:r>
          </a:p>
          <a:p>
            <a:r>
              <a:rPr lang="en-US" dirty="0"/>
              <a:t>12.7 – Secure WLANs</a:t>
            </a:r>
          </a:p>
          <a:p>
            <a:r>
              <a:rPr lang="en-US" dirty="0"/>
              <a:t>12.7.1 – Video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90</a:t>
            </a:fld>
            <a:endParaRPr lang="en-US" dirty="0"/>
          </a:p>
        </p:txBody>
      </p:sp>
    </p:spTree>
    <p:extLst>
      <p:ext uri="{BB962C8B-B14F-4D97-AF65-F5344CB8AC3E}">
        <p14:creationId xmlns:p14="http://schemas.microsoft.com/office/powerpoint/2010/main" val="3479211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12.7.2 – SSID Cloaking and MAC Address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91</a:t>
            </a:fld>
            <a:endParaRPr lang="en-US" dirty="0"/>
          </a:p>
        </p:txBody>
      </p:sp>
    </p:spTree>
    <p:extLst>
      <p:ext uri="{BB962C8B-B14F-4D97-AF65-F5344CB8AC3E}">
        <p14:creationId xmlns:p14="http://schemas.microsoft.com/office/powerpoint/2010/main" val="1229685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12.7.3 – 802.11 Original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92</a:t>
            </a:fld>
            <a:endParaRPr lang="en-US" dirty="0"/>
          </a:p>
        </p:txBody>
      </p:sp>
    </p:spTree>
    <p:extLst>
      <p:ext uri="{BB962C8B-B14F-4D97-AF65-F5344CB8AC3E}">
        <p14:creationId xmlns:p14="http://schemas.microsoft.com/office/powerpoint/2010/main" val="17424695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12.7.4 – Shared Key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93</a:t>
            </a:fld>
            <a:endParaRPr lang="en-US" dirty="0"/>
          </a:p>
        </p:txBody>
      </p:sp>
    </p:spTree>
    <p:extLst>
      <p:ext uri="{BB962C8B-B14F-4D97-AF65-F5344CB8AC3E}">
        <p14:creationId xmlns:p14="http://schemas.microsoft.com/office/powerpoint/2010/main" val="3876853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12.7.5 – Authenticating a Home User</a:t>
            </a:r>
          </a:p>
        </p:txBody>
      </p:sp>
      <p:sp>
        <p:nvSpPr>
          <p:cNvPr id="4" name="Slide Number Placeholder 3"/>
          <p:cNvSpPr>
            <a:spLocks noGrp="1"/>
          </p:cNvSpPr>
          <p:nvPr>
            <p:ph type="sldNum" sz="quarter" idx="5"/>
          </p:nvPr>
        </p:nvSpPr>
        <p:spPr/>
        <p:txBody>
          <a:bodyPr/>
          <a:lstStyle/>
          <a:p>
            <a:fld id="{5641018C-6CAF-B84E-B92C-ECB119457FBA}" type="slidenum">
              <a:rPr lang="en-US" smtClean="0"/>
              <a:t>94</a:t>
            </a:fld>
            <a:endParaRPr lang="en-US" dirty="0"/>
          </a:p>
        </p:txBody>
      </p:sp>
    </p:spTree>
    <p:extLst>
      <p:ext uri="{BB962C8B-B14F-4D97-AF65-F5344CB8AC3E}">
        <p14:creationId xmlns:p14="http://schemas.microsoft.com/office/powerpoint/2010/main" val="25121304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12.7.6 – Encryption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95</a:t>
            </a:fld>
            <a:endParaRPr lang="en-US" dirty="0"/>
          </a:p>
        </p:txBody>
      </p:sp>
    </p:spTree>
    <p:extLst>
      <p:ext uri="{BB962C8B-B14F-4D97-AF65-F5344CB8AC3E}">
        <p14:creationId xmlns:p14="http://schemas.microsoft.com/office/powerpoint/2010/main" val="31076917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12.7.7 – Authentication in the Enterprise</a:t>
            </a:r>
          </a:p>
        </p:txBody>
      </p:sp>
      <p:sp>
        <p:nvSpPr>
          <p:cNvPr id="4" name="Slide Number Placeholder 3"/>
          <p:cNvSpPr>
            <a:spLocks noGrp="1"/>
          </p:cNvSpPr>
          <p:nvPr>
            <p:ph type="sldNum" sz="quarter" idx="5"/>
          </p:nvPr>
        </p:nvSpPr>
        <p:spPr/>
        <p:txBody>
          <a:bodyPr/>
          <a:lstStyle/>
          <a:p>
            <a:fld id="{5641018C-6CAF-B84E-B92C-ECB119457FBA}" type="slidenum">
              <a:rPr lang="en-US" smtClean="0"/>
              <a:t>96</a:t>
            </a:fld>
            <a:endParaRPr lang="en-US" dirty="0"/>
          </a:p>
        </p:txBody>
      </p:sp>
    </p:spTree>
    <p:extLst>
      <p:ext uri="{BB962C8B-B14F-4D97-AF65-F5344CB8AC3E}">
        <p14:creationId xmlns:p14="http://schemas.microsoft.com/office/powerpoint/2010/main" val="375469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12.1.2 – Types of Wireless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17450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12.7.8 – WPA 3</a:t>
            </a:r>
          </a:p>
          <a:p>
            <a:r>
              <a:rPr lang="en-US" dirty="0"/>
              <a:t>12.7.9 – Check Your Understanding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97</a:t>
            </a:fld>
            <a:endParaRPr lang="en-US" dirty="0"/>
          </a:p>
        </p:txBody>
      </p:sp>
    </p:spTree>
    <p:extLst>
      <p:ext uri="{BB962C8B-B14F-4D97-AF65-F5344CB8AC3E}">
        <p14:creationId xmlns:p14="http://schemas.microsoft.com/office/powerpoint/2010/main" val="2569637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98</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101</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564197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102</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443608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103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12.8.1 – What did I learn in this module?</a:t>
            </a:r>
          </a:p>
          <a:p>
            <a:r>
              <a:rPr lang="en-US" dirty="0"/>
              <a:t>12.8.2 – Module Quiz – WLAN Concepts</a:t>
            </a:r>
          </a:p>
        </p:txBody>
      </p:sp>
    </p:spTree>
    <p:extLst>
      <p:ext uri="{BB962C8B-B14F-4D97-AF65-F5344CB8AC3E}">
        <p14:creationId xmlns:p14="http://schemas.microsoft.com/office/powerpoint/2010/main" val="14768241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104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137125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250595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28.tmp"/><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61.tmp"/></Relationships>
</file>

<file path=ppt/slides/_rels/slide7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WLAN Concepts</a:t>
            </a:r>
          </a:p>
        </p:txBody>
      </p:sp>
      <p:sp>
        <p:nvSpPr>
          <p:cNvPr id="7" name="Subtitle 6"/>
          <p:cNvSpPr>
            <a:spLocks noGrp="1"/>
          </p:cNvSpPr>
          <p:nvPr>
            <p:ph type="subTitle" idx="1"/>
          </p:nvPr>
        </p:nvSpPr>
        <p:spPr>
          <a:xfrm>
            <a:off x="469496" y="3809526"/>
            <a:ext cx="3430865"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solidFill>
                <a:srgbClr val="CCCCFF"/>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802.11 Standards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40064" y="731837"/>
            <a:ext cx="7913516" cy="284163"/>
          </a:xfrm>
        </p:spPr>
        <p:txBody>
          <a:bodyPr/>
          <a:lstStyle/>
          <a:p>
            <a:pPr marL="0" lvl="1" indent="0">
              <a:lnSpc>
                <a:spcPct val="100000"/>
              </a:lnSpc>
              <a:spcAft>
                <a:spcPts val="600"/>
              </a:spcAft>
              <a:buSzPct val="90000"/>
              <a:buNone/>
            </a:pPr>
            <a:r>
              <a:rPr lang="en-US" sz="1600" dirty="0">
                <a:solidFill>
                  <a:srgbClr val="000000"/>
                </a:solidFill>
              </a:rPr>
              <a:t>802.11 WLAN standards define how radio frequencies are used for wireless links.</a:t>
            </a:r>
          </a:p>
        </p:txBody>
      </p:sp>
      <p:graphicFrame>
        <p:nvGraphicFramePr>
          <p:cNvPr id="7" name="Content Placeholder 6">
            <a:extLst>
              <a:ext uri="{FF2B5EF4-FFF2-40B4-BE49-F238E27FC236}">
                <a16:creationId xmlns:a16="http://schemas.microsoft.com/office/drawing/2014/main" xmlns="" id="{943EF9E4-E8EF-49D5-BCA2-E3BCF72CD015}"/>
              </a:ext>
            </a:extLst>
          </p:cNvPr>
          <p:cNvGraphicFramePr>
            <a:graphicFrameLocks/>
          </p:cNvGraphicFramePr>
          <p:nvPr>
            <p:extLst>
              <p:ext uri="{D42A27DB-BD31-4B8C-83A1-F6EECF244321}">
                <p14:modId xmlns:p14="http://schemas.microsoft.com/office/powerpoint/2010/main" val="1249493078"/>
              </p:ext>
            </p:extLst>
          </p:nvPr>
        </p:nvGraphicFramePr>
        <p:xfrm>
          <a:off x="440064" y="1097756"/>
          <a:ext cx="8237365" cy="3558545"/>
        </p:xfrm>
        <a:graphic>
          <a:graphicData uri="http://schemas.openxmlformats.org/drawingml/2006/table">
            <a:tbl>
              <a:tblPr firstRow="1" bandRow="1">
                <a:tableStyleId>{5C22544A-7EE6-4342-B048-85BDC9FD1C3A}</a:tableStyleId>
              </a:tblPr>
              <a:tblGrid>
                <a:gridCol w="1582945">
                  <a:extLst>
                    <a:ext uri="{9D8B030D-6E8A-4147-A177-3AD203B41FA5}">
                      <a16:colId xmlns:a16="http://schemas.microsoft.com/office/drawing/2014/main" xmlns="" val="3729139006"/>
                    </a:ext>
                  </a:extLst>
                </a:gridCol>
                <a:gridCol w="1901628">
                  <a:extLst>
                    <a:ext uri="{9D8B030D-6E8A-4147-A177-3AD203B41FA5}">
                      <a16:colId xmlns:a16="http://schemas.microsoft.com/office/drawing/2014/main" xmlns="" val="817269429"/>
                    </a:ext>
                  </a:extLst>
                </a:gridCol>
                <a:gridCol w="4752792">
                  <a:extLst>
                    <a:ext uri="{9D8B030D-6E8A-4147-A177-3AD203B41FA5}">
                      <a16:colId xmlns:a16="http://schemas.microsoft.com/office/drawing/2014/main" xmlns="" val="1988913492"/>
                    </a:ext>
                  </a:extLst>
                </a:gridCol>
              </a:tblGrid>
              <a:tr h="358145">
                <a:tc>
                  <a:txBody>
                    <a:bodyPr/>
                    <a:lstStyle/>
                    <a:p>
                      <a:r>
                        <a:rPr lang="en-US" sz="1200" dirty="0"/>
                        <a:t>IEEE Standard</a:t>
                      </a:r>
                    </a:p>
                  </a:txBody>
                  <a:tcPr/>
                </a:tc>
                <a:tc>
                  <a:txBody>
                    <a:bodyPr/>
                    <a:lstStyle/>
                    <a:p>
                      <a:r>
                        <a:rPr lang="en-US" sz="1200" dirty="0"/>
                        <a:t>Radio Frequency</a:t>
                      </a:r>
                    </a:p>
                  </a:txBody>
                  <a:tcPr/>
                </a:tc>
                <a:tc>
                  <a:txBody>
                    <a:bodyPr/>
                    <a:lstStyle/>
                    <a:p>
                      <a:r>
                        <a:rPr lang="en-US" sz="1200" dirty="0"/>
                        <a:t>Description</a:t>
                      </a:r>
                    </a:p>
                  </a:txBody>
                  <a:tcPr/>
                </a:tc>
                <a:extLst>
                  <a:ext uri="{0D108BD9-81ED-4DB2-BD59-A6C34878D82A}">
                    <a16:rowId xmlns:a16="http://schemas.microsoft.com/office/drawing/2014/main" xmlns="" val="2583676789"/>
                  </a:ext>
                </a:extLst>
              </a:tr>
              <a:tr h="238057">
                <a:tc>
                  <a:txBody>
                    <a:bodyPr/>
                    <a:lstStyle/>
                    <a:p>
                      <a:r>
                        <a:rPr lang="en-US" sz="1200" dirty="0">
                          <a:solidFill>
                            <a:srgbClr val="000000"/>
                          </a:solidFill>
                        </a:rPr>
                        <a:t>802.11</a:t>
                      </a:r>
                    </a:p>
                  </a:txBody>
                  <a:tcPr/>
                </a:tc>
                <a:tc>
                  <a:txBody>
                    <a:bodyPr/>
                    <a:lstStyle/>
                    <a:p>
                      <a:r>
                        <a:rPr lang="en-US" sz="1200" dirty="0">
                          <a:solidFill>
                            <a:srgbClr val="000000"/>
                          </a:solidFill>
                        </a:rPr>
                        <a:t>2.4 GHz</a:t>
                      </a:r>
                    </a:p>
                  </a:txBody>
                  <a:tcPr/>
                </a:tc>
                <a:tc>
                  <a:txBody>
                    <a:bodyPr/>
                    <a:lstStyle/>
                    <a:p>
                      <a:r>
                        <a:rPr lang="en-US" sz="1200" dirty="0">
                          <a:solidFill>
                            <a:srgbClr val="000000"/>
                          </a:solidFill>
                        </a:rPr>
                        <a:t>Data rates up to 2 Mb/s</a:t>
                      </a:r>
                    </a:p>
                  </a:txBody>
                  <a:tcPr/>
                </a:tc>
                <a:extLst>
                  <a:ext uri="{0D108BD9-81ED-4DB2-BD59-A6C34878D82A}">
                    <a16:rowId xmlns:a16="http://schemas.microsoft.com/office/drawing/2014/main" xmlns="" val="384965445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r>
                        <a:rPr lang="en-US" sz="1200" dirty="0">
                          <a:solidFill>
                            <a:srgbClr val="000000"/>
                          </a:solidFill>
                        </a:rPr>
                        <a:t>Data rates up to 54 Mb/s</a:t>
                      </a:r>
                    </a:p>
                    <a:p>
                      <a:r>
                        <a:rPr lang="en-US" sz="1200" dirty="0">
                          <a:solidFill>
                            <a:srgbClr val="000000"/>
                          </a:solidFill>
                        </a:rPr>
                        <a:t>Not interoperable with 802.11b or 802.11g</a:t>
                      </a:r>
                    </a:p>
                  </a:txBody>
                  <a:tcPr/>
                </a:tc>
                <a:extLst>
                  <a:ext uri="{0D108BD9-81ED-4DB2-BD59-A6C34878D82A}">
                    <a16:rowId xmlns:a16="http://schemas.microsoft.com/office/drawing/2014/main" xmlns="" val="235735172"/>
                  </a:ext>
                </a:extLst>
              </a:tr>
              <a:tr h="5713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802.11b</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11 Mb/s</a:t>
                      </a:r>
                    </a:p>
                    <a:p>
                      <a:r>
                        <a:rPr lang="en-US" sz="1200" dirty="0">
                          <a:solidFill>
                            <a:srgbClr val="000000"/>
                          </a:solidFill>
                        </a:rPr>
                        <a:t>Longer range than 802.11a and better able to penetrate building structures</a:t>
                      </a:r>
                    </a:p>
                  </a:txBody>
                  <a:tcPr/>
                </a:tc>
                <a:extLst>
                  <a:ext uri="{0D108BD9-81ED-4DB2-BD59-A6C34878D82A}">
                    <a16:rowId xmlns:a16="http://schemas.microsoft.com/office/drawing/2014/main" xmlns="" val="145810778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802.11g</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54 Mb/s</a:t>
                      </a:r>
                    </a:p>
                    <a:p>
                      <a:r>
                        <a:rPr lang="en-US" sz="1200" dirty="0">
                          <a:solidFill>
                            <a:srgbClr val="000000"/>
                          </a:solidFill>
                        </a:rPr>
                        <a:t>Backward compatible with 802.11b</a:t>
                      </a:r>
                    </a:p>
                  </a:txBody>
                  <a:tcPr/>
                </a:tc>
                <a:extLst>
                  <a:ext uri="{0D108BD9-81ED-4DB2-BD59-A6C34878D82A}">
                    <a16:rowId xmlns:a16="http://schemas.microsoft.com/office/drawing/2014/main" xmlns="" val="249545427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Data rates 150 – 600 Mb/s</a:t>
                      </a:r>
                    </a:p>
                    <a:p>
                      <a:r>
                        <a:rPr lang="en-US" sz="1200" dirty="0">
                          <a:solidFill>
                            <a:srgbClr val="000000"/>
                          </a:solidFill>
                        </a:rPr>
                        <a:t>Require multiple antennas with MIMO technology</a:t>
                      </a:r>
                    </a:p>
                  </a:txBody>
                  <a:tcPr/>
                </a:tc>
                <a:extLst>
                  <a:ext uri="{0D108BD9-81ED-4DB2-BD59-A6C34878D82A}">
                    <a16:rowId xmlns:a16="http://schemas.microsoft.com/office/drawing/2014/main" xmlns="" val="25631731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802.11ac</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Data rates 450 Mb/s – 1.3 Gb/s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Supports up to eight antennas</a:t>
                      </a:r>
                    </a:p>
                  </a:txBody>
                  <a:tcPr/>
                </a:tc>
                <a:extLst>
                  <a:ext uri="{0D108BD9-81ED-4DB2-BD59-A6C34878D82A}">
                    <a16:rowId xmlns:a16="http://schemas.microsoft.com/office/drawing/2014/main" xmlns="" val="70564323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802.11ax</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High-Efficiency Wireless (HEW)</a:t>
                      </a:r>
                    </a:p>
                    <a:p>
                      <a:r>
                        <a:rPr lang="en-US" sz="1200" dirty="0">
                          <a:solidFill>
                            <a:srgbClr val="000000"/>
                          </a:solidFill>
                        </a:rPr>
                        <a:t>Capable of using 1 GHz and 7 GHz frequencies</a:t>
                      </a:r>
                    </a:p>
                  </a:txBody>
                  <a:tcPr/>
                </a:tc>
                <a:extLst>
                  <a:ext uri="{0D108BD9-81ED-4DB2-BD59-A6C34878D82A}">
                    <a16:rowId xmlns:a16="http://schemas.microsoft.com/office/drawing/2014/main" xmlns="" val="798378294"/>
                  </a:ext>
                </a:extLst>
              </a:tr>
            </a:tbl>
          </a:graphicData>
        </a:graphic>
      </p:graphicFrame>
    </p:spTree>
    <p:extLst>
      <p:ext uri="{BB962C8B-B14F-4D97-AF65-F5344CB8AC3E}">
        <p14:creationId xmlns:p14="http://schemas.microsoft.com/office/powerpoint/2010/main" val="37003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52C6AB86-E8BC-42EC-90F6-3001E4C08D1C}"/>
              </a:ext>
            </a:extLst>
          </p:cNvPr>
          <p:cNvSpPr>
            <a:spLocks noGrp="1"/>
          </p:cNvSpPr>
          <p:nvPr>
            <p:ph idx="1"/>
          </p:nvPr>
        </p:nvSpPr>
        <p:spPr/>
        <p:txBody>
          <a:bodyPr/>
          <a:lstStyle/>
          <a:p>
            <a:pPr marL="0" indent="0">
              <a:buNone/>
            </a:pPr>
            <a:r>
              <a:rPr lang="cs-CZ" b="1" dirty="0"/>
              <a:t>Téma 12.5</a:t>
            </a:r>
          </a:p>
          <a:p>
            <a:pPr lvl="1">
              <a:buFont typeface="Arial" panose="020B0604020202020204" pitchFamily="34" charset="0"/>
              <a:buChar char="•"/>
            </a:pPr>
            <a:r>
              <a:rPr lang="cs-CZ" dirty="0"/>
              <a:t>Jaké je řešení pro nasycení frekvenčního kanálu?</a:t>
            </a:r>
          </a:p>
          <a:p>
            <a:pPr marL="0" indent="0">
              <a:buNone/>
            </a:pPr>
            <a:r>
              <a:rPr lang="cs-CZ" b="1" dirty="0"/>
              <a:t>Téma 12.6</a:t>
            </a:r>
          </a:p>
          <a:p>
            <a:pPr lvl="1">
              <a:buFont typeface="Arial" panose="020B0604020202020204" pitchFamily="34" charset="0"/>
              <a:buChar char="•"/>
            </a:pPr>
            <a:r>
              <a:rPr lang="cs-CZ" dirty="0"/>
              <a:t>Diskutujte o běžných útocích proti bezdrátovým sítím.</a:t>
            </a:r>
          </a:p>
          <a:p>
            <a:pPr lvl="1">
              <a:buFont typeface="Arial" panose="020B0604020202020204" pitchFamily="34" charset="0"/>
              <a:buChar char="•"/>
            </a:pPr>
            <a:r>
              <a:rPr lang="cs-CZ" dirty="0"/>
              <a:t>Jaké jsou způsoby, jak zmírnit tyto útoky?</a:t>
            </a:r>
          </a:p>
          <a:p>
            <a:pPr marL="0" indent="0">
              <a:buNone/>
            </a:pPr>
            <a:r>
              <a:rPr lang="cs-CZ" b="1" dirty="0"/>
              <a:t>Téma 12.7</a:t>
            </a:r>
          </a:p>
          <a:p>
            <a:pPr lvl="1">
              <a:buFont typeface="Arial" panose="020B0604020202020204" pitchFamily="34" charset="0"/>
              <a:buChar char="•"/>
            </a:pPr>
            <a:r>
              <a:rPr lang="cs-CZ" dirty="0"/>
              <a:t>Diskutujte o silných a slabých stránkách různých metod ověřování pomocí sdíleného klíče.</a:t>
            </a:r>
          </a:p>
          <a:p>
            <a:pPr lvl="1">
              <a:buFont typeface="Arial" panose="020B0604020202020204" pitchFamily="34" charset="0"/>
              <a:buChar char="•"/>
            </a:pPr>
            <a:r>
              <a:rPr lang="cs-CZ" dirty="0"/>
              <a:t>Pokud je to možné, zobrazte nastavení zabezpečení bezdrátové sítě na přístupovém bodu.</a:t>
            </a:r>
          </a:p>
        </p:txBody>
      </p:sp>
      <p:sp>
        <p:nvSpPr>
          <p:cNvPr id="3" name="Nadpis 2">
            <a:extLst>
              <a:ext uri="{FF2B5EF4-FFF2-40B4-BE49-F238E27FC236}">
                <a16:creationId xmlns:a16="http://schemas.microsoft.com/office/drawing/2014/main" xmlns="" id="{A97058AD-E05D-42F8-9FBA-BA7C495E17DE}"/>
              </a:ext>
            </a:extLst>
          </p:cNvPr>
          <p:cNvSpPr>
            <a:spLocks noGrp="1"/>
          </p:cNvSpPr>
          <p:nvPr>
            <p:ph type="title"/>
          </p:nvPr>
        </p:nvSpPr>
        <p:spPr/>
        <p:txBody>
          <a:bodyPr/>
          <a:lstStyle/>
          <a:p>
            <a:r>
              <a:rPr lang="af-ZA" dirty="0"/>
              <a:t>Module 12: Osvědčené postupy</a:t>
            </a:r>
            <a:r>
              <a:rPr lang="cs-CZ"/>
              <a:t> </a:t>
            </a:r>
            <a:endParaRPr lang="af-ZA" dirty="0"/>
          </a:p>
        </p:txBody>
      </p:sp>
    </p:spTree>
    <p:extLst>
      <p:ext uri="{BB962C8B-B14F-4D97-AF65-F5344CB8AC3E}">
        <p14:creationId xmlns:p14="http://schemas.microsoft.com/office/powerpoint/2010/main" val="224337611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a:t>
            </a:r>
          </a:p>
        </p:txBody>
      </p:sp>
      <p:sp>
        <p:nvSpPr>
          <p:cNvPr id="11266" name="Rectangle 34"/>
          <p:cNvSpPr>
            <a:spLocks noGrp="1" noChangeArrowheads="1"/>
          </p:cNvSpPr>
          <p:nvPr>
            <p:ph idx="1"/>
          </p:nvPr>
        </p:nvSpPr>
        <p:spPr>
          <a:xfrm>
            <a:off x="145357" y="798944"/>
            <a:ext cx="8853286" cy="4041019"/>
          </a:xfrm>
        </p:spPr>
        <p:txBody>
          <a:bodyPr/>
          <a:lstStyle/>
          <a:p>
            <a:pPr marL="0" indent="0" eaLnBrk="1" hangingPunct="1">
              <a:spcBef>
                <a:spcPts val="0"/>
              </a:spcBef>
              <a:spcAft>
                <a:spcPts val="0"/>
              </a:spcAft>
              <a:buNone/>
            </a:pPr>
            <a:r>
              <a:rPr lang="en-US" sz="1600" b="1" dirty="0"/>
              <a:t>Topic 12.1</a:t>
            </a:r>
          </a:p>
          <a:p>
            <a:pPr lvl="2">
              <a:spcBef>
                <a:spcPts val="0"/>
              </a:spcBef>
              <a:spcAft>
                <a:spcPts val="0"/>
              </a:spcAft>
            </a:pPr>
            <a:r>
              <a:rPr lang="en-US" sz="1600" dirty="0"/>
              <a:t>Explain the differences between WPAN, WLAN, WMAN and WWAN.</a:t>
            </a:r>
          </a:p>
          <a:p>
            <a:pPr lvl="2">
              <a:spcBef>
                <a:spcPts val="0"/>
              </a:spcBef>
              <a:spcAft>
                <a:spcPts val="0"/>
              </a:spcAft>
            </a:pPr>
            <a:r>
              <a:rPr lang="en-US" sz="1600" dirty="0"/>
              <a:t>Why do you think there are so many 802.11 standards?</a:t>
            </a:r>
          </a:p>
          <a:p>
            <a:pPr marL="0" indent="0">
              <a:spcAft>
                <a:spcPts val="0"/>
              </a:spcAft>
              <a:buNone/>
            </a:pPr>
            <a:r>
              <a:rPr lang="en-US" sz="1600" b="1" dirty="0"/>
              <a:t>Topic 12.2</a:t>
            </a:r>
          </a:p>
          <a:p>
            <a:pPr lvl="2">
              <a:spcBef>
                <a:spcPts val="0"/>
              </a:spcBef>
              <a:spcAft>
                <a:spcPts val="0"/>
              </a:spcAft>
            </a:pPr>
            <a:r>
              <a:rPr lang="en-US" sz="1600" dirty="0"/>
              <a:t>When would using autonomous AP and controller based AP be appropriate?</a:t>
            </a:r>
          </a:p>
          <a:p>
            <a:pPr lvl="2">
              <a:spcBef>
                <a:spcPts val="0"/>
              </a:spcBef>
              <a:spcAft>
                <a:spcPts val="0"/>
              </a:spcAft>
            </a:pPr>
            <a:r>
              <a:rPr lang="en-US" sz="1600" dirty="0"/>
              <a:t>Discuss a situation where a USB wireless adapter is needed.</a:t>
            </a:r>
          </a:p>
          <a:p>
            <a:pPr marL="0" indent="0" eaLnBrk="1" hangingPunct="1">
              <a:spcAft>
                <a:spcPts val="0"/>
              </a:spcAft>
              <a:buNone/>
            </a:pPr>
            <a:r>
              <a:rPr lang="en-US" sz="1400" dirty="0"/>
              <a:t> </a:t>
            </a:r>
            <a:r>
              <a:rPr lang="en-US" sz="1600" b="1" dirty="0"/>
              <a:t>Topic 12.3</a:t>
            </a:r>
          </a:p>
          <a:p>
            <a:pPr lvl="2">
              <a:spcBef>
                <a:spcPts val="0"/>
              </a:spcBef>
              <a:spcAft>
                <a:spcPts val="0"/>
              </a:spcAft>
            </a:pPr>
            <a:r>
              <a:rPr lang="en-US" sz="1600" dirty="0"/>
              <a:t>When would ad hoc and infrastructure modes be appropriate?</a:t>
            </a:r>
          </a:p>
          <a:p>
            <a:pPr lvl="2">
              <a:spcBef>
                <a:spcPts val="0"/>
              </a:spcBef>
              <a:spcAft>
                <a:spcPts val="0"/>
              </a:spcAft>
            </a:pPr>
            <a:r>
              <a:rPr lang="en-US" sz="1600" dirty="0"/>
              <a:t>What is the difference between a BSS and a ESS?</a:t>
            </a:r>
          </a:p>
          <a:p>
            <a:pPr lvl="2">
              <a:spcBef>
                <a:spcPts val="0"/>
              </a:spcBef>
              <a:spcAft>
                <a:spcPts val="0"/>
              </a:spcAft>
            </a:pPr>
            <a:r>
              <a:rPr lang="en-US" sz="1600" dirty="0"/>
              <a:t>Discuss the parameters that are negotiated between AP and wireless client for successful association. If possible list them on the board.</a:t>
            </a:r>
          </a:p>
          <a:p>
            <a:pPr marL="0" indent="0">
              <a:spcAft>
                <a:spcPts val="0"/>
              </a:spcAft>
              <a:buNone/>
            </a:pPr>
            <a:r>
              <a:rPr lang="en-US" sz="1600" b="1" dirty="0"/>
              <a:t>Topic 12.4</a:t>
            </a:r>
          </a:p>
          <a:p>
            <a:pPr lvl="2">
              <a:spcBef>
                <a:spcPts val="0"/>
              </a:spcBef>
              <a:spcAft>
                <a:spcPts val="0"/>
              </a:spcAft>
            </a:pPr>
            <a:r>
              <a:rPr lang="en-US" sz="1600" dirty="0"/>
              <a:t>Why would an organization use CAPWAP?</a:t>
            </a:r>
          </a:p>
          <a:p>
            <a:pPr lvl="2">
              <a:spcBef>
                <a:spcPts val="0"/>
              </a:spcBef>
              <a:spcAft>
                <a:spcPts val="0"/>
              </a:spcAft>
            </a:pPr>
            <a:r>
              <a:rPr lang="en-US" sz="1600" dirty="0"/>
              <a:t>What capability is provided by </a:t>
            </a:r>
            <a:r>
              <a:rPr lang="en-US" sz="1600" dirty="0" err="1"/>
              <a:t>FlexConnect</a:t>
            </a:r>
            <a:r>
              <a:rPr lang="en-US" sz="1600" dirty="0"/>
              <a:t>?</a:t>
            </a:r>
          </a:p>
          <a:p>
            <a:pPr marL="0" indent="0" eaLnBrk="1" hangingPunct="1">
              <a:lnSpc>
                <a:spcPct val="85000"/>
              </a:lnSpc>
              <a:spcBef>
                <a:spcPct val="30000"/>
              </a:spcBef>
              <a:buNone/>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708570205"/>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12: Best practices</a:t>
            </a:r>
          </a:p>
        </p:txBody>
      </p:sp>
      <p:sp>
        <p:nvSpPr>
          <p:cNvPr id="11266" name="Rectangle 34"/>
          <p:cNvSpPr>
            <a:spLocks noGrp="1" noChangeArrowheads="1"/>
          </p:cNvSpPr>
          <p:nvPr>
            <p:ph idx="1"/>
          </p:nvPr>
        </p:nvSpPr>
        <p:spPr>
          <a:xfrm>
            <a:off x="145357" y="946788"/>
            <a:ext cx="8853286" cy="3515797"/>
          </a:xfrm>
        </p:spPr>
        <p:txBody>
          <a:bodyPr/>
          <a:lstStyle/>
          <a:p>
            <a:pPr marL="0" indent="0" eaLnBrk="1" hangingPunct="1">
              <a:lnSpc>
                <a:spcPct val="85000"/>
              </a:lnSpc>
              <a:spcBef>
                <a:spcPct val="30000"/>
              </a:spcBef>
              <a:buNone/>
            </a:pPr>
            <a:r>
              <a:rPr lang="en-US" sz="1400" dirty="0"/>
              <a:t> </a:t>
            </a:r>
            <a:r>
              <a:rPr lang="en-US" sz="1600" b="1" dirty="0"/>
              <a:t>Topic 12.5</a:t>
            </a:r>
          </a:p>
          <a:p>
            <a:pPr lvl="2">
              <a:lnSpc>
                <a:spcPct val="85000"/>
              </a:lnSpc>
              <a:spcBef>
                <a:spcPct val="30000"/>
              </a:spcBef>
            </a:pPr>
            <a:r>
              <a:rPr lang="en-US" sz="1600" dirty="0"/>
              <a:t>What is a solution for frequency channel saturation?</a:t>
            </a:r>
          </a:p>
          <a:p>
            <a:pPr lvl="2">
              <a:lnSpc>
                <a:spcPct val="85000"/>
              </a:lnSpc>
              <a:spcBef>
                <a:spcPct val="30000"/>
              </a:spcBef>
            </a:pPr>
            <a:r>
              <a:rPr lang="en-US" sz="1600" dirty="0"/>
              <a:t>List on the board and discuss considerations when planning the location of APs in a building.</a:t>
            </a:r>
          </a:p>
          <a:p>
            <a:pPr marL="0" indent="0">
              <a:lnSpc>
                <a:spcPct val="85000"/>
              </a:lnSpc>
              <a:spcBef>
                <a:spcPct val="30000"/>
              </a:spcBef>
              <a:buNone/>
            </a:pPr>
            <a:r>
              <a:rPr lang="en-US" sz="1600" b="1" dirty="0"/>
              <a:t>Topic 12.6</a:t>
            </a:r>
          </a:p>
          <a:p>
            <a:pPr lvl="2">
              <a:lnSpc>
                <a:spcPct val="85000"/>
              </a:lnSpc>
              <a:spcBef>
                <a:spcPct val="30000"/>
              </a:spcBef>
            </a:pPr>
            <a:r>
              <a:rPr lang="en-US" sz="1600" dirty="0"/>
              <a:t>Discuss the common attacks made against wireless networks.</a:t>
            </a:r>
          </a:p>
          <a:p>
            <a:pPr lvl="2">
              <a:lnSpc>
                <a:spcPct val="85000"/>
              </a:lnSpc>
              <a:spcBef>
                <a:spcPct val="30000"/>
              </a:spcBef>
            </a:pPr>
            <a:r>
              <a:rPr lang="en-US" sz="1600" dirty="0"/>
              <a:t>What are some ways to mitigate these attacks?</a:t>
            </a:r>
          </a:p>
          <a:p>
            <a:pPr marL="0" indent="0" eaLnBrk="1" hangingPunct="1">
              <a:lnSpc>
                <a:spcPct val="85000"/>
              </a:lnSpc>
              <a:spcBef>
                <a:spcPct val="30000"/>
              </a:spcBef>
              <a:buNone/>
            </a:pPr>
            <a:r>
              <a:rPr lang="en-US" sz="1400" b="1" dirty="0"/>
              <a:t> </a:t>
            </a:r>
            <a:r>
              <a:rPr lang="en-US" sz="1600" b="1" dirty="0"/>
              <a:t>Topic 12.7</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strengths and weaknesses of the various shared key authentication methods.</a:t>
            </a:r>
          </a:p>
          <a:p>
            <a:pPr lvl="2">
              <a:lnSpc>
                <a:spcPct val="85000"/>
              </a:lnSpc>
              <a:spcBef>
                <a:spcPct val="30000"/>
              </a:spcBef>
            </a:pPr>
            <a:r>
              <a:rPr lang="en-US" sz="1600" dirty="0"/>
              <a:t>If possible display the wireless security settings on an AP.</a:t>
            </a:r>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678499496"/>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xmlns="" id="{BAC22E0C-A8B9-7D4B-BC8E-95F5947642E5}"/>
              </a:ext>
            </a:extLst>
          </p:cNvPr>
          <p:cNvSpPr>
            <a:spLocks noGrp="1"/>
          </p:cNvSpPr>
          <p:nvPr>
            <p:ph idx="1"/>
          </p:nvPr>
        </p:nvSpPr>
        <p:spPr>
          <a:xfrm>
            <a:off x="144065" y="798945"/>
            <a:ext cx="8853286" cy="3874656"/>
          </a:xfrm>
        </p:spPr>
        <p:txBody>
          <a:bodyPr/>
          <a:lstStyle/>
          <a:p>
            <a:pPr marL="115887" indent="-285750">
              <a:spcBef>
                <a:spcPts val="0"/>
              </a:spcBef>
              <a:spcAft>
                <a:spcPts val="0"/>
              </a:spcAft>
              <a:buFont typeface="Arial" panose="020B0604020202020204" pitchFamily="34" charset="0"/>
              <a:buChar char="•"/>
            </a:pPr>
            <a:r>
              <a:rPr lang="en-US" sz="1400" dirty="0"/>
              <a:t>A Wireless LANs (WLANs) are based on IEEE standards and can be classified into four main types: WPAN, WLAN, WMAN, and WWAN.</a:t>
            </a:r>
          </a:p>
          <a:p>
            <a:pPr marL="115887" indent="-285750">
              <a:spcBef>
                <a:spcPts val="0"/>
              </a:spcBef>
              <a:spcAft>
                <a:spcPts val="0"/>
              </a:spcAft>
              <a:buFont typeface="Arial" panose="020B0604020202020204" pitchFamily="34" charset="0"/>
              <a:buChar char="•"/>
            </a:pPr>
            <a:r>
              <a:rPr lang="en-US" sz="1400" dirty="0"/>
              <a:t>Wireless technology uses the unlicensed radio spectrum to send and receive data. Examples of this technology are Bluetooth, WiMAX, Cellular Broadband, and Satellite Broadband.</a:t>
            </a:r>
          </a:p>
          <a:p>
            <a:pPr marL="115887" indent="-285750">
              <a:spcBef>
                <a:spcPts val="0"/>
              </a:spcBef>
              <a:spcAft>
                <a:spcPts val="0"/>
              </a:spcAft>
              <a:buFont typeface="Arial" panose="020B0604020202020204" pitchFamily="34" charset="0"/>
              <a:buChar char="•"/>
            </a:pPr>
            <a:r>
              <a:rPr lang="en-US" sz="1400" dirty="0"/>
              <a:t>WLAN networks operate in the 2.4 GHz frequency band and the 5 GHz band. </a:t>
            </a:r>
          </a:p>
          <a:p>
            <a:pPr marL="115887" indent="-285750">
              <a:spcBef>
                <a:spcPts val="0"/>
              </a:spcBef>
              <a:spcAft>
                <a:spcPts val="0"/>
              </a:spcAft>
              <a:buFont typeface="Arial" panose="020B0604020202020204" pitchFamily="34" charset="0"/>
              <a:buChar char="•"/>
            </a:pPr>
            <a:r>
              <a:rPr lang="en-US" sz="1400" dirty="0"/>
              <a:t>The three organizations influencing WLAN standards are the ITU-R, the IEEE, and the Wi-Fi Alliance.</a:t>
            </a:r>
          </a:p>
          <a:p>
            <a:pPr marL="115887" indent="-285750">
              <a:spcBef>
                <a:spcPts val="0"/>
              </a:spcBef>
              <a:spcAft>
                <a:spcPts val="0"/>
              </a:spcAft>
              <a:buFont typeface="Arial" panose="020B0604020202020204" pitchFamily="34" charset="0"/>
              <a:buChar char="•"/>
            </a:pPr>
            <a:r>
              <a:rPr lang="en-US" sz="1400" dirty="0"/>
              <a:t>CAPWAP is an IEEE standard protocol that enables a WLC to manage multiple APs and WLANs.</a:t>
            </a:r>
          </a:p>
          <a:p>
            <a:pPr marL="115887" indent="-285750">
              <a:spcBef>
                <a:spcPts val="0"/>
              </a:spcBef>
              <a:spcAft>
                <a:spcPts val="0"/>
              </a:spcAft>
              <a:buFont typeface="Arial" panose="020B0604020202020204" pitchFamily="34" charset="0"/>
              <a:buChar char="•"/>
            </a:pPr>
            <a:r>
              <a:rPr lang="en-US" sz="1400" dirty="0"/>
              <a:t>DTLS is a protocol provides security between the AP and the WLC. </a:t>
            </a:r>
          </a:p>
          <a:p>
            <a:pPr marL="115887" indent="-285750">
              <a:spcBef>
                <a:spcPts val="0"/>
              </a:spcBef>
              <a:spcAft>
                <a:spcPts val="0"/>
              </a:spcAft>
              <a:buFont typeface="Arial" panose="020B0604020202020204" pitchFamily="34" charset="0"/>
              <a:buChar char="•"/>
            </a:pPr>
            <a:r>
              <a:rPr lang="en-US" sz="1400" dirty="0"/>
              <a:t>Wireless LAN devices have transmitters and receivers tuned to specific frequencies of radio waves to communicate. Ranges are then split into smaller ranges called channels: DSSS, FHSS, and OFDM. </a:t>
            </a:r>
          </a:p>
          <a:p>
            <a:pPr marL="115887" indent="-285750">
              <a:spcBef>
                <a:spcPts val="0"/>
              </a:spcBef>
              <a:spcAft>
                <a:spcPts val="0"/>
              </a:spcAft>
              <a:buFont typeface="Arial" panose="020B0604020202020204" pitchFamily="34" charset="0"/>
              <a:buChar char="•"/>
            </a:pPr>
            <a:r>
              <a:rPr lang="en-US" sz="1400" dirty="0"/>
              <a:t>The 802.11b/g/n standards operate in the 2.4 GHz to 2.5GHz spectrum. The 2.4 GHz band is subdivided into multiple channels. Each channel is allotted 22 MHz bandwidth and is separated from the next channel by 5 MHz.</a:t>
            </a:r>
          </a:p>
          <a:p>
            <a:pPr marL="115887" indent="-285750">
              <a:spcBef>
                <a:spcPts val="0"/>
              </a:spcBef>
              <a:spcAft>
                <a:spcPts val="0"/>
              </a:spcAft>
              <a:buFont typeface="Arial" panose="020B0604020202020204" pitchFamily="34" charset="0"/>
              <a:buChar char="•"/>
            </a:pPr>
            <a:r>
              <a:rPr lang="en-US" sz="1400" dirty="0"/>
              <a:t>Wireless networks are susceptible to threats, including: data interception, wireless intruders, DoS attacks, and rogue APs. </a:t>
            </a:r>
          </a:p>
          <a:p>
            <a:pPr marL="115887" indent="-285750">
              <a:spcBef>
                <a:spcPts val="0"/>
              </a:spcBef>
              <a:spcAft>
                <a:spcPts val="0"/>
              </a:spcAft>
              <a:buFont typeface="Arial" panose="020B0604020202020204" pitchFamily="34" charset="0"/>
              <a:buChar char="•"/>
            </a:pPr>
            <a:r>
              <a:rPr lang="en-US" sz="1400" dirty="0"/>
              <a:t>To keep wireless intruders out and protect data, two early security features are still available on most routers and APs: SSID cloaking and MAC address filtering. </a:t>
            </a:r>
          </a:p>
          <a:p>
            <a:pPr marL="115887" indent="-285750">
              <a:spcBef>
                <a:spcPts val="0"/>
              </a:spcBef>
              <a:spcAft>
                <a:spcPts val="0"/>
              </a:spcAft>
              <a:buFont typeface="Arial" panose="020B0604020202020204" pitchFamily="34" charset="0"/>
              <a:buChar char="•"/>
            </a:pPr>
            <a:r>
              <a:rPr lang="en-US" sz="1400" dirty="0"/>
              <a:t>There are four shared key authentication techniques available: WEP, WPA, WPA2, and WPA3.</a:t>
            </a:r>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xmlns="" id="{F2480B83-AF5E-4A70-B69B-F1E3A8FAC758}"/>
              </a:ext>
            </a:extLst>
          </p:cNvPr>
          <p:cNvGraphicFramePr>
            <a:graphicFrameLocks noGrp="1"/>
          </p:cNvGraphicFramePr>
          <p:nvPr>
            <p:ph idx="1"/>
            <p:extLst>
              <p:ext uri="{D42A27DB-BD31-4B8C-83A1-F6EECF244321}">
                <p14:modId xmlns:p14="http://schemas.microsoft.com/office/powerpoint/2010/main" val="2936624825"/>
              </p:ext>
            </p:extLst>
          </p:nvPr>
        </p:nvGraphicFramePr>
        <p:xfrm>
          <a:off x="99152" y="798513"/>
          <a:ext cx="8898797" cy="3749040"/>
        </p:xfrm>
        <a:graphic>
          <a:graphicData uri="http://schemas.openxmlformats.org/drawingml/2006/table">
            <a:tbl>
              <a:tblPr firstRow="1" bandRow="1">
                <a:tableStyleId>{F5AB1C69-6EDB-4FF4-983F-18BD219EF322}</a:tableStyleId>
              </a:tblPr>
              <a:tblGrid>
                <a:gridCol w="4472054">
                  <a:extLst>
                    <a:ext uri="{9D8B030D-6E8A-4147-A177-3AD203B41FA5}">
                      <a16:colId xmlns:a16="http://schemas.microsoft.com/office/drawing/2014/main" xmlns="" val="3270854437"/>
                    </a:ext>
                  </a:extLst>
                </a:gridCol>
                <a:gridCol w="4426743">
                  <a:extLst>
                    <a:ext uri="{9D8B030D-6E8A-4147-A177-3AD203B41FA5}">
                      <a16:colId xmlns:a16="http://schemas.microsoft.com/office/drawing/2014/main" xmlns="" val="1988644124"/>
                    </a:ext>
                  </a:extLst>
                </a:gridCol>
              </a:tblGrid>
              <a:tr h="370840">
                <a:tc>
                  <a:txBody>
                    <a:bodyPr/>
                    <a:lstStyle/>
                    <a:p>
                      <a:pPr marL="285750" indent="-285750">
                        <a:buFont typeface="Arial" panose="020B0604020202020204" pitchFamily="34" charset="0"/>
                        <a:buChar char="•"/>
                      </a:pPr>
                      <a:r>
                        <a:rPr lang="en-US" sz="1200" b="0" dirty="0">
                          <a:solidFill>
                            <a:srgbClr val="000000"/>
                          </a:solidFill>
                        </a:rPr>
                        <a:t>WPAN</a:t>
                      </a:r>
                    </a:p>
                    <a:p>
                      <a:pPr marL="285750" indent="-285750">
                        <a:buFont typeface="Arial" panose="020B0604020202020204" pitchFamily="34" charset="0"/>
                        <a:buChar char="•"/>
                      </a:pPr>
                      <a:r>
                        <a:rPr lang="en-US" sz="1200" b="0" dirty="0">
                          <a:solidFill>
                            <a:srgbClr val="000000"/>
                          </a:solidFill>
                        </a:rPr>
                        <a:t>WLAN</a:t>
                      </a:r>
                    </a:p>
                    <a:p>
                      <a:pPr marL="285750" indent="-285750">
                        <a:buFont typeface="Arial" panose="020B0604020202020204" pitchFamily="34" charset="0"/>
                        <a:buChar char="•"/>
                      </a:pPr>
                      <a:r>
                        <a:rPr lang="en-US" sz="1200" b="0" dirty="0">
                          <a:solidFill>
                            <a:srgbClr val="000000"/>
                          </a:solidFill>
                        </a:rPr>
                        <a:t>WMAN</a:t>
                      </a:r>
                    </a:p>
                    <a:p>
                      <a:pPr marL="285750" indent="-285750">
                        <a:buFont typeface="Arial" panose="020B0604020202020204" pitchFamily="34" charset="0"/>
                        <a:buChar char="•"/>
                      </a:pPr>
                      <a:r>
                        <a:rPr lang="en-US" sz="1200" b="0" dirty="0">
                          <a:solidFill>
                            <a:srgbClr val="000000"/>
                          </a:solidFill>
                        </a:rPr>
                        <a:t>WWAN</a:t>
                      </a:r>
                    </a:p>
                    <a:p>
                      <a:pPr marL="285750" indent="-285750">
                        <a:buFont typeface="Arial" panose="020B0604020202020204" pitchFamily="34" charset="0"/>
                        <a:buChar char="•"/>
                      </a:pPr>
                      <a:r>
                        <a:rPr lang="en-US" sz="1200" b="0" dirty="0">
                          <a:solidFill>
                            <a:srgbClr val="000000"/>
                          </a:solidFill>
                        </a:rPr>
                        <a:t>Bluetooth</a:t>
                      </a:r>
                    </a:p>
                    <a:p>
                      <a:pPr marL="285750" indent="-285750">
                        <a:buFont typeface="Arial" panose="020B0604020202020204" pitchFamily="34" charset="0"/>
                        <a:buChar char="•"/>
                      </a:pPr>
                      <a:r>
                        <a:rPr lang="en-US" sz="1200" b="0" dirty="0">
                          <a:solidFill>
                            <a:srgbClr val="000000"/>
                          </a:solidFill>
                        </a:rPr>
                        <a:t>802.11</a:t>
                      </a:r>
                    </a:p>
                    <a:p>
                      <a:pPr marL="285750" indent="-285750">
                        <a:buFont typeface="Arial" panose="020B0604020202020204" pitchFamily="34" charset="0"/>
                        <a:buChar char="•"/>
                      </a:pPr>
                      <a:r>
                        <a:rPr lang="en-US" sz="1200" b="0" dirty="0">
                          <a:solidFill>
                            <a:srgbClr val="000000"/>
                          </a:solidFill>
                        </a:rPr>
                        <a:t>Electromagnetic spectrum</a:t>
                      </a:r>
                    </a:p>
                    <a:p>
                      <a:pPr marL="285750" indent="-285750">
                        <a:buFont typeface="Arial" panose="020B0604020202020204" pitchFamily="34" charset="0"/>
                        <a:buChar char="•"/>
                      </a:pPr>
                      <a:r>
                        <a:rPr lang="en-US" sz="1200" b="0" dirty="0">
                          <a:solidFill>
                            <a:srgbClr val="000000"/>
                          </a:solidFill>
                        </a:rPr>
                        <a:t>ITU</a:t>
                      </a:r>
                    </a:p>
                    <a:p>
                      <a:pPr marL="285750" indent="-285750">
                        <a:buFont typeface="Arial" panose="020B0604020202020204" pitchFamily="34" charset="0"/>
                        <a:buChar char="•"/>
                      </a:pPr>
                      <a:r>
                        <a:rPr lang="en-US" sz="1200" b="0" dirty="0">
                          <a:solidFill>
                            <a:srgbClr val="000000"/>
                          </a:solidFill>
                        </a:rPr>
                        <a:t>IEEE</a:t>
                      </a:r>
                    </a:p>
                    <a:p>
                      <a:pPr marL="285750" indent="-285750">
                        <a:buFont typeface="Arial" panose="020B0604020202020204" pitchFamily="34" charset="0"/>
                        <a:buChar char="•"/>
                      </a:pPr>
                      <a:r>
                        <a:rPr lang="en-US" sz="1200" b="0" dirty="0">
                          <a:solidFill>
                            <a:srgbClr val="000000"/>
                          </a:solidFill>
                        </a:rPr>
                        <a:t>Lightweight AP (LAP)</a:t>
                      </a:r>
                    </a:p>
                    <a:p>
                      <a:pPr marL="285750" indent="-285750">
                        <a:buFont typeface="Arial" panose="020B0604020202020204" pitchFamily="34" charset="0"/>
                        <a:buChar char="•"/>
                      </a:pPr>
                      <a:r>
                        <a:rPr lang="en-US" sz="1200" b="0" dirty="0">
                          <a:solidFill>
                            <a:srgbClr val="000000"/>
                          </a:solidFill>
                        </a:rPr>
                        <a:t>Lightweight Access Point Protocol (LWAPP)</a:t>
                      </a:r>
                    </a:p>
                    <a:p>
                      <a:pPr marL="285750" indent="-285750">
                        <a:buFont typeface="Arial" panose="020B0604020202020204" pitchFamily="34" charset="0"/>
                        <a:buChar char="•"/>
                      </a:pPr>
                      <a:r>
                        <a:rPr lang="en-US" sz="1200" b="0" dirty="0">
                          <a:solidFill>
                            <a:srgbClr val="000000"/>
                          </a:solidFill>
                        </a:rPr>
                        <a:t>Wireless LAN Controller (WLAC)</a:t>
                      </a:r>
                    </a:p>
                    <a:p>
                      <a:pPr marL="285750" indent="-285750">
                        <a:buFont typeface="Arial" panose="020B0604020202020204" pitchFamily="34" charset="0"/>
                        <a:buChar char="•"/>
                      </a:pPr>
                      <a:r>
                        <a:rPr lang="en-US" sz="1200" b="0" dirty="0">
                          <a:solidFill>
                            <a:srgbClr val="000000"/>
                          </a:solidFill>
                        </a:rPr>
                        <a:t>SSID</a:t>
                      </a:r>
                    </a:p>
                    <a:p>
                      <a:pPr marL="285750" indent="-285750">
                        <a:buFont typeface="Arial" panose="020B0604020202020204" pitchFamily="34" charset="0"/>
                        <a:buChar char="•"/>
                      </a:pPr>
                      <a:r>
                        <a:rPr lang="en-US" sz="1200" b="0" dirty="0">
                          <a:solidFill>
                            <a:srgbClr val="000000"/>
                          </a:solidFill>
                        </a:rPr>
                        <a:t>Autonomous AP</a:t>
                      </a:r>
                    </a:p>
                    <a:p>
                      <a:pPr marL="285750" indent="-285750">
                        <a:buFont typeface="Arial" panose="020B0604020202020204" pitchFamily="34" charset="0"/>
                        <a:buChar char="•"/>
                      </a:pPr>
                      <a:r>
                        <a:rPr lang="en-US" sz="1200" b="0" dirty="0">
                          <a:solidFill>
                            <a:srgbClr val="000000"/>
                          </a:solidFill>
                        </a:rPr>
                        <a:t>Controller-based AP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Omni 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MIMO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 hoc mode</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Infrastructure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Tethering</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Basic Service Set (BSS)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Extended Service Set (ESS)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Control and Provisioning of Wireless Access Points (CAPWAP) protocol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Datagram Transport Layer Security (DTLS)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FlexConnect</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Direct-Sequence Spread Spectrum (DSSS)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Frequency-Hopping Spread Spectrum (FHSS)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Orthogonal Frequency-Division Multiplexing (OFDM)</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Wired Equivalent Privacy (WEP)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Wi-Fi Protected Access (WPA)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WPA2</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WPA3</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Temporal Key Integrity Protocol (TKIP)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Advanced Encryption Standard (AES)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0000"/>
                        </a:solidFill>
                      </a:endParaRPr>
                    </a:p>
                    <a:p>
                      <a:endParaRPr lang="en-US" sz="1200" b="0" dirty="0">
                        <a:solidFill>
                          <a:srgbClr val="000000"/>
                        </a:solidFill>
                      </a:endParaRPr>
                    </a:p>
                    <a:p>
                      <a:endParaRPr lang="en-US"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cs-CZ" sz="2400" dirty="0"/>
              <a:t>R</a:t>
            </a:r>
            <a:r>
              <a:rPr lang="en-US" sz="2400" dirty="0" err="1"/>
              <a:t>adio</a:t>
            </a:r>
            <a:r>
              <a:rPr lang="en-US" sz="2400" dirty="0"/>
              <a:t> Frequencies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7913516" cy="1239059"/>
          </a:xfrm>
        </p:spPr>
        <p:txBody>
          <a:bodyPr/>
          <a:lstStyle/>
          <a:p>
            <a:pPr marL="0" lvl="1" indent="0">
              <a:lnSpc>
                <a:spcPct val="100000"/>
              </a:lnSpc>
              <a:spcAft>
                <a:spcPts val="600"/>
              </a:spcAft>
              <a:buSzPct val="90000"/>
              <a:buNone/>
            </a:pPr>
            <a:r>
              <a:rPr lang="en-US" sz="1600" dirty="0">
                <a:solidFill>
                  <a:srgbClr val="000000"/>
                </a:solidFill>
              </a:rPr>
              <a:t>All wireless devices operate in the range of the electromagnetic spectrum. WLAN networks operate in the 2.4 and 5 GHz frequency bands.</a:t>
            </a:r>
          </a:p>
          <a:p>
            <a:pPr lvl="1">
              <a:lnSpc>
                <a:spcPct val="85000"/>
              </a:lnSpc>
              <a:spcBef>
                <a:spcPct val="30000"/>
              </a:spcBef>
              <a:spcAft>
                <a:spcPts val="300"/>
              </a:spcAft>
              <a:buSzPct val="90000"/>
            </a:pPr>
            <a:r>
              <a:rPr lang="en-US" sz="1600" dirty="0">
                <a:solidFill>
                  <a:srgbClr val="000000"/>
                </a:solidFill>
              </a:rPr>
              <a:t>2.4 GHz (UHF) – 802.11b/g/n/ax</a:t>
            </a:r>
          </a:p>
          <a:p>
            <a:pPr lvl="1">
              <a:lnSpc>
                <a:spcPct val="85000"/>
              </a:lnSpc>
              <a:spcBef>
                <a:spcPct val="30000"/>
              </a:spcBef>
              <a:spcAft>
                <a:spcPts val="300"/>
              </a:spcAft>
              <a:buSzPct val="90000"/>
            </a:pPr>
            <a:r>
              <a:rPr lang="en-US" sz="1600" dirty="0">
                <a:solidFill>
                  <a:srgbClr val="000000"/>
                </a:solidFill>
              </a:rPr>
              <a:t>5 GHz (SHF) – 802.11a/n/ac/ax</a:t>
            </a:r>
          </a:p>
        </p:txBody>
      </p:sp>
      <p:pic>
        <p:nvPicPr>
          <p:cNvPr id="2" name="Picture 1">
            <a:extLst>
              <a:ext uri="{FF2B5EF4-FFF2-40B4-BE49-F238E27FC236}">
                <a16:creationId xmlns:a16="http://schemas.microsoft.com/office/drawing/2014/main" xmlns="" id="{09CC3460-9779-49AD-8799-DC8EB8867E9D}"/>
              </a:ext>
            </a:extLst>
          </p:cNvPr>
          <p:cNvPicPr>
            <a:picLocks noChangeAspect="1"/>
          </p:cNvPicPr>
          <p:nvPr/>
        </p:nvPicPr>
        <p:blipFill>
          <a:blip r:embed="rId3"/>
          <a:stretch>
            <a:fillRect/>
          </a:stretch>
        </p:blipFill>
        <p:spPr>
          <a:xfrm>
            <a:off x="1316335" y="2297678"/>
            <a:ext cx="5848141" cy="2448385"/>
          </a:xfrm>
          <a:prstGeom prst="rect">
            <a:avLst/>
          </a:prstGeom>
        </p:spPr>
      </p:pic>
    </p:spTree>
    <p:extLst>
      <p:ext uri="{BB962C8B-B14F-4D97-AF65-F5344CB8AC3E}">
        <p14:creationId xmlns:p14="http://schemas.microsoft.com/office/powerpoint/2010/main" val="2161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Standards Organizations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7913516" cy="2946114"/>
          </a:xfrm>
        </p:spPr>
        <p:txBody>
          <a:bodyPr/>
          <a:lstStyle/>
          <a:p>
            <a:pPr marL="0" lvl="1" indent="0">
              <a:lnSpc>
                <a:spcPct val="100000"/>
              </a:lnSpc>
              <a:spcAft>
                <a:spcPts val="600"/>
              </a:spcAft>
              <a:buSzPct val="90000"/>
              <a:buNone/>
            </a:pPr>
            <a:r>
              <a:rPr lang="en-US" sz="1600" dirty="0">
                <a:solidFill>
                  <a:srgbClr val="000000"/>
                </a:solidFill>
              </a:rPr>
              <a:t>Standards ensure interoperability between devices that are made by different manufacturers. Internationally, the three organizations influencing WLAN standards: </a:t>
            </a:r>
          </a:p>
          <a:p>
            <a:pPr lvl="1">
              <a:lnSpc>
                <a:spcPct val="85000"/>
              </a:lnSpc>
              <a:spcBef>
                <a:spcPct val="30000"/>
              </a:spcBef>
              <a:spcAft>
                <a:spcPts val="300"/>
              </a:spcAft>
              <a:buSzPct val="90000"/>
            </a:pPr>
            <a:r>
              <a:rPr lang="en-US" sz="1600" b="1" dirty="0">
                <a:solidFill>
                  <a:srgbClr val="000000"/>
                </a:solidFill>
              </a:rPr>
              <a:t>International Telecommunication Union (ITU) </a:t>
            </a:r>
            <a:r>
              <a:rPr lang="en-US" sz="1600" dirty="0">
                <a:solidFill>
                  <a:srgbClr val="000000"/>
                </a:solidFill>
              </a:rPr>
              <a:t>– Regulates the allocation of radio spectrum and satellite orbits.</a:t>
            </a:r>
          </a:p>
          <a:p>
            <a:pPr lvl="1">
              <a:lnSpc>
                <a:spcPct val="85000"/>
              </a:lnSpc>
              <a:spcBef>
                <a:spcPct val="30000"/>
              </a:spcBef>
              <a:spcAft>
                <a:spcPts val="300"/>
              </a:spcAft>
              <a:buSzPct val="90000"/>
            </a:pPr>
            <a:r>
              <a:rPr lang="en-US" sz="1600" b="1" dirty="0">
                <a:solidFill>
                  <a:srgbClr val="000000"/>
                </a:solidFill>
              </a:rPr>
              <a:t>Institute of Electrical and Electronics Engineers (IEEE) </a:t>
            </a:r>
            <a:r>
              <a:rPr lang="en-US" sz="1600" dirty="0">
                <a:solidFill>
                  <a:srgbClr val="000000"/>
                </a:solidFill>
              </a:rPr>
              <a:t>– Specifies how a radio frequency is modulated to carry information. Maintains the standards for local and metropolitan area networks (MAN) with the IEEE 802 LAN/MAN family of standards. </a:t>
            </a:r>
          </a:p>
          <a:p>
            <a:pPr lvl="1">
              <a:lnSpc>
                <a:spcPct val="85000"/>
              </a:lnSpc>
              <a:spcBef>
                <a:spcPct val="30000"/>
              </a:spcBef>
              <a:spcAft>
                <a:spcPts val="300"/>
              </a:spcAft>
              <a:buSzPct val="90000"/>
            </a:pPr>
            <a:r>
              <a:rPr lang="en-US" sz="1600" b="1" dirty="0">
                <a:solidFill>
                  <a:srgbClr val="000000"/>
                </a:solidFill>
              </a:rPr>
              <a:t>Wi-Fi Alliance </a:t>
            </a:r>
            <a:r>
              <a:rPr lang="en-US" sz="1600" dirty="0">
                <a:solidFill>
                  <a:srgbClr val="000000"/>
                </a:solidFill>
              </a:rPr>
              <a:t>– Promotes  the growth and acceptance of WLANs. It is an association of vendors whose objective is to improve the interoperability of products that are based on the 802.11 standard</a:t>
            </a:r>
          </a:p>
        </p:txBody>
      </p:sp>
    </p:spTree>
    <p:extLst>
      <p:ext uri="{BB962C8B-B14F-4D97-AF65-F5344CB8AC3E}">
        <p14:creationId xmlns:p14="http://schemas.microsoft.com/office/powerpoint/2010/main" val="35238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12.2 WLAN Components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Video – WLAN Components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Antennas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Router</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Internet Port</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Access Point</a:t>
            </a:r>
          </a:p>
          <a:p>
            <a:pPr marL="358835" lvl="1" indent="-285750">
              <a:spcBef>
                <a:spcPts val="0"/>
              </a:spcBef>
              <a:spcAft>
                <a:spcPts val="0"/>
              </a:spcAft>
              <a:buSzPct val="90000"/>
              <a:buFont typeface="Arial" panose="020B0604020202020204" pitchFamily="34" charset="0"/>
              <a:buChar char="•"/>
            </a:pPr>
            <a:r>
              <a:rPr lang="en-US" sz="1800" dirty="0">
                <a:solidFill>
                  <a:srgbClr val="000000"/>
                </a:solidFill>
              </a:rPr>
              <a:t>Autonomous and controller-based access points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NICs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communicate wirelessly, laptops, tablets, smart phones, and even the latest automobiles include integrated wireless NICs that incorporate a radio transmitter/receiver.</a:t>
            </a:r>
          </a:p>
          <a:p>
            <a:pPr marL="0" indent="0" algn="l" defTabSz="684213" fontAlgn="base">
              <a:spcBef>
                <a:spcPts val="600"/>
              </a:spcBef>
              <a:spcAft>
                <a:spcPts val="600"/>
              </a:spcAft>
              <a:buClr>
                <a:schemeClr val="tx2"/>
              </a:buClr>
              <a:buSzPct val="90000"/>
            </a:pPr>
            <a:r>
              <a:rPr lang="en-US" sz="1600" dirty="0">
                <a:solidFill>
                  <a:srgbClr val="000000"/>
                </a:solidFill>
              </a:rPr>
              <a:t>If a device does not have an integrated wireless NIC, then a USB wireless adapter can be used.</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 id="{DD2501A0-D7A6-4CBC-8591-0D7178F2CBF6}"/>
              </a:ext>
            </a:extLst>
          </p:cNvPr>
          <p:cNvPicPr>
            <a:picLocks noChangeAspect="1"/>
          </p:cNvPicPr>
          <p:nvPr/>
        </p:nvPicPr>
        <p:blipFill>
          <a:blip r:embed="rId3"/>
          <a:stretch>
            <a:fillRect/>
          </a:stretch>
        </p:blipFill>
        <p:spPr>
          <a:xfrm>
            <a:off x="5200650" y="1035050"/>
            <a:ext cx="3511550" cy="2376149"/>
          </a:xfrm>
          <a:prstGeom prst="rect">
            <a:avLst/>
          </a:prstGeom>
        </p:spPr>
      </p:pic>
    </p:spTree>
    <p:extLst>
      <p:ext uri="{BB962C8B-B14F-4D97-AF65-F5344CB8AC3E}">
        <p14:creationId xmlns:p14="http://schemas.microsoft.com/office/powerpoint/2010/main" val="370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Home Router</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799" y="1035050"/>
            <a:ext cx="4405923"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home user typically interconnects wireless devices using a small, wireless router.</a:t>
            </a:r>
          </a:p>
          <a:p>
            <a:pPr marL="0" indent="0" algn="l" defTabSz="684213" fontAlgn="base">
              <a:spcBef>
                <a:spcPts val="600"/>
              </a:spcBef>
              <a:spcAft>
                <a:spcPts val="600"/>
              </a:spcAft>
              <a:buClr>
                <a:schemeClr val="tx2"/>
              </a:buClr>
              <a:buSzPct val="90000"/>
            </a:pPr>
            <a:r>
              <a:rPr lang="en-US" sz="1600" dirty="0">
                <a:solidFill>
                  <a:srgbClr val="000000"/>
                </a:solidFill>
              </a:rPr>
              <a:t>Wireless routers serve as the following:</a:t>
            </a:r>
          </a:p>
          <a:p>
            <a:pPr marL="73085" lvl="1" indent="0">
              <a:spcAft>
                <a:spcPts val="600"/>
              </a:spcAft>
              <a:buSzPct val="90000"/>
            </a:pPr>
            <a:r>
              <a:rPr lang="cs-CZ" b="1" dirty="0">
                <a:solidFill>
                  <a:srgbClr val="000000"/>
                </a:solidFill>
              </a:rPr>
              <a:t> </a:t>
            </a:r>
            <a:r>
              <a:rPr lang="en-US" b="1" dirty="0">
                <a:solidFill>
                  <a:srgbClr val="000000"/>
                </a:solidFill>
              </a:rPr>
              <a:t>Access point </a:t>
            </a:r>
            <a:r>
              <a:rPr lang="en-US" dirty="0">
                <a:solidFill>
                  <a:srgbClr val="000000"/>
                </a:solidFill>
              </a:rPr>
              <a:t>– To provide wires access</a:t>
            </a:r>
          </a:p>
          <a:p>
            <a:pPr marL="73085" lvl="1" indent="0">
              <a:spcAft>
                <a:spcPts val="600"/>
              </a:spcAft>
              <a:buSzPct val="90000"/>
            </a:pPr>
            <a:r>
              <a:rPr lang="cs-CZ" b="1" dirty="0">
                <a:solidFill>
                  <a:srgbClr val="000000"/>
                </a:solidFill>
              </a:rPr>
              <a:t> </a:t>
            </a:r>
            <a:r>
              <a:rPr lang="en-US" b="1" dirty="0">
                <a:solidFill>
                  <a:srgbClr val="000000"/>
                </a:solidFill>
              </a:rPr>
              <a:t>Switch </a:t>
            </a:r>
            <a:r>
              <a:rPr lang="en-US" dirty="0">
                <a:solidFill>
                  <a:srgbClr val="000000"/>
                </a:solidFill>
              </a:rPr>
              <a:t>– To interconnect wired devices</a:t>
            </a:r>
          </a:p>
          <a:p>
            <a:pPr marL="73085" lvl="1" indent="0">
              <a:spcAft>
                <a:spcPts val="600"/>
              </a:spcAft>
              <a:buSzPct val="90000"/>
            </a:pPr>
            <a:r>
              <a:rPr lang="cs-CZ" b="1" dirty="0">
                <a:solidFill>
                  <a:srgbClr val="000000"/>
                </a:solidFill>
              </a:rPr>
              <a:t> </a:t>
            </a:r>
            <a:r>
              <a:rPr lang="en-US" b="1" dirty="0">
                <a:solidFill>
                  <a:srgbClr val="000000"/>
                </a:solidFill>
              </a:rPr>
              <a:t>Router  </a:t>
            </a:r>
            <a:r>
              <a:rPr lang="en-US" dirty="0">
                <a:solidFill>
                  <a:srgbClr val="000000"/>
                </a:solidFill>
              </a:rPr>
              <a:t>- To provide a default gateway to other networks and the Internet</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xmlns="" id="{35A8C0D2-BFDB-4636-B2AA-80305C85BC0A}"/>
              </a:ext>
            </a:extLst>
          </p:cNvPr>
          <p:cNvPicPr>
            <a:picLocks noChangeAspect="1"/>
          </p:cNvPicPr>
          <p:nvPr/>
        </p:nvPicPr>
        <p:blipFill>
          <a:blip r:embed="rId3"/>
          <a:stretch>
            <a:fillRect/>
          </a:stretch>
        </p:blipFill>
        <p:spPr>
          <a:xfrm flipH="1">
            <a:off x="5454085" y="1624012"/>
            <a:ext cx="2891403" cy="1895475"/>
          </a:xfrm>
          <a:prstGeom prst="rect">
            <a:avLst/>
          </a:prstGeom>
        </p:spPr>
      </p:pic>
    </p:spTree>
    <p:extLst>
      <p:ext uri="{BB962C8B-B14F-4D97-AF65-F5344CB8AC3E}">
        <p14:creationId xmlns:p14="http://schemas.microsoft.com/office/powerpoint/2010/main" val="6308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Access Point</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Wireless clients use their wireless NIC to discover nearby access points (APs).</a:t>
            </a:r>
          </a:p>
          <a:p>
            <a:pPr marL="0" indent="0" algn="l" defTabSz="684213" fontAlgn="base">
              <a:spcBef>
                <a:spcPts val="600"/>
              </a:spcBef>
              <a:spcAft>
                <a:spcPts val="600"/>
              </a:spcAft>
              <a:buClr>
                <a:schemeClr val="tx2"/>
              </a:buClr>
              <a:buSzPct val="90000"/>
            </a:pPr>
            <a:r>
              <a:rPr lang="en-US" sz="1600" dirty="0">
                <a:solidFill>
                  <a:srgbClr val="000000"/>
                </a:solidFill>
              </a:rPr>
              <a:t>Clients then attempt to associate and authenticate with an AP.</a:t>
            </a:r>
          </a:p>
          <a:p>
            <a:pPr marL="0" indent="0" algn="l" defTabSz="684213" fontAlgn="base">
              <a:spcBef>
                <a:spcPts val="600"/>
              </a:spcBef>
              <a:spcAft>
                <a:spcPts val="600"/>
              </a:spcAft>
              <a:buClr>
                <a:schemeClr val="tx2"/>
              </a:buClr>
              <a:buSzPct val="90000"/>
            </a:pPr>
            <a:r>
              <a:rPr lang="en-US" sz="1600" dirty="0">
                <a:solidFill>
                  <a:srgbClr val="000000"/>
                </a:solidFill>
              </a:rPr>
              <a:t>After being authenticated, wireless users have access to network resources.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 id="{729FB420-8A3E-4E9B-88B2-6BEE25FE1B95}"/>
              </a:ext>
            </a:extLst>
          </p:cNvPr>
          <p:cNvPicPr>
            <a:picLocks noChangeAspect="1"/>
          </p:cNvPicPr>
          <p:nvPr/>
        </p:nvPicPr>
        <p:blipFill>
          <a:blip r:embed="rId3"/>
          <a:stretch>
            <a:fillRect/>
          </a:stretch>
        </p:blipFill>
        <p:spPr>
          <a:xfrm>
            <a:off x="5331919" y="1035050"/>
            <a:ext cx="3259954" cy="2286000"/>
          </a:xfrm>
          <a:prstGeom prst="rect">
            <a:avLst/>
          </a:prstGeom>
        </p:spPr>
      </p:pic>
      <p:sp>
        <p:nvSpPr>
          <p:cNvPr id="7" name="Rectangle 6">
            <a:extLst>
              <a:ext uri="{FF2B5EF4-FFF2-40B4-BE49-F238E27FC236}">
                <a16:creationId xmlns:a16="http://schemas.microsoft.com/office/drawing/2014/main" xmlns="" id="{6894DCB4-3AD6-48A0-AF26-0058899C8C3E}"/>
              </a:ext>
            </a:extLst>
          </p:cNvPr>
          <p:cNvSpPr/>
          <p:nvPr/>
        </p:nvSpPr>
        <p:spPr>
          <a:xfrm>
            <a:off x="5766811" y="3321050"/>
            <a:ext cx="2578677" cy="307777"/>
          </a:xfrm>
          <a:prstGeom prst="rect">
            <a:avLst/>
          </a:prstGeom>
        </p:spPr>
        <p:txBody>
          <a:bodyPr wrap="square">
            <a:spAutoFit/>
          </a:bodyPr>
          <a:lstStyle/>
          <a:p>
            <a:r>
              <a:rPr lang="en-US" sz="1400" dirty="0">
                <a:solidFill>
                  <a:srgbClr val="000000"/>
                </a:solidFill>
                <a:latin typeface="CiscoSans"/>
              </a:rPr>
              <a:t>Cisco Meraki Go access points</a:t>
            </a:r>
            <a:endParaRPr lang="en-US" sz="1400" dirty="0">
              <a:solidFill>
                <a:srgbClr val="000000"/>
              </a:solidFill>
            </a:endParaRPr>
          </a:p>
        </p:txBody>
      </p:sp>
    </p:spTree>
    <p:extLst>
      <p:ext uri="{BB962C8B-B14F-4D97-AF65-F5344CB8AC3E}">
        <p14:creationId xmlns:p14="http://schemas.microsoft.com/office/powerpoint/2010/main" val="40231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AP Categories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72336" y="771735"/>
            <a:ext cx="4264024" cy="3866617"/>
          </a:xfrm>
        </p:spPr>
        <p:txBody>
          <a:bodyPr/>
          <a:lstStyle/>
          <a:p>
            <a:pPr marL="0" indent="0" algn="l"/>
            <a:r>
              <a:rPr lang="en-US" sz="1600" dirty="0">
                <a:solidFill>
                  <a:srgbClr val="000000"/>
                </a:solidFill>
              </a:rPr>
              <a:t>APs can be categorized as either autonomous APs or controller-based APs. </a:t>
            </a:r>
          </a:p>
          <a:p>
            <a:pPr marL="415985" lvl="1" indent="-342900">
              <a:buFont typeface="Arial" panose="020B0604020202020204" pitchFamily="34" charset="0"/>
              <a:buChar char="•"/>
            </a:pPr>
            <a:r>
              <a:rPr lang="en-US" sz="1600" b="1" dirty="0">
                <a:solidFill>
                  <a:srgbClr val="000000"/>
                </a:solidFill>
              </a:rPr>
              <a:t>Autonomous APs </a:t>
            </a:r>
            <a:r>
              <a:rPr lang="en-US" sz="1600" dirty="0">
                <a:solidFill>
                  <a:srgbClr val="000000"/>
                </a:solidFill>
              </a:rPr>
              <a:t>– Standalone devices configured through a command line interface or GUI. Each autonomous AP acts independently of the others and is configured and managed manually by an administrator.</a:t>
            </a:r>
          </a:p>
          <a:p>
            <a:pPr marL="415985" lvl="1" indent="-342900">
              <a:buFont typeface="Arial" panose="020B0604020202020204" pitchFamily="34" charset="0"/>
              <a:buChar char="•"/>
            </a:pPr>
            <a:r>
              <a:rPr lang="en-US" sz="1600" b="1" dirty="0">
                <a:solidFill>
                  <a:srgbClr val="000000"/>
                </a:solidFill>
              </a:rPr>
              <a:t>Controller-based APs </a:t>
            </a:r>
            <a:r>
              <a:rPr lang="en-US" sz="1600" dirty="0">
                <a:solidFill>
                  <a:srgbClr val="000000"/>
                </a:solidFill>
              </a:rPr>
              <a:t>– Also known as lightweight APs (LAPs). Use </a:t>
            </a:r>
            <a:r>
              <a:rPr lang="en-US" sz="1600" dirty="0">
                <a:solidFill>
                  <a:srgbClr val="FF0000"/>
                </a:solidFill>
              </a:rPr>
              <a:t>Lightweight Access Point Protoco</a:t>
            </a:r>
            <a:r>
              <a:rPr lang="en-US" sz="1600" dirty="0">
                <a:solidFill>
                  <a:srgbClr val="000000"/>
                </a:solidFill>
              </a:rPr>
              <a:t>l (LWAPP) to communicate with a </a:t>
            </a:r>
            <a:r>
              <a:rPr lang="en-US" sz="1600" dirty="0">
                <a:solidFill>
                  <a:srgbClr val="FF0000"/>
                </a:solidFill>
              </a:rPr>
              <a:t>LWAN controller </a:t>
            </a:r>
            <a:r>
              <a:rPr lang="en-US" sz="1600" dirty="0">
                <a:solidFill>
                  <a:srgbClr val="000000"/>
                </a:solidFill>
              </a:rPr>
              <a:t>(WLC). Each LAP is automatically configured and managed by the WLC.</a:t>
            </a:r>
          </a:p>
          <a:p>
            <a:pPr marL="0" indent="0" algn="l"/>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0E774174-7E9B-4BEF-ADFE-30B8BDEB171C}"/>
              </a:ext>
            </a:extLst>
          </p:cNvPr>
          <p:cNvPicPr>
            <a:picLocks noChangeAspect="1"/>
          </p:cNvPicPr>
          <p:nvPr/>
        </p:nvPicPr>
        <p:blipFill>
          <a:blip r:embed="rId3"/>
          <a:stretch>
            <a:fillRect/>
          </a:stretch>
        </p:blipFill>
        <p:spPr>
          <a:xfrm>
            <a:off x="5440255" y="731837"/>
            <a:ext cx="2435439" cy="1893890"/>
          </a:xfrm>
          <a:prstGeom prst="rect">
            <a:avLst/>
          </a:prstGeom>
          <a:ln>
            <a:solidFill>
              <a:srgbClr val="000000"/>
            </a:solidFill>
          </a:ln>
        </p:spPr>
      </p:pic>
      <p:pic>
        <p:nvPicPr>
          <p:cNvPr id="2" name="Picture 1">
            <a:extLst>
              <a:ext uri="{FF2B5EF4-FFF2-40B4-BE49-F238E27FC236}">
                <a16:creationId xmlns:a16="http://schemas.microsoft.com/office/drawing/2014/main" xmlns="" id="{49A5A1C4-9C15-459C-9605-9788B3C5712B}"/>
              </a:ext>
            </a:extLst>
          </p:cNvPr>
          <p:cNvPicPr>
            <a:picLocks noChangeAspect="1"/>
          </p:cNvPicPr>
          <p:nvPr/>
        </p:nvPicPr>
        <p:blipFill>
          <a:blip r:embed="rId4"/>
          <a:stretch>
            <a:fillRect/>
          </a:stretch>
        </p:blipFill>
        <p:spPr>
          <a:xfrm>
            <a:off x="5324475" y="2876815"/>
            <a:ext cx="2667000" cy="1761537"/>
          </a:xfrm>
          <a:prstGeom prst="rect">
            <a:avLst/>
          </a:prstGeom>
          <a:ln>
            <a:solidFill>
              <a:srgbClr val="000000"/>
            </a:solidFill>
          </a:ln>
        </p:spPr>
      </p:pic>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Antennas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220133" y="943507"/>
            <a:ext cx="4475693" cy="3866617"/>
          </a:xfrm>
        </p:spPr>
        <p:txBody>
          <a:bodyPr/>
          <a:lstStyle/>
          <a:p>
            <a:pPr marL="0" indent="0" algn="l"/>
            <a:r>
              <a:rPr lang="en-US" sz="1800" dirty="0">
                <a:solidFill>
                  <a:srgbClr val="000000"/>
                </a:solidFill>
              </a:rPr>
              <a:t>Types of external antennas:</a:t>
            </a:r>
          </a:p>
          <a:p>
            <a:pPr marL="415985" lvl="1" indent="-342900">
              <a:buFont typeface="Arial" panose="020B0604020202020204" pitchFamily="34" charset="0"/>
              <a:buChar char="•"/>
            </a:pPr>
            <a:r>
              <a:rPr lang="en-US" sz="1600" b="1" dirty="0">
                <a:solidFill>
                  <a:srgbClr val="000000"/>
                </a:solidFill>
              </a:rPr>
              <a:t>Omnidirectional </a:t>
            </a:r>
            <a:r>
              <a:rPr lang="en-US" sz="1600" dirty="0">
                <a:solidFill>
                  <a:srgbClr val="000000"/>
                </a:solidFill>
              </a:rPr>
              <a:t>– Provide 360-degree coverage. Ideal in houses and office areas.</a:t>
            </a:r>
          </a:p>
          <a:p>
            <a:pPr marL="415985" lvl="1" indent="-342900">
              <a:buFont typeface="Arial" panose="020B0604020202020204" pitchFamily="34" charset="0"/>
              <a:buChar char="•"/>
            </a:pPr>
            <a:r>
              <a:rPr lang="en-US" sz="1600" b="1" dirty="0">
                <a:solidFill>
                  <a:srgbClr val="000000"/>
                </a:solidFill>
              </a:rPr>
              <a:t>Directional </a:t>
            </a:r>
            <a:r>
              <a:rPr lang="en-US" sz="1600" dirty="0">
                <a:solidFill>
                  <a:srgbClr val="000000"/>
                </a:solidFill>
              </a:rPr>
              <a:t>– Focus the radio signal in a specific direction. Examples are the Yagi and parabolic dish.</a:t>
            </a:r>
          </a:p>
          <a:p>
            <a:pPr marL="415985" lvl="1" indent="-342900">
              <a:buFont typeface="Arial" panose="020B0604020202020204" pitchFamily="34" charset="0"/>
              <a:buChar char="•"/>
            </a:pPr>
            <a:r>
              <a:rPr lang="en-US" sz="1600" b="1" dirty="0">
                <a:solidFill>
                  <a:srgbClr val="000000"/>
                </a:solidFill>
              </a:rPr>
              <a:t>Multiple Input Multiple Output (MIMO)</a:t>
            </a:r>
            <a:r>
              <a:rPr lang="en-US" sz="1600" dirty="0">
                <a:solidFill>
                  <a:srgbClr val="000000"/>
                </a:solidFill>
              </a:rPr>
              <a:t> – Uses multiple antennas (Up to eight) to increase bandwidth.</a:t>
            </a:r>
          </a:p>
          <a:p>
            <a:pPr marL="0" indent="0" algn="l"/>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xmlns="" id="{4A89DA13-F944-4C7B-A3BB-782DF48E1B50}"/>
              </a:ext>
            </a:extLst>
          </p:cNvPr>
          <p:cNvPicPr>
            <a:picLocks noChangeAspect="1"/>
          </p:cNvPicPr>
          <p:nvPr/>
        </p:nvPicPr>
        <p:blipFill>
          <a:blip r:embed="rId3"/>
          <a:stretch>
            <a:fillRect/>
          </a:stretch>
        </p:blipFill>
        <p:spPr>
          <a:xfrm>
            <a:off x="5456112" y="731837"/>
            <a:ext cx="839258" cy="1258888"/>
          </a:xfrm>
          <a:prstGeom prst="rect">
            <a:avLst/>
          </a:prstGeom>
        </p:spPr>
      </p:pic>
      <p:pic>
        <p:nvPicPr>
          <p:cNvPr id="8" name="Picture 7">
            <a:extLst>
              <a:ext uri="{FF2B5EF4-FFF2-40B4-BE49-F238E27FC236}">
                <a16:creationId xmlns:a16="http://schemas.microsoft.com/office/drawing/2014/main" xmlns="" id="{D7D40741-58CE-4793-8B60-9D0E0BCA0793}"/>
              </a:ext>
            </a:extLst>
          </p:cNvPr>
          <p:cNvPicPr>
            <a:picLocks noChangeAspect="1"/>
          </p:cNvPicPr>
          <p:nvPr/>
        </p:nvPicPr>
        <p:blipFill>
          <a:blip r:embed="rId4"/>
          <a:stretch>
            <a:fillRect/>
          </a:stretch>
        </p:blipFill>
        <p:spPr>
          <a:xfrm>
            <a:off x="7055657" y="2105157"/>
            <a:ext cx="1656541" cy="933185"/>
          </a:xfrm>
          <a:prstGeom prst="rect">
            <a:avLst/>
          </a:prstGeom>
        </p:spPr>
      </p:pic>
      <p:pic>
        <p:nvPicPr>
          <p:cNvPr id="9" name="Picture 8">
            <a:extLst>
              <a:ext uri="{FF2B5EF4-FFF2-40B4-BE49-F238E27FC236}">
                <a16:creationId xmlns:a16="http://schemas.microsoft.com/office/drawing/2014/main" xmlns="" id="{63BEDC29-4FDC-4633-974E-A9296C1D71D9}"/>
              </a:ext>
            </a:extLst>
          </p:cNvPr>
          <p:cNvPicPr>
            <a:picLocks noChangeAspect="1"/>
          </p:cNvPicPr>
          <p:nvPr/>
        </p:nvPicPr>
        <p:blipFill>
          <a:blip r:embed="rId5"/>
          <a:stretch>
            <a:fillRect/>
          </a:stretch>
        </p:blipFill>
        <p:spPr>
          <a:xfrm flipH="1">
            <a:off x="5133974" y="3287713"/>
            <a:ext cx="1685925" cy="1123950"/>
          </a:xfrm>
          <a:prstGeom prst="rect">
            <a:avLst/>
          </a:prstGeom>
        </p:spPr>
      </p:pic>
    </p:spTree>
    <p:extLst>
      <p:ext uri="{BB962C8B-B14F-4D97-AF65-F5344CB8AC3E}">
        <p14:creationId xmlns:p14="http://schemas.microsoft.com/office/powerpoint/2010/main" val="24060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043617892"/>
              </p:ext>
            </p:extLst>
          </p:nvPr>
        </p:nvGraphicFramePr>
        <p:xfrm>
          <a:off x="427595" y="1333040"/>
          <a:ext cx="8288809" cy="3263125"/>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xmlns="" val="20001"/>
                    </a:ext>
                  </a:extLst>
                </a:gridCol>
                <a:gridCol w="1871143">
                  <a:extLst>
                    <a:ext uri="{9D8B030D-6E8A-4147-A177-3AD203B41FA5}">
                      <a16:colId xmlns:a16="http://schemas.microsoft.com/office/drawing/2014/main" xmlns="" val="3156509146"/>
                    </a:ext>
                  </a:extLst>
                </a:gridCol>
                <a:gridCol w="4109522">
                  <a:extLst>
                    <a:ext uri="{9D8B030D-6E8A-4147-A177-3AD203B41FA5}">
                      <a16:colId xmlns:a16="http://schemas.microsoft.com/office/drawing/2014/main" xmlns="" val="20002"/>
                    </a:ext>
                  </a:extLst>
                </a:gridCol>
                <a:gridCol w="1170258">
                  <a:extLst>
                    <a:ext uri="{9D8B030D-6E8A-4147-A177-3AD203B41FA5}">
                      <a16:colId xmlns:a16="http://schemas.microsoft.com/office/drawing/2014/main" xmlns=""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68327">
                <a:tc>
                  <a:txBody>
                    <a:bodyPr/>
                    <a:lstStyle/>
                    <a:p>
                      <a:pPr algn="ctr"/>
                      <a:r>
                        <a:rPr lang="en-US" sz="1100" dirty="0"/>
                        <a:t>12.1.7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Introduction to Wireless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368327">
                <a:tc>
                  <a:txBody>
                    <a:bodyPr/>
                    <a:lstStyle/>
                    <a:p>
                      <a:pPr algn="ctr"/>
                      <a:r>
                        <a:rPr lang="en-US" sz="1100" dirty="0"/>
                        <a:t>12.2.1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r>
                        <a:rPr lang="en-US" sz="1100" dirty="0"/>
                        <a:t>WLAN Components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368327">
                <a:tc>
                  <a:txBody>
                    <a:bodyPr/>
                    <a:lstStyle/>
                    <a:p>
                      <a:pPr algn="ctr"/>
                      <a:r>
                        <a:rPr lang="en-US" sz="1100" dirty="0"/>
                        <a:t>12.2.7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Components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68327">
                <a:tc>
                  <a:txBody>
                    <a:bodyPr/>
                    <a:lstStyle/>
                    <a:p>
                      <a:pPr algn="ctr"/>
                      <a:r>
                        <a:rPr lang="en-US" sz="1100" dirty="0"/>
                        <a:t>12.3.1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3177432351"/>
                  </a:ext>
                </a:extLst>
              </a:tr>
              <a:tr h="368327">
                <a:tc>
                  <a:txBody>
                    <a:bodyPr/>
                    <a:lstStyle/>
                    <a:p>
                      <a:pPr algn="ctr"/>
                      <a:r>
                        <a:rPr lang="en-US" sz="1100" dirty="0"/>
                        <a:t>12.3.8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4230792547"/>
                  </a:ext>
                </a:extLst>
              </a:tr>
              <a:tr h="368327">
                <a:tc>
                  <a:txBody>
                    <a:bodyPr/>
                    <a:lstStyle/>
                    <a:p>
                      <a:pPr algn="ctr"/>
                      <a:r>
                        <a:rPr lang="en-US" sz="1100" dirty="0"/>
                        <a:t>12.4.1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2373583044"/>
                  </a:ext>
                </a:extLst>
              </a:tr>
              <a:tr h="368327">
                <a:tc>
                  <a:txBody>
                    <a:bodyPr/>
                    <a:lstStyle/>
                    <a:p>
                      <a:pPr algn="ctr"/>
                      <a:r>
                        <a:rPr lang="en-US" sz="1100" dirty="0"/>
                        <a:t>12.4.6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CAPWAP</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1549783946"/>
                  </a:ext>
                </a:extLst>
              </a:tr>
              <a:tr h="368327">
                <a:tc>
                  <a:txBody>
                    <a:bodyPr/>
                    <a:lstStyle/>
                    <a:p>
                      <a:pPr algn="ctr"/>
                      <a:r>
                        <a:rPr lang="en-US" sz="1100" dirty="0"/>
                        <a:t>12.5.4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Channel Management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110278448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12.3 WLAN Operation</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WLAN Operation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731837"/>
            <a:ext cx="8280400" cy="3073400"/>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Infrastructure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Ad hoc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Tethering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Basic Service Set (BSS)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Extended Service Set (ESS)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802.11 Frame Structure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Carrier Sense Multiple Access Collision Avoidance (CSMA/CA)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Client AP Association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Passive and Active Delivery Mode</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802.11 Wireless Topology Modes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600" b="1" dirty="0">
                <a:solidFill>
                  <a:srgbClr val="000000"/>
                </a:solidFill>
              </a:rPr>
              <a:t>Ad hoc mode - </a:t>
            </a:r>
            <a:r>
              <a:rPr lang="en-US" sz="1600" dirty="0">
                <a:solidFill>
                  <a:srgbClr val="000000"/>
                </a:solidFill>
              </a:rPr>
              <a:t>Used to connect clients in peer-to-peer manner without an AP.</a:t>
            </a:r>
          </a:p>
          <a:p>
            <a:pPr marL="73085" lvl="1" indent="0">
              <a:buNone/>
            </a:pPr>
            <a:endParaRPr lang="en-US" sz="1600" dirty="0">
              <a:solidFill>
                <a:srgbClr val="000000"/>
              </a:solidFill>
            </a:endParaRPr>
          </a:p>
          <a:p>
            <a:pPr marL="73085" lvl="1" indent="0">
              <a:buNone/>
            </a:pPr>
            <a:r>
              <a:rPr lang="en-US" sz="1600" b="1" dirty="0">
                <a:solidFill>
                  <a:srgbClr val="000000"/>
                </a:solidFill>
              </a:rPr>
              <a:t>Infrastructure mode - </a:t>
            </a:r>
            <a:r>
              <a:rPr lang="en-US" sz="1600" dirty="0">
                <a:solidFill>
                  <a:srgbClr val="000000"/>
                </a:solidFill>
              </a:rPr>
              <a:t>Used to connect clients to the network using an AP.</a:t>
            </a:r>
          </a:p>
          <a:p>
            <a:pPr marL="73085" lvl="1" indent="0">
              <a:buNone/>
            </a:pPr>
            <a:endParaRPr lang="en-US" sz="1600" dirty="0">
              <a:solidFill>
                <a:srgbClr val="000000"/>
              </a:solidFill>
            </a:endParaRPr>
          </a:p>
          <a:p>
            <a:pPr marL="73085" lvl="1" indent="0">
              <a:buNone/>
            </a:pPr>
            <a:r>
              <a:rPr lang="en-US" sz="1600" b="1" dirty="0">
                <a:solidFill>
                  <a:srgbClr val="000000"/>
                </a:solidFill>
              </a:rPr>
              <a:t>Tethering - </a:t>
            </a:r>
            <a:r>
              <a:rPr lang="en-US" sz="1600" dirty="0">
                <a:solidFill>
                  <a:srgbClr val="000000"/>
                </a:solidFill>
              </a:rPr>
              <a:t>Variation of the ad hoc topology is when a smart phone or tablet with cellular data access is enabled to create a personal hotspot.</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E9A94BD8-E440-4B1C-81A0-9FC976B296BE}"/>
              </a:ext>
            </a:extLst>
          </p:cNvPr>
          <p:cNvPicPr>
            <a:picLocks noChangeAspect="1"/>
          </p:cNvPicPr>
          <p:nvPr/>
        </p:nvPicPr>
        <p:blipFill>
          <a:blip r:embed="rId3"/>
          <a:stretch>
            <a:fillRect/>
          </a:stretch>
        </p:blipFill>
        <p:spPr>
          <a:xfrm>
            <a:off x="5338761" y="871964"/>
            <a:ext cx="1809751" cy="401629"/>
          </a:xfrm>
          <a:prstGeom prst="rect">
            <a:avLst/>
          </a:prstGeom>
        </p:spPr>
      </p:pic>
      <p:pic>
        <p:nvPicPr>
          <p:cNvPr id="5" name="Picture 4">
            <a:extLst>
              <a:ext uri="{FF2B5EF4-FFF2-40B4-BE49-F238E27FC236}">
                <a16:creationId xmlns:a16="http://schemas.microsoft.com/office/drawing/2014/main" xmlns="" id="{83CA18F1-28EA-4171-8BAF-7BC7ED4193E0}"/>
              </a:ext>
            </a:extLst>
          </p:cNvPr>
          <p:cNvPicPr>
            <a:picLocks noChangeAspect="1"/>
          </p:cNvPicPr>
          <p:nvPr/>
        </p:nvPicPr>
        <p:blipFill>
          <a:blip r:embed="rId4"/>
          <a:stretch>
            <a:fillRect/>
          </a:stretch>
        </p:blipFill>
        <p:spPr>
          <a:xfrm>
            <a:off x="5200650" y="1659173"/>
            <a:ext cx="1997076" cy="1486835"/>
          </a:xfrm>
          <a:prstGeom prst="rect">
            <a:avLst/>
          </a:prstGeom>
        </p:spPr>
      </p:pic>
      <p:pic>
        <p:nvPicPr>
          <p:cNvPr id="7" name="Picture 6">
            <a:extLst>
              <a:ext uri="{FF2B5EF4-FFF2-40B4-BE49-F238E27FC236}">
                <a16:creationId xmlns:a16="http://schemas.microsoft.com/office/drawing/2014/main" xmlns="" id="{6E53D82F-07E3-4941-9CD1-FDF6E674759F}"/>
              </a:ext>
            </a:extLst>
          </p:cNvPr>
          <p:cNvPicPr>
            <a:picLocks noChangeAspect="1"/>
          </p:cNvPicPr>
          <p:nvPr/>
        </p:nvPicPr>
        <p:blipFill>
          <a:blip r:embed="rId5"/>
          <a:stretch>
            <a:fillRect/>
          </a:stretch>
        </p:blipFill>
        <p:spPr>
          <a:xfrm>
            <a:off x="5200650" y="3275757"/>
            <a:ext cx="2176462" cy="1091029"/>
          </a:xfrm>
          <a:prstGeom prst="rect">
            <a:avLst/>
          </a:prstGeom>
        </p:spPr>
      </p:pic>
    </p:spTree>
    <p:extLst>
      <p:ext uri="{BB962C8B-B14F-4D97-AF65-F5344CB8AC3E}">
        <p14:creationId xmlns:p14="http://schemas.microsoft.com/office/powerpoint/2010/main" val="39569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BSS and ESS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25047" y="1035050"/>
            <a:ext cx="4218354" cy="3073400"/>
          </a:xfrm>
        </p:spPr>
        <p:txBody>
          <a:bodyPr/>
          <a:lstStyle/>
          <a:p>
            <a:pPr marL="73085" lvl="1" indent="0">
              <a:buNone/>
            </a:pPr>
            <a:r>
              <a:rPr lang="en-US" sz="1800" dirty="0">
                <a:solidFill>
                  <a:srgbClr val="000000"/>
                </a:solidFill>
              </a:rPr>
              <a:t>Infrastructure mode defines two topology blocks:</a:t>
            </a:r>
          </a:p>
          <a:p>
            <a:pPr marL="73085" lvl="1" indent="0">
              <a:buNone/>
            </a:pPr>
            <a:r>
              <a:rPr lang="en-US" sz="1600" b="1" dirty="0">
                <a:solidFill>
                  <a:srgbClr val="000000"/>
                </a:solidFill>
              </a:rPr>
              <a:t>Basic Service Set (BSS)</a:t>
            </a:r>
          </a:p>
          <a:p>
            <a:pPr lvl="2">
              <a:lnSpc>
                <a:spcPct val="100000"/>
              </a:lnSpc>
              <a:spcBef>
                <a:spcPts val="300"/>
              </a:spcBef>
              <a:spcAft>
                <a:spcPts val="100"/>
              </a:spcAft>
            </a:pPr>
            <a:r>
              <a:rPr lang="en-US" sz="1400" dirty="0">
                <a:solidFill>
                  <a:srgbClr val="000000"/>
                </a:solidFill>
              </a:rPr>
              <a:t>Uses single AP to interconnect all associated wireless clients.</a:t>
            </a:r>
          </a:p>
          <a:p>
            <a:pPr lvl="2">
              <a:lnSpc>
                <a:spcPct val="100000"/>
              </a:lnSpc>
              <a:spcBef>
                <a:spcPts val="300"/>
              </a:spcBef>
              <a:spcAft>
                <a:spcPts val="100"/>
              </a:spcAft>
            </a:pPr>
            <a:r>
              <a:rPr lang="en-US" sz="1400" dirty="0">
                <a:solidFill>
                  <a:srgbClr val="000000"/>
                </a:solidFill>
              </a:rPr>
              <a:t>Clients in different BSSs cannot communicate.</a:t>
            </a:r>
          </a:p>
          <a:p>
            <a:pPr marL="73085" lvl="1" indent="0">
              <a:buNone/>
            </a:pPr>
            <a:r>
              <a:rPr lang="en-US" sz="1600" b="1" dirty="0">
                <a:solidFill>
                  <a:srgbClr val="000000"/>
                </a:solidFill>
              </a:rPr>
              <a:t>Extended Service Set (ESS)</a:t>
            </a:r>
          </a:p>
          <a:p>
            <a:pPr lvl="2">
              <a:lnSpc>
                <a:spcPct val="100000"/>
              </a:lnSpc>
              <a:spcBef>
                <a:spcPts val="300"/>
              </a:spcBef>
              <a:spcAft>
                <a:spcPts val="100"/>
              </a:spcAft>
            </a:pPr>
            <a:r>
              <a:rPr lang="en-US" sz="1400" dirty="0">
                <a:solidFill>
                  <a:srgbClr val="000000"/>
                </a:solidFill>
              </a:rPr>
              <a:t>A union of two or more BSSs interconnected by a wired distribution system.</a:t>
            </a:r>
          </a:p>
          <a:p>
            <a:pPr lvl="2">
              <a:lnSpc>
                <a:spcPct val="100000"/>
              </a:lnSpc>
              <a:spcBef>
                <a:spcPts val="300"/>
              </a:spcBef>
              <a:spcAft>
                <a:spcPts val="100"/>
              </a:spcAft>
            </a:pPr>
            <a:r>
              <a:rPr lang="en-US" sz="1400" dirty="0">
                <a:solidFill>
                  <a:srgbClr val="000000"/>
                </a:solidFill>
              </a:rPr>
              <a:t>Clients in each BSS can communication through the ESS.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 id="{BE3D8EED-B731-4917-9AD8-E3E1AEBCF6E5}"/>
              </a:ext>
            </a:extLst>
          </p:cNvPr>
          <p:cNvPicPr>
            <a:picLocks noChangeAspect="1"/>
          </p:cNvPicPr>
          <p:nvPr/>
        </p:nvPicPr>
        <p:blipFill>
          <a:blip r:embed="rId3"/>
          <a:stretch>
            <a:fillRect/>
          </a:stretch>
        </p:blipFill>
        <p:spPr>
          <a:xfrm>
            <a:off x="4572000" y="533400"/>
            <a:ext cx="3705225" cy="1895475"/>
          </a:xfrm>
          <a:prstGeom prst="rect">
            <a:avLst/>
          </a:prstGeom>
        </p:spPr>
      </p:pic>
      <p:pic>
        <p:nvPicPr>
          <p:cNvPr id="8" name="Picture 7">
            <a:extLst>
              <a:ext uri="{FF2B5EF4-FFF2-40B4-BE49-F238E27FC236}">
                <a16:creationId xmlns:a16="http://schemas.microsoft.com/office/drawing/2014/main" xmlns="" id="{5DD726AF-EC63-4AA6-A72D-6E4FBAE584EF}"/>
              </a:ext>
            </a:extLst>
          </p:cNvPr>
          <p:cNvPicPr>
            <a:picLocks noChangeAspect="1"/>
          </p:cNvPicPr>
          <p:nvPr/>
        </p:nvPicPr>
        <p:blipFill>
          <a:blip r:embed="rId4"/>
          <a:stretch>
            <a:fillRect/>
          </a:stretch>
        </p:blipFill>
        <p:spPr>
          <a:xfrm>
            <a:off x="4668838" y="2580217"/>
            <a:ext cx="3676650" cy="2038350"/>
          </a:xfrm>
          <a:prstGeom prst="rect">
            <a:avLst/>
          </a:prstGeom>
        </p:spPr>
      </p:pic>
    </p:spTree>
    <p:extLst>
      <p:ext uri="{BB962C8B-B14F-4D97-AF65-F5344CB8AC3E}">
        <p14:creationId xmlns:p14="http://schemas.microsoft.com/office/powerpoint/2010/main" val="10375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802.11 Frame Structure</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7913688" cy="656159"/>
          </a:xfrm>
        </p:spPr>
        <p:txBody>
          <a:bodyPr/>
          <a:lstStyle/>
          <a:p>
            <a:pPr marL="73085" lvl="1" indent="0">
              <a:buNone/>
            </a:pPr>
            <a:r>
              <a:rPr lang="en-US" sz="1800" dirty="0">
                <a:solidFill>
                  <a:srgbClr val="000000"/>
                </a:solidFill>
              </a:rPr>
              <a:t>The 802.11 frame format is similar to the Ethernet frame format, except that it contains more fields.</a:t>
            </a: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6E77E2DF-CEC7-4D3D-A43A-E3E43BFE0723}"/>
              </a:ext>
            </a:extLst>
          </p:cNvPr>
          <p:cNvPicPr>
            <a:picLocks noChangeAspect="1"/>
          </p:cNvPicPr>
          <p:nvPr/>
        </p:nvPicPr>
        <p:blipFill>
          <a:blip r:embed="rId3"/>
          <a:stretch>
            <a:fillRect/>
          </a:stretch>
        </p:blipFill>
        <p:spPr>
          <a:xfrm>
            <a:off x="1800225" y="1691209"/>
            <a:ext cx="5543550" cy="2862539"/>
          </a:xfrm>
          <a:prstGeom prst="rect">
            <a:avLst/>
          </a:prstGeom>
        </p:spPr>
      </p:pic>
    </p:spTree>
    <p:extLst>
      <p:ext uri="{BB962C8B-B14F-4D97-AF65-F5344CB8AC3E}">
        <p14:creationId xmlns:p14="http://schemas.microsoft.com/office/powerpoint/2010/main" val="4282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Řízení rámce 802.11</a:t>
            </a:r>
          </a:p>
        </p:txBody>
      </p:sp>
      <p:pic>
        <p:nvPicPr>
          <p:cNvPr id="3" name="Obrázek 2"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824" y="1977684"/>
            <a:ext cx="6730352" cy="1771898"/>
          </a:xfrm>
          <a:prstGeom prst="rect">
            <a:avLst/>
          </a:prstGeom>
        </p:spPr>
      </p:pic>
    </p:spTree>
    <p:extLst>
      <p:ext uri="{BB962C8B-B14F-4D97-AF65-F5344CB8AC3E}">
        <p14:creationId xmlns:p14="http://schemas.microsoft.com/office/powerpoint/2010/main" val="2604004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tx1"/>
                </a:solidFill>
              </a:rPr>
              <a:t>Logical</a:t>
            </a:r>
            <a:r>
              <a:rPr lang="cs-CZ" dirty="0">
                <a:solidFill>
                  <a:schemeClr val="tx1"/>
                </a:solidFill>
              </a:rPr>
              <a:t> Link </a:t>
            </a:r>
            <a:r>
              <a:rPr lang="cs-CZ" dirty="0" err="1">
                <a:solidFill>
                  <a:schemeClr val="tx1"/>
                </a:solidFill>
              </a:rPr>
              <a:t>Control</a:t>
            </a:r>
            <a:r>
              <a:rPr lang="cs-CZ" dirty="0">
                <a:solidFill>
                  <a:schemeClr val="tx1"/>
                </a:solidFill>
              </a:rPr>
              <a:t> (LLC)</a:t>
            </a:r>
          </a:p>
        </p:txBody>
      </p:sp>
      <p:sp>
        <p:nvSpPr>
          <p:cNvPr id="3" name="Obdélník 2"/>
          <p:cNvSpPr/>
          <p:nvPr/>
        </p:nvSpPr>
        <p:spPr>
          <a:xfrm>
            <a:off x="429322" y="1162000"/>
            <a:ext cx="8263053" cy="1384995"/>
          </a:xfrm>
          <a:prstGeom prst="rect">
            <a:avLst/>
          </a:prstGeom>
        </p:spPr>
        <p:txBody>
          <a:bodyPr wrap="square">
            <a:spAutoFit/>
          </a:bodyPr>
          <a:lstStyle/>
          <a:p>
            <a:r>
              <a:rPr lang="af-ZA" sz="1400" dirty="0" smtClean="0"/>
              <a:t>Logical Link Control (LLC) je podvrstva, která obecně poskytuje logiku pro datové spojení, protože řídí synchronizaci, multiplexování, řízení toku a dokonce i funkce pro kontrolu chyb DLL (vrstva datového spojení). DLL je rozdělena na dvě podvrstvy, tj. Podvrstvu LLC a podvrstvu MAC (Medium Access Control).Základní model protokolů LLC je modelován podle HDLC (High-Level Data Link Control). Tyto protokoly jsou nepotvrzená služba bez připojení, služba orientovaná na připojení a potvrzená služba bez připojení. Všechny tyto protokoly používají stejný formát PDU (Protocol Data Unit):</a:t>
            </a:r>
            <a:endParaRPr lang="af-ZA"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64" y="2628900"/>
            <a:ext cx="74485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19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vrstvy LLC</a:t>
            </a:r>
            <a:endParaRPr lang="cs-CZ" dirty="0"/>
          </a:p>
        </p:txBody>
      </p:sp>
      <p:sp>
        <p:nvSpPr>
          <p:cNvPr id="3" name="Obdélník 2"/>
          <p:cNvSpPr/>
          <p:nvPr/>
        </p:nvSpPr>
        <p:spPr>
          <a:xfrm>
            <a:off x="501805" y="1556088"/>
            <a:ext cx="8084633" cy="1938992"/>
          </a:xfrm>
          <a:prstGeom prst="rect">
            <a:avLst/>
          </a:prstGeom>
        </p:spPr>
        <p:txBody>
          <a:bodyPr wrap="square">
            <a:spAutoFit/>
          </a:bodyPr>
          <a:lstStyle/>
          <a:p>
            <a:pPr marL="285750" indent="-285750">
              <a:spcAft>
                <a:spcPts val="1200"/>
              </a:spcAft>
              <a:buFont typeface="Wingdings" panose="05000000000000000000" pitchFamily="2" charset="2"/>
              <a:buChar char="§"/>
            </a:pPr>
            <a:r>
              <a:rPr lang="cs-CZ" dirty="0">
                <a:solidFill>
                  <a:srgbClr val="000000"/>
                </a:solidFill>
              </a:rPr>
              <a:t>Je zodpovědný za správu a zajištění integrity datových přenosů</a:t>
            </a:r>
            <a:r>
              <a:rPr lang="cs-CZ" dirty="0" smtClean="0">
                <a:solidFill>
                  <a:srgbClr val="000000"/>
                </a:solidFill>
              </a:rPr>
              <a:t>.</a:t>
            </a:r>
          </a:p>
          <a:p>
            <a:pPr marL="285750" indent="-285750">
              <a:spcAft>
                <a:spcPts val="1200"/>
              </a:spcAft>
              <a:buFont typeface="Wingdings" panose="05000000000000000000" pitchFamily="2" charset="2"/>
              <a:buChar char="§"/>
            </a:pPr>
            <a:r>
              <a:rPr lang="cs-CZ" dirty="0" smtClean="0">
                <a:solidFill>
                  <a:srgbClr val="000000"/>
                </a:solidFill>
              </a:rPr>
              <a:t>Poskytují </a:t>
            </a:r>
            <a:r>
              <a:rPr lang="cs-CZ" dirty="0">
                <a:solidFill>
                  <a:srgbClr val="000000"/>
                </a:solidFill>
              </a:rPr>
              <a:t>logiku pro datové spojení</a:t>
            </a:r>
            <a:r>
              <a:rPr lang="cs-CZ" dirty="0" smtClean="0">
                <a:solidFill>
                  <a:srgbClr val="000000"/>
                </a:solidFill>
              </a:rPr>
              <a:t>.</a:t>
            </a:r>
          </a:p>
          <a:p>
            <a:pPr marL="285750" indent="-285750">
              <a:spcAft>
                <a:spcPts val="1200"/>
              </a:spcAft>
              <a:buFont typeface="Wingdings" panose="05000000000000000000" pitchFamily="2" charset="2"/>
              <a:buChar char="§"/>
            </a:pPr>
            <a:r>
              <a:rPr lang="cs-CZ" dirty="0" smtClean="0">
                <a:solidFill>
                  <a:srgbClr val="000000"/>
                </a:solidFill>
              </a:rPr>
              <a:t>Řídí </a:t>
            </a:r>
            <a:r>
              <a:rPr lang="cs-CZ" dirty="0">
                <a:solidFill>
                  <a:srgbClr val="000000"/>
                </a:solidFill>
              </a:rPr>
              <a:t>také funkce synchronizace, </a:t>
            </a:r>
            <a:r>
              <a:rPr lang="cs-CZ" dirty="0" err="1">
                <a:solidFill>
                  <a:srgbClr val="000000"/>
                </a:solidFill>
              </a:rPr>
              <a:t>multiplexování</a:t>
            </a:r>
            <a:r>
              <a:rPr lang="cs-CZ" dirty="0">
                <a:solidFill>
                  <a:srgbClr val="000000"/>
                </a:solidFill>
              </a:rPr>
              <a:t>, kontroly chyb nebo oprav, řízení toku knihovny DLL</a:t>
            </a:r>
            <a:r>
              <a:rPr lang="cs-CZ" dirty="0" smtClean="0">
                <a:solidFill>
                  <a:srgbClr val="000000"/>
                </a:solidFill>
              </a:rPr>
              <a:t>.</a:t>
            </a:r>
          </a:p>
          <a:p>
            <a:pPr marL="285750" indent="-285750">
              <a:spcAft>
                <a:spcPts val="1200"/>
              </a:spcAft>
              <a:buFont typeface="Wingdings" panose="05000000000000000000" pitchFamily="2" charset="2"/>
              <a:buChar char="§"/>
            </a:pPr>
            <a:r>
              <a:rPr lang="cs-CZ" dirty="0" smtClean="0">
                <a:solidFill>
                  <a:srgbClr val="000000"/>
                </a:solidFill>
              </a:rPr>
              <a:t>Umožňuje </a:t>
            </a:r>
            <a:r>
              <a:rPr lang="cs-CZ" dirty="0">
                <a:solidFill>
                  <a:srgbClr val="000000"/>
                </a:solidFill>
              </a:rPr>
              <a:t>také vícebodovou komunikaci v celé řadě počítačových sítí.</a:t>
            </a:r>
          </a:p>
        </p:txBody>
      </p:sp>
    </p:spTree>
    <p:extLst>
      <p:ext uri="{BB962C8B-B14F-4D97-AF65-F5344CB8AC3E}">
        <p14:creationId xmlns:p14="http://schemas.microsoft.com/office/powerpoint/2010/main" val="1500219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Mechanismy vrstvy LLC</a:t>
            </a:r>
            <a:endParaRPr lang="cs-CZ" dirty="0"/>
          </a:p>
        </p:txBody>
      </p:sp>
      <p:sp>
        <p:nvSpPr>
          <p:cNvPr id="3" name="Obdélník 2"/>
          <p:cNvSpPr/>
          <p:nvPr/>
        </p:nvSpPr>
        <p:spPr>
          <a:xfrm>
            <a:off x="228598" y="1074569"/>
            <a:ext cx="8525107" cy="4001095"/>
          </a:xfrm>
          <a:prstGeom prst="rect">
            <a:avLst/>
          </a:prstGeom>
        </p:spPr>
        <p:txBody>
          <a:bodyPr wrap="square">
            <a:spAutoFit/>
          </a:bodyPr>
          <a:lstStyle/>
          <a:p>
            <a:r>
              <a:rPr lang="af-ZA" sz="1600" dirty="0" smtClean="0"/>
              <a:t>Toto pole identifikuje a určuje konkrétní PDU a také určuje různé řídicí funkce. Jedná se o 8 nebo 16bitové pole, obvykle v závislosti na identitě PDU. Používá se pro řízení toku a </a:t>
            </a:r>
            <a:r>
              <a:rPr lang="cs-CZ" sz="1600" dirty="0" smtClean="0"/>
              <a:t>řešení </a:t>
            </a:r>
            <a:r>
              <a:rPr lang="af-ZA" sz="1600" dirty="0" smtClean="0"/>
              <a:t>chyb. V zásadě existují tři typy PDU. Každý PDU má jiný formát ovládacího pole. </a:t>
            </a:r>
          </a:p>
          <a:p>
            <a:endParaRPr lang="af-ZA" sz="1600" dirty="0" smtClean="0"/>
          </a:p>
          <a:p>
            <a:pPr>
              <a:spcBef>
                <a:spcPts val="600"/>
              </a:spcBef>
            </a:pPr>
            <a:r>
              <a:rPr lang="af-ZA" sz="1600" dirty="0" smtClean="0"/>
              <a:t> - </a:t>
            </a:r>
            <a:r>
              <a:rPr lang="af-ZA" sz="1600" b="1" dirty="0" smtClean="0"/>
              <a:t>Information (I)</a:t>
            </a:r>
          </a:p>
          <a:p>
            <a:pPr>
              <a:spcBef>
                <a:spcPts val="600"/>
              </a:spcBef>
            </a:pPr>
            <a:r>
              <a:rPr lang="af-ZA" sz="1600" dirty="0" smtClean="0"/>
              <a:t>Obecně obsahuje 7bitové pořadové číslo (N (Send)) a také pořadové číslo (N (Received)). Slouží k přenosu dat nebo informací. </a:t>
            </a:r>
          </a:p>
          <a:p>
            <a:pPr>
              <a:spcBef>
                <a:spcPts val="600"/>
              </a:spcBef>
            </a:pPr>
            <a:r>
              <a:rPr lang="af-ZA" sz="1600" dirty="0" smtClean="0"/>
              <a:t>- </a:t>
            </a:r>
            <a:r>
              <a:rPr lang="af-ZA" sz="1600" b="1" dirty="0" smtClean="0"/>
              <a:t>Supervisory (S)</a:t>
            </a:r>
          </a:p>
          <a:p>
            <a:pPr>
              <a:spcBef>
                <a:spcPts val="600"/>
              </a:spcBef>
            </a:pPr>
            <a:r>
              <a:rPr lang="af-ZA" sz="1600" dirty="0" smtClean="0"/>
              <a:t>Obecně obsahuje pořadové číslo potvrzení (N (R)) a také 2bitové pole S pro tři různé formáty PDU, tj. RNR (Receive Not Ready), RR (Receive Ready) a REJ (Reject). Obvykle se používá pro řízení toku a chyb. </a:t>
            </a:r>
          </a:p>
          <a:p>
            <a:pPr>
              <a:spcBef>
                <a:spcPts val="600"/>
              </a:spcBef>
            </a:pPr>
            <a:r>
              <a:rPr lang="af-ZA" sz="1600" dirty="0" smtClean="0"/>
              <a:t>-</a:t>
            </a:r>
            <a:r>
              <a:rPr lang="af-ZA" sz="1600" b="1" dirty="0" smtClean="0"/>
              <a:t> Unnumbered (U) </a:t>
            </a:r>
          </a:p>
          <a:p>
            <a:pPr>
              <a:spcBef>
                <a:spcPts val="600"/>
              </a:spcBef>
            </a:pPr>
            <a:r>
              <a:rPr lang="af-ZA" sz="1600" dirty="0" smtClean="0"/>
              <a:t>Obvykle se jedná o 5bitový bit M, který se používá k označení typu PDU. Používá se pro různé protokoly PDU.</a:t>
            </a:r>
            <a:endParaRPr lang="af-ZA" sz="1600" dirty="0"/>
          </a:p>
        </p:txBody>
      </p:sp>
    </p:spTree>
    <p:extLst>
      <p:ext uri="{BB962C8B-B14F-4D97-AF65-F5344CB8AC3E}">
        <p14:creationId xmlns:p14="http://schemas.microsoft.com/office/powerpoint/2010/main" val="2187956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Problém </a:t>
            </a:r>
            <a:r>
              <a:rPr lang="cs-CZ" dirty="0" err="1"/>
              <a:t>near</a:t>
            </a:r>
            <a:r>
              <a:rPr lang="cs-CZ" dirty="0"/>
              <a:t>/far</a:t>
            </a:r>
          </a:p>
        </p:txBody>
      </p:sp>
      <p:sp>
        <p:nvSpPr>
          <p:cNvPr id="3" name="Obdélník 2"/>
          <p:cNvSpPr/>
          <p:nvPr/>
        </p:nvSpPr>
        <p:spPr>
          <a:xfrm>
            <a:off x="78059" y="1327488"/>
            <a:ext cx="8441473" cy="3724096"/>
          </a:xfrm>
          <a:prstGeom prst="rect">
            <a:avLst/>
          </a:prstGeom>
        </p:spPr>
        <p:txBody>
          <a:bodyPr wrap="square">
            <a:spAutoFit/>
          </a:bodyPr>
          <a:lstStyle/>
          <a:p>
            <a:pPr marL="285750" indent="-285750">
              <a:spcAft>
                <a:spcPts val="1200"/>
              </a:spcAft>
              <a:buFont typeface="Arial" panose="020B0604020202020204" pitchFamily="34" charset="0"/>
              <a:buChar char="•"/>
            </a:pPr>
            <a:r>
              <a:rPr lang="cs-CZ" dirty="0" smtClean="0"/>
              <a:t>Protokol 802.11 </a:t>
            </a:r>
            <a:r>
              <a:rPr lang="cs-CZ" dirty="0"/>
              <a:t>MAC je svým konceptem podobný 802.3 v tom, že je navržen tak, aby podporoval více uživatelů na sdíleném médiu tím, že odesílatel před přístupem k médiu </a:t>
            </a:r>
            <a:r>
              <a:rPr lang="cs-CZ" dirty="0" smtClean="0"/>
              <a:t>detekuje, </a:t>
            </a:r>
            <a:r>
              <a:rPr lang="cs-CZ" dirty="0"/>
              <a:t>z</a:t>
            </a:r>
            <a:r>
              <a:rPr lang="cs-CZ" dirty="0" smtClean="0"/>
              <a:t>da nevysílá nějaká jiná stanice. </a:t>
            </a:r>
          </a:p>
          <a:p>
            <a:pPr marL="285750" indent="-285750">
              <a:spcAft>
                <a:spcPts val="1200"/>
              </a:spcAft>
              <a:buFont typeface="Arial" panose="020B0604020202020204" pitchFamily="34" charset="0"/>
              <a:buChar char="•"/>
            </a:pPr>
            <a:r>
              <a:rPr lang="cs-CZ" dirty="0" smtClean="0"/>
              <a:t>U </a:t>
            </a:r>
            <a:r>
              <a:rPr lang="cs-CZ" dirty="0"/>
              <a:t>802.3 </a:t>
            </a:r>
            <a:r>
              <a:rPr lang="cs-CZ" dirty="0" err="1"/>
              <a:t>ethernetové</a:t>
            </a:r>
            <a:r>
              <a:rPr lang="cs-CZ" dirty="0"/>
              <a:t> sítě LAN protokol protokolů vícenásobného přístupu s detekcí kolizí (CSMA/CD) reguluje, jak </a:t>
            </a:r>
            <a:r>
              <a:rPr lang="cs-CZ" dirty="0" err="1"/>
              <a:t>ethernetové</a:t>
            </a:r>
            <a:r>
              <a:rPr lang="cs-CZ" dirty="0"/>
              <a:t> stanice vytvářejí přístup k síti a jak detekují a zpracovávají kolize, ke kterým dochází, když se dvě nebo více zařízení pokouší současně komunikovat přes LAN . V síti WLAN 802.11 není detekce kolizí možná kvůli problému </a:t>
            </a:r>
            <a:r>
              <a:rPr lang="cs-CZ" b="1" dirty="0" err="1" smtClean="0"/>
              <a:t>near</a:t>
            </a:r>
            <a:r>
              <a:rPr lang="cs-CZ" b="1" dirty="0" smtClean="0"/>
              <a:t>/far</a:t>
            </a:r>
            <a:r>
              <a:rPr lang="cs-CZ" dirty="0" smtClean="0"/>
              <a:t>. </a:t>
            </a:r>
          </a:p>
          <a:p>
            <a:pPr marL="285750" indent="-285750">
              <a:spcAft>
                <a:spcPts val="1200"/>
              </a:spcAft>
              <a:buFont typeface="Arial" panose="020B0604020202020204" pitchFamily="34" charset="0"/>
              <a:buChar char="•"/>
            </a:pPr>
            <a:r>
              <a:rPr lang="cs-CZ" dirty="0" smtClean="0"/>
              <a:t>Problém </a:t>
            </a:r>
            <a:r>
              <a:rPr lang="cs-CZ" dirty="0" err="1"/>
              <a:t>near</a:t>
            </a:r>
            <a:r>
              <a:rPr lang="cs-CZ" dirty="0"/>
              <a:t>/far </a:t>
            </a:r>
            <a:r>
              <a:rPr lang="cs-CZ" dirty="0" smtClean="0"/>
              <a:t>způsobuje </a:t>
            </a:r>
            <a:r>
              <a:rPr lang="cs-CZ" dirty="0"/>
              <a:t>účinek silného signálu ze zdroje blízkého signálu, který ztěžuje přijímači slabší signál z dalšího zdroje v důsledku rušení sousedního kanálu, rušení druhého kanálu, zkreslení (</a:t>
            </a:r>
            <a:r>
              <a:rPr lang="cs-CZ" dirty="0" smtClean="0"/>
              <a:t>distorze</a:t>
            </a:r>
            <a:r>
              <a:rPr lang="cs-CZ" dirty="0"/>
              <a:t>), zachycení efekt, omezení dynamického rozsahu nebo podobně.</a:t>
            </a:r>
          </a:p>
        </p:txBody>
      </p:sp>
    </p:spTree>
    <p:extLst>
      <p:ext uri="{BB962C8B-B14F-4D97-AF65-F5344CB8AC3E}">
        <p14:creationId xmlns:p14="http://schemas.microsoft.com/office/powerpoint/2010/main" val="301093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12: Activities (Cont.)</a:t>
            </a:r>
          </a:p>
        </p:txBody>
      </p:sp>
      <p:sp>
        <p:nvSpPr>
          <p:cNvPr id="6147" name="Rectangle 34"/>
          <p:cNvSpPr>
            <a:spLocks noGrp="1" noChangeArrowheads="1"/>
          </p:cNvSpPr>
          <p:nvPr>
            <p:ph idx="1"/>
          </p:nvPr>
        </p:nvSpPr>
        <p:spPr>
          <a:xfrm>
            <a:off x="144065" y="798945"/>
            <a:ext cx="8695135" cy="348414"/>
          </a:xfrm>
        </p:spPr>
        <p:txBody>
          <a:bodyPr/>
          <a:lstStyle/>
          <a:p>
            <a:pPr marL="0" indent="0">
              <a:spcBef>
                <a:spcPct val="30000"/>
              </a:spcBef>
              <a:buNone/>
            </a:pPr>
            <a:r>
              <a:rPr lang="en-US" sz="1600" dirty="0"/>
              <a:t>What activities are associated with this module?</a:t>
            </a:r>
            <a:endParaRPr lang="en-US" sz="1600" dirty="0">
              <a:solidFill>
                <a:srgbClr val="00B0F0"/>
              </a:solidFill>
            </a:endParaRPr>
          </a:p>
          <a:p>
            <a:pPr marL="0" indent="0">
              <a:spcBef>
                <a:spcPct val="30000"/>
              </a:spcBef>
              <a:buNone/>
            </a:pPr>
            <a:endParaRPr lang="en-US" sz="1600"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213906"/>
              </p:ext>
            </p:extLst>
          </p:nvPr>
        </p:nvGraphicFramePr>
        <p:xfrm>
          <a:off x="427595" y="1333040"/>
          <a:ext cx="8288809" cy="1789817"/>
        </p:xfrm>
        <a:graphic>
          <a:graphicData uri="http://schemas.openxmlformats.org/drawingml/2006/table">
            <a:tbl>
              <a:tblPr firstRow="1" bandRow="1">
                <a:tableStyleId>{5C22544A-7EE6-4342-B048-85BDC9FD1C3A}</a:tableStyleId>
              </a:tblPr>
              <a:tblGrid>
                <a:gridCol w="1137886">
                  <a:extLst>
                    <a:ext uri="{9D8B030D-6E8A-4147-A177-3AD203B41FA5}">
                      <a16:colId xmlns:a16="http://schemas.microsoft.com/office/drawing/2014/main" xmlns="" val="20001"/>
                    </a:ext>
                  </a:extLst>
                </a:gridCol>
                <a:gridCol w="1871143">
                  <a:extLst>
                    <a:ext uri="{9D8B030D-6E8A-4147-A177-3AD203B41FA5}">
                      <a16:colId xmlns:a16="http://schemas.microsoft.com/office/drawing/2014/main" xmlns="" val="3156509146"/>
                    </a:ext>
                  </a:extLst>
                </a:gridCol>
                <a:gridCol w="4109522">
                  <a:extLst>
                    <a:ext uri="{9D8B030D-6E8A-4147-A177-3AD203B41FA5}">
                      <a16:colId xmlns:a16="http://schemas.microsoft.com/office/drawing/2014/main" xmlns="" val="20002"/>
                    </a:ext>
                  </a:extLst>
                </a:gridCol>
                <a:gridCol w="1170258">
                  <a:extLst>
                    <a:ext uri="{9D8B030D-6E8A-4147-A177-3AD203B41FA5}">
                      <a16:colId xmlns:a16="http://schemas.microsoft.com/office/drawing/2014/main" xmlns="" val="20003"/>
                    </a:ext>
                  </a:extLst>
                </a:gridCol>
              </a:tblGrid>
              <a:tr h="31650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xmlns="" val="10000"/>
                  </a:ext>
                </a:extLst>
              </a:tr>
              <a:tr h="368327">
                <a:tc>
                  <a:txBody>
                    <a:bodyPr/>
                    <a:lstStyle/>
                    <a:p>
                      <a:pPr algn="ctr"/>
                      <a:r>
                        <a:rPr lang="en-US" sz="1100" dirty="0"/>
                        <a:t>12.6.1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1"/>
                  </a:ext>
                </a:extLst>
              </a:tr>
              <a:tr h="368327">
                <a:tc>
                  <a:txBody>
                    <a:bodyPr/>
                    <a:lstStyle/>
                    <a:p>
                      <a:pPr algn="ctr"/>
                      <a:r>
                        <a:rPr lang="en-US" sz="1100" dirty="0"/>
                        <a:t>12.6.6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WLAN Threats</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xmlns="" val="10006"/>
                  </a:ext>
                </a:extLst>
              </a:tr>
              <a:tr h="368327">
                <a:tc>
                  <a:txBody>
                    <a:bodyPr/>
                    <a:lstStyle/>
                    <a:p>
                      <a:pPr algn="ctr"/>
                      <a:r>
                        <a:rPr lang="en-US" sz="1100" dirty="0"/>
                        <a:t>12.7.1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highlight>
                            <a:srgbClr val="FFFF00"/>
                          </a:highligh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xmlns="" val="10008"/>
                  </a:ext>
                </a:extLst>
              </a:tr>
              <a:tr h="368327">
                <a:tc>
                  <a:txBody>
                    <a:bodyPr/>
                    <a:lstStyle/>
                    <a:p>
                      <a:pPr algn="ctr"/>
                      <a:r>
                        <a:rPr lang="en-US" sz="1100" dirty="0"/>
                        <a:t>12.7.9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Secure WLANs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3177432351"/>
                  </a:ext>
                </a:extLst>
              </a:tr>
            </a:tbl>
          </a:graphicData>
        </a:graphic>
      </p:graphicFrame>
    </p:spTree>
    <p:custDataLst>
      <p:tags r:id="rId1"/>
    </p:custDataLst>
    <p:extLst>
      <p:ext uri="{BB962C8B-B14F-4D97-AF65-F5344CB8AC3E}">
        <p14:creationId xmlns:p14="http://schemas.microsoft.com/office/powerpoint/2010/main" val="384499796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CSMA/CA</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731837"/>
            <a:ext cx="7913688" cy="3849687"/>
          </a:xfrm>
        </p:spPr>
        <p:txBody>
          <a:bodyPr/>
          <a:lstStyle/>
          <a:p>
            <a:pPr marL="73085" lvl="1" indent="0">
              <a:buNone/>
            </a:pPr>
            <a:r>
              <a:rPr lang="en-US" sz="1600" dirty="0">
                <a:solidFill>
                  <a:srgbClr val="000000"/>
                </a:solidFill>
              </a:rPr>
              <a:t>WLANs are half-duplex and a client cannot “hear” while it is sending, making it impossible to detect a collision. </a:t>
            </a:r>
          </a:p>
          <a:p>
            <a:pPr marL="73085" lvl="1" indent="0">
              <a:buNone/>
            </a:pPr>
            <a:r>
              <a:rPr lang="en-US" sz="1600" dirty="0">
                <a:solidFill>
                  <a:srgbClr val="000000"/>
                </a:solidFill>
              </a:rPr>
              <a:t>WLANs use carrier sense multiple access with collision avoidance (CSMA/CA) to determine how and when to send data. A wireless client does the following:</a:t>
            </a:r>
          </a:p>
          <a:p>
            <a:pPr marL="415985" lvl="1" indent="-342900">
              <a:buFont typeface="+mj-lt"/>
              <a:buAutoNum type="arabicPeriod"/>
            </a:pPr>
            <a:r>
              <a:rPr lang="en-US" sz="1600" dirty="0">
                <a:solidFill>
                  <a:srgbClr val="000000"/>
                </a:solidFill>
              </a:rPr>
              <a:t>Listens to the channel to see if it is idle, i.e. no other traffic currently on the channel.</a:t>
            </a:r>
          </a:p>
          <a:p>
            <a:pPr marL="415985" lvl="1" indent="-342900">
              <a:buFont typeface="+mj-lt"/>
              <a:buAutoNum type="arabicPeriod"/>
            </a:pPr>
            <a:r>
              <a:rPr lang="en-US" sz="1600" dirty="0">
                <a:solidFill>
                  <a:srgbClr val="000000"/>
                </a:solidFill>
              </a:rPr>
              <a:t>Sends a </a:t>
            </a:r>
            <a:r>
              <a:rPr lang="en-US" sz="1600" b="1" dirty="0">
                <a:solidFill>
                  <a:srgbClr val="000000"/>
                </a:solidFill>
              </a:rPr>
              <a:t>ready to send</a:t>
            </a:r>
            <a:r>
              <a:rPr lang="en-US" sz="1600" dirty="0">
                <a:solidFill>
                  <a:srgbClr val="000000"/>
                </a:solidFill>
              </a:rPr>
              <a:t> (RTS) message the AP to request dedicated access to the network.</a:t>
            </a:r>
          </a:p>
          <a:p>
            <a:pPr marL="415985" lvl="1" indent="-342900">
              <a:buFont typeface="+mj-lt"/>
              <a:buAutoNum type="arabicPeriod"/>
            </a:pPr>
            <a:r>
              <a:rPr lang="en-US" sz="1600" dirty="0">
                <a:solidFill>
                  <a:srgbClr val="000000"/>
                </a:solidFill>
              </a:rPr>
              <a:t>Receives a </a:t>
            </a:r>
            <a:r>
              <a:rPr lang="en-US" sz="1600" b="1" dirty="0">
                <a:solidFill>
                  <a:srgbClr val="000000"/>
                </a:solidFill>
              </a:rPr>
              <a:t>clear to send </a:t>
            </a:r>
            <a:r>
              <a:rPr lang="en-US" sz="1600" dirty="0">
                <a:solidFill>
                  <a:srgbClr val="000000"/>
                </a:solidFill>
              </a:rPr>
              <a:t>(CTS) message from the AP granting access to send.</a:t>
            </a:r>
          </a:p>
          <a:p>
            <a:pPr marL="415985" lvl="1" indent="-342900">
              <a:buFont typeface="+mj-lt"/>
              <a:buAutoNum type="arabicPeriod"/>
            </a:pPr>
            <a:r>
              <a:rPr lang="en-US" sz="1600" dirty="0">
                <a:solidFill>
                  <a:srgbClr val="000000"/>
                </a:solidFill>
              </a:rPr>
              <a:t>Waits a random amount of time before restarting the process if no CTS message received.</a:t>
            </a:r>
          </a:p>
          <a:p>
            <a:pPr marL="415985" lvl="1" indent="-342900">
              <a:buFont typeface="+mj-lt"/>
              <a:buAutoNum type="arabicPeriod"/>
            </a:pPr>
            <a:r>
              <a:rPr lang="en-US" sz="1600" dirty="0">
                <a:solidFill>
                  <a:srgbClr val="000000"/>
                </a:solidFill>
              </a:rPr>
              <a:t>Transmits the data.</a:t>
            </a:r>
          </a:p>
          <a:p>
            <a:pPr marL="415985" lvl="1" indent="-342900">
              <a:buFont typeface="+mj-lt"/>
              <a:buAutoNum type="arabicPeriod"/>
            </a:pPr>
            <a:r>
              <a:rPr lang="en-US" sz="1600" dirty="0">
                <a:solidFill>
                  <a:srgbClr val="000000"/>
                </a:solidFill>
              </a:rPr>
              <a:t>Acknowledges all transmissions. If a wireless client does not receive an acknowledgment, it assumes a collision occurred and restarts the process</a:t>
            </a: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810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4"/>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71500">
              <a:defRPr/>
            </a:pPr>
            <a:fld id="{8FDBE616-9F17-45D6-B26E-723A33C9014A}" type="slidenum">
              <a:rPr lang="cs-CZ" smtClean="0"/>
              <a:pPr defTabSz="571500">
                <a:defRPr/>
              </a:pPr>
              <a:t>31</a:t>
            </a:fld>
            <a:endParaRPr lang="cs-CZ">
              <a:latin typeface="+mj-lt"/>
            </a:endParaRPr>
          </a:p>
        </p:txBody>
      </p:sp>
      <p:sp>
        <p:nvSpPr>
          <p:cNvPr id="7171" name="Rectangle 2"/>
          <p:cNvSpPr>
            <a:spLocks noGrp="1" noChangeArrowheads="1"/>
          </p:cNvSpPr>
          <p:nvPr>
            <p:ph type="title"/>
          </p:nvPr>
        </p:nvSpPr>
        <p:spPr/>
        <p:txBody>
          <a:bodyPr/>
          <a:lstStyle/>
          <a:p>
            <a:pPr eaLnBrk="1" hangingPunct="1"/>
            <a:r>
              <a:rPr lang="cs-CZ" altLang="cs-CZ" dirty="0">
                <a:latin typeface="Arial" pitchFamily="34" charset="0"/>
              </a:rPr>
              <a:t>Přístupová metoda – DCF</a:t>
            </a:r>
          </a:p>
        </p:txBody>
      </p:sp>
      <p:pic>
        <p:nvPicPr>
          <p:cNvPr id="7172" name="Picture 4" descr="D:\dockalnovy\Studenti\Seget\cerven 24\9-Communic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171700"/>
            <a:ext cx="601861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47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normAutofit fontScale="90000"/>
          </a:bodyPr>
          <a:lstStyle/>
          <a:p>
            <a:r>
              <a:rPr lang="cs-CZ" altLang="cs-CZ"/>
              <a:t>802.11n</a:t>
            </a:r>
            <a:r>
              <a:rPr lang="cs-CZ" altLang="cs-CZ" b="1"/>
              <a:t> </a:t>
            </a:r>
            <a:br>
              <a:rPr lang="cs-CZ" altLang="cs-CZ" b="1"/>
            </a:br>
            <a:r>
              <a:rPr lang="cs-CZ" altLang="cs-CZ" sz="2400" b="1"/>
              <a:t>MIMO</a:t>
            </a:r>
            <a:r>
              <a:rPr lang="cs-CZ" altLang="cs-CZ" sz="2400"/>
              <a:t> (Multiple Input Multiple Output)</a:t>
            </a:r>
          </a:p>
        </p:txBody>
      </p:sp>
      <p:sp>
        <p:nvSpPr>
          <p:cNvPr id="11267" name="Zástupný symbol pro číslo snímku 2"/>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DBE616-9F17-45D6-B26E-723A33C9014A}" type="slidenum">
              <a:rPr lang="cs-CZ" smtClean="0"/>
              <a:pPr/>
              <a:t>32</a:t>
            </a:fld>
            <a:endParaRPr lang="cs-CZ" altLang="cs-CZ" sz="1050" b="0">
              <a:latin typeface="Times New Roman" pitchFamily="18" charset="0"/>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461041"/>
            <a:ext cx="946265" cy="73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Obdélník 1"/>
          <p:cNvSpPr/>
          <p:nvPr/>
        </p:nvSpPr>
        <p:spPr>
          <a:xfrm>
            <a:off x="1709682" y="1275606"/>
            <a:ext cx="5373216" cy="1754326"/>
          </a:xfrm>
          <a:prstGeom prst="rect">
            <a:avLst/>
          </a:prstGeom>
        </p:spPr>
        <p:txBody>
          <a:bodyPr wrap="square">
            <a:spAutoFit/>
          </a:bodyPr>
          <a:lstStyle/>
          <a:p>
            <a:r>
              <a:rPr lang="cs-CZ" dirty="0"/>
              <a:t>Klíčovými vlastnostmi standardu 802.11n jsou</a:t>
            </a:r>
            <a:r>
              <a:rPr lang="cs-CZ" b="1" dirty="0"/>
              <a:t> </a:t>
            </a:r>
          </a:p>
          <a:p>
            <a:endParaRPr lang="cs-CZ" b="1" dirty="0"/>
          </a:p>
          <a:p>
            <a:pPr marL="214313" indent="-214313">
              <a:buFont typeface="Arial" panose="020B0604020202020204" pitchFamily="34" charset="0"/>
              <a:buChar char="•"/>
            </a:pPr>
            <a:r>
              <a:rPr lang="cs-CZ" dirty="0"/>
              <a:t>MIMO technologie (</a:t>
            </a:r>
            <a:r>
              <a:rPr lang="cs-CZ" dirty="0" err="1"/>
              <a:t>Multiple</a:t>
            </a:r>
            <a:r>
              <a:rPr lang="cs-CZ" dirty="0"/>
              <a:t>-Input </a:t>
            </a:r>
            <a:r>
              <a:rPr lang="cs-CZ" dirty="0" err="1"/>
              <a:t>Multiple</a:t>
            </a:r>
            <a:r>
              <a:rPr lang="cs-CZ" dirty="0"/>
              <a:t>-Output)</a:t>
            </a:r>
          </a:p>
          <a:p>
            <a:pPr marL="214313" indent="-214313">
              <a:buFont typeface="Arial" panose="020B0604020202020204" pitchFamily="34" charset="0"/>
              <a:buChar char="•"/>
            </a:pPr>
            <a:r>
              <a:rPr lang="cs-CZ" dirty="0"/>
              <a:t>40MHz kanál na fyzické vrstvě</a:t>
            </a:r>
          </a:p>
          <a:p>
            <a:pPr marL="214313" indent="-214313">
              <a:buFont typeface="Arial" panose="020B0604020202020204" pitchFamily="34" charset="0"/>
              <a:buChar char="•"/>
            </a:pPr>
            <a:r>
              <a:rPr lang="cs-CZ" dirty="0"/>
              <a:t>funkce shlukování rámců na podvrstvě MAC</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681" y="2677399"/>
            <a:ext cx="2608701" cy="208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 name="Obrázek 2" descr="Výřez obrazovk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5903" y="2992742"/>
            <a:ext cx="3605728" cy="1458162"/>
          </a:xfrm>
          <a:prstGeom prst="rect">
            <a:avLst/>
          </a:prstGeom>
        </p:spPr>
      </p:pic>
    </p:spTree>
    <p:extLst>
      <p:ext uri="{BB962C8B-B14F-4D97-AF65-F5344CB8AC3E}">
        <p14:creationId xmlns:p14="http://schemas.microsoft.com/office/powerpoint/2010/main" val="57632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Agregace rámců</a:t>
            </a:r>
          </a:p>
        </p:txBody>
      </p:sp>
      <p:pic>
        <p:nvPicPr>
          <p:cNvPr id="3" name="Obrázek 2"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154" y="1221601"/>
            <a:ext cx="3651870" cy="2548427"/>
          </a:xfrm>
          <a:prstGeom prst="rect">
            <a:avLst/>
          </a:prstGeom>
        </p:spPr>
      </p:pic>
      <p:sp>
        <p:nvSpPr>
          <p:cNvPr id="4" name="TextovéPole 3"/>
          <p:cNvSpPr txBox="1"/>
          <p:nvPr/>
        </p:nvSpPr>
        <p:spPr>
          <a:xfrm>
            <a:off x="2298055" y="4022943"/>
            <a:ext cx="6365845" cy="369332"/>
          </a:xfrm>
          <a:prstGeom prst="rect">
            <a:avLst/>
          </a:prstGeom>
          <a:noFill/>
        </p:spPr>
        <p:txBody>
          <a:bodyPr wrap="none" rtlCol="0">
            <a:spAutoFit/>
          </a:bodyPr>
          <a:lstStyle/>
          <a:p>
            <a:r>
              <a:rPr lang="cs-CZ" b="1" dirty="0">
                <a:solidFill>
                  <a:srgbClr val="FF0000"/>
                </a:solidFill>
              </a:rPr>
              <a:t>Problém</a:t>
            </a:r>
            <a:r>
              <a:rPr lang="cs-CZ" dirty="0"/>
              <a:t>: Reálná rychlost není 300 </a:t>
            </a:r>
            <a:r>
              <a:rPr lang="cs-CZ" dirty="0" err="1"/>
              <a:t>Mb</a:t>
            </a:r>
            <a:r>
              <a:rPr lang="cs-CZ" dirty="0"/>
              <a:t>/s, ale cca 130, proč?</a:t>
            </a:r>
          </a:p>
        </p:txBody>
      </p:sp>
    </p:spTree>
    <p:extLst>
      <p:ext uri="{BB962C8B-B14F-4D97-AF65-F5344CB8AC3E}">
        <p14:creationId xmlns:p14="http://schemas.microsoft.com/office/powerpoint/2010/main" val="4249898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normAutofit fontScale="90000"/>
          </a:bodyPr>
          <a:lstStyle/>
          <a:p>
            <a:r>
              <a:rPr lang="cs-CZ" altLang="cs-CZ">
                <a:solidFill>
                  <a:schemeClr val="tx1"/>
                </a:solidFill>
              </a:rPr>
              <a:t>IEEE 802.11ac (WiGig)</a:t>
            </a:r>
            <a:br>
              <a:rPr lang="cs-CZ" altLang="cs-CZ">
                <a:solidFill>
                  <a:schemeClr val="tx1"/>
                </a:solidFill>
              </a:rPr>
            </a:br>
            <a:r>
              <a:rPr lang="cs-CZ" altLang="cs-CZ">
                <a:solidFill>
                  <a:schemeClr val="tx1"/>
                </a:solidFill>
              </a:rPr>
              <a:t>(návrat k pásmu 5 GHz)</a:t>
            </a:r>
          </a:p>
        </p:txBody>
      </p:sp>
      <p:sp>
        <p:nvSpPr>
          <p:cNvPr id="12291" name="Zástupný symbol pro číslo snímku 2"/>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DBE616-9F17-45D6-B26E-723A33C9014A}" type="slidenum">
              <a:rPr lang="cs-CZ" smtClean="0"/>
              <a:pPr/>
              <a:t>34</a:t>
            </a:fld>
            <a:endParaRPr lang="cs-CZ" altLang="cs-CZ" sz="1050" b="0">
              <a:latin typeface="Times New Roman" pitchFamily="18" charset="0"/>
            </a:endParaRPr>
          </a:p>
        </p:txBody>
      </p:sp>
      <p:pic>
        <p:nvPicPr>
          <p:cNvPr id="2" name="Obrázek 1"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655" y="1923678"/>
            <a:ext cx="4647609" cy="1878613"/>
          </a:xfrm>
          <a:prstGeom prst="rect">
            <a:avLst/>
          </a:prstGeom>
        </p:spPr>
      </p:pic>
    </p:spTree>
    <p:extLst>
      <p:ext uri="{BB962C8B-B14F-4D97-AF65-F5344CB8AC3E}">
        <p14:creationId xmlns:p14="http://schemas.microsoft.com/office/powerpoint/2010/main" val="3343680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94E9DB5-C08E-4BCE-9B5F-020724BF2FE3}"/>
              </a:ext>
            </a:extLst>
          </p:cNvPr>
          <p:cNvSpPr>
            <a:spLocks noGrp="1"/>
          </p:cNvSpPr>
          <p:nvPr>
            <p:ph type="title"/>
          </p:nvPr>
        </p:nvSpPr>
        <p:spPr/>
        <p:txBody>
          <a:bodyPr/>
          <a:lstStyle/>
          <a:p>
            <a:r>
              <a:rPr lang="cs-CZ" dirty="0"/>
              <a:t>Porovnání 802.11n a 802.11ac</a:t>
            </a:r>
          </a:p>
        </p:txBody>
      </p:sp>
      <p:pic>
        <p:nvPicPr>
          <p:cNvPr id="4" name="Obrázek 3">
            <a:extLst>
              <a:ext uri="{FF2B5EF4-FFF2-40B4-BE49-F238E27FC236}">
                <a16:creationId xmlns:a16="http://schemas.microsoft.com/office/drawing/2014/main" xmlns="" id="{06386813-5021-42BF-88A7-A6215B2CE524}"/>
              </a:ext>
            </a:extLst>
          </p:cNvPr>
          <p:cNvPicPr>
            <a:picLocks noChangeAspect="1"/>
          </p:cNvPicPr>
          <p:nvPr/>
        </p:nvPicPr>
        <p:blipFill>
          <a:blip r:embed="rId2"/>
          <a:stretch>
            <a:fillRect/>
          </a:stretch>
        </p:blipFill>
        <p:spPr>
          <a:xfrm>
            <a:off x="1271981" y="1491630"/>
            <a:ext cx="6600039" cy="3517553"/>
          </a:xfrm>
          <a:prstGeom prst="rect">
            <a:avLst/>
          </a:prstGeom>
        </p:spPr>
      </p:pic>
    </p:spTree>
    <p:extLst>
      <p:ext uri="{BB962C8B-B14F-4D97-AF65-F5344CB8AC3E}">
        <p14:creationId xmlns:p14="http://schemas.microsoft.com/office/powerpoint/2010/main" val="1350099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802.11ad: vyšší frekvence, ale menší dosah – co s tím?</a:t>
            </a:r>
          </a:p>
        </p:txBody>
      </p:sp>
      <p:pic>
        <p:nvPicPr>
          <p:cNvPr id="2050" name="Picture 2" descr="TP-Link Talon AD7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193709"/>
            <a:ext cx="2599767" cy="18562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724" y="1977684"/>
            <a:ext cx="2305442" cy="219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909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a:solidFill>
                  <a:schemeClr val="tx1"/>
                </a:solidFill>
              </a:rPr>
              <a:t>Souhrn parametrů WiFi sítí</a:t>
            </a:r>
          </a:p>
        </p:txBody>
      </p:sp>
      <p:sp>
        <p:nvSpPr>
          <p:cNvPr id="14339" name="Zástupný symbol pro číslo snímku 2"/>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DBE616-9F17-45D6-B26E-723A33C9014A}" type="slidenum">
              <a:rPr lang="cs-CZ" smtClean="0"/>
              <a:pPr/>
              <a:t>37</a:t>
            </a:fld>
            <a:endParaRPr lang="cs-CZ" altLang="cs-CZ" sz="1050" b="0">
              <a:latin typeface="Times New Roman" pitchFamily="18" charset="0"/>
            </a:endParaRPr>
          </a:p>
        </p:txBody>
      </p:sp>
      <p:pic>
        <p:nvPicPr>
          <p:cNvPr id="14340" name="Obrázek 3" descr="Výřez obrazov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0010" y="1221581"/>
            <a:ext cx="4852988"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ovéPole 4"/>
          <p:cNvSpPr txBox="1">
            <a:spLocks noChangeArrowheads="1"/>
          </p:cNvSpPr>
          <p:nvPr/>
        </p:nvSpPr>
        <p:spPr bwMode="auto">
          <a:xfrm>
            <a:off x="2033587" y="4612482"/>
            <a:ext cx="47265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1"/>
                </a:solidFill>
                <a:latin typeface="Arial CE" charset="-18"/>
              </a:defRPr>
            </a:lvl1pPr>
            <a:lvl2pPr marL="742950" indent="-285750" eaLnBrk="0" hangingPunct="0">
              <a:defRPr sz="3200" b="1">
                <a:solidFill>
                  <a:schemeClr val="tx1"/>
                </a:solidFill>
                <a:latin typeface="Arial CE" charset="-18"/>
              </a:defRPr>
            </a:lvl2pPr>
            <a:lvl3pPr marL="1143000" indent="-228600" eaLnBrk="0" hangingPunct="0">
              <a:defRPr sz="3200" b="1">
                <a:solidFill>
                  <a:schemeClr val="tx1"/>
                </a:solidFill>
                <a:latin typeface="Arial CE" charset="-18"/>
              </a:defRPr>
            </a:lvl3pPr>
            <a:lvl4pPr marL="1600200" indent="-228600" eaLnBrk="0" hangingPunct="0">
              <a:defRPr sz="3200" b="1">
                <a:solidFill>
                  <a:schemeClr val="tx1"/>
                </a:solidFill>
                <a:latin typeface="Arial CE" charset="-18"/>
              </a:defRPr>
            </a:lvl4pPr>
            <a:lvl5pPr marL="2057400" indent="-228600" eaLnBrk="0" hangingPunct="0">
              <a:defRPr sz="3200" b="1">
                <a:solidFill>
                  <a:schemeClr val="tx1"/>
                </a:solidFill>
                <a:latin typeface="Arial CE" charset="-18"/>
              </a:defRPr>
            </a:lvl5pPr>
            <a:lvl6pPr marL="2514600" indent="-228600" eaLnBrk="0" fontAlgn="base" hangingPunct="0">
              <a:spcBef>
                <a:spcPct val="0"/>
              </a:spcBef>
              <a:spcAft>
                <a:spcPct val="0"/>
              </a:spcAft>
              <a:defRPr sz="3200" b="1">
                <a:solidFill>
                  <a:schemeClr val="tx1"/>
                </a:solidFill>
                <a:latin typeface="Arial CE" charset="-18"/>
              </a:defRPr>
            </a:lvl6pPr>
            <a:lvl7pPr marL="2971800" indent="-228600" eaLnBrk="0" fontAlgn="base" hangingPunct="0">
              <a:spcBef>
                <a:spcPct val="0"/>
              </a:spcBef>
              <a:spcAft>
                <a:spcPct val="0"/>
              </a:spcAft>
              <a:defRPr sz="3200" b="1">
                <a:solidFill>
                  <a:schemeClr val="tx1"/>
                </a:solidFill>
                <a:latin typeface="Arial CE" charset="-18"/>
              </a:defRPr>
            </a:lvl7pPr>
            <a:lvl8pPr marL="3429000" indent="-228600" eaLnBrk="0" fontAlgn="base" hangingPunct="0">
              <a:spcBef>
                <a:spcPct val="0"/>
              </a:spcBef>
              <a:spcAft>
                <a:spcPct val="0"/>
              </a:spcAft>
              <a:defRPr sz="3200" b="1">
                <a:solidFill>
                  <a:schemeClr val="tx1"/>
                </a:solidFill>
                <a:latin typeface="Arial CE" charset="-18"/>
              </a:defRPr>
            </a:lvl8pPr>
            <a:lvl9pPr marL="3886200" indent="-228600" eaLnBrk="0" fontAlgn="base" hangingPunct="0">
              <a:spcBef>
                <a:spcPct val="0"/>
              </a:spcBef>
              <a:spcAft>
                <a:spcPct val="0"/>
              </a:spcAft>
              <a:defRPr sz="3200" b="1">
                <a:solidFill>
                  <a:schemeClr val="tx1"/>
                </a:solidFill>
                <a:latin typeface="Arial CE" charset="-18"/>
              </a:defRPr>
            </a:lvl9pPr>
          </a:lstStyle>
          <a:p>
            <a:pPr eaLnBrk="1" hangingPunct="1"/>
            <a:r>
              <a:rPr lang="cs-CZ" altLang="cs-CZ" sz="1500"/>
              <a:t>    IEEE 802.11ad           2014       2,4, 5, 60       7 000</a:t>
            </a:r>
          </a:p>
        </p:txBody>
      </p:sp>
    </p:spTree>
    <p:extLst>
      <p:ext uri="{BB962C8B-B14F-4D97-AF65-F5344CB8AC3E}">
        <p14:creationId xmlns:p14="http://schemas.microsoft.com/office/powerpoint/2010/main" val="2755304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Nalezte 10 rozdílů</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287" y="1059583"/>
            <a:ext cx="5881647" cy="4083918"/>
          </a:xfrm>
          <a:prstGeom prst="rect">
            <a:avLst/>
          </a:prstGeom>
        </p:spPr>
      </p:pic>
    </p:spTree>
    <p:extLst>
      <p:ext uri="{BB962C8B-B14F-4D97-AF65-F5344CB8AC3E}">
        <p14:creationId xmlns:p14="http://schemas.microsoft.com/office/powerpoint/2010/main" val="1991015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Wi-Fi 6 (dříve  IEEE 802.11ax) v kostce</a:t>
            </a:r>
          </a:p>
        </p:txBody>
      </p:sp>
      <p:sp>
        <p:nvSpPr>
          <p:cNvPr id="4" name="Obdélník 3"/>
          <p:cNvSpPr/>
          <p:nvPr/>
        </p:nvSpPr>
        <p:spPr>
          <a:xfrm>
            <a:off x="1527629" y="1508547"/>
            <a:ext cx="6156684" cy="3439403"/>
          </a:xfrm>
          <a:prstGeom prst="rect">
            <a:avLst/>
          </a:prstGeom>
        </p:spPr>
        <p:txBody>
          <a:bodyPr wrap="square">
            <a:spAutoFit/>
          </a:bodyPr>
          <a:lstStyle/>
          <a:p>
            <a:pPr marL="257175" indent="-257175">
              <a:spcBef>
                <a:spcPts val="900"/>
              </a:spcBef>
              <a:buFont typeface="Wingdings" panose="05000000000000000000" pitchFamily="2" charset="2"/>
              <a:buChar char="§"/>
            </a:pPr>
            <a:r>
              <a:rPr lang="af-ZA" dirty="0"/>
              <a:t>Ortogonální frekvenční dělení s vícenásobným přístupem (OFDMA - Orthogonal frequency division multiple access).</a:t>
            </a:r>
          </a:p>
          <a:p>
            <a:pPr marL="257175" indent="-257175">
              <a:spcBef>
                <a:spcPts val="900"/>
              </a:spcBef>
              <a:buFont typeface="Wingdings" panose="05000000000000000000" pitchFamily="2" charset="2"/>
              <a:buChar char="§"/>
            </a:pPr>
            <a:r>
              <a:rPr lang="af-ZA" dirty="0"/>
              <a:t>Víceuživatelský vícenásobný vstup vícenásobný výstup (MU-MIMO - Multi-user multiple input multiple output)</a:t>
            </a:r>
            <a:r>
              <a:rPr lang="cs-CZ" dirty="0"/>
              <a:t>.</a:t>
            </a:r>
          </a:p>
          <a:p>
            <a:pPr marL="257175" indent="-257175">
              <a:spcBef>
                <a:spcPts val="900"/>
              </a:spcBef>
              <a:buFont typeface="Wingdings" panose="05000000000000000000" pitchFamily="2" charset="2"/>
              <a:buChar char="§"/>
            </a:pPr>
            <a:r>
              <a:rPr lang="af-ZA" dirty="0"/>
              <a:t>Kanály 160 MHz</a:t>
            </a:r>
          </a:p>
          <a:p>
            <a:pPr marL="257175" indent="-257175">
              <a:spcBef>
                <a:spcPts val="900"/>
              </a:spcBef>
              <a:buFont typeface="Wingdings" panose="05000000000000000000" pitchFamily="2" charset="2"/>
              <a:buChar char="§"/>
            </a:pPr>
            <a:r>
              <a:rPr lang="af-ZA" dirty="0"/>
              <a:t>Cílová doba probuzení (TWT - Target wake time).</a:t>
            </a:r>
          </a:p>
          <a:p>
            <a:pPr marL="257175" indent="-257175">
              <a:spcBef>
                <a:spcPts val="900"/>
              </a:spcBef>
              <a:buFont typeface="Wingdings" panose="05000000000000000000" pitchFamily="2" charset="2"/>
              <a:buChar char="§"/>
            </a:pPr>
            <a:r>
              <a:rPr lang="af-ZA" dirty="0"/>
              <a:t>Režim kvadraturní amplitudové modulace 1024 (1024-QAM - 1024 quadrature amplitude modulation mode).</a:t>
            </a:r>
          </a:p>
          <a:p>
            <a:pPr marL="257175" indent="-257175">
              <a:spcBef>
                <a:spcPts val="900"/>
              </a:spcBef>
              <a:buFont typeface="Wingdings" panose="05000000000000000000" pitchFamily="2" charset="2"/>
              <a:buChar char="§"/>
            </a:pPr>
            <a:r>
              <a:rPr lang="af-ZA" dirty="0"/>
              <a:t> beamforming.</a:t>
            </a:r>
          </a:p>
        </p:txBody>
      </p:sp>
    </p:spTree>
    <p:extLst>
      <p:ext uri="{BB962C8B-B14F-4D97-AF65-F5344CB8AC3E}">
        <p14:creationId xmlns:p14="http://schemas.microsoft.com/office/powerpoint/2010/main" val="245083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xmlns=""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WLAN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WLANs enable network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xmlns="" id="{455F2CA0-8AB1-46F5-A42B-3D4DECC8AA64}"/>
              </a:ext>
            </a:extLst>
          </p:cNvPr>
          <p:cNvGraphicFramePr>
            <a:graphicFrameLocks noGrp="1"/>
          </p:cNvGraphicFramePr>
          <p:nvPr>
            <p:extLst>
              <p:ext uri="{D42A27DB-BD31-4B8C-83A1-F6EECF244321}">
                <p14:modId xmlns:p14="http://schemas.microsoft.com/office/powerpoint/2010/main" val="3704738332"/>
              </p:ext>
            </p:extLst>
          </p:nvPr>
        </p:nvGraphicFramePr>
        <p:xfrm>
          <a:off x="690111" y="2043315"/>
          <a:ext cx="7456362" cy="2349506"/>
        </p:xfrm>
        <a:graphic>
          <a:graphicData uri="http://schemas.openxmlformats.org/drawingml/2006/table">
            <a:tbl>
              <a:tblPr firstRow="1" firstCol="1" bandRow="1">
                <a:tableStyleId>{5C22544A-7EE6-4342-B048-85BDC9FD1C3A}</a:tableStyleId>
              </a:tblPr>
              <a:tblGrid>
                <a:gridCol w="2676176">
                  <a:extLst>
                    <a:ext uri="{9D8B030D-6E8A-4147-A177-3AD203B41FA5}">
                      <a16:colId xmlns:a16="http://schemas.microsoft.com/office/drawing/2014/main" xmlns="" val="1523797708"/>
                    </a:ext>
                  </a:extLst>
                </a:gridCol>
                <a:gridCol w="4780186">
                  <a:extLst>
                    <a:ext uri="{9D8B030D-6E8A-4147-A177-3AD203B41FA5}">
                      <a16:colId xmlns:a16="http://schemas.microsoft.com/office/drawing/2014/main" xmlns="" val="2750207184"/>
                    </a:ext>
                  </a:extLst>
                </a:gridCol>
              </a:tblGrid>
              <a:tr h="134479">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74061904"/>
                  </a:ext>
                </a:extLst>
              </a:tr>
              <a:tr h="333554">
                <a:tc>
                  <a:txBody>
                    <a:bodyPr/>
                    <a:lstStyle/>
                    <a:p>
                      <a:pPr fontAlgn="ctr"/>
                      <a:r>
                        <a:rPr lang="en-US" sz="1050" b="1" dirty="0">
                          <a:effectLst/>
                        </a:rPr>
                        <a:t>Introduction to Wireless</a:t>
                      </a:r>
                    </a:p>
                  </a:txBody>
                  <a:tcPr marL="47625" marR="47625" marT="47625" marB="47625" anchor="ctr"/>
                </a:tc>
                <a:tc>
                  <a:txBody>
                    <a:bodyPr/>
                    <a:lstStyle/>
                    <a:p>
                      <a:pPr fontAlgn="ctr"/>
                      <a:r>
                        <a:rPr lang="en-US" sz="1050" b="0" dirty="0">
                          <a:effectLst/>
                        </a:rPr>
                        <a:t>Describe WLAN technology and standards.</a:t>
                      </a:r>
                    </a:p>
                  </a:txBody>
                  <a:tcPr marL="47625" marR="47625" marT="47625" marB="47625" anchor="ctr"/>
                </a:tc>
                <a:extLst>
                  <a:ext uri="{0D108BD9-81ED-4DB2-BD59-A6C34878D82A}">
                    <a16:rowId xmlns:a16="http://schemas.microsoft.com/office/drawing/2014/main" xmlns="" val="1646858405"/>
                  </a:ext>
                </a:extLst>
              </a:tr>
              <a:tr h="333554">
                <a:tc>
                  <a:txBody>
                    <a:bodyPr/>
                    <a:lstStyle/>
                    <a:p>
                      <a:pPr fontAlgn="ctr"/>
                      <a:r>
                        <a:rPr lang="en-US" sz="1050" b="1" dirty="0">
                          <a:effectLst/>
                        </a:rPr>
                        <a:t>Components of WLANs</a:t>
                      </a:r>
                    </a:p>
                  </a:txBody>
                  <a:tcPr marL="47625" marR="47625" marT="47625" marB="47625" anchor="ctr"/>
                </a:tc>
                <a:tc>
                  <a:txBody>
                    <a:bodyPr/>
                    <a:lstStyle/>
                    <a:p>
                      <a:pPr fontAlgn="ctr"/>
                      <a:r>
                        <a:rPr lang="en-US" sz="1050" b="0" dirty="0">
                          <a:effectLst/>
                        </a:rPr>
                        <a:t>Describe the components of a WLAN infrastructure.</a:t>
                      </a:r>
                    </a:p>
                  </a:txBody>
                  <a:tcPr marL="47625" marR="47625" marT="47625" marB="47625" anchor="ctr"/>
                </a:tc>
                <a:extLst>
                  <a:ext uri="{0D108BD9-81ED-4DB2-BD59-A6C34878D82A}">
                    <a16:rowId xmlns:a16="http://schemas.microsoft.com/office/drawing/2014/main" xmlns="" val="3216917477"/>
                  </a:ext>
                </a:extLst>
              </a:tr>
              <a:tr h="333554">
                <a:tc>
                  <a:txBody>
                    <a:bodyPr/>
                    <a:lstStyle/>
                    <a:p>
                      <a:pPr fontAlgn="ctr"/>
                      <a:r>
                        <a:rPr lang="en-US" sz="1050" b="1" dirty="0">
                          <a:effectLst/>
                        </a:rPr>
                        <a:t>WLAN Operation</a:t>
                      </a:r>
                    </a:p>
                  </a:txBody>
                  <a:tcPr marL="47625" marR="47625" marT="47625" marB="47625" anchor="ctr"/>
                </a:tc>
                <a:tc>
                  <a:txBody>
                    <a:bodyPr/>
                    <a:lstStyle/>
                    <a:p>
                      <a:pPr fontAlgn="ctr"/>
                      <a:r>
                        <a:rPr lang="en-US" sz="1050" b="0" dirty="0">
                          <a:effectLst/>
                        </a:rPr>
                        <a:t>Explain how wireless technology enables WLAN operation.</a:t>
                      </a:r>
                    </a:p>
                  </a:txBody>
                  <a:tcPr marL="47625" marR="47625" marT="47625" marB="47625" anchor="ctr"/>
                </a:tc>
                <a:extLst>
                  <a:ext uri="{0D108BD9-81ED-4DB2-BD59-A6C34878D82A}">
                    <a16:rowId xmlns:a16="http://schemas.microsoft.com/office/drawing/2014/main" xmlns="" val="223668542"/>
                  </a:ext>
                </a:extLst>
              </a:tr>
              <a:tr h="201235">
                <a:tc>
                  <a:txBody>
                    <a:bodyPr/>
                    <a:lstStyle/>
                    <a:p>
                      <a:pPr fontAlgn="ctr"/>
                      <a:r>
                        <a:rPr lang="en-US" sz="1050" b="1" dirty="0">
                          <a:effectLst/>
                        </a:rPr>
                        <a:t>CAPWAP Operation</a:t>
                      </a:r>
                    </a:p>
                  </a:txBody>
                  <a:tcPr marL="47625" marR="47625" marT="47625" marB="47625" anchor="ctr"/>
                </a:tc>
                <a:tc>
                  <a:txBody>
                    <a:bodyPr/>
                    <a:lstStyle/>
                    <a:p>
                      <a:pPr fontAlgn="ctr"/>
                      <a:r>
                        <a:rPr lang="en-US" sz="1050" b="0" dirty="0">
                          <a:effectLst/>
                        </a:rPr>
                        <a:t>Explain how a WLC uses CAPWAP to manage multiple APs.</a:t>
                      </a:r>
                    </a:p>
                  </a:txBody>
                  <a:tcPr marL="47625" marR="47625" marT="47625" marB="47625" anchor="ctr"/>
                </a:tc>
                <a:extLst>
                  <a:ext uri="{0D108BD9-81ED-4DB2-BD59-A6C34878D82A}">
                    <a16:rowId xmlns:a16="http://schemas.microsoft.com/office/drawing/2014/main" xmlns="" val="1435904258"/>
                  </a:ext>
                </a:extLst>
              </a:tr>
              <a:tr h="333554">
                <a:tc>
                  <a:txBody>
                    <a:bodyPr/>
                    <a:lstStyle/>
                    <a:p>
                      <a:pPr fontAlgn="ctr"/>
                      <a:r>
                        <a:rPr lang="en-US" sz="1050" b="1" dirty="0">
                          <a:effectLst/>
                        </a:rPr>
                        <a:t>Channel Management</a:t>
                      </a:r>
                    </a:p>
                  </a:txBody>
                  <a:tcPr marL="47625" marR="47625" marT="47625" marB="47625" anchor="ctr"/>
                </a:tc>
                <a:tc>
                  <a:txBody>
                    <a:bodyPr/>
                    <a:lstStyle/>
                    <a:p>
                      <a:pPr fontAlgn="ctr"/>
                      <a:r>
                        <a:rPr lang="en-US" sz="1050" b="0" dirty="0">
                          <a:effectLst/>
                        </a:rPr>
                        <a:t>Describe channel management in a WLAN.</a:t>
                      </a:r>
                    </a:p>
                  </a:txBody>
                  <a:tcPr marL="47625" marR="47625" marT="47625" marB="47625" anchor="ctr"/>
                </a:tc>
                <a:extLst>
                  <a:ext uri="{0D108BD9-81ED-4DB2-BD59-A6C34878D82A}">
                    <a16:rowId xmlns:a16="http://schemas.microsoft.com/office/drawing/2014/main" xmlns="" val="131737215"/>
                  </a:ext>
                </a:extLst>
              </a:tr>
              <a:tr h="333554">
                <a:tc>
                  <a:txBody>
                    <a:bodyPr/>
                    <a:lstStyle/>
                    <a:p>
                      <a:pPr fontAlgn="ctr"/>
                      <a:r>
                        <a:rPr lang="en-US" sz="1050" b="1" dirty="0">
                          <a:effectLst/>
                        </a:rPr>
                        <a:t>WLAN Threats</a:t>
                      </a:r>
                    </a:p>
                  </a:txBody>
                  <a:tcPr marL="47625" marR="47625" marT="47625" marB="47625" anchor="ctr"/>
                </a:tc>
                <a:tc>
                  <a:txBody>
                    <a:bodyPr/>
                    <a:lstStyle/>
                    <a:p>
                      <a:pPr fontAlgn="ctr"/>
                      <a:r>
                        <a:rPr lang="en-US" sz="1050" b="0" dirty="0">
                          <a:effectLst/>
                        </a:rPr>
                        <a:t>Describe threats to WLANs.</a:t>
                      </a:r>
                    </a:p>
                  </a:txBody>
                  <a:tcPr marL="47625" marR="47625" marT="47625" marB="47625" anchor="ctr"/>
                </a:tc>
                <a:extLst>
                  <a:ext uri="{0D108BD9-81ED-4DB2-BD59-A6C34878D82A}">
                    <a16:rowId xmlns:a16="http://schemas.microsoft.com/office/drawing/2014/main" xmlns="" val="3818444524"/>
                  </a:ext>
                </a:extLst>
              </a:tr>
              <a:tr h="201235">
                <a:tc>
                  <a:txBody>
                    <a:bodyPr/>
                    <a:lstStyle/>
                    <a:p>
                      <a:pPr fontAlgn="ctr"/>
                      <a:r>
                        <a:rPr lang="en-US" sz="1050" b="1" dirty="0">
                          <a:effectLst/>
                        </a:rPr>
                        <a:t>Secure WLANs</a:t>
                      </a:r>
                    </a:p>
                  </a:txBody>
                  <a:tcPr marL="47625" marR="47625" marT="47625" marB="47625" anchor="ctr"/>
                </a:tc>
                <a:tc>
                  <a:txBody>
                    <a:bodyPr/>
                    <a:lstStyle/>
                    <a:p>
                      <a:pPr fontAlgn="ctr"/>
                      <a:r>
                        <a:rPr lang="en-US" sz="1050" b="0" dirty="0">
                          <a:effectLst/>
                        </a:rPr>
                        <a:t>Describe WLAN security mechanisms.</a:t>
                      </a:r>
                    </a:p>
                  </a:txBody>
                  <a:tcPr marL="47625" marR="47625" marT="47625" marB="47625" anchor="ctr"/>
                </a:tc>
                <a:extLst>
                  <a:ext uri="{0D108BD9-81ED-4DB2-BD59-A6C34878D82A}">
                    <a16:rowId xmlns:a16="http://schemas.microsoft.com/office/drawing/2014/main" xmlns="" val="184687767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256338"/>
            <a:ext cx="6172200" cy="857250"/>
          </a:xfrm>
        </p:spPr>
        <p:txBody>
          <a:bodyPr/>
          <a:lstStyle/>
          <a:p>
            <a:r>
              <a:rPr lang="cs-CZ" dirty="0"/>
              <a:t>OFDMA</a:t>
            </a:r>
          </a:p>
        </p:txBody>
      </p:sp>
      <p:sp>
        <p:nvSpPr>
          <p:cNvPr id="3" name="Obdélník 2"/>
          <p:cNvSpPr/>
          <p:nvPr/>
        </p:nvSpPr>
        <p:spPr>
          <a:xfrm>
            <a:off x="1547664" y="1553033"/>
            <a:ext cx="6156684" cy="1477328"/>
          </a:xfrm>
          <a:prstGeom prst="rect">
            <a:avLst/>
          </a:prstGeom>
        </p:spPr>
        <p:txBody>
          <a:bodyPr wrap="square">
            <a:spAutoFit/>
          </a:bodyPr>
          <a:lstStyle/>
          <a:p>
            <a:pPr marL="257175" indent="-257175">
              <a:buFont typeface="Wingdings" panose="05000000000000000000" pitchFamily="2" charset="2"/>
              <a:buChar char="§"/>
            </a:pPr>
            <a:r>
              <a:rPr lang="cs-CZ" dirty="0"/>
              <a:t>Ortogonální frekvenční dělení s vícenásobným přístupem (OFDMA - </a:t>
            </a:r>
            <a:r>
              <a:rPr lang="cs-CZ" dirty="0" err="1"/>
              <a:t>Orthogonal</a:t>
            </a:r>
            <a:r>
              <a:rPr lang="cs-CZ" dirty="0"/>
              <a:t> </a:t>
            </a:r>
            <a:r>
              <a:rPr lang="cs-CZ" dirty="0" err="1"/>
              <a:t>frequency</a:t>
            </a:r>
            <a:r>
              <a:rPr lang="cs-CZ" dirty="0"/>
              <a:t> </a:t>
            </a:r>
            <a:r>
              <a:rPr lang="cs-CZ" dirty="0" err="1"/>
              <a:t>division</a:t>
            </a:r>
            <a:r>
              <a:rPr lang="cs-CZ" dirty="0"/>
              <a:t> </a:t>
            </a:r>
            <a:r>
              <a:rPr lang="cs-CZ" dirty="0" err="1"/>
              <a:t>multiple</a:t>
            </a:r>
            <a:r>
              <a:rPr lang="cs-CZ" dirty="0"/>
              <a:t> </a:t>
            </a:r>
            <a:r>
              <a:rPr lang="cs-CZ" dirty="0" err="1"/>
              <a:t>access</a:t>
            </a:r>
            <a:r>
              <a:rPr lang="cs-CZ" dirty="0"/>
              <a:t>): účinně sdílí kanály pro zvýšení účinnosti sítě a nižší latence pro </a:t>
            </a:r>
            <a:r>
              <a:rPr lang="cs-CZ" dirty="0" err="1"/>
              <a:t>downlink</a:t>
            </a:r>
            <a:r>
              <a:rPr lang="cs-CZ" dirty="0"/>
              <a:t> i </a:t>
            </a:r>
            <a:r>
              <a:rPr lang="cs-CZ" dirty="0" err="1"/>
              <a:t>uplink</a:t>
            </a:r>
            <a:r>
              <a:rPr lang="cs-CZ" dirty="0"/>
              <a:t> provoz v prostředí s vysokou poptávkou.</a:t>
            </a:r>
          </a:p>
        </p:txBody>
      </p:sp>
    </p:spTree>
    <p:extLst>
      <p:ext uri="{BB962C8B-B14F-4D97-AF65-F5344CB8AC3E}">
        <p14:creationId xmlns:p14="http://schemas.microsoft.com/office/powerpoint/2010/main" val="921423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Rozdíl OFDM a OFDMA</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83744"/>
            <a:ext cx="6858000" cy="2776013"/>
          </a:xfrm>
          <a:prstGeom prst="rect">
            <a:avLst/>
          </a:prstGeom>
        </p:spPr>
      </p:pic>
      <p:sp>
        <p:nvSpPr>
          <p:cNvPr id="4" name="Obdélník 3"/>
          <p:cNvSpPr/>
          <p:nvPr/>
        </p:nvSpPr>
        <p:spPr>
          <a:xfrm>
            <a:off x="1493658" y="4206520"/>
            <a:ext cx="6264696" cy="923330"/>
          </a:xfrm>
          <a:prstGeom prst="rect">
            <a:avLst/>
          </a:prstGeom>
        </p:spPr>
        <p:txBody>
          <a:bodyPr wrap="square">
            <a:spAutoFit/>
          </a:bodyPr>
          <a:lstStyle/>
          <a:p>
            <a:r>
              <a:rPr lang="cs-CZ" dirty="0"/>
              <a:t>OFDMA rozděluje kanály na menší „</a:t>
            </a:r>
            <a:r>
              <a:rPr lang="cs-CZ" dirty="0" err="1"/>
              <a:t>Resource</a:t>
            </a:r>
            <a:r>
              <a:rPr lang="cs-CZ" dirty="0"/>
              <a:t> </a:t>
            </a:r>
            <a:r>
              <a:rPr lang="cs-CZ" dirty="0" err="1"/>
              <a:t>Units</a:t>
            </a:r>
            <a:r>
              <a:rPr lang="cs-CZ" dirty="0"/>
              <a:t>“ (RU) předdefinovaného počtu </a:t>
            </a:r>
            <a:r>
              <a:rPr lang="cs-CZ" dirty="0" err="1"/>
              <a:t>subnosných</a:t>
            </a:r>
            <a:r>
              <a:rPr lang="cs-CZ" dirty="0"/>
              <a:t> a poté přiřazuje RU více klientským uživatelům.</a:t>
            </a:r>
          </a:p>
        </p:txBody>
      </p:sp>
    </p:spTree>
    <p:extLst>
      <p:ext uri="{BB962C8B-B14F-4D97-AF65-F5344CB8AC3E}">
        <p14:creationId xmlns:p14="http://schemas.microsoft.com/office/powerpoint/2010/main" val="3713298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Uzší</a:t>
            </a:r>
            <a:r>
              <a:rPr lang="cs-CZ" dirty="0"/>
              <a:t> </a:t>
            </a:r>
            <a:r>
              <a:rPr lang="cs-CZ" dirty="0" err="1"/>
              <a:t>subkanály</a:t>
            </a:r>
            <a:r>
              <a:rPr lang="cs-CZ" dirty="0"/>
              <a:t/>
            </a:r>
            <a:br>
              <a:rPr lang="cs-CZ" dirty="0"/>
            </a:br>
            <a:r>
              <a:rPr lang="cs-CZ" sz="2325" dirty="0"/>
              <a:t>(nazývají se jako RU (</a:t>
            </a:r>
            <a:r>
              <a:rPr lang="cs-CZ" sz="2325" dirty="0" err="1"/>
              <a:t>Resouce</a:t>
            </a:r>
            <a:r>
              <a:rPr lang="cs-CZ" sz="2325" dirty="0"/>
              <a:t> Unit))</a:t>
            </a:r>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695" y="1551555"/>
            <a:ext cx="5810066" cy="2661595"/>
          </a:xfrm>
          <a:prstGeom prst="rect">
            <a:avLst/>
          </a:prstGeom>
        </p:spPr>
      </p:pic>
    </p:spTree>
    <p:extLst>
      <p:ext uri="{BB962C8B-B14F-4D97-AF65-F5344CB8AC3E}">
        <p14:creationId xmlns:p14="http://schemas.microsoft.com/office/powerpoint/2010/main" val="463950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MU-MIMO</a:t>
            </a:r>
          </a:p>
        </p:txBody>
      </p:sp>
      <p:sp>
        <p:nvSpPr>
          <p:cNvPr id="3" name="Obdélník 2"/>
          <p:cNvSpPr/>
          <p:nvPr/>
        </p:nvSpPr>
        <p:spPr>
          <a:xfrm>
            <a:off x="1527629" y="1553033"/>
            <a:ext cx="6156684" cy="1477328"/>
          </a:xfrm>
          <a:prstGeom prst="rect">
            <a:avLst/>
          </a:prstGeom>
        </p:spPr>
        <p:txBody>
          <a:bodyPr wrap="square">
            <a:spAutoFit/>
          </a:bodyPr>
          <a:lstStyle/>
          <a:p>
            <a:pPr marL="257175" indent="-257175">
              <a:buFont typeface="Wingdings" panose="05000000000000000000" pitchFamily="2" charset="2"/>
              <a:buChar char="§"/>
            </a:pPr>
            <a:r>
              <a:rPr lang="cs-CZ" dirty="0"/>
              <a:t>Víceuživatelský vícenásobný vstup vícenásobný výstup (MU-MIMO – </a:t>
            </a:r>
            <a:r>
              <a:rPr lang="cs-CZ" dirty="0" err="1"/>
              <a:t>Multi</a:t>
            </a:r>
            <a:r>
              <a:rPr lang="cs-CZ" dirty="0"/>
              <a:t>-user </a:t>
            </a:r>
            <a:r>
              <a:rPr lang="cs-CZ" dirty="0" err="1"/>
              <a:t>multiple</a:t>
            </a:r>
            <a:r>
              <a:rPr lang="cs-CZ" dirty="0"/>
              <a:t> input </a:t>
            </a:r>
            <a:r>
              <a:rPr lang="cs-CZ" dirty="0" err="1"/>
              <a:t>multiple</a:t>
            </a:r>
            <a:r>
              <a:rPr lang="cs-CZ" dirty="0"/>
              <a:t> output): umožňuje přenos více </a:t>
            </a:r>
            <a:r>
              <a:rPr lang="cs-CZ" dirty="0" err="1"/>
              <a:t>downlinkových</a:t>
            </a:r>
            <a:r>
              <a:rPr lang="cs-CZ" dirty="0"/>
              <a:t> dat najednou a umožňuje přístupovému bodu přenášet data současně na větší počet zařízení současně</a:t>
            </a:r>
          </a:p>
        </p:txBody>
      </p:sp>
    </p:spTree>
    <p:extLst>
      <p:ext uri="{BB962C8B-B14F-4D97-AF65-F5344CB8AC3E}">
        <p14:creationId xmlns:p14="http://schemas.microsoft.com/office/powerpoint/2010/main" val="3491688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Kanály 160 MHz</a:t>
            </a:r>
          </a:p>
        </p:txBody>
      </p:sp>
      <p:sp>
        <p:nvSpPr>
          <p:cNvPr id="3" name="Obdélník 2"/>
          <p:cNvSpPr/>
          <p:nvPr/>
        </p:nvSpPr>
        <p:spPr>
          <a:xfrm>
            <a:off x="1527629" y="1508548"/>
            <a:ext cx="6156684" cy="646331"/>
          </a:xfrm>
          <a:prstGeom prst="rect">
            <a:avLst/>
          </a:prstGeom>
        </p:spPr>
        <p:txBody>
          <a:bodyPr wrap="square">
            <a:spAutoFit/>
          </a:bodyPr>
          <a:lstStyle/>
          <a:p>
            <a:pPr marL="257175" indent="-257175">
              <a:buFont typeface="Wingdings" panose="05000000000000000000" pitchFamily="2" charset="2"/>
              <a:buChar char="§"/>
            </a:pPr>
            <a:r>
              <a:rPr lang="cs-CZ" dirty="0"/>
              <a:t>Kanály 160 MHz: zvětšuje šířku pásma a poskytuje vyšší výkon při nízké latenci.</a:t>
            </a:r>
          </a:p>
        </p:txBody>
      </p:sp>
    </p:spTree>
    <p:extLst>
      <p:ext uri="{BB962C8B-B14F-4D97-AF65-F5344CB8AC3E}">
        <p14:creationId xmlns:p14="http://schemas.microsoft.com/office/powerpoint/2010/main" val="2655357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TWT</a:t>
            </a:r>
          </a:p>
        </p:txBody>
      </p:sp>
      <p:sp>
        <p:nvSpPr>
          <p:cNvPr id="3" name="Obdélník 2"/>
          <p:cNvSpPr/>
          <p:nvPr/>
        </p:nvSpPr>
        <p:spPr>
          <a:xfrm>
            <a:off x="1527629" y="1508548"/>
            <a:ext cx="6156684" cy="923330"/>
          </a:xfrm>
          <a:prstGeom prst="rect">
            <a:avLst/>
          </a:prstGeom>
        </p:spPr>
        <p:txBody>
          <a:bodyPr wrap="square">
            <a:spAutoFit/>
          </a:bodyPr>
          <a:lstStyle/>
          <a:p>
            <a:pPr marL="257175" indent="-257175">
              <a:buFont typeface="Wingdings" panose="05000000000000000000" pitchFamily="2" charset="2"/>
              <a:buChar char="§"/>
            </a:pPr>
            <a:r>
              <a:rPr lang="cs-CZ" dirty="0"/>
              <a:t>Cílová doba probuzení (TWT – Target </a:t>
            </a:r>
            <a:r>
              <a:rPr lang="cs-CZ" dirty="0" err="1"/>
              <a:t>wake</a:t>
            </a:r>
            <a:r>
              <a:rPr lang="cs-CZ" dirty="0"/>
              <a:t> </a:t>
            </a:r>
            <a:r>
              <a:rPr lang="cs-CZ" dirty="0" err="1"/>
              <a:t>time</a:t>
            </a:r>
            <a:r>
              <a:rPr lang="cs-CZ" dirty="0"/>
              <a:t>): výrazně zlepšuje výdrž baterie v zařízeních Wi-Fi, jako je např. internet věcí (</a:t>
            </a:r>
            <a:r>
              <a:rPr lang="cs-CZ" dirty="0" err="1"/>
              <a:t>IoT</a:t>
            </a:r>
            <a:r>
              <a:rPr lang="cs-CZ" dirty="0"/>
              <a:t>).</a:t>
            </a:r>
          </a:p>
        </p:txBody>
      </p:sp>
    </p:spTree>
    <p:extLst>
      <p:ext uri="{BB962C8B-B14F-4D97-AF65-F5344CB8AC3E}">
        <p14:creationId xmlns:p14="http://schemas.microsoft.com/office/powerpoint/2010/main" val="697198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1024-QAM - 1024</a:t>
            </a:r>
          </a:p>
        </p:txBody>
      </p:sp>
      <p:sp>
        <p:nvSpPr>
          <p:cNvPr id="3" name="Obdélník 2"/>
          <p:cNvSpPr/>
          <p:nvPr/>
        </p:nvSpPr>
        <p:spPr>
          <a:xfrm>
            <a:off x="1527629" y="1508547"/>
            <a:ext cx="6156684" cy="1200329"/>
          </a:xfrm>
          <a:prstGeom prst="rect">
            <a:avLst/>
          </a:prstGeom>
        </p:spPr>
        <p:txBody>
          <a:bodyPr wrap="square">
            <a:spAutoFit/>
          </a:bodyPr>
          <a:lstStyle/>
          <a:p>
            <a:pPr marL="257175" indent="-257175">
              <a:buFont typeface="Wingdings" panose="05000000000000000000" pitchFamily="2" charset="2"/>
              <a:buChar char="§"/>
            </a:pPr>
            <a:r>
              <a:rPr lang="cs-CZ" dirty="0"/>
              <a:t>Režim kvadraturní amplitudové modulace 1024 (1024-QAM – 1024 – </a:t>
            </a:r>
            <a:r>
              <a:rPr lang="cs-CZ" dirty="0" err="1"/>
              <a:t>quadrature</a:t>
            </a:r>
            <a:r>
              <a:rPr lang="cs-CZ" dirty="0"/>
              <a:t> </a:t>
            </a:r>
            <a:r>
              <a:rPr lang="cs-CZ" dirty="0" err="1"/>
              <a:t>amplitude</a:t>
            </a:r>
            <a:r>
              <a:rPr lang="cs-CZ" dirty="0"/>
              <a:t> </a:t>
            </a:r>
            <a:r>
              <a:rPr lang="cs-CZ" dirty="0" err="1"/>
              <a:t>modulation</a:t>
            </a:r>
            <a:r>
              <a:rPr lang="cs-CZ" dirty="0"/>
              <a:t> mode): zvyšuje propustnost v zařízeních Wi-Fi kódováním více dat ve stejném množství spektra.</a:t>
            </a:r>
          </a:p>
        </p:txBody>
      </p:sp>
    </p:spTree>
    <p:extLst>
      <p:ext uri="{BB962C8B-B14F-4D97-AF65-F5344CB8AC3E}">
        <p14:creationId xmlns:p14="http://schemas.microsoft.com/office/powerpoint/2010/main" val="2932036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Beamforming</a:t>
            </a:r>
            <a:endParaRPr lang="cs-CZ" dirty="0"/>
          </a:p>
        </p:txBody>
      </p:sp>
      <p:sp>
        <p:nvSpPr>
          <p:cNvPr id="3" name="Obdélník 2"/>
          <p:cNvSpPr/>
          <p:nvPr/>
        </p:nvSpPr>
        <p:spPr>
          <a:xfrm>
            <a:off x="1547664" y="1275606"/>
            <a:ext cx="6048672" cy="3970318"/>
          </a:xfrm>
          <a:prstGeom prst="rect">
            <a:avLst/>
          </a:prstGeom>
        </p:spPr>
        <p:txBody>
          <a:bodyPr wrap="square">
            <a:spAutoFit/>
          </a:bodyPr>
          <a:lstStyle/>
          <a:p>
            <a:pPr marL="342900" indent="-342900">
              <a:buFont typeface="Wingdings" panose="05000000000000000000" pitchFamily="2" charset="2"/>
              <a:buChar char="§"/>
            </a:pPr>
            <a:r>
              <a:rPr lang="cs-CZ" sz="2100" dirty="0" err="1"/>
              <a:t>Beamforming</a:t>
            </a:r>
            <a:r>
              <a:rPr lang="cs-CZ" sz="2100" dirty="0"/>
              <a:t> sleduje díky soustavě antén umístění bezdrátových zařízení v síti a směruje </a:t>
            </a:r>
            <a:r>
              <a:rPr lang="cs-CZ" sz="2100" dirty="0" err="1"/>
              <a:t>WiFi</a:t>
            </a:r>
            <a:r>
              <a:rPr lang="cs-CZ" sz="2100" dirty="0"/>
              <a:t> signál vždy přímo na tato zařízení. Neustále kontroluje a zohledňuje také pohyb mobilních zařízení, jako jsou mobilní telefony a tablety. </a:t>
            </a:r>
          </a:p>
          <a:p>
            <a:pPr marL="342900" indent="-342900">
              <a:buFont typeface="Wingdings" panose="05000000000000000000" pitchFamily="2" charset="2"/>
              <a:buChar char="§"/>
            </a:pPr>
            <a:endParaRPr lang="cs-CZ" sz="2100" dirty="0"/>
          </a:p>
          <a:p>
            <a:pPr marL="342900" indent="-342900">
              <a:buFont typeface="Wingdings" panose="05000000000000000000" pitchFamily="2" charset="2"/>
              <a:buChar char="§"/>
            </a:pPr>
            <a:r>
              <a:rPr lang="cs-CZ" sz="2100" dirty="0"/>
              <a:t>Tato chytrá distribuce signálu cíleně zesiluje bezdrátový signál a poskytuje vysoce stabilní </a:t>
            </a:r>
            <a:r>
              <a:rPr lang="cs-CZ" sz="2100" dirty="0" err="1"/>
              <a:t>WiFi</a:t>
            </a:r>
            <a:r>
              <a:rPr lang="cs-CZ" sz="2100" dirty="0"/>
              <a:t> připojení i nejnáročnějším aplikacím, zajišťujícím např. přenos hlasu a videa ve vysokém rozlišení.</a:t>
            </a:r>
          </a:p>
        </p:txBody>
      </p:sp>
    </p:spTree>
    <p:extLst>
      <p:ext uri="{BB962C8B-B14F-4D97-AF65-F5344CB8AC3E}">
        <p14:creationId xmlns:p14="http://schemas.microsoft.com/office/powerpoint/2010/main" val="416323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Beamforming</a:t>
            </a:r>
            <a:r>
              <a:rPr lang="cs-CZ" dirty="0"/>
              <a:t> podrobněji</a:t>
            </a:r>
          </a:p>
        </p:txBody>
      </p:sp>
      <p:sp>
        <p:nvSpPr>
          <p:cNvPr id="3" name="Obdélník 2"/>
          <p:cNvSpPr/>
          <p:nvPr/>
        </p:nvSpPr>
        <p:spPr>
          <a:xfrm>
            <a:off x="1493658" y="1275606"/>
            <a:ext cx="6210690" cy="3647152"/>
          </a:xfrm>
          <a:prstGeom prst="rect">
            <a:avLst/>
          </a:prstGeom>
        </p:spPr>
        <p:txBody>
          <a:bodyPr wrap="square">
            <a:spAutoFit/>
          </a:bodyPr>
          <a:lstStyle/>
          <a:p>
            <a:pPr marL="257175" indent="-257175">
              <a:spcBef>
                <a:spcPts val="900"/>
              </a:spcBef>
              <a:buFont typeface="Wingdings" panose="05000000000000000000" pitchFamily="2" charset="2"/>
              <a:buChar char="§"/>
            </a:pPr>
            <a:r>
              <a:rPr lang="cs-CZ" dirty="0"/>
              <a:t>Pokud je signál získán ze dvou směrů a v přesně stejné fázi, tak se sečtou a výsledkem je podstatně lepší příjem. </a:t>
            </a:r>
            <a:r>
              <a:rPr lang="cs-CZ" dirty="0" err="1"/>
              <a:t>Beamforming</a:t>
            </a:r>
            <a:r>
              <a:rPr lang="cs-CZ" dirty="0"/>
              <a:t> opozdí signál z druhé antény tak, že i po započtení jiné (delší) dráhy dorazí k přijímači ve stejný okamžik – tzn. jejich síla se sečte. Výsledkem je kvalitnější příjem.</a:t>
            </a:r>
          </a:p>
          <a:p>
            <a:pPr marL="257175" indent="-257175">
              <a:spcBef>
                <a:spcPts val="900"/>
              </a:spcBef>
              <a:buFont typeface="Wingdings" panose="05000000000000000000" pitchFamily="2" charset="2"/>
              <a:buChar char="§"/>
            </a:pPr>
            <a:r>
              <a:rPr lang="cs-CZ" dirty="0"/>
              <a:t>AP a klient se vzájemně kalibrují pro každý </a:t>
            </a:r>
            <a:r>
              <a:rPr lang="cs-CZ" dirty="0" err="1"/>
              <a:t>subcarrier</a:t>
            </a:r>
            <a:r>
              <a:rPr lang="cs-CZ" dirty="0"/>
              <a:t> (takže každý ze 108 </a:t>
            </a:r>
            <a:r>
              <a:rPr lang="cs-CZ" dirty="0" err="1"/>
              <a:t>subkanálů</a:t>
            </a:r>
            <a:r>
              <a:rPr lang="cs-CZ" dirty="0"/>
              <a:t> v rámci jednoho 40 MHz kanálu může mít odlišný výpočet a fázový posun).</a:t>
            </a:r>
          </a:p>
          <a:p>
            <a:pPr marL="257175" indent="-257175">
              <a:spcBef>
                <a:spcPts val="900"/>
              </a:spcBef>
              <a:buFont typeface="Wingdings" panose="05000000000000000000" pitchFamily="2" charset="2"/>
              <a:buChar char="§"/>
            </a:pPr>
            <a:r>
              <a:rPr lang="cs-CZ" dirty="0" err="1"/>
              <a:t>Beamforming</a:t>
            </a:r>
            <a:r>
              <a:rPr lang="cs-CZ" dirty="0"/>
              <a:t> ve středních vzdálenostech umožní udržet 256-QAM a 64-QAM, tedy zvýšit rychlost (a tím snížit čas obsazenosti kanálu a tím tedy celkovou kapacitu).</a:t>
            </a:r>
          </a:p>
        </p:txBody>
      </p:sp>
    </p:spTree>
    <p:extLst>
      <p:ext uri="{BB962C8B-B14F-4D97-AF65-F5344CB8AC3E}">
        <p14:creationId xmlns:p14="http://schemas.microsoft.com/office/powerpoint/2010/main" val="4276089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Airtime</a:t>
            </a:r>
            <a:r>
              <a:rPr lang="cs-CZ" dirty="0"/>
              <a:t> </a:t>
            </a:r>
            <a:r>
              <a:rPr lang="cs-CZ" dirty="0" err="1"/>
              <a:t>Fairness</a:t>
            </a:r>
            <a:endParaRPr lang="cs-CZ" dirty="0"/>
          </a:p>
        </p:txBody>
      </p:sp>
      <p:sp>
        <p:nvSpPr>
          <p:cNvPr id="3" name="Obdélník 2"/>
          <p:cNvSpPr/>
          <p:nvPr/>
        </p:nvSpPr>
        <p:spPr>
          <a:xfrm>
            <a:off x="1763688" y="1498379"/>
            <a:ext cx="5616624" cy="2585323"/>
          </a:xfrm>
          <a:prstGeom prst="rect">
            <a:avLst/>
          </a:prstGeom>
        </p:spPr>
        <p:txBody>
          <a:bodyPr wrap="square">
            <a:spAutoFit/>
          </a:bodyPr>
          <a:lstStyle/>
          <a:p>
            <a:pPr marL="257175" indent="-257175">
              <a:buFont typeface="Wingdings" panose="05000000000000000000" pitchFamily="2" charset="2"/>
              <a:buChar char="§"/>
            </a:pPr>
            <a:r>
              <a:rPr lang="cs-CZ" dirty="0" err="1"/>
              <a:t>Airtime</a:t>
            </a:r>
            <a:r>
              <a:rPr lang="cs-CZ" dirty="0"/>
              <a:t> </a:t>
            </a:r>
            <a:r>
              <a:rPr lang="cs-CZ" dirty="0" err="1"/>
              <a:t>Fairness</a:t>
            </a:r>
            <a:r>
              <a:rPr lang="cs-CZ" dirty="0"/>
              <a:t> (volně přeloženo: spravedlivé přiřazování vysílacího času) s cílem vyvážit nároky jednotlivých zařízení na rychlost a přesnost. </a:t>
            </a:r>
          </a:p>
          <a:p>
            <a:pPr marL="257175" indent="-257175">
              <a:buFont typeface="Wingdings" panose="05000000000000000000" pitchFamily="2" charset="2"/>
              <a:buChar char="§"/>
            </a:pPr>
            <a:endParaRPr lang="cs-CZ" dirty="0"/>
          </a:p>
          <a:p>
            <a:pPr marL="257175" indent="-257175">
              <a:buFont typeface="Wingdings" panose="05000000000000000000" pitchFamily="2" charset="2"/>
              <a:buChar char="§"/>
            </a:pPr>
            <a:r>
              <a:rPr lang="cs-CZ" dirty="0"/>
              <a:t>Kalibrované způsoby měření a algoritmy určují, jakým způsobem bude </a:t>
            </a:r>
            <a:r>
              <a:rPr lang="cs-CZ" dirty="0" err="1"/>
              <a:t>router</a:t>
            </a:r>
            <a:r>
              <a:rPr lang="cs-CZ" dirty="0"/>
              <a:t> přidělovat své vysílací kapacity a distribuovat vyčleněné Wi-Fi </a:t>
            </a:r>
            <a:r>
              <a:rPr lang="cs-CZ" dirty="0" err="1"/>
              <a:t>streamy</a:t>
            </a:r>
            <a:r>
              <a:rPr lang="cs-CZ" dirty="0"/>
              <a:t> každému zařízení, aby se plýtvalo silami v boji o šířku pásma.</a:t>
            </a:r>
          </a:p>
        </p:txBody>
      </p:sp>
    </p:spTree>
    <p:extLst>
      <p:ext uri="{BB962C8B-B14F-4D97-AF65-F5344CB8AC3E}">
        <p14:creationId xmlns:p14="http://schemas.microsoft.com/office/powerpoint/2010/main" val="116511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rgbClr val="0070C0"/>
                </a:solidFill>
              </a:rPr>
              <a:t>12.1 Introduction to Wireless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p:txBody>
          <a:bodyPr>
            <a:normAutofit fontScale="90000"/>
          </a:bodyPr>
          <a:lstStyle/>
          <a:p>
            <a:r>
              <a:rPr lang="cs-CZ" altLang="cs-CZ">
                <a:solidFill>
                  <a:schemeClr val="tx2"/>
                </a:solidFill>
              </a:rPr>
              <a:t>Kanály v rozmezí 2,412 - 2,484 GHz podle ČTÚ GL-12/R/2000</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50</a:t>
            </a:fld>
            <a:endParaRPr lang="cs-CZ"/>
          </a:p>
        </p:txBody>
      </p:sp>
      <p:pic>
        <p:nvPicPr>
          <p:cNvPr id="56324" name="Obrázek 3" descr="Výřez obrazov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3810" y="1275160"/>
            <a:ext cx="5019675" cy="303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ovéPole 4"/>
          <p:cNvSpPr txBox="1">
            <a:spLocks noChangeArrowheads="1"/>
          </p:cNvSpPr>
          <p:nvPr/>
        </p:nvSpPr>
        <p:spPr bwMode="auto">
          <a:xfrm>
            <a:off x="1980010" y="4413647"/>
            <a:ext cx="42159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sz="1350">
                <a:solidFill>
                  <a:schemeClr val="tx2"/>
                </a:solidFill>
              </a:rPr>
              <a:t>U WiFi používají USA: 11, Evropa: 13, Japonsko: 14 kanálů</a:t>
            </a:r>
          </a:p>
        </p:txBody>
      </p:sp>
    </p:spTree>
    <p:extLst>
      <p:ext uri="{BB962C8B-B14F-4D97-AF65-F5344CB8AC3E}">
        <p14:creationId xmlns:p14="http://schemas.microsoft.com/office/powerpoint/2010/main" val="861873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Kanály by se neměly překrývat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00" y="1491630"/>
            <a:ext cx="4943202"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443552" y="3948808"/>
            <a:ext cx="8413845" cy="369332"/>
          </a:xfrm>
          <a:prstGeom prst="rect">
            <a:avLst/>
          </a:prstGeom>
          <a:noFill/>
        </p:spPr>
        <p:txBody>
          <a:bodyPr wrap="square" rtlCol="0">
            <a:spAutoFit/>
          </a:bodyPr>
          <a:lstStyle/>
          <a:p>
            <a:r>
              <a:rPr lang="cs-CZ" dirty="0"/>
              <a:t>Schéma      7to1 ( 5 GHz, kanály 20 MHz)        </a:t>
            </a:r>
            <a:r>
              <a:rPr lang="cs-CZ" dirty="0" smtClean="0"/>
              <a:t>    </a:t>
            </a:r>
            <a:r>
              <a:rPr lang="cs-CZ" dirty="0"/>
              <a:t>3to1 (2,4 GHz, kanály 20 MHz) </a:t>
            </a:r>
          </a:p>
        </p:txBody>
      </p:sp>
    </p:spTree>
    <p:extLst>
      <p:ext uri="{BB962C8B-B14F-4D97-AF65-F5344CB8AC3E}">
        <p14:creationId xmlns:p14="http://schemas.microsoft.com/office/powerpoint/2010/main" val="917158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normAutofit fontScale="90000"/>
          </a:bodyPr>
          <a:lstStyle/>
          <a:p>
            <a:r>
              <a:rPr lang="cs-CZ" altLang="cs-CZ">
                <a:solidFill>
                  <a:schemeClr val="tx2"/>
                </a:solidFill>
              </a:rPr>
              <a:t>Antény: směrová, sektorová, všesměrová a YAGI</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52</a:t>
            </a:fld>
            <a:endParaRPr lang="cs-CZ"/>
          </a:p>
        </p:txBody>
      </p:sp>
      <p:pic>
        <p:nvPicPr>
          <p:cNvPr id="57348" name="Obrázek 3" descr="Výřez obrazov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0010" y="1600200"/>
            <a:ext cx="12715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Obrázek 4" descr="Výřez obrazovk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7879" y="1600200"/>
            <a:ext cx="1235869"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Obrázek 5" descr="Výřez obrazovk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8591" y="1727597"/>
            <a:ext cx="14001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Obrázek 6" descr="Výřez obrazovky"/>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7335" y="3598069"/>
            <a:ext cx="2952750"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994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altLang="cs-CZ">
                <a:solidFill>
                  <a:schemeClr val="tx2"/>
                </a:solidFill>
              </a:rPr>
              <a:t>Nejčastější příčiny rušení signálu</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53</a:t>
            </a:fld>
            <a:endParaRPr lang="cs-CZ"/>
          </a:p>
        </p:txBody>
      </p:sp>
      <p:sp>
        <p:nvSpPr>
          <p:cNvPr id="58372" name="Obdélník 3"/>
          <p:cNvSpPr>
            <a:spLocks noChangeArrowheads="1"/>
          </p:cNvSpPr>
          <p:nvPr/>
        </p:nvSpPr>
        <p:spPr bwMode="auto">
          <a:xfrm>
            <a:off x="1655677" y="1113588"/>
            <a:ext cx="6211490" cy="35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450"/>
              </a:spcBef>
              <a:buFont typeface="Wingdings" pitchFamily="2" charset="2"/>
              <a:buChar char="§"/>
            </a:pPr>
            <a:r>
              <a:rPr lang="cs-CZ" altLang="cs-CZ" sz="2100" dirty="0">
                <a:solidFill>
                  <a:schemeClr val="tx2"/>
                </a:solidFill>
              </a:rPr>
              <a:t>betonové konstrukce a silné zdi </a:t>
            </a:r>
          </a:p>
          <a:p>
            <a:pPr eaLnBrk="1" hangingPunct="1">
              <a:spcBef>
                <a:spcPts val="450"/>
              </a:spcBef>
              <a:buFont typeface="Wingdings" pitchFamily="2" charset="2"/>
              <a:buChar char="§"/>
            </a:pPr>
            <a:r>
              <a:rPr lang="cs-CZ" altLang="cs-CZ" sz="2100" dirty="0">
                <a:solidFill>
                  <a:schemeClr val="tx2"/>
                </a:solidFill>
              </a:rPr>
              <a:t>ocelové výztuže a armatury v konstrukcích </a:t>
            </a:r>
          </a:p>
          <a:p>
            <a:pPr eaLnBrk="1" hangingPunct="1">
              <a:spcBef>
                <a:spcPts val="450"/>
              </a:spcBef>
              <a:buFont typeface="Wingdings" pitchFamily="2" charset="2"/>
              <a:buChar char="§"/>
            </a:pPr>
            <a:r>
              <a:rPr lang="cs-CZ" altLang="cs-CZ" sz="2100" dirty="0">
                <a:solidFill>
                  <a:schemeClr val="tx2"/>
                </a:solidFill>
              </a:rPr>
              <a:t>elektrické motory </a:t>
            </a:r>
          </a:p>
          <a:p>
            <a:pPr eaLnBrk="1" hangingPunct="1">
              <a:spcBef>
                <a:spcPts val="450"/>
              </a:spcBef>
              <a:buFont typeface="Wingdings" pitchFamily="2" charset="2"/>
              <a:buChar char="§"/>
            </a:pPr>
            <a:r>
              <a:rPr lang="cs-CZ" altLang="cs-CZ" sz="2100" dirty="0">
                <a:solidFill>
                  <a:schemeClr val="tx2"/>
                </a:solidFill>
              </a:rPr>
              <a:t>vysokonapěťové rozvody </a:t>
            </a:r>
          </a:p>
          <a:p>
            <a:pPr eaLnBrk="1" hangingPunct="1">
              <a:spcBef>
                <a:spcPts val="450"/>
              </a:spcBef>
              <a:buFont typeface="Wingdings" pitchFamily="2" charset="2"/>
              <a:buChar char="§"/>
            </a:pPr>
            <a:r>
              <a:rPr lang="cs-CZ" altLang="cs-CZ" sz="2100" dirty="0">
                <a:solidFill>
                  <a:schemeClr val="tx2"/>
                </a:solidFill>
              </a:rPr>
              <a:t>mikrovlnné trouby</a:t>
            </a:r>
          </a:p>
          <a:p>
            <a:pPr eaLnBrk="1" hangingPunct="1">
              <a:spcBef>
                <a:spcPts val="450"/>
              </a:spcBef>
              <a:buFont typeface="Wingdings" pitchFamily="2" charset="2"/>
              <a:buChar char="§"/>
            </a:pPr>
            <a:r>
              <a:rPr lang="cs-CZ" altLang="cs-CZ" sz="2100" dirty="0">
                <a:solidFill>
                  <a:schemeClr val="tx2"/>
                </a:solidFill>
              </a:rPr>
              <a:t>monitory </a:t>
            </a:r>
          </a:p>
          <a:p>
            <a:pPr eaLnBrk="1" hangingPunct="1">
              <a:spcBef>
                <a:spcPts val="450"/>
              </a:spcBef>
              <a:buFont typeface="Wingdings" pitchFamily="2" charset="2"/>
              <a:buChar char="§"/>
            </a:pPr>
            <a:r>
              <a:rPr lang="cs-CZ" altLang="cs-CZ" sz="2100" dirty="0">
                <a:solidFill>
                  <a:schemeClr val="tx2"/>
                </a:solidFill>
              </a:rPr>
              <a:t>zařízení pracující v pásmu 2,4 GHz </a:t>
            </a:r>
          </a:p>
          <a:p>
            <a:pPr eaLnBrk="1" hangingPunct="1">
              <a:spcBef>
                <a:spcPts val="450"/>
              </a:spcBef>
              <a:buFont typeface="Wingdings" pitchFamily="2" charset="2"/>
              <a:buChar char="§"/>
            </a:pPr>
            <a:endParaRPr lang="cs-CZ" altLang="cs-CZ" sz="2100" dirty="0">
              <a:solidFill>
                <a:schemeClr val="tx2"/>
              </a:solidFill>
            </a:endParaRPr>
          </a:p>
          <a:p>
            <a:pPr marL="0" indent="0" eaLnBrk="1" hangingPunct="1">
              <a:spcBef>
                <a:spcPts val="450"/>
              </a:spcBef>
              <a:buNone/>
            </a:pPr>
            <a:r>
              <a:rPr lang="cs-CZ" altLang="cs-CZ" sz="2100" dirty="0">
                <a:solidFill>
                  <a:srgbClr val="FF0000"/>
                </a:solidFill>
              </a:rPr>
              <a:t>     Co vše pracuje v pásmu 2,4 GHz?</a:t>
            </a:r>
          </a:p>
        </p:txBody>
      </p:sp>
    </p:spTree>
    <p:extLst>
      <p:ext uri="{BB962C8B-B14F-4D97-AF65-F5344CB8AC3E}">
        <p14:creationId xmlns:p14="http://schemas.microsoft.com/office/powerpoint/2010/main" val="3320877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p:txBody>
          <a:bodyPr>
            <a:normAutofit fontScale="90000"/>
          </a:bodyPr>
          <a:lstStyle/>
          <a:p>
            <a:r>
              <a:rPr lang="cs-CZ" altLang="cs-CZ">
                <a:solidFill>
                  <a:srgbClr val="FF0000"/>
                </a:solidFill>
              </a:rPr>
              <a:t>Co vše pracuje v pásmu 2,4 GHz?</a:t>
            </a:r>
            <a:br>
              <a:rPr lang="cs-CZ" altLang="cs-CZ">
                <a:solidFill>
                  <a:srgbClr val="FF0000"/>
                </a:solidFill>
              </a:rPr>
            </a:br>
            <a:r>
              <a:rPr lang="cs-CZ" altLang="cs-CZ">
                <a:solidFill>
                  <a:srgbClr val="FF0000"/>
                </a:solidFill>
              </a:rPr>
              <a:t>A proč?</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54</a:t>
            </a:fld>
            <a:endParaRPr lang="cs-CZ"/>
          </a:p>
        </p:txBody>
      </p:sp>
    </p:spTree>
    <p:extLst>
      <p:ext uri="{BB962C8B-B14F-4D97-AF65-F5344CB8AC3E}">
        <p14:creationId xmlns:p14="http://schemas.microsoft.com/office/powerpoint/2010/main" val="22409455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p:txBody>
          <a:bodyPr/>
          <a:lstStyle/>
          <a:p>
            <a:r>
              <a:rPr lang="cs-CZ" altLang="cs-CZ">
                <a:solidFill>
                  <a:schemeClr val="tx2"/>
                </a:solidFill>
              </a:rPr>
              <a:t>Co vše pracuje v pásmu 2,4 GHz</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55</a:t>
            </a:fld>
            <a:endParaRPr lang="cs-CZ"/>
          </a:p>
        </p:txBody>
      </p:sp>
      <p:pic>
        <p:nvPicPr>
          <p:cNvPr id="60420" name="Obrázek 3" descr="Výřez obrazovk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3594" y="897731"/>
            <a:ext cx="4162425"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764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Nákladová stránka: příklad</a:t>
            </a:r>
          </a:p>
        </p:txBody>
      </p:sp>
      <p:pic>
        <p:nvPicPr>
          <p:cNvPr id="3" name="Obrázek 2"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291" y="1200872"/>
            <a:ext cx="6416419" cy="3921900"/>
          </a:xfrm>
          <a:prstGeom prst="rect">
            <a:avLst/>
          </a:prstGeom>
        </p:spPr>
      </p:pic>
    </p:spTree>
    <p:extLst>
      <p:ext uri="{BB962C8B-B14F-4D97-AF65-F5344CB8AC3E}">
        <p14:creationId xmlns:p14="http://schemas.microsoft.com/office/powerpoint/2010/main" val="1671394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normAutofit fontScale="90000"/>
          </a:bodyPr>
          <a:lstStyle/>
          <a:p>
            <a:r>
              <a:rPr lang="cs-CZ" altLang="cs-CZ">
                <a:solidFill>
                  <a:schemeClr val="tx2"/>
                </a:solidFill>
              </a:rPr>
              <a:t>Bezpečnostní pravidla </a:t>
            </a:r>
            <a:br>
              <a:rPr lang="cs-CZ" altLang="cs-CZ">
                <a:solidFill>
                  <a:schemeClr val="tx2"/>
                </a:solidFill>
              </a:rPr>
            </a:br>
            <a:r>
              <a:rPr lang="cs-CZ" altLang="cs-CZ">
                <a:solidFill>
                  <a:schemeClr val="tx2"/>
                </a:solidFill>
              </a:rPr>
              <a:t>firemní WiFi sítě</a:t>
            </a:r>
          </a:p>
        </p:txBody>
      </p:sp>
      <p:sp>
        <p:nvSpPr>
          <p:cNvPr id="3" name="Zástupný symbol pro číslo snímku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FDBE616-9F17-45D6-B26E-723A33C9014A}" type="slidenum">
              <a:rPr lang="cs-CZ" smtClean="0"/>
              <a:pPr>
                <a:defRPr/>
              </a:pPr>
              <a:t>57</a:t>
            </a:fld>
            <a:endParaRPr lang="cs-CZ"/>
          </a:p>
        </p:txBody>
      </p:sp>
      <p:sp>
        <p:nvSpPr>
          <p:cNvPr id="61444" name="Obdélník 3"/>
          <p:cNvSpPr>
            <a:spLocks noChangeArrowheads="1"/>
          </p:cNvSpPr>
          <p:nvPr/>
        </p:nvSpPr>
        <p:spPr bwMode="auto">
          <a:xfrm>
            <a:off x="214739" y="1240265"/>
            <a:ext cx="8792309" cy="371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ts val="450"/>
              </a:spcBef>
              <a:buFont typeface="Wingdings" pitchFamily="2" charset="2"/>
              <a:buChar char="§"/>
            </a:pPr>
            <a:r>
              <a:rPr lang="cs-CZ" altLang="cs-CZ" sz="1800" dirty="0">
                <a:solidFill>
                  <a:schemeClr val="tx2"/>
                </a:solidFill>
              </a:rPr>
              <a:t>V Access Pointu (AP)zaveďte tabulku povolených MAC adres </a:t>
            </a:r>
          </a:p>
          <a:p>
            <a:pPr eaLnBrk="1" hangingPunct="1">
              <a:spcBef>
                <a:spcPts val="450"/>
              </a:spcBef>
              <a:buFont typeface="Wingdings" pitchFamily="2" charset="2"/>
              <a:buChar char="§"/>
            </a:pPr>
            <a:r>
              <a:rPr lang="cs-CZ" altLang="cs-CZ" sz="1800" dirty="0">
                <a:solidFill>
                  <a:schemeClr val="tx2"/>
                </a:solidFill>
              </a:rPr>
              <a:t>Zapněte WPA (Wi-Fi </a:t>
            </a:r>
            <a:r>
              <a:rPr lang="cs-CZ" altLang="cs-CZ" sz="1800" dirty="0" err="1">
                <a:solidFill>
                  <a:schemeClr val="tx2"/>
                </a:solidFill>
              </a:rPr>
              <a:t>Protected</a:t>
            </a:r>
            <a:r>
              <a:rPr lang="cs-CZ" altLang="cs-CZ" sz="1800" dirty="0">
                <a:solidFill>
                  <a:schemeClr val="tx2"/>
                </a:solidFill>
              </a:rPr>
              <a:t> Access), pokud  už musíte mít WEP, (</a:t>
            </a:r>
            <a:r>
              <a:rPr lang="cs-CZ" altLang="cs-CZ" sz="1800" dirty="0" err="1">
                <a:solidFill>
                  <a:schemeClr val="tx2"/>
                </a:solidFill>
              </a:rPr>
              <a:t>Wired</a:t>
            </a:r>
            <a:r>
              <a:rPr lang="cs-CZ" altLang="cs-CZ" sz="1800" dirty="0">
                <a:solidFill>
                  <a:schemeClr val="tx2"/>
                </a:solidFill>
              </a:rPr>
              <a:t> </a:t>
            </a:r>
            <a:r>
              <a:rPr lang="cs-CZ" altLang="cs-CZ" sz="1800" dirty="0" err="1">
                <a:solidFill>
                  <a:schemeClr val="tx2"/>
                </a:solidFill>
              </a:rPr>
              <a:t>Equivalent</a:t>
            </a:r>
            <a:r>
              <a:rPr lang="cs-CZ" altLang="cs-CZ" sz="1800" dirty="0">
                <a:solidFill>
                  <a:schemeClr val="tx2"/>
                </a:solidFill>
              </a:rPr>
              <a:t> </a:t>
            </a:r>
            <a:r>
              <a:rPr lang="cs-CZ" altLang="cs-CZ" sz="1800" dirty="0" err="1">
                <a:solidFill>
                  <a:schemeClr val="tx2"/>
                </a:solidFill>
              </a:rPr>
              <a:t>Privacy</a:t>
            </a:r>
            <a:r>
              <a:rPr lang="cs-CZ" altLang="cs-CZ" sz="1800" dirty="0">
                <a:solidFill>
                  <a:schemeClr val="tx2"/>
                </a:solidFill>
              </a:rPr>
              <a:t>) tak se 128bitovým klíčem </a:t>
            </a:r>
          </a:p>
          <a:p>
            <a:pPr eaLnBrk="1" hangingPunct="1">
              <a:spcBef>
                <a:spcPts val="450"/>
              </a:spcBef>
              <a:buFont typeface="Wingdings" pitchFamily="2" charset="2"/>
              <a:buChar char="§"/>
            </a:pPr>
            <a:r>
              <a:rPr lang="cs-CZ" altLang="cs-CZ" sz="1800" dirty="0">
                <a:solidFill>
                  <a:schemeClr val="tx2"/>
                </a:solidFill>
              </a:rPr>
              <a:t>Pravidelně klíče měňte (např. 1x za měsíc)</a:t>
            </a:r>
          </a:p>
          <a:p>
            <a:pPr eaLnBrk="1" hangingPunct="1">
              <a:spcBef>
                <a:spcPts val="450"/>
              </a:spcBef>
              <a:buFont typeface="Wingdings" pitchFamily="2" charset="2"/>
              <a:buChar char="§"/>
            </a:pPr>
            <a:r>
              <a:rPr lang="cs-CZ" altLang="cs-CZ" sz="1800" dirty="0">
                <a:solidFill>
                  <a:schemeClr val="tx2"/>
                </a:solidFill>
              </a:rPr>
              <a:t>Nepovolujte DHCP a adresy přidělujte ručně </a:t>
            </a:r>
          </a:p>
          <a:p>
            <a:pPr eaLnBrk="1" hangingPunct="1">
              <a:spcBef>
                <a:spcPts val="450"/>
              </a:spcBef>
              <a:buFont typeface="Wingdings" pitchFamily="2" charset="2"/>
              <a:buChar char="§"/>
            </a:pPr>
            <a:r>
              <a:rPr lang="cs-CZ" altLang="cs-CZ" sz="1800" dirty="0">
                <a:solidFill>
                  <a:schemeClr val="tx2"/>
                </a:solidFill>
              </a:rPr>
              <a:t>Pokud je to možné, nastavte také tabulku povolených IP adres </a:t>
            </a:r>
          </a:p>
          <a:p>
            <a:pPr eaLnBrk="1" hangingPunct="1">
              <a:spcBef>
                <a:spcPts val="450"/>
              </a:spcBef>
              <a:buFont typeface="Wingdings" pitchFamily="2" charset="2"/>
              <a:buChar char="§"/>
            </a:pPr>
            <a:r>
              <a:rPr lang="cs-CZ" altLang="cs-CZ" sz="1800" dirty="0">
                <a:solidFill>
                  <a:schemeClr val="tx2"/>
                </a:solidFill>
              </a:rPr>
              <a:t>Zakažte SSID </a:t>
            </a:r>
            <a:r>
              <a:rPr lang="cs-CZ" altLang="cs-CZ" sz="1800" dirty="0" err="1">
                <a:solidFill>
                  <a:schemeClr val="tx2"/>
                </a:solidFill>
              </a:rPr>
              <a:t>Broadcast</a:t>
            </a:r>
            <a:r>
              <a:rPr lang="cs-CZ" altLang="cs-CZ" sz="1800" dirty="0">
                <a:solidFill>
                  <a:schemeClr val="tx2"/>
                </a:solidFill>
              </a:rPr>
              <a:t> (rozhlašování)</a:t>
            </a:r>
          </a:p>
          <a:p>
            <a:pPr eaLnBrk="1" hangingPunct="1">
              <a:spcBef>
                <a:spcPts val="450"/>
              </a:spcBef>
              <a:buFont typeface="Wingdings" pitchFamily="2" charset="2"/>
              <a:buChar char="§"/>
            </a:pPr>
            <a:r>
              <a:rPr lang="cs-CZ" altLang="cs-CZ" sz="1800" dirty="0">
                <a:solidFill>
                  <a:schemeClr val="tx2"/>
                </a:solidFill>
              </a:rPr>
              <a:t>Znemožněte fyzický přístup uživatelů k AP (aspoň ho dát ke stropu)</a:t>
            </a:r>
          </a:p>
          <a:p>
            <a:pPr eaLnBrk="1" hangingPunct="1">
              <a:spcBef>
                <a:spcPts val="450"/>
              </a:spcBef>
              <a:buFont typeface="Wingdings" pitchFamily="2" charset="2"/>
              <a:buChar char="§"/>
            </a:pPr>
            <a:r>
              <a:rPr lang="cs-CZ" altLang="cs-CZ" sz="1800" dirty="0">
                <a:solidFill>
                  <a:schemeClr val="tx2"/>
                </a:solidFill>
              </a:rPr>
              <a:t>Pravidelně kontroluje síť i logy z AP </a:t>
            </a:r>
          </a:p>
          <a:p>
            <a:pPr eaLnBrk="1" hangingPunct="1">
              <a:spcBef>
                <a:spcPts val="450"/>
              </a:spcBef>
              <a:buFont typeface="Wingdings" pitchFamily="2" charset="2"/>
              <a:buChar char="§"/>
            </a:pPr>
            <a:r>
              <a:rPr lang="cs-CZ" altLang="cs-CZ" sz="1800" dirty="0">
                <a:solidFill>
                  <a:schemeClr val="tx2"/>
                </a:solidFill>
              </a:rPr>
              <a:t>Omezte výkon tak, aby síť zbytečně nepřesahovala prostory vaší firmy </a:t>
            </a:r>
          </a:p>
          <a:p>
            <a:pPr eaLnBrk="1" hangingPunct="1">
              <a:spcBef>
                <a:spcPts val="450"/>
              </a:spcBef>
              <a:buFont typeface="Wingdings" pitchFamily="2" charset="2"/>
              <a:buChar char="§"/>
            </a:pPr>
            <a:r>
              <a:rPr lang="cs-CZ" altLang="cs-CZ" sz="1800" dirty="0">
                <a:solidFill>
                  <a:schemeClr val="tx2"/>
                </a:solidFill>
              </a:rPr>
              <a:t>Pokud chcete opravdu zajistit bezpečnost, používejte VPN (Virtuální privátní síť)</a:t>
            </a:r>
          </a:p>
        </p:txBody>
      </p:sp>
    </p:spTree>
    <p:extLst>
      <p:ext uri="{BB962C8B-B14F-4D97-AF65-F5344CB8AC3E}">
        <p14:creationId xmlns:p14="http://schemas.microsoft.com/office/powerpoint/2010/main" val="2873956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Zástupný obsah 6" descr="Obsah obrázku stůl&#10;&#10;Popis byl vytvořen automaticky">
            <a:extLst>
              <a:ext uri="{FF2B5EF4-FFF2-40B4-BE49-F238E27FC236}">
                <a16:creationId xmlns:a16="http://schemas.microsoft.com/office/drawing/2014/main" xmlns="" id="{CAE48C6B-78BB-42EE-A030-5D338E88C6E6}"/>
              </a:ext>
            </a:extLst>
          </p:cNvPr>
          <p:cNvPicPr>
            <a:picLocks noGrp="1" noChangeAspect="1"/>
          </p:cNvPicPr>
          <p:nvPr>
            <p:ph idx="1"/>
          </p:nvPr>
        </p:nvPicPr>
        <p:blipFill>
          <a:blip r:embed="rId2"/>
          <a:stretch>
            <a:fillRect/>
          </a:stretch>
        </p:blipFill>
        <p:spPr>
          <a:xfrm>
            <a:off x="409781" y="0"/>
            <a:ext cx="8324435" cy="5143500"/>
          </a:xfrm>
        </p:spPr>
      </p:pic>
    </p:spTree>
    <p:extLst>
      <p:ext uri="{BB962C8B-B14F-4D97-AF65-F5344CB8AC3E}">
        <p14:creationId xmlns:p14="http://schemas.microsoft.com/office/powerpoint/2010/main" val="163973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Client and AP Association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49"/>
            <a:ext cx="3740150" cy="2603501"/>
          </a:xfrm>
        </p:spPr>
        <p:txBody>
          <a:bodyPr/>
          <a:lstStyle/>
          <a:p>
            <a:pPr marL="73085" lvl="1" indent="0">
              <a:buNone/>
            </a:pPr>
            <a:r>
              <a:rPr lang="en-US" sz="1800" dirty="0">
                <a:solidFill>
                  <a:srgbClr val="000000"/>
                </a:solidFill>
              </a:rPr>
              <a:t>For wireless devices to communicate over a network, they must first associate with an AP or wireless router.</a:t>
            </a:r>
          </a:p>
          <a:p>
            <a:pPr marL="73085" lvl="1" indent="0">
              <a:buNone/>
            </a:pPr>
            <a:r>
              <a:rPr lang="en-US" sz="1800" dirty="0">
                <a:solidFill>
                  <a:srgbClr val="000000"/>
                </a:solidFill>
              </a:rPr>
              <a:t>Wireless devices complete the following three stage process:</a:t>
            </a:r>
          </a:p>
          <a:p>
            <a:pPr marL="358835" lvl="1" indent="-285750"/>
            <a:r>
              <a:rPr lang="en-US" sz="1600" dirty="0">
                <a:solidFill>
                  <a:srgbClr val="000000"/>
                </a:solidFill>
              </a:rPr>
              <a:t>Discover a wireless AP</a:t>
            </a:r>
          </a:p>
          <a:p>
            <a:pPr marL="358835" lvl="1" indent="-285750"/>
            <a:r>
              <a:rPr lang="en-US" sz="1600" dirty="0">
                <a:solidFill>
                  <a:srgbClr val="000000"/>
                </a:solidFill>
              </a:rPr>
              <a:t>Authenticate with the AP</a:t>
            </a:r>
          </a:p>
          <a:p>
            <a:pPr marL="358835" lvl="1" indent="-285750"/>
            <a:r>
              <a:rPr lang="en-US" sz="1600" dirty="0">
                <a:solidFill>
                  <a:srgbClr val="000000"/>
                </a:solidFill>
              </a:rPr>
              <a:t>Associate with the AP</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 id="{5162E844-B4B3-499A-A303-0676D66D3340}"/>
              </a:ext>
            </a:extLst>
          </p:cNvPr>
          <p:cNvPicPr>
            <a:picLocks noChangeAspect="1"/>
          </p:cNvPicPr>
          <p:nvPr/>
        </p:nvPicPr>
        <p:blipFill>
          <a:blip r:embed="rId3"/>
          <a:stretch>
            <a:fillRect/>
          </a:stretch>
        </p:blipFill>
        <p:spPr>
          <a:xfrm>
            <a:off x="4286317" y="1690804"/>
            <a:ext cx="4586221" cy="2431818"/>
          </a:xfrm>
          <a:prstGeom prst="rect">
            <a:avLst/>
          </a:prstGeom>
        </p:spPr>
      </p:pic>
    </p:spTree>
    <p:extLst>
      <p:ext uri="{BB962C8B-B14F-4D97-AF65-F5344CB8AC3E}">
        <p14:creationId xmlns:p14="http://schemas.microsoft.com/office/powerpoint/2010/main" val="2705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Benefits of Wireless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rgbClr val="000000"/>
                </a:solidFill>
              </a:rPr>
              <a:t>A Wireless LAN (WLAN) is a type of wireless network that is commonly used in homes, offices, and campus environments.</a:t>
            </a:r>
          </a:p>
          <a:p>
            <a:pPr marL="342900" indent="-342900" algn="l">
              <a:buFont typeface="Arial" panose="020B0604020202020204" pitchFamily="34" charset="0"/>
              <a:buChar char="•"/>
            </a:pPr>
            <a:r>
              <a:rPr lang="en-US" sz="1600" dirty="0">
                <a:solidFill>
                  <a:srgbClr val="000000"/>
                </a:solidFill>
              </a:rPr>
              <a:t>WLANs make mobility possible within the home and business environments.</a:t>
            </a:r>
          </a:p>
          <a:p>
            <a:pPr marL="342900" indent="-342900" algn="l">
              <a:buFont typeface="Arial" panose="020B0604020202020204" pitchFamily="34" charset="0"/>
              <a:buChar char="•"/>
            </a:pPr>
            <a:r>
              <a:rPr lang="en-US" sz="1600" dirty="0">
                <a:solidFill>
                  <a:srgbClr val="000000"/>
                </a:solidFill>
              </a:rPr>
              <a:t>Wireless infrastructures adapt to </a:t>
            </a:r>
            <a:r>
              <a:rPr lang="en-US" sz="1600" dirty="0">
                <a:solidFill>
                  <a:srgbClr val="FF0000"/>
                </a:solidFill>
              </a:rPr>
              <a:t>rapidly changing needs and technologies</a:t>
            </a:r>
            <a:r>
              <a:rPr lang="en-US" sz="1600" dirty="0">
                <a:solidFill>
                  <a:srgbClr val="000000"/>
                </a:solidFill>
              </a:rPr>
              <a:t>.</a:t>
            </a: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xmlns="" id="{8E4162D0-8A73-4576-A054-58F967E9BCB6}"/>
              </a:ext>
            </a:extLst>
          </p:cNvPr>
          <p:cNvPicPr>
            <a:picLocks noChangeAspect="1"/>
          </p:cNvPicPr>
          <p:nvPr/>
        </p:nvPicPr>
        <p:blipFill>
          <a:blip r:embed="rId3"/>
          <a:stretch>
            <a:fillRect/>
          </a:stretch>
        </p:blipFill>
        <p:spPr>
          <a:xfrm>
            <a:off x="5418068" y="855419"/>
            <a:ext cx="2927420" cy="195039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Client and AP Association (Cont.)</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49"/>
            <a:ext cx="7913688" cy="2603501"/>
          </a:xfrm>
        </p:spPr>
        <p:txBody>
          <a:bodyPr/>
          <a:lstStyle/>
          <a:p>
            <a:pPr marL="73085" lvl="1" indent="0">
              <a:buNone/>
            </a:pPr>
            <a:r>
              <a:rPr lang="en-US" sz="1800" dirty="0">
                <a:solidFill>
                  <a:srgbClr val="000000"/>
                </a:solidFill>
              </a:rPr>
              <a:t>To achieve successful association, a wireless client and an AP must agree on specific parameters:</a:t>
            </a:r>
          </a:p>
          <a:p>
            <a:pPr marL="358835" lvl="1" indent="-285750"/>
            <a:r>
              <a:rPr lang="en-US" sz="1600" b="1" dirty="0">
                <a:solidFill>
                  <a:srgbClr val="000000"/>
                </a:solidFill>
              </a:rPr>
              <a:t>SSID</a:t>
            </a:r>
            <a:r>
              <a:rPr lang="en-US" sz="1600" dirty="0">
                <a:solidFill>
                  <a:srgbClr val="000000"/>
                </a:solidFill>
              </a:rPr>
              <a:t> – The client needs to know the name of the network to connect.</a:t>
            </a:r>
          </a:p>
          <a:p>
            <a:pPr marL="358835" lvl="1" indent="-285750"/>
            <a:r>
              <a:rPr lang="en-US" sz="1600" b="1" dirty="0">
                <a:solidFill>
                  <a:srgbClr val="000000"/>
                </a:solidFill>
              </a:rPr>
              <a:t>Password</a:t>
            </a:r>
            <a:r>
              <a:rPr lang="en-US" sz="1600" dirty="0">
                <a:solidFill>
                  <a:srgbClr val="000000"/>
                </a:solidFill>
              </a:rPr>
              <a:t> – This is required for the client to authenticate to the AP.</a:t>
            </a:r>
          </a:p>
          <a:p>
            <a:pPr marL="358835" lvl="1" indent="-285750"/>
            <a:r>
              <a:rPr lang="en-US" sz="1600" b="1" dirty="0">
                <a:solidFill>
                  <a:srgbClr val="000000"/>
                </a:solidFill>
              </a:rPr>
              <a:t>Network mode </a:t>
            </a:r>
            <a:r>
              <a:rPr lang="en-US" sz="1600" dirty="0">
                <a:solidFill>
                  <a:srgbClr val="000000"/>
                </a:solidFill>
              </a:rPr>
              <a:t>– The 802.11 standard in use.</a:t>
            </a:r>
          </a:p>
          <a:p>
            <a:pPr marL="358835" lvl="1" indent="-285750"/>
            <a:r>
              <a:rPr lang="en-US" sz="1600" b="1" dirty="0">
                <a:solidFill>
                  <a:srgbClr val="000000"/>
                </a:solidFill>
              </a:rPr>
              <a:t>Security mode </a:t>
            </a:r>
            <a:r>
              <a:rPr lang="en-US" sz="1600" dirty="0">
                <a:solidFill>
                  <a:srgbClr val="000000"/>
                </a:solidFill>
              </a:rPr>
              <a:t>– The security parameter settings, i.e. WEP, WPA, or WPA2.</a:t>
            </a:r>
          </a:p>
          <a:p>
            <a:pPr marL="358835" lvl="1" indent="-285750"/>
            <a:r>
              <a:rPr lang="en-US" sz="1600" b="1" dirty="0">
                <a:solidFill>
                  <a:srgbClr val="000000"/>
                </a:solidFill>
              </a:rPr>
              <a:t>Channel settings </a:t>
            </a:r>
            <a:r>
              <a:rPr lang="en-US" sz="1600" dirty="0">
                <a:solidFill>
                  <a:srgbClr val="000000"/>
                </a:solidFill>
              </a:rPr>
              <a:t>– The frequency bands in use.</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550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Passive and Active Discover Mode</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731837"/>
            <a:ext cx="3997323" cy="4078287"/>
          </a:xfrm>
        </p:spPr>
        <p:txBody>
          <a:bodyPr/>
          <a:lstStyle/>
          <a:p>
            <a:pPr marL="0" indent="0" algn="l"/>
            <a:r>
              <a:rPr lang="en-US" sz="1600" dirty="0">
                <a:solidFill>
                  <a:srgbClr val="000000"/>
                </a:solidFill>
              </a:rPr>
              <a:t>Wireless clients connect to the AP using a passive or active scanning (probing) process. </a:t>
            </a:r>
          </a:p>
          <a:p>
            <a:pPr marL="415985" lvl="1" indent="-342900">
              <a:buFont typeface="Arial" panose="020B0604020202020204" pitchFamily="34" charset="0"/>
              <a:buChar char="•"/>
            </a:pPr>
            <a:r>
              <a:rPr lang="en-US" sz="1600" b="1" dirty="0">
                <a:solidFill>
                  <a:srgbClr val="000000"/>
                </a:solidFill>
              </a:rPr>
              <a:t>Passive mode </a:t>
            </a:r>
            <a:r>
              <a:rPr lang="en-US" sz="1600" dirty="0">
                <a:solidFill>
                  <a:srgbClr val="000000"/>
                </a:solidFill>
              </a:rPr>
              <a:t>– AP openly advertises its service by periodically sending broadcast </a:t>
            </a:r>
            <a:r>
              <a:rPr lang="en-US" sz="1600" dirty="0">
                <a:solidFill>
                  <a:srgbClr val="FF0000"/>
                </a:solidFill>
              </a:rPr>
              <a:t>beacon</a:t>
            </a:r>
            <a:r>
              <a:rPr lang="en-US" sz="1600" dirty="0">
                <a:solidFill>
                  <a:srgbClr val="000000"/>
                </a:solidFill>
              </a:rPr>
              <a:t> </a:t>
            </a:r>
            <a:r>
              <a:rPr lang="cs-CZ" sz="1600" dirty="0">
                <a:solidFill>
                  <a:srgbClr val="000000"/>
                </a:solidFill>
              </a:rPr>
              <a:t>(maják) </a:t>
            </a:r>
            <a:r>
              <a:rPr lang="en-US" sz="1600" dirty="0">
                <a:solidFill>
                  <a:srgbClr val="000000"/>
                </a:solidFill>
              </a:rPr>
              <a:t>frames containing the SSID, supported standards, and security settings.</a:t>
            </a:r>
          </a:p>
          <a:p>
            <a:pPr marL="415985" lvl="1" indent="-342900">
              <a:buFont typeface="Arial" panose="020B0604020202020204" pitchFamily="34" charset="0"/>
              <a:buChar char="•"/>
            </a:pPr>
            <a:r>
              <a:rPr lang="en-US" sz="1600" b="1" dirty="0">
                <a:solidFill>
                  <a:srgbClr val="000000"/>
                </a:solidFill>
              </a:rPr>
              <a:t>Active mode </a:t>
            </a:r>
            <a:r>
              <a:rPr lang="en-US" sz="1600" dirty="0">
                <a:solidFill>
                  <a:srgbClr val="000000"/>
                </a:solidFill>
              </a:rPr>
              <a:t>– Wireless clients </a:t>
            </a:r>
            <a:r>
              <a:rPr lang="en-US" sz="1600" dirty="0">
                <a:solidFill>
                  <a:srgbClr val="FF0000"/>
                </a:solidFill>
              </a:rPr>
              <a:t>must know the name of the SSID</a:t>
            </a:r>
            <a:r>
              <a:rPr lang="en-US" sz="1600" dirty="0">
                <a:solidFill>
                  <a:srgbClr val="000000"/>
                </a:solidFill>
              </a:rPr>
              <a:t>. The wireless client initiates the process by broadcasting a probe request frame on multiple channels. </a:t>
            </a: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90D136F8-2584-410C-9668-B6E1046C53A8}"/>
              </a:ext>
            </a:extLst>
          </p:cNvPr>
          <p:cNvPicPr>
            <a:picLocks noChangeAspect="1"/>
          </p:cNvPicPr>
          <p:nvPr/>
        </p:nvPicPr>
        <p:blipFill>
          <a:blip r:embed="rId3"/>
          <a:stretch>
            <a:fillRect/>
          </a:stretch>
        </p:blipFill>
        <p:spPr>
          <a:xfrm>
            <a:off x="4953000" y="987617"/>
            <a:ext cx="2454198" cy="1709737"/>
          </a:xfrm>
          <a:prstGeom prst="rect">
            <a:avLst/>
          </a:prstGeom>
        </p:spPr>
      </p:pic>
      <p:sp>
        <p:nvSpPr>
          <p:cNvPr id="10" name="Rectangle 9">
            <a:extLst>
              <a:ext uri="{FF2B5EF4-FFF2-40B4-BE49-F238E27FC236}">
                <a16:creationId xmlns:a16="http://schemas.microsoft.com/office/drawing/2014/main" xmlns="" id="{7BB98524-B210-49BE-AB9C-B15FC935C85F}"/>
              </a:ext>
            </a:extLst>
          </p:cNvPr>
          <p:cNvSpPr/>
          <p:nvPr/>
        </p:nvSpPr>
        <p:spPr>
          <a:xfrm>
            <a:off x="7610475" y="1763871"/>
            <a:ext cx="1209676" cy="307777"/>
          </a:xfrm>
          <a:prstGeom prst="rect">
            <a:avLst/>
          </a:prstGeom>
        </p:spPr>
        <p:txBody>
          <a:bodyPr wrap="square">
            <a:spAutoFit/>
          </a:bodyPr>
          <a:lstStyle/>
          <a:p>
            <a:r>
              <a:rPr lang="en-US" sz="1400" b="1" dirty="0">
                <a:solidFill>
                  <a:srgbClr val="000000"/>
                </a:solidFill>
                <a:latin typeface="CiscoSans"/>
              </a:rPr>
              <a:t>Passive mode</a:t>
            </a:r>
            <a:endParaRPr lang="en-US" sz="1400" b="1" dirty="0">
              <a:solidFill>
                <a:srgbClr val="000000"/>
              </a:solidFill>
            </a:endParaRPr>
          </a:p>
        </p:txBody>
      </p:sp>
      <p:pic>
        <p:nvPicPr>
          <p:cNvPr id="2" name="Picture 1">
            <a:extLst>
              <a:ext uri="{FF2B5EF4-FFF2-40B4-BE49-F238E27FC236}">
                <a16:creationId xmlns:a16="http://schemas.microsoft.com/office/drawing/2014/main" xmlns="" id="{3412303B-0BC9-454D-8539-9B757CDF5D9F}"/>
              </a:ext>
            </a:extLst>
          </p:cNvPr>
          <p:cNvPicPr>
            <a:picLocks noChangeAspect="1"/>
          </p:cNvPicPr>
          <p:nvPr/>
        </p:nvPicPr>
        <p:blipFill>
          <a:blip r:embed="rId4"/>
          <a:stretch>
            <a:fillRect/>
          </a:stretch>
        </p:blipFill>
        <p:spPr>
          <a:xfrm>
            <a:off x="4953000" y="2953135"/>
            <a:ext cx="2762249" cy="1593079"/>
          </a:xfrm>
          <a:prstGeom prst="rect">
            <a:avLst/>
          </a:prstGeom>
        </p:spPr>
      </p:pic>
      <p:sp>
        <p:nvSpPr>
          <p:cNvPr id="11" name="Rectangle 10">
            <a:extLst>
              <a:ext uri="{FF2B5EF4-FFF2-40B4-BE49-F238E27FC236}">
                <a16:creationId xmlns:a16="http://schemas.microsoft.com/office/drawing/2014/main" xmlns="" id="{0E2D58DD-5F4A-411B-AB2B-32F927F08580}"/>
              </a:ext>
            </a:extLst>
          </p:cNvPr>
          <p:cNvSpPr/>
          <p:nvPr/>
        </p:nvSpPr>
        <p:spPr>
          <a:xfrm>
            <a:off x="7610475" y="3595785"/>
            <a:ext cx="1209676" cy="307777"/>
          </a:xfrm>
          <a:prstGeom prst="rect">
            <a:avLst/>
          </a:prstGeom>
        </p:spPr>
        <p:txBody>
          <a:bodyPr wrap="square">
            <a:spAutoFit/>
          </a:bodyPr>
          <a:lstStyle/>
          <a:p>
            <a:r>
              <a:rPr lang="en-US" sz="1400" b="1" dirty="0">
                <a:solidFill>
                  <a:srgbClr val="000000"/>
                </a:solidFill>
                <a:latin typeface="CiscoSans"/>
              </a:rPr>
              <a:t>Active mode</a:t>
            </a:r>
            <a:endParaRPr lang="en-US" sz="1400" b="1" dirty="0">
              <a:solidFill>
                <a:srgbClr val="000000"/>
              </a:solidFill>
            </a:endParaRPr>
          </a:p>
        </p:txBody>
      </p:sp>
    </p:spTree>
    <p:extLst>
      <p:ext uri="{BB962C8B-B14F-4D97-AF65-F5344CB8AC3E}">
        <p14:creationId xmlns:p14="http://schemas.microsoft.com/office/powerpoint/2010/main" val="35422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12.4 CAPWAP Operation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CAPWAP</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8280400" cy="3669812"/>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FF0000"/>
                </a:solidFill>
              </a:rPr>
              <a:t>Control and Provisioning of Wireless Access Points </a:t>
            </a:r>
            <a:r>
              <a:rPr lang="en-US" sz="1800" dirty="0">
                <a:solidFill>
                  <a:srgbClr val="000000"/>
                </a:solidFill>
              </a:rPr>
              <a:t>(CAPWAP) function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Split Media Access Control (MAC) Architecture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DTLS Encryption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Flex Connect Aps</a:t>
            </a: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0" indent="0" algn="l" defTabSz="684213" fontAlgn="base">
              <a:spcBef>
                <a:spcPts val="0"/>
              </a:spcBef>
              <a:buClr>
                <a:schemeClr val="tx2"/>
              </a:buClr>
              <a:buSzPct val="90000"/>
            </a:pPr>
            <a:endParaRPr lang="en-US" sz="1800" dirty="0">
              <a:solidFill>
                <a:srgbClr val="000000"/>
              </a:solidFill>
            </a:endParaRP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4564</a:t>
            </a:r>
            <a:r>
              <a:rPr lang="en-US" sz="1600" b="0" i="0" dirty="0">
                <a:solidFill>
                  <a:srgbClr val="111111"/>
                </a:solidFill>
                <a:effectLst/>
                <a:latin typeface="Arial" panose="020B0604020202020204" pitchFamily="34" charset="0"/>
              </a:rPr>
              <a:t> defines the objectives for the CAPWAP protocol.</a:t>
            </a: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5418</a:t>
            </a:r>
            <a:r>
              <a:rPr lang="en-US" sz="1600" b="0" i="0" dirty="0">
                <a:solidFill>
                  <a:srgbClr val="111111"/>
                </a:solidFill>
                <a:effectLst/>
                <a:latin typeface="Arial" panose="020B0604020202020204" pitchFamily="34" charset="0"/>
              </a:rPr>
              <a:t> covers the threat analysis for IEEE 802.11 deployments.</a:t>
            </a:r>
          </a:p>
          <a:p>
            <a:pPr marL="285750" indent="-285750" algn="l">
              <a:buFont typeface="Wingdings" panose="05000000000000000000" pitchFamily="2" charset="2"/>
              <a:buChar char="§"/>
            </a:pPr>
            <a:r>
              <a:rPr lang="en-US" sz="1600" b="1" i="0" dirty="0">
                <a:solidFill>
                  <a:srgbClr val="111111"/>
                </a:solidFill>
                <a:effectLst/>
                <a:latin typeface="Arial" panose="020B0604020202020204" pitchFamily="34" charset="0"/>
              </a:rPr>
              <a:t>RFC 5415</a:t>
            </a:r>
            <a:r>
              <a:rPr lang="en-US" sz="1600" b="0" i="0" dirty="0">
                <a:solidFill>
                  <a:srgbClr val="111111"/>
                </a:solidFill>
                <a:effectLst/>
                <a:latin typeface="Arial" panose="020B0604020202020204" pitchFamily="34" charset="0"/>
              </a:rPr>
              <a:t> defines the actual CAPWAP protocol specifications.</a:t>
            </a:r>
          </a:p>
          <a:p>
            <a:pPr marL="285750" indent="-285750" algn="l" defTabSz="684213" fontAlgn="base">
              <a:spcBef>
                <a:spcPts val="0"/>
              </a:spcBef>
              <a:buClr>
                <a:schemeClr val="tx2"/>
              </a:buClr>
              <a:buSzPct val="90000"/>
              <a:buFont typeface="Arial" panose="020B0604020202020204" pitchFamily="34" charset="0"/>
              <a:buChar char="•"/>
            </a:pPr>
            <a:endParaRPr lang="en-US" sz="18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18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Introduction to CAPWAP</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90469" y="731837"/>
            <a:ext cx="4310131"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CAPWAP is an IEEE standard protocol that enables a WLC to manage multiple APs and WLANs.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Based on LWAPP but adds additional security with Datagram Transport Layer Security (</a:t>
            </a:r>
            <a:r>
              <a:rPr lang="en-US" sz="1600" dirty="0">
                <a:solidFill>
                  <a:srgbClr val="FF0000"/>
                </a:solidFill>
              </a:rPr>
              <a:t>DLTS</a:t>
            </a:r>
            <a:r>
              <a:rPr lang="en-US" sz="1600" dirty="0">
                <a:solidFill>
                  <a:srgbClr val="000000"/>
                </a:solidFill>
              </a:rPr>
              <a:t>).</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Encapsulates and forwards WLAN client traffic between an AP and a WLC over  tunnels using UDP ports 5246 and 5247.</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Operates over both IPv4 and IPv6. IPv4 uses IP protocol 17 and IPv6 uses IP protocol 136.</a:t>
            </a:r>
            <a:endParaRPr lang="en-US" sz="15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xmlns="" id="{0F48CA15-E45D-45AD-AB09-AD2CCD8D3BB3}"/>
              </a:ext>
            </a:extLst>
          </p:cNvPr>
          <p:cNvPicPr>
            <a:picLocks noChangeAspect="1"/>
          </p:cNvPicPr>
          <p:nvPr/>
        </p:nvPicPr>
        <p:blipFill>
          <a:blip r:embed="rId3"/>
          <a:stretch>
            <a:fillRect/>
          </a:stretch>
        </p:blipFill>
        <p:spPr>
          <a:xfrm>
            <a:off x="4800600" y="1276350"/>
            <a:ext cx="3810000" cy="2590800"/>
          </a:xfrm>
          <a:prstGeom prst="rect">
            <a:avLst/>
          </a:prstGeom>
        </p:spPr>
      </p:pic>
    </p:spTree>
    <p:extLst>
      <p:ext uri="{BB962C8B-B14F-4D97-AF65-F5344CB8AC3E}">
        <p14:creationId xmlns:p14="http://schemas.microsoft.com/office/powerpoint/2010/main" val="27562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xmlns="" id="{33300954-AF5E-4D60-BB6F-B4150D489E80}"/>
              </a:ext>
            </a:extLst>
          </p:cNvPr>
          <p:cNvPicPr>
            <a:picLocks noGrp="1" noChangeAspect="1"/>
          </p:cNvPicPr>
          <p:nvPr>
            <p:ph idx="1"/>
          </p:nvPr>
        </p:nvPicPr>
        <p:blipFill>
          <a:blip r:embed="rId2"/>
          <a:stretch>
            <a:fillRect/>
          </a:stretch>
        </p:blipFill>
        <p:spPr>
          <a:xfrm>
            <a:off x="2109281" y="1347788"/>
            <a:ext cx="4210011" cy="3795712"/>
          </a:xfrm>
        </p:spPr>
      </p:pic>
      <p:sp>
        <p:nvSpPr>
          <p:cNvPr id="3" name="Nadpis 2">
            <a:extLst>
              <a:ext uri="{FF2B5EF4-FFF2-40B4-BE49-F238E27FC236}">
                <a16:creationId xmlns:a16="http://schemas.microsoft.com/office/drawing/2014/main" xmlns="" id="{A5F412B3-23DB-4730-82E0-DBF38FA4025E}"/>
              </a:ext>
            </a:extLst>
          </p:cNvPr>
          <p:cNvSpPr>
            <a:spLocks noGrp="1"/>
          </p:cNvSpPr>
          <p:nvPr>
            <p:ph type="title"/>
          </p:nvPr>
        </p:nvSpPr>
        <p:spPr/>
        <p:txBody>
          <a:bodyPr/>
          <a:lstStyle/>
          <a:p>
            <a:r>
              <a:rPr lang="af-ZA" dirty="0"/>
              <a:t>Výměna zpráv DTLS</a:t>
            </a:r>
          </a:p>
        </p:txBody>
      </p:sp>
    </p:spTree>
    <p:extLst>
      <p:ext uri="{BB962C8B-B14F-4D97-AF65-F5344CB8AC3E}">
        <p14:creationId xmlns:p14="http://schemas.microsoft.com/office/powerpoint/2010/main" val="33837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Split MAC Architecture</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3997323" cy="386661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CAPWAP split MAC concept does all the functions normally performed by individual APs and distributes them between two functional components:</a:t>
            </a:r>
          </a:p>
          <a:p>
            <a:pPr lvl="1">
              <a:lnSpc>
                <a:spcPct val="100000"/>
              </a:lnSpc>
              <a:spcBef>
                <a:spcPts val="300"/>
              </a:spcBef>
              <a:spcAft>
                <a:spcPts val="300"/>
              </a:spcAft>
              <a:buSzPct val="90000"/>
            </a:pPr>
            <a:r>
              <a:rPr lang="en-US" sz="1600" dirty="0">
                <a:solidFill>
                  <a:srgbClr val="000000"/>
                </a:solidFill>
              </a:rPr>
              <a:t>AP MAC Functions</a:t>
            </a:r>
          </a:p>
          <a:p>
            <a:pPr lvl="1">
              <a:lnSpc>
                <a:spcPct val="100000"/>
              </a:lnSpc>
              <a:spcBef>
                <a:spcPts val="300"/>
              </a:spcBef>
              <a:spcAft>
                <a:spcPts val="300"/>
              </a:spcAft>
              <a:buSzPct val="90000"/>
            </a:pPr>
            <a:r>
              <a:rPr lang="en-US" sz="1600" dirty="0">
                <a:solidFill>
                  <a:srgbClr val="000000"/>
                </a:solidFill>
              </a:rPr>
              <a:t>WLC MAC Functions</a:t>
            </a: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xmlns="" id="{D3ED25D6-8E6F-4B4D-BD45-E75897C41FAC}"/>
              </a:ext>
            </a:extLst>
          </p:cNvPr>
          <p:cNvGraphicFramePr>
            <a:graphicFrameLocks/>
          </p:cNvGraphicFramePr>
          <p:nvPr>
            <p:extLst>
              <p:ext uri="{D42A27DB-BD31-4B8C-83A1-F6EECF244321}">
                <p14:modId xmlns:p14="http://schemas.microsoft.com/office/powerpoint/2010/main" val="225717397"/>
              </p:ext>
            </p:extLst>
          </p:nvPr>
        </p:nvGraphicFramePr>
        <p:xfrm>
          <a:off x="4572000" y="1169670"/>
          <a:ext cx="3971924" cy="2804160"/>
        </p:xfrm>
        <a:graphic>
          <a:graphicData uri="http://schemas.openxmlformats.org/drawingml/2006/table">
            <a:tbl>
              <a:tblPr firstRow="1" bandRow="1">
                <a:tableStyleId>{5C22544A-7EE6-4342-B048-85BDC9FD1C3A}</a:tableStyleId>
              </a:tblPr>
              <a:tblGrid>
                <a:gridCol w="1862890">
                  <a:extLst>
                    <a:ext uri="{9D8B030D-6E8A-4147-A177-3AD203B41FA5}">
                      <a16:colId xmlns:a16="http://schemas.microsoft.com/office/drawing/2014/main" xmlns="" val="3729139006"/>
                    </a:ext>
                  </a:extLst>
                </a:gridCol>
                <a:gridCol w="2109034">
                  <a:extLst>
                    <a:ext uri="{9D8B030D-6E8A-4147-A177-3AD203B41FA5}">
                      <a16:colId xmlns:a16="http://schemas.microsoft.com/office/drawing/2014/main" xmlns="" val="817269429"/>
                    </a:ext>
                  </a:extLst>
                </a:gridCol>
              </a:tblGrid>
              <a:tr h="0">
                <a:tc>
                  <a:txBody>
                    <a:bodyPr/>
                    <a:lstStyle/>
                    <a:p>
                      <a:r>
                        <a:rPr lang="en-US" sz="1400" dirty="0"/>
                        <a:t>AP MAC Functions</a:t>
                      </a:r>
                    </a:p>
                  </a:txBody>
                  <a:tcPr/>
                </a:tc>
                <a:tc>
                  <a:txBody>
                    <a:bodyPr/>
                    <a:lstStyle/>
                    <a:p>
                      <a:r>
                        <a:rPr lang="en-US" sz="1400" dirty="0"/>
                        <a:t>WLC MAC Functions</a:t>
                      </a:r>
                    </a:p>
                  </a:txBody>
                  <a:tcPr/>
                </a:tc>
                <a:extLst>
                  <a:ext uri="{0D108BD9-81ED-4DB2-BD59-A6C34878D82A}">
                    <a16:rowId xmlns:a16="http://schemas.microsoft.com/office/drawing/2014/main" xmlns="" val="2583676789"/>
                  </a:ext>
                </a:extLst>
              </a:tr>
              <a:tr h="0">
                <a:tc>
                  <a:txBody>
                    <a:bodyPr/>
                    <a:lstStyle/>
                    <a:p>
                      <a:r>
                        <a:rPr lang="en-US" sz="1400" dirty="0">
                          <a:solidFill>
                            <a:srgbClr val="000000"/>
                          </a:solidFill>
                        </a:rPr>
                        <a:t>Beacons and probe responses</a:t>
                      </a:r>
                    </a:p>
                  </a:txBody>
                  <a:tcPr/>
                </a:tc>
                <a:tc>
                  <a:txBody>
                    <a:bodyPr/>
                    <a:lstStyle/>
                    <a:p>
                      <a:r>
                        <a:rPr lang="en-US" sz="1400" dirty="0">
                          <a:solidFill>
                            <a:srgbClr val="000000"/>
                          </a:solidFill>
                        </a:rPr>
                        <a:t>Authentication</a:t>
                      </a:r>
                    </a:p>
                  </a:txBody>
                  <a:tcPr/>
                </a:tc>
                <a:extLst>
                  <a:ext uri="{0D108BD9-81ED-4DB2-BD59-A6C34878D82A}">
                    <a16:rowId xmlns:a16="http://schemas.microsoft.com/office/drawing/2014/main" xmlns=""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Packet acknowledgements and retransmissions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Association and re-association of roaming clients</a:t>
                      </a:r>
                    </a:p>
                  </a:txBody>
                  <a:tcPr/>
                </a:tc>
                <a:extLst>
                  <a:ext uri="{0D108BD9-81ED-4DB2-BD59-A6C34878D82A}">
                    <a16:rowId xmlns:a16="http://schemas.microsoft.com/office/drawing/2014/main" xmlns=""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queueing and packet prioritization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translation to other protocols</a:t>
                      </a:r>
                    </a:p>
                  </a:txBody>
                  <a:tcPr/>
                </a:tc>
                <a:extLst>
                  <a:ext uri="{0D108BD9-81ED-4DB2-BD59-A6C34878D82A}">
                    <a16:rowId xmlns:a16="http://schemas.microsoft.com/office/drawing/2014/main" xmlns=""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MAC layer data encryption and decryption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Termination of 802.11 traffic on a wired interface</a:t>
                      </a:r>
                    </a:p>
                  </a:txBody>
                  <a:tcPr/>
                </a:tc>
                <a:extLst>
                  <a:ext uri="{0D108BD9-81ED-4DB2-BD59-A6C34878D82A}">
                    <a16:rowId xmlns:a16="http://schemas.microsoft.com/office/drawing/2014/main" xmlns="" val="2495454272"/>
                  </a:ext>
                </a:extLst>
              </a:tr>
            </a:tbl>
          </a:graphicData>
        </a:graphic>
      </p:graphicFrame>
    </p:spTree>
    <p:extLst>
      <p:ext uri="{BB962C8B-B14F-4D97-AF65-F5344CB8AC3E}">
        <p14:creationId xmlns:p14="http://schemas.microsoft.com/office/powerpoint/2010/main" val="3966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DTLS Encryption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3997323"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DTLS provides security between the AP and the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is enabled </a:t>
            </a:r>
            <a:r>
              <a:rPr lang="en-US" sz="1600" dirty="0">
                <a:solidFill>
                  <a:srgbClr val="FF0000"/>
                </a:solidFill>
              </a:rPr>
              <a:t>by default </a:t>
            </a:r>
            <a:r>
              <a:rPr lang="en-US" sz="1600" dirty="0">
                <a:solidFill>
                  <a:srgbClr val="000000"/>
                </a:solidFill>
              </a:rPr>
              <a:t>to secure the CAPWAP control channel and encrypt all management and control traffic between AP and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Data encryption is disabled by default and requires a DTLS license to be installed on the WLC before it can be enabled on the AP.</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 id="{F3107A68-75BE-49F0-8FBE-BB3810419C19}"/>
              </a:ext>
            </a:extLst>
          </p:cNvPr>
          <p:cNvPicPr>
            <a:picLocks noChangeAspect="1"/>
          </p:cNvPicPr>
          <p:nvPr/>
        </p:nvPicPr>
        <p:blipFill>
          <a:blip r:embed="rId3"/>
          <a:stretch>
            <a:fillRect/>
          </a:stretch>
        </p:blipFill>
        <p:spPr>
          <a:xfrm>
            <a:off x="4315837" y="1149406"/>
            <a:ext cx="4595028" cy="2435365"/>
          </a:xfrm>
          <a:prstGeom prst="rect">
            <a:avLst/>
          </a:prstGeom>
        </p:spPr>
      </p:pic>
    </p:spTree>
    <p:extLst>
      <p:ext uri="{BB962C8B-B14F-4D97-AF65-F5344CB8AC3E}">
        <p14:creationId xmlns:p14="http://schemas.microsoft.com/office/powerpoint/2010/main" val="18837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Flex Connect APs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10067" y="731837"/>
            <a:ext cx="8712200" cy="193023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FlexConnect enables the configuration and control of Aps over a WAN link.</a:t>
            </a:r>
          </a:p>
          <a:p>
            <a:pPr marL="0" indent="0" algn="l" defTabSz="684213" fontAlgn="base">
              <a:spcBef>
                <a:spcPts val="600"/>
              </a:spcBef>
              <a:spcAft>
                <a:spcPts val="600"/>
              </a:spcAft>
              <a:buClr>
                <a:schemeClr val="tx2"/>
              </a:buClr>
              <a:buSzPct val="90000"/>
            </a:pPr>
            <a:r>
              <a:rPr lang="en-US" sz="1600" dirty="0">
                <a:solidFill>
                  <a:srgbClr val="000000"/>
                </a:solidFill>
              </a:rPr>
              <a:t>There are two modes of option for the FlexConnect AP:</a:t>
            </a:r>
          </a:p>
          <a:p>
            <a:pPr lvl="2" algn="thaiDist">
              <a:lnSpc>
                <a:spcPct val="85000"/>
              </a:lnSpc>
              <a:spcBef>
                <a:spcPct val="30000"/>
              </a:spcBef>
              <a:spcAft>
                <a:spcPts val="300"/>
              </a:spcAft>
              <a:buSzPct val="90000"/>
            </a:pPr>
            <a:r>
              <a:rPr lang="en-US" sz="1500" b="1" dirty="0">
                <a:solidFill>
                  <a:srgbClr val="000000"/>
                </a:solidFill>
              </a:rPr>
              <a:t>Connected mode </a:t>
            </a:r>
            <a:r>
              <a:rPr lang="en-US" sz="1500" dirty="0">
                <a:solidFill>
                  <a:srgbClr val="000000"/>
                </a:solidFill>
              </a:rPr>
              <a:t>– The WLC is reachable. The FlexConnect AP has CAPWAP connectivity with the WLC through the CAPWAP tunnel. The WLC performs all CAPWAP functions.</a:t>
            </a:r>
          </a:p>
          <a:p>
            <a:pPr lvl="2" algn="thaiDist">
              <a:lnSpc>
                <a:spcPct val="85000"/>
              </a:lnSpc>
              <a:spcBef>
                <a:spcPct val="30000"/>
              </a:spcBef>
              <a:spcAft>
                <a:spcPts val="300"/>
              </a:spcAft>
              <a:buSzPct val="90000"/>
            </a:pPr>
            <a:r>
              <a:rPr lang="en-US" sz="1500" b="1" dirty="0">
                <a:solidFill>
                  <a:srgbClr val="000000"/>
                </a:solidFill>
              </a:rPr>
              <a:t>Standalone mode </a:t>
            </a:r>
            <a:r>
              <a:rPr lang="en-US" sz="1500" dirty="0">
                <a:solidFill>
                  <a:srgbClr val="000000"/>
                </a:solidFill>
              </a:rPr>
              <a:t>– The WLC is unreachable. The FlexConnect AP has lost CAPWAP connectivity with the WLC. The </a:t>
            </a:r>
            <a:r>
              <a:rPr lang="en-US" sz="1500" dirty="0">
                <a:solidFill>
                  <a:srgbClr val="FF0000"/>
                </a:solidFill>
              </a:rPr>
              <a:t>FlexConnect AP can assume some of the WLC functions </a:t>
            </a:r>
            <a:r>
              <a:rPr lang="en-US" sz="1500" dirty="0">
                <a:solidFill>
                  <a:srgbClr val="000000"/>
                </a:solidFill>
              </a:rPr>
              <a:t>such as switching client </a:t>
            </a:r>
            <a:r>
              <a:rPr lang="en-US" sz="1500" dirty="0">
                <a:solidFill>
                  <a:srgbClr val="FF0000"/>
                </a:solidFill>
              </a:rPr>
              <a:t>data traffic locally </a:t>
            </a:r>
            <a:r>
              <a:rPr lang="en-US" sz="1500" dirty="0">
                <a:solidFill>
                  <a:srgbClr val="000000"/>
                </a:solidFill>
              </a:rPr>
              <a:t>and performing client </a:t>
            </a:r>
            <a:r>
              <a:rPr lang="en-US" sz="1500" dirty="0">
                <a:solidFill>
                  <a:srgbClr val="FF0000"/>
                </a:solidFill>
              </a:rPr>
              <a:t>authentication</a:t>
            </a:r>
            <a:r>
              <a:rPr lang="en-US" sz="1500" dirty="0">
                <a:solidFill>
                  <a:srgbClr val="000000"/>
                </a:solidFill>
              </a:rPr>
              <a:t> locally.</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xmlns="" id="{68E27057-9975-40C1-A87D-146743F9A3F7}"/>
              </a:ext>
            </a:extLst>
          </p:cNvPr>
          <p:cNvPicPr>
            <a:picLocks noChangeAspect="1"/>
          </p:cNvPicPr>
          <p:nvPr/>
        </p:nvPicPr>
        <p:blipFill>
          <a:blip r:embed="rId3"/>
          <a:stretch>
            <a:fillRect/>
          </a:stretch>
        </p:blipFill>
        <p:spPr>
          <a:xfrm>
            <a:off x="2064545" y="2986760"/>
            <a:ext cx="4648200" cy="1718565"/>
          </a:xfrm>
          <a:prstGeom prst="rect">
            <a:avLst/>
          </a:prstGeom>
        </p:spPr>
      </p:pic>
    </p:spTree>
    <p:extLst>
      <p:ext uri="{BB962C8B-B14F-4D97-AF65-F5344CB8AC3E}">
        <p14:creationId xmlns:p14="http://schemas.microsoft.com/office/powerpoint/2010/main" val="6142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12.5 Channel Management</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Types of Wireless Networks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7913516" cy="3073946"/>
          </a:xfrm>
        </p:spPr>
        <p:txBody>
          <a:bodyPr/>
          <a:lstStyle/>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Personal-Area Network (WPAN) </a:t>
            </a:r>
            <a:r>
              <a:rPr lang="en-US" sz="1600" dirty="0">
                <a:solidFill>
                  <a:srgbClr val="000000"/>
                </a:solidFill>
              </a:rPr>
              <a:t>– Low power and short-range (</a:t>
            </a:r>
            <a:r>
              <a:rPr lang="en-US" sz="1600" dirty="0">
                <a:solidFill>
                  <a:srgbClr val="FF0000"/>
                </a:solidFill>
              </a:rPr>
              <a:t>20-30ft or 6-9 meters</a:t>
            </a:r>
            <a:r>
              <a:rPr lang="en-US" sz="1600" dirty="0">
                <a:solidFill>
                  <a:srgbClr val="000000"/>
                </a:solidFill>
              </a:rPr>
              <a:t>). Based on </a:t>
            </a:r>
            <a:r>
              <a:rPr lang="en-US" sz="1600" dirty="0">
                <a:solidFill>
                  <a:srgbClr val="0070C0"/>
                </a:solidFill>
              </a:rPr>
              <a:t>IEEE 802.15 </a:t>
            </a:r>
            <a:r>
              <a:rPr lang="en-US" sz="1600" dirty="0">
                <a:solidFill>
                  <a:srgbClr val="000000"/>
                </a:solidFill>
              </a:rPr>
              <a:t>standard and </a:t>
            </a:r>
            <a:r>
              <a:rPr lang="en-US" sz="1600" dirty="0">
                <a:solidFill>
                  <a:srgbClr val="FF0000"/>
                </a:solidFill>
              </a:rPr>
              <a:t>2.4 GHz </a:t>
            </a:r>
            <a:r>
              <a:rPr lang="en-US" sz="1600" dirty="0">
                <a:solidFill>
                  <a:srgbClr val="000000"/>
                </a:solidFill>
              </a:rPr>
              <a:t>frequency. </a:t>
            </a:r>
            <a:r>
              <a:rPr lang="en-US" sz="1600" dirty="0">
                <a:solidFill>
                  <a:srgbClr val="FF0000"/>
                </a:solidFill>
              </a:rPr>
              <a:t>Bluetooth and Zigbee</a:t>
            </a:r>
            <a:r>
              <a:rPr lang="en-US" sz="1600" dirty="0">
                <a:solidFill>
                  <a:srgbClr val="000000"/>
                </a:solidFill>
              </a:rPr>
              <a:t> are WPAN examples.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LAN (WLAN) </a:t>
            </a:r>
            <a:r>
              <a:rPr lang="en-US" sz="1600" dirty="0">
                <a:solidFill>
                  <a:srgbClr val="000000"/>
                </a:solidFill>
              </a:rPr>
              <a:t>– Medium sized networks up to about </a:t>
            </a:r>
            <a:r>
              <a:rPr lang="en-US" sz="1600" dirty="0">
                <a:solidFill>
                  <a:srgbClr val="FF0000"/>
                </a:solidFill>
              </a:rPr>
              <a:t>300 feet</a:t>
            </a:r>
            <a:r>
              <a:rPr lang="en-US" sz="1600" dirty="0">
                <a:solidFill>
                  <a:srgbClr val="000000"/>
                </a:solidFill>
              </a:rPr>
              <a:t>. Based on IEEE 802.11 standard and </a:t>
            </a:r>
            <a:r>
              <a:rPr lang="en-US" sz="1600" dirty="0">
                <a:solidFill>
                  <a:srgbClr val="FF0000"/>
                </a:solidFill>
              </a:rPr>
              <a:t>2.4 or 5.0 GHz </a:t>
            </a:r>
            <a:r>
              <a:rPr lang="en-US" sz="1600" dirty="0">
                <a:solidFill>
                  <a:srgbClr val="000000"/>
                </a:solidFill>
              </a:rPr>
              <a:t>frequency.</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MAN (WMAN) </a:t>
            </a:r>
            <a:r>
              <a:rPr lang="en-US" sz="1600" dirty="0">
                <a:solidFill>
                  <a:srgbClr val="000000"/>
                </a:solidFill>
              </a:rPr>
              <a:t>– Large geographic area such as city or district. Uses specific licensed frequencies.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WAN (WWAN)</a:t>
            </a:r>
            <a:r>
              <a:rPr lang="en-US" sz="1600" dirty="0">
                <a:solidFill>
                  <a:srgbClr val="000000"/>
                </a:solidFill>
              </a:rPr>
              <a:t> – Extensive geographic area for national or global communication. Uses specific licensed frequencies.</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Frequency Channel Saturation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18533" y="731837"/>
            <a:ext cx="8500534" cy="3325813"/>
          </a:xfrm>
        </p:spPr>
        <p:txBody>
          <a:bodyPr/>
          <a:lstStyle/>
          <a:p>
            <a:pPr marL="0" indent="0" algn="l" defTabSz="684213" fontAlgn="base">
              <a:spcBef>
                <a:spcPct val="30000"/>
              </a:spcBef>
              <a:spcAft>
                <a:spcPts val="600"/>
              </a:spcAft>
              <a:buClr>
                <a:schemeClr val="tx2"/>
              </a:buClr>
              <a:buSzPct val="90000"/>
            </a:pPr>
            <a:r>
              <a:rPr lang="en-US" sz="1600" dirty="0">
                <a:solidFill>
                  <a:srgbClr val="000000"/>
                </a:solidFill>
              </a:rPr>
              <a:t>If the demand for a specific wireless channel is too high, the channel may become oversaturated, degrading the quality of the communication.</a:t>
            </a:r>
          </a:p>
          <a:p>
            <a:pPr marL="0" indent="0" algn="l" defTabSz="684213" fontAlgn="base">
              <a:spcBef>
                <a:spcPct val="30000"/>
              </a:spcBef>
              <a:spcAft>
                <a:spcPts val="600"/>
              </a:spcAft>
              <a:buClr>
                <a:schemeClr val="tx2"/>
              </a:buClr>
              <a:buSzPct val="90000"/>
            </a:pPr>
            <a:r>
              <a:rPr lang="en-US" sz="1600" dirty="0">
                <a:solidFill>
                  <a:srgbClr val="000000"/>
                </a:solidFill>
              </a:rPr>
              <a:t>Channel saturation can be mitigated using techniques that use the channels more efficiently.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Direct-Sequence Spread Spectrum (DSSS) </a:t>
            </a:r>
            <a:r>
              <a:rPr lang="en-US" sz="1600" dirty="0">
                <a:solidFill>
                  <a:srgbClr val="000000"/>
                </a:solidFill>
              </a:rPr>
              <a:t>- A modulation technique designed to spread a signal over a larger frequency band. Used by 802.11b devices to avoid interference from other devices using the same 2.4 GHz frequency.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Frequency-Hopping Spread Spectrum (FHSS) </a:t>
            </a:r>
            <a:r>
              <a:rPr lang="en-US" sz="1600" dirty="0">
                <a:solidFill>
                  <a:srgbClr val="000000"/>
                </a:solidFill>
              </a:rPr>
              <a:t>- Transmits radio signals by rapidly switching a carrier signal among many frequency channels. Sender and receiver must be synchronized to “know” which channel to jump to. Used by the original 802.11 standard.</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Orthogonal Frequency-Division Multiplexing (OFDM) </a:t>
            </a:r>
            <a:r>
              <a:rPr lang="en-US" sz="1600" dirty="0">
                <a:solidFill>
                  <a:srgbClr val="000000"/>
                </a:solidFill>
              </a:rPr>
              <a:t>- A</a:t>
            </a:r>
            <a:r>
              <a:rPr lang="en-US" sz="1600" dirty="0"/>
              <a:t> </a:t>
            </a:r>
            <a:r>
              <a:rPr lang="en-US" sz="1600" dirty="0">
                <a:solidFill>
                  <a:srgbClr val="000000"/>
                </a:solidFill>
              </a:rPr>
              <a:t>subset of frequency division multiplexing in which a single channel uses multiple sub-channels on adjacent frequencies. OFDM is used by a number of communication systems including 802.11a/g/n/ac. </a:t>
            </a: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3029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af-ZA" dirty="0"/>
              <a:t> Začneme od Adama: Co je FDM </a:t>
            </a:r>
            <a:br>
              <a:rPr lang="af-ZA" dirty="0"/>
            </a:br>
            <a:r>
              <a:rPr lang="af-ZA" sz="3000" dirty="0"/>
              <a:t>(frequency-division multiplexing)</a:t>
            </a:r>
            <a:r>
              <a:rPr lang="af-ZA" dirty="0"/>
              <a:t> </a:t>
            </a:r>
          </a:p>
        </p:txBody>
      </p:sp>
      <p:sp>
        <p:nvSpPr>
          <p:cNvPr id="3" name="Obdélník 2"/>
          <p:cNvSpPr/>
          <p:nvPr/>
        </p:nvSpPr>
        <p:spPr>
          <a:xfrm>
            <a:off x="1493658" y="1437624"/>
            <a:ext cx="6048672" cy="3139321"/>
          </a:xfrm>
          <a:prstGeom prst="rect">
            <a:avLst/>
          </a:prstGeom>
        </p:spPr>
        <p:txBody>
          <a:bodyPr wrap="square">
            <a:spAutoFit/>
          </a:bodyPr>
          <a:lstStyle/>
          <a:p>
            <a:pPr marL="257175" indent="-257175">
              <a:buFont typeface="Wingdings" panose="05000000000000000000" pitchFamily="2" charset="2"/>
              <a:buChar char="§"/>
            </a:pPr>
            <a:r>
              <a:rPr lang="af-ZA" dirty="0"/>
              <a:t>Frekvenční multiplexování (FDM) je technika multiplexování, což znamená kombinování více než jednoho signálu na sdíleném médiu. Ve FDM jsou kombinovány signály různých frekvencí pro souběžný přenos.</a:t>
            </a:r>
          </a:p>
          <a:p>
            <a:pPr marL="257175" indent="-257175">
              <a:buFont typeface="Wingdings" panose="05000000000000000000" pitchFamily="2" charset="2"/>
              <a:buChar char="§"/>
            </a:pPr>
            <a:endParaRPr lang="af-ZA" dirty="0"/>
          </a:p>
          <a:p>
            <a:pPr marL="257175" indent="-257175">
              <a:buFont typeface="Wingdings" panose="05000000000000000000" pitchFamily="2" charset="2"/>
              <a:buChar char="§"/>
            </a:pPr>
            <a:r>
              <a:rPr lang="af-ZA" dirty="0"/>
              <a:t>Kmitočtové spektrum každého vstupního signálu je posunuto do jiného kmitočtového pásma; přenáší se sloučené signály, které jsou na přijímací straně od sebe odděleny pomocí pásmových propustí a posunuty do původního kmitočtového pásma.</a:t>
            </a:r>
          </a:p>
        </p:txBody>
      </p:sp>
    </p:spTree>
    <p:extLst>
      <p:ext uri="{BB962C8B-B14F-4D97-AF65-F5344CB8AC3E}">
        <p14:creationId xmlns:p14="http://schemas.microsoft.com/office/powerpoint/2010/main" val="178770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Mixování tří signálů V rámci FDM</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463" y="1349998"/>
            <a:ext cx="6223075" cy="2443504"/>
          </a:xfrm>
          <a:prstGeom prst="rect">
            <a:avLst/>
          </a:prstGeom>
        </p:spPr>
      </p:pic>
      <p:sp>
        <p:nvSpPr>
          <p:cNvPr id="4" name="TextovéPole 3"/>
          <p:cNvSpPr txBox="1"/>
          <p:nvPr/>
        </p:nvSpPr>
        <p:spPr>
          <a:xfrm>
            <a:off x="5706126" y="1083101"/>
            <a:ext cx="1954381" cy="369332"/>
          </a:xfrm>
          <a:prstGeom prst="rect">
            <a:avLst/>
          </a:prstGeom>
          <a:noFill/>
        </p:spPr>
        <p:txBody>
          <a:bodyPr wrap="none" rtlCol="0">
            <a:spAutoFit/>
          </a:bodyPr>
          <a:lstStyle/>
          <a:p>
            <a:r>
              <a:rPr lang="cs-CZ" dirty="0"/>
              <a:t>Ochranné pásmo</a:t>
            </a:r>
          </a:p>
        </p:txBody>
      </p:sp>
    </p:spTree>
    <p:extLst>
      <p:ext uri="{BB962C8B-B14F-4D97-AF65-F5344CB8AC3E}">
        <p14:creationId xmlns:p14="http://schemas.microsoft.com/office/powerpoint/2010/main" val="3920034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OFDM </a:t>
            </a:r>
            <a:br>
              <a:rPr lang="cs-CZ" dirty="0"/>
            </a:br>
            <a:r>
              <a:rPr lang="cs-CZ" sz="2700" dirty="0"/>
              <a:t>(</a:t>
            </a:r>
            <a:r>
              <a:rPr lang="cs-CZ" sz="2700" dirty="0" err="1"/>
              <a:t>Orthogonal</a:t>
            </a:r>
            <a:r>
              <a:rPr lang="cs-CZ" sz="2700" dirty="0"/>
              <a:t> </a:t>
            </a:r>
            <a:r>
              <a:rPr lang="cs-CZ" sz="2700" dirty="0" err="1"/>
              <a:t>Frequency</a:t>
            </a:r>
            <a:r>
              <a:rPr lang="cs-CZ" sz="2700" dirty="0"/>
              <a:t> </a:t>
            </a:r>
            <a:r>
              <a:rPr lang="cs-CZ" sz="2700" dirty="0" err="1"/>
              <a:t>Division</a:t>
            </a:r>
            <a:r>
              <a:rPr lang="cs-CZ" sz="2700" dirty="0"/>
              <a:t> </a:t>
            </a:r>
            <a:r>
              <a:rPr lang="cs-CZ" sz="2700" dirty="0" err="1"/>
              <a:t>Multiplexing</a:t>
            </a:r>
            <a:r>
              <a:rPr lang="cs-CZ" sz="2700" dirty="0"/>
              <a:t>)</a:t>
            </a:r>
          </a:p>
        </p:txBody>
      </p:sp>
      <p:sp>
        <p:nvSpPr>
          <p:cNvPr id="3" name="Obdélník 2"/>
          <p:cNvSpPr/>
          <p:nvPr/>
        </p:nvSpPr>
        <p:spPr>
          <a:xfrm>
            <a:off x="1547664" y="1706129"/>
            <a:ext cx="5940660" cy="2308324"/>
          </a:xfrm>
          <a:prstGeom prst="rect">
            <a:avLst/>
          </a:prstGeom>
        </p:spPr>
        <p:txBody>
          <a:bodyPr wrap="square">
            <a:spAutoFit/>
          </a:bodyPr>
          <a:lstStyle/>
          <a:p>
            <a:pPr marL="257175" indent="-257175">
              <a:buFont typeface="Wingdings" panose="05000000000000000000" pitchFamily="2" charset="2"/>
              <a:buChar char="§"/>
            </a:pPr>
            <a:r>
              <a:rPr lang="af-ZA" b="1" dirty="0"/>
              <a:t>OFDM</a:t>
            </a:r>
            <a:r>
              <a:rPr lang="af-ZA" dirty="0"/>
              <a:t> (anglicky Orthogonal Frequency Division Multiplexing, ortogonální multiplex s frekvenčním dělením) je širokopásmová modulace využívající frekvenční dělení kanálu. </a:t>
            </a:r>
          </a:p>
          <a:p>
            <a:pPr marL="257175" indent="-257175">
              <a:buFont typeface="Wingdings" panose="05000000000000000000" pitchFamily="2" charset="2"/>
              <a:buChar char="§"/>
            </a:pPr>
            <a:endParaRPr lang="af-ZA" dirty="0"/>
          </a:p>
          <a:p>
            <a:pPr marL="257175" indent="-257175">
              <a:buFont typeface="Wingdings" panose="05000000000000000000" pitchFamily="2" charset="2"/>
              <a:buChar char="§"/>
            </a:pPr>
            <a:r>
              <a:rPr lang="af-ZA" dirty="0"/>
              <a:t>Pracuje s tzv. rozprostřeným spektrem, kdy je signál vysílán na více vzájemně ortogonálních frekvencích , které jsou označovány jako subnosné.</a:t>
            </a:r>
          </a:p>
        </p:txBody>
      </p:sp>
    </p:spTree>
    <p:extLst>
      <p:ext uri="{BB962C8B-B14F-4D97-AF65-F5344CB8AC3E}">
        <p14:creationId xmlns:p14="http://schemas.microsoft.com/office/powerpoint/2010/main" val="4274097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Podkanály</a:t>
            </a:r>
            <a:r>
              <a:rPr lang="cs-CZ" dirty="0"/>
              <a:t> v OFDM</a:t>
            </a:r>
          </a:p>
        </p:txBody>
      </p:sp>
      <p:pic>
        <p:nvPicPr>
          <p:cNvPr id="2050" name="Picture 2" descr="https://www.awardsolutions.com/portal/sites/default/files/Overview%20of%20OFD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641" y="1545637"/>
            <a:ext cx="6815504" cy="35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387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Channel Selection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8"/>
            <a:ext cx="7913686" cy="1080026"/>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The 2.4 GHz band is subdivided into multiple channels each allotted 22 MHz bandwidth and separated from the next channel by 5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A best practice for 802.11b/g/n WLANs requiring multiple APs is to use non-overlapping channels such as 1, 6, and 11.</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xmlns="" id="{07C3226C-D38B-4EAD-BDD2-31F7901806DA}"/>
              </a:ext>
            </a:extLst>
          </p:cNvPr>
          <p:cNvPicPr>
            <a:picLocks noChangeAspect="1"/>
          </p:cNvPicPr>
          <p:nvPr/>
        </p:nvPicPr>
        <p:blipFill>
          <a:blip r:embed="rId3"/>
          <a:stretch>
            <a:fillRect/>
          </a:stretch>
        </p:blipFill>
        <p:spPr>
          <a:xfrm>
            <a:off x="1243454" y="1913967"/>
            <a:ext cx="5976496" cy="2667558"/>
          </a:xfrm>
          <a:prstGeom prst="rect">
            <a:avLst/>
          </a:prstGeom>
        </p:spPr>
      </p:pic>
    </p:spTree>
    <p:extLst>
      <p:ext uri="{BB962C8B-B14F-4D97-AF65-F5344CB8AC3E}">
        <p14:creationId xmlns:p14="http://schemas.microsoft.com/office/powerpoint/2010/main" val="1091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Channel Selection (Cont.)</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8"/>
            <a:ext cx="7913686" cy="1237718"/>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For the 5GHz standards 802.11a/n/ac, there are 24 channels. Each channel is separated from the next channel by 20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Non-overlapping channels are 36, 48, and 60.</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4" name="Picture 3">
            <a:extLst>
              <a:ext uri="{FF2B5EF4-FFF2-40B4-BE49-F238E27FC236}">
                <a16:creationId xmlns:a16="http://schemas.microsoft.com/office/drawing/2014/main" xmlns="" id="{EE67C185-3EB1-47D2-844A-E056EFF02077}"/>
              </a:ext>
            </a:extLst>
          </p:cNvPr>
          <p:cNvPicPr>
            <a:picLocks noChangeAspect="1"/>
          </p:cNvPicPr>
          <p:nvPr/>
        </p:nvPicPr>
        <p:blipFill>
          <a:blip r:embed="rId3"/>
          <a:stretch>
            <a:fillRect/>
          </a:stretch>
        </p:blipFill>
        <p:spPr>
          <a:xfrm>
            <a:off x="1390650" y="2392897"/>
            <a:ext cx="5636420" cy="1961848"/>
          </a:xfrm>
          <a:prstGeom prst="rect">
            <a:avLst/>
          </a:prstGeom>
        </p:spPr>
      </p:pic>
    </p:spTree>
    <p:extLst>
      <p:ext uri="{BB962C8B-B14F-4D97-AF65-F5344CB8AC3E}">
        <p14:creationId xmlns:p14="http://schemas.microsoft.com/office/powerpoint/2010/main" val="40194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U 802.11n/</a:t>
            </a:r>
            <a:r>
              <a:rPr lang="cs-CZ" dirty="0" err="1"/>
              <a:t>ac</a:t>
            </a:r>
            <a:r>
              <a:rPr lang="cs-CZ" dirty="0"/>
              <a:t> je </a:t>
            </a:r>
            <a:r>
              <a:rPr lang="cs-CZ" dirty="0" err="1"/>
              <a:t>podkanálů</a:t>
            </a:r>
            <a:r>
              <a:rPr lang="cs-CZ" dirty="0"/>
              <a:t> 64</a:t>
            </a:r>
            <a:br>
              <a:rPr lang="cs-CZ" dirty="0"/>
            </a:br>
            <a:r>
              <a:rPr lang="cs-CZ" sz="2700" dirty="0"/>
              <a:t>(Každý</a:t>
            </a:r>
            <a:r>
              <a:rPr lang="en-US" sz="2700" dirty="0"/>
              <a:t> OFDM subcarrier </a:t>
            </a:r>
            <a:r>
              <a:rPr lang="cs-CZ" sz="2700" dirty="0"/>
              <a:t>je</a:t>
            </a:r>
            <a:r>
              <a:rPr lang="en-US" sz="2700" dirty="0"/>
              <a:t> 312.5 KHz</a:t>
            </a:r>
            <a:r>
              <a:rPr lang="cs-CZ" sz="2700" dirty="0"/>
              <a:t>)</a:t>
            </a:r>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652" y="1395636"/>
            <a:ext cx="4729823" cy="3329453"/>
          </a:xfrm>
          <a:prstGeom prst="rect">
            <a:avLst/>
          </a:prstGeom>
        </p:spPr>
      </p:pic>
      <p:sp>
        <p:nvSpPr>
          <p:cNvPr id="5" name="TextovéPole 4"/>
          <p:cNvSpPr txBox="1"/>
          <p:nvPr/>
        </p:nvSpPr>
        <p:spPr>
          <a:xfrm>
            <a:off x="5328085" y="1975493"/>
            <a:ext cx="2403222" cy="369332"/>
          </a:xfrm>
          <a:prstGeom prst="rect">
            <a:avLst/>
          </a:prstGeom>
          <a:noFill/>
        </p:spPr>
        <p:txBody>
          <a:bodyPr wrap="none" rtlCol="0">
            <a:spAutoFit/>
          </a:bodyPr>
          <a:lstStyle/>
          <a:p>
            <a:r>
              <a:rPr lang="cs-CZ" dirty="0"/>
              <a:t>pilot – synchronizace </a:t>
            </a:r>
          </a:p>
        </p:txBody>
      </p:sp>
    </p:spTree>
    <p:extLst>
      <p:ext uri="{BB962C8B-B14F-4D97-AF65-F5344CB8AC3E}">
        <p14:creationId xmlns:p14="http://schemas.microsoft.com/office/powerpoint/2010/main" val="3203436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Následovalo zrychlení OFDM z 20 na 40 MHz a zvýšení počtu </a:t>
            </a:r>
            <a:r>
              <a:rPr lang="cs-CZ" dirty="0" err="1"/>
              <a:t>subkanálů</a:t>
            </a:r>
            <a:endParaRPr lang="cs-CZ" dirty="0"/>
          </a:p>
        </p:txBody>
      </p:sp>
      <p:pic>
        <p:nvPicPr>
          <p:cNvPr id="4" name="Obrázek 3" descr="Výřez obrazovk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5" y="2107649"/>
            <a:ext cx="2848937" cy="2146857"/>
          </a:xfrm>
          <a:prstGeom prst="rect">
            <a:avLst/>
          </a:prstGeom>
        </p:spPr>
      </p:pic>
      <p:pic>
        <p:nvPicPr>
          <p:cNvPr id="6" name="Obrázek 5" descr="Výřez obrazovk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652" y="2107650"/>
            <a:ext cx="3179615" cy="2171342"/>
          </a:xfrm>
          <a:prstGeom prst="rect">
            <a:avLst/>
          </a:prstGeom>
        </p:spPr>
      </p:pic>
    </p:spTree>
    <p:extLst>
      <p:ext uri="{BB962C8B-B14F-4D97-AF65-F5344CB8AC3E}">
        <p14:creationId xmlns:p14="http://schemas.microsoft.com/office/powerpoint/2010/main" val="1926293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Plan a WLAN Deployment</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1" y="943507"/>
            <a:ext cx="4036015" cy="3264426"/>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number of users supported by a WLAN depends on the following:</a:t>
            </a:r>
          </a:p>
          <a:p>
            <a:pPr lvl="2">
              <a:lnSpc>
                <a:spcPct val="85000"/>
              </a:lnSpc>
              <a:spcBef>
                <a:spcPct val="30000"/>
              </a:spcBef>
              <a:spcAft>
                <a:spcPts val="300"/>
              </a:spcAft>
              <a:buSzPct val="90000"/>
            </a:pPr>
            <a:r>
              <a:rPr lang="en-US" sz="1600" dirty="0">
                <a:solidFill>
                  <a:srgbClr val="000000"/>
                </a:solidFill>
              </a:rPr>
              <a:t>The geographical layout of the facility</a:t>
            </a:r>
          </a:p>
          <a:p>
            <a:pPr lvl="2">
              <a:lnSpc>
                <a:spcPct val="85000"/>
              </a:lnSpc>
              <a:spcBef>
                <a:spcPct val="30000"/>
              </a:spcBef>
              <a:spcAft>
                <a:spcPts val="300"/>
              </a:spcAft>
              <a:buSzPct val="90000"/>
            </a:pPr>
            <a:r>
              <a:rPr lang="en-US" sz="1600" dirty="0">
                <a:solidFill>
                  <a:srgbClr val="000000"/>
                </a:solidFill>
              </a:rPr>
              <a:t>The number of bodies and devices that can fit in a space</a:t>
            </a:r>
          </a:p>
          <a:p>
            <a:pPr lvl="2">
              <a:lnSpc>
                <a:spcPct val="85000"/>
              </a:lnSpc>
              <a:spcBef>
                <a:spcPct val="30000"/>
              </a:spcBef>
              <a:spcAft>
                <a:spcPts val="300"/>
              </a:spcAft>
              <a:buSzPct val="90000"/>
            </a:pPr>
            <a:r>
              <a:rPr lang="en-US" sz="1600" dirty="0">
                <a:solidFill>
                  <a:srgbClr val="000000"/>
                </a:solidFill>
              </a:rPr>
              <a:t>The data rates users expect</a:t>
            </a:r>
          </a:p>
          <a:p>
            <a:pPr lvl="2">
              <a:lnSpc>
                <a:spcPct val="85000"/>
              </a:lnSpc>
              <a:spcBef>
                <a:spcPct val="30000"/>
              </a:spcBef>
              <a:spcAft>
                <a:spcPts val="300"/>
              </a:spcAft>
              <a:buSzPct val="90000"/>
            </a:pPr>
            <a:r>
              <a:rPr lang="en-US" sz="1600" dirty="0">
                <a:solidFill>
                  <a:srgbClr val="000000"/>
                </a:solidFill>
              </a:rPr>
              <a:t>The use of non-overlapping channels by multiple APs and transmit power settings</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When planning the location of APs, the approximate circular coverage area is important.</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xmlns="" id="{050E2E62-D377-4FDC-8C64-91BBA481B374}"/>
              </a:ext>
            </a:extLst>
          </p:cNvPr>
          <p:cNvPicPr>
            <a:picLocks noChangeAspect="1"/>
          </p:cNvPicPr>
          <p:nvPr/>
        </p:nvPicPr>
        <p:blipFill>
          <a:blip r:embed="rId3"/>
          <a:stretch>
            <a:fillRect/>
          </a:stretch>
        </p:blipFill>
        <p:spPr>
          <a:xfrm>
            <a:off x="4572000" y="1057807"/>
            <a:ext cx="4036015" cy="2881312"/>
          </a:xfrm>
          <a:prstGeom prst="rect">
            <a:avLst/>
          </a:prstGeom>
        </p:spPr>
      </p:pic>
    </p:spTree>
    <p:extLst>
      <p:ext uri="{BB962C8B-B14F-4D97-AF65-F5344CB8AC3E}">
        <p14:creationId xmlns:p14="http://schemas.microsoft.com/office/powerpoint/2010/main" val="5919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Technologies</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4140028" cy="3708364"/>
          </a:xfrm>
        </p:spPr>
        <p:txBody>
          <a:bodyPr/>
          <a:lstStyle/>
          <a:p>
            <a:pPr marL="0" lvl="1" indent="0">
              <a:lnSpc>
                <a:spcPct val="100000"/>
              </a:lnSpc>
              <a:spcAft>
                <a:spcPts val="600"/>
              </a:spcAft>
              <a:buSzPct val="90000"/>
              <a:buNone/>
            </a:pPr>
            <a:r>
              <a:rPr lang="en-US" sz="1600" b="1" dirty="0">
                <a:solidFill>
                  <a:srgbClr val="000000"/>
                </a:solidFill>
              </a:rPr>
              <a:t>Bluetooth </a:t>
            </a:r>
            <a:r>
              <a:rPr lang="en-US" sz="1600" dirty="0">
                <a:solidFill>
                  <a:srgbClr val="000000"/>
                </a:solidFill>
              </a:rPr>
              <a:t>– IEEE WPAN standard used for device pairing at up to 300ft (100m) distance.</a:t>
            </a:r>
          </a:p>
          <a:p>
            <a:pPr marL="242888" lvl="2">
              <a:lnSpc>
                <a:spcPct val="100000"/>
              </a:lnSpc>
              <a:spcAft>
                <a:spcPts val="600"/>
              </a:spcAft>
              <a:buSzPct val="90000"/>
              <a:buFont typeface="Arial" panose="020B0604020202020204" pitchFamily="34" charset="0"/>
              <a:buChar char="•"/>
            </a:pPr>
            <a:r>
              <a:rPr lang="en-US" sz="1400" dirty="0">
                <a:solidFill>
                  <a:srgbClr val="FF0000"/>
                </a:solidFill>
              </a:rPr>
              <a:t>Bluetooth Low Energy </a:t>
            </a:r>
            <a:r>
              <a:rPr lang="en-US" sz="1400" dirty="0">
                <a:solidFill>
                  <a:srgbClr val="000000"/>
                </a:solidFill>
              </a:rPr>
              <a:t>(BLE) – Supports mesh topology to large scale network devices.</a:t>
            </a:r>
          </a:p>
          <a:p>
            <a:pPr marL="242888" lvl="2">
              <a:lnSpc>
                <a:spcPct val="100000"/>
              </a:lnSpc>
              <a:spcAft>
                <a:spcPts val="600"/>
              </a:spcAft>
              <a:buSzPct val="90000"/>
              <a:buFont typeface="Arial" panose="020B0604020202020204" pitchFamily="34" charset="0"/>
              <a:buChar char="•"/>
            </a:pPr>
            <a:r>
              <a:rPr lang="en-US" sz="1400" dirty="0">
                <a:solidFill>
                  <a:srgbClr val="FF0000"/>
                </a:solidFill>
              </a:rPr>
              <a:t>Bluetooth Basic Rate/Enhanced Rate</a:t>
            </a:r>
            <a:r>
              <a:rPr lang="en-US" sz="1400" dirty="0">
                <a:solidFill>
                  <a:srgbClr val="000000"/>
                </a:solidFill>
              </a:rPr>
              <a:t> (BR/EDR) – Supports point-to-point topologies and is optimized for audio streaming.</a:t>
            </a:r>
          </a:p>
          <a:p>
            <a:pPr marL="0" lvl="1" indent="0">
              <a:lnSpc>
                <a:spcPct val="100000"/>
              </a:lnSpc>
              <a:spcAft>
                <a:spcPts val="600"/>
              </a:spcAft>
              <a:buSzPct val="90000"/>
              <a:buNone/>
            </a:pPr>
            <a:r>
              <a:rPr lang="en-US" sz="1600" b="1" dirty="0">
                <a:solidFill>
                  <a:srgbClr val="000000"/>
                </a:solidFill>
              </a:rPr>
              <a:t>WiMAX (Worldwide Interoperability for Microwave Access) </a:t>
            </a:r>
            <a:r>
              <a:rPr lang="en-US" sz="1600" dirty="0">
                <a:solidFill>
                  <a:srgbClr val="000000"/>
                </a:solidFill>
              </a:rPr>
              <a:t>– Alternative broadband wired internet connections. </a:t>
            </a:r>
            <a:r>
              <a:rPr lang="en-US" sz="1600" dirty="0">
                <a:solidFill>
                  <a:srgbClr val="0070C0"/>
                </a:solidFill>
              </a:rPr>
              <a:t>IEEE 802.16 WLAN </a:t>
            </a:r>
            <a:r>
              <a:rPr lang="en-US" sz="1600" dirty="0">
                <a:solidFill>
                  <a:srgbClr val="000000"/>
                </a:solidFill>
              </a:rPr>
              <a:t>standard for up </a:t>
            </a:r>
            <a:r>
              <a:rPr lang="en-US" sz="1600" dirty="0">
                <a:solidFill>
                  <a:srgbClr val="0070C0"/>
                </a:solidFill>
              </a:rPr>
              <a:t>30 miles (50 km)</a:t>
            </a:r>
            <a:r>
              <a:rPr lang="en-US" sz="1600" dirty="0">
                <a:solidFill>
                  <a:srgbClr val="000000"/>
                </a:solidFill>
              </a:rPr>
              <a:t>.</a:t>
            </a: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xmlns="" id="{6B53F599-DB97-4883-AB39-15615E1B9014}"/>
              </a:ext>
            </a:extLst>
          </p:cNvPr>
          <p:cNvPicPr>
            <a:picLocks noChangeAspect="1"/>
          </p:cNvPicPr>
          <p:nvPr/>
        </p:nvPicPr>
        <p:blipFill>
          <a:blip r:embed="rId3"/>
          <a:stretch>
            <a:fillRect/>
          </a:stretch>
        </p:blipFill>
        <p:spPr>
          <a:xfrm>
            <a:off x="5635171" y="948155"/>
            <a:ext cx="2679700" cy="1787518"/>
          </a:xfrm>
          <a:prstGeom prst="rect">
            <a:avLst/>
          </a:prstGeom>
        </p:spPr>
      </p:pic>
      <p:pic>
        <p:nvPicPr>
          <p:cNvPr id="2" name="Picture 1">
            <a:extLst>
              <a:ext uri="{FF2B5EF4-FFF2-40B4-BE49-F238E27FC236}">
                <a16:creationId xmlns:a16="http://schemas.microsoft.com/office/drawing/2014/main" xmlns="" id="{B2ADD9A5-2AC5-404F-BE81-2FC1CCD65CF5}"/>
              </a:ext>
            </a:extLst>
          </p:cNvPr>
          <p:cNvPicPr>
            <a:picLocks noChangeAspect="1"/>
          </p:cNvPicPr>
          <p:nvPr/>
        </p:nvPicPr>
        <p:blipFill>
          <a:blip r:embed="rId4"/>
          <a:stretch>
            <a:fillRect/>
          </a:stretch>
        </p:blipFill>
        <p:spPr>
          <a:xfrm>
            <a:off x="5898382" y="2951991"/>
            <a:ext cx="2153278" cy="1611792"/>
          </a:xfrm>
          <a:prstGeom prst="rect">
            <a:avLst/>
          </a:prstGeom>
        </p:spPr>
      </p:pic>
    </p:spTree>
    <p:extLst>
      <p:ext uri="{BB962C8B-B14F-4D97-AF65-F5344CB8AC3E}">
        <p14:creationId xmlns:p14="http://schemas.microsoft.com/office/powerpoint/2010/main" val="2922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12.6 WLAN Threats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WLAN Threats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Interception of Data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Intruders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Denial of Service (DoS) Attacks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Rogue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94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Security Overview</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 WLAN is open to anyone within range of an AP and the appropriate credentials to associate to it.</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Attacks can be generated by outsiders, disgruntled employees, and even unintentionally by employees. Wireless networks are specifically susceptible to several threats, including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Interception of data</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Wireless intruders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Denial of Service (DoS) Attacks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Rogue APs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6050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DoS Attacks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Wireless DoS attacks can be the result of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Improperly configured devices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malicious user intentionally interfering with the wireless communication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Accidental interference</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minimize the risk of a DoS attack due to improperly configured devices and malicious attacks, harden all devices, keep passwords secure, </a:t>
            </a:r>
            <a:r>
              <a:rPr lang="en-US" sz="1600" dirty="0">
                <a:solidFill>
                  <a:srgbClr val="FF0000"/>
                </a:solidFill>
              </a:rPr>
              <a:t>create backups</a:t>
            </a:r>
            <a:r>
              <a:rPr lang="en-US" sz="1600" dirty="0">
                <a:solidFill>
                  <a:srgbClr val="000000"/>
                </a:solidFill>
              </a:rPr>
              <a:t>, and ensure that all configuration changes are incorporated off-hours.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521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Rogue Access Points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3333218"/>
          </a:xfrm>
        </p:spPr>
        <p:txBody>
          <a:bodyPr/>
          <a:lstStyle/>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rogue </a:t>
            </a:r>
            <a:r>
              <a:rPr lang="cs-CZ" sz="1600" dirty="0">
                <a:solidFill>
                  <a:srgbClr val="000000"/>
                </a:solidFill>
              </a:rPr>
              <a:t>(darebácké) </a:t>
            </a:r>
            <a:r>
              <a:rPr lang="en-US" sz="1600" dirty="0">
                <a:solidFill>
                  <a:srgbClr val="000000"/>
                </a:solidFill>
              </a:rPr>
              <a:t>AP is an AP or wireless router that has been connected to a corporate network without explicit authorization and against corporate policy.</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Once connected, the rogue AP can be used by an attacker to capture MAC addresses, capture data packets, gain access to network resources, or launch a man-in-the-middle attack.</a:t>
            </a:r>
            <a:endParaRPr lang="en-US" sz="1800" b="1"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personal network hotspot could also be used as a rogue AP. For example, a user with secure network access enables their authorized Windows host to become a Wi-Fi AP.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To prevent the installation of rogue APs, organizations must configure WLCs with </a:t>
            </a:r>
            <a:r>
              <a:rPr lang="en-US" sz="1600" dirty="0">
                <a:solidFill>
                  <a:srgbClr val="FF0000"/>
                </a:solidFill>
              </a:rPr>
              <a:t>rogue AP policies </a:t>
            </a:r>
            <a:r>
              <a:rPr lang="en-US" sz="1600" dirty="0">
                <a:solidFill>
                  <a:srgbClr val="000000"/>
                </a:solidFill>
              </a:rPr>
              <a:t>and use </a:t>
            </a:r>
            <a:r>
              <a:rPr lang="en-US" sz="1600" dirty="0">
                <a:solidFill>
                  <a:srgbClr val="FF0000"/>
                </a:solidFill>
              </a:rPr>
              <a:t>monitoring software </a:t>
            </a:r>
            <a:r>
              <a:rPr lang="en-US" sz="1600" dirty="0">
                <a:solidFill>
                  <a:srgbClr val="000000"/>
                </a:solidFill>
              </a:rPr>
              <a:t>to actively monitor the radio spectrum for unauthorized APs.</a:t>
            </a: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690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Zástupný obsah 1">
            <a:extLst>
              <a:ext uri="{FF2B5EF4-FFF2-40B4-BE49-F238E27FC236}">
                <a16:creationId xmlns:a16="http://schemas.microsoft.com/office/drawing/2014/main" xmlns="" id="{0F68833F-9D69-4250-92E3-2CA5A7EDAD57}"/>
              </a:ext>
            </a:extLst>
          </p:cNvPr>
          <p:cNvSpPr>
            <a:spLocks noGrp="1"/>
          </p:cNvSpPr>
          <p:nvPr>
            <p:ph idx="1"/>
          </p:nvPr>
        </p:nvSpPr>
        <p:spPr>
          <a:xfrm>
            <a:off x="0" y="1449388"/>
            <a:ext cx="3784723" cy="3073946"/>
          </a:xfrm>
        </p:spPr>
        <p:txBody>
          <a:bodyPr/>
          <a:lstStyle/>
          <a:p>
            <a:pPr marL="285750" indent="-285750" algn="l">
              <a:buFont typeface="Wingdings" panose="05000000000000000000" pitchFamily="2" charset="2"/>
              <a:buChar char="§"/>
            </a:pPr>
            <a:r>
              <a:rPr lang="cs-CZ" sz="1400" b="1" dirty="0">
                <a:solidFill>
                  <a:srgbClr val="000000"/>
                </a:solidFill>
              </a:rPr>
              <a:t>Detekce</a:t>
            </a:r>
            <a:r>
              <a:rPr lang="cs-CZ" sz="1400" dirty="0">
                <a:solidFill>
                  <a:srgbClr val="000000"/>
                </a:solidFill>
              </a:rPr>
              <a:t> - skenování pomocí správy rádiových zdrojů (RRM) se používá k detekci přítomnosti nepoctivých zařízení.</a:t>
            </a:r>
          </a:p>
          <a:p>
            <a:pPr marL="285750" indent="-285750" algn="l">
              <a:buFont typeface="Wingdings" panose="05000000000000000000" pitchFamily="2" charset="2"/>
              <a:buChar char="§"/>
            </a:pPr>
            <a:r>
              <a:rPr lang="cs-CZ" sz="1400" b="1" dirty="0">
                <a:solidFill>
                  <a:srgbClr val="000000"/>
                </a:solidFill>
              </a:rPr>
              <a:t>Klasifikace</a:t>
            </a:r>
            <a:r>
              <a:rPr lang="cs-CZ" sz="1400" dirty="0">
                <a:solidFill>
                  <a:srgbClr val="000000"/>
                </a:solidFill>
              </a:rPr>
              <a:t> - </a:t>
            </a:r>
            <a:r>
              <a:rPr lang="cs-CZ" sz="1400" dirty="0" err="1">
                <a:solidFill>
                  <a:srgbClr val="000000"/>
                </a:solidFill>
              </a:rPr>
              <a:t>Rogue</a:t>
            </a:r>
            <a:r>
              <a:rPr lang="cs-CZ" sz="1400" dirty="0">
                <a:solidFill>
                  <a:srgbClr val="000000"/>
                </a:solidFill>
              </a:rPr>
              <a:t> </a:t>
            </a:r>
            <a:r>
              <a:rPr lang="cs-CZ" sz="1400" dirty="0" err="1">
                <a:solidFill>
                  <a:srgbClr val="000000"/>
                </a:solidFill>
              </a:rPr>
              <a:t>Location</a:t>
            </a:r>
            <a:r>
              <a:rPr lang="cs-CZ" sz="1400" dirty="0">
                <a:solidFill>
                  <a:srgbClr val="000000"/>
                </a:solidFill>
              </a:rPr>
              <a:t> Discovery </a:t>
            </a:r>
            <a:r>
              <a:rPr lang="cs-CZ" sz="1400" dirty="0" err="1">
                <a:solidFill>
                  <a:srgbClr val="000000"/>
                </a:solidFill>
              </a:rPr>
              <a:t>Protocol</a:t>
            </a:r>
            <a:r>
              <a:rPr lang="cs-CZ" sz="1400" dirty="0">
                <a:solidFill>
                  <a:srgbClr val="000000"/>
                </a:solidFill>
              </a:rPr>
              <a:t> (RLDP), identifikace, zda je nepoctivé zařízení připojeno ke kabelové síti. </a:t>
            </a:r>
          </a:p>
          <a:p>
            <a:pPr marL="285750" indent="-285750" algn="l">
              <a:buFont typeface="Wingdings" panose="05000000000000000000" pitchFamily="2" charset="2"/>
              <a:buChar char="§"/>
            </a:pPr>
            <a:r>
              <a:rPr lang="cs-CZ" sz="1400" b="1" dirty="0">
                <a:solidFill>
                  <a:srgbClr val="000000"/>
                </a:solidFill>
              </a:rPr>
              <a:t>Zmírnění</a:t>
            </a:r>
            <a:r>
              <a:rPr lang="cs-CZ" sz="1400" dirty="0">
                <a:solidFill>
                  <a:srgbClr val="000000"/>
                </a:solidFill>
              </a:rPr>
              <a:t> - Uzavření portů přepínače, nepoctivé umístění a nepoctivé zadržení se používají ke sledování jeho fyzického umístění a zrušení hrozby nepoctivého zařízení.</a:t>
            </a:r>
          </a:p>
        </p:txBody>
      </p:sp>
      <p:sp>
        <p:nvSpPr>
          <p:cNvPr id="3" name="Nadpis 2">
            <a:extLst>
              <a:ext uri="{FF2B5EF4-FFF2-40B4-BE49-F238E27FC236}">
                <a16:creationId xmlns:a16="http://schemas.microsoft.com/office/drawing/2014/main" xmlns="" id="{CC11C4D3-ABDC-448E-95AA-ACC6068385C0}"/>
              </a:ext>
            </a:extLst>
          </p:cNvPr>
          <p:cNvSpPr>
            <a:spLocks noGrp="1"/>
          </p:cNvSpPr>
          <p:nvPr>
            <p:ph type="title"/>
          </p:nvPr>
        </p:nvSpPr>
        <p:spPr/>
        <p:txBody>
          <a:bodyPr/>
          <a:lstStyle/>
          <a:p>
            <a:r>
              <a:rPr lang="cs-CZ" dirty="0"/>
              <a:t>Cisco </a:t>
            </a:r>
            <a:r>
              <a:rPr lang="cs-CZ" dirty="0" err="1"/>
              <a:t>Rogue</a:t>
            </a:r>
            <a:r>
              <a:rPr lang="cs-CZ" dirty="0"/>
              <a:t> Management</a:t>
            </a:r>
          </a:p>
        </p:txBody>
      </p:sp>
      <p:pic>
        <p:nvPicPr>
          <p:cNvPr id="5" name="Obrázek 4">
            <a:extLst>
              <a:ext uri="{FF2B5EF4-FFF2-40B4-BE49-F238E27FC236}">
                <a16:creationId xmlns:a16="http://schemas.microsoft.com/office/drawing/2014/main" xmlns="" id="{089164AD-EAE7-4035-A9F6-3BE0E2492D0B}"/>
              </a:ext>
            </a:extLst>
          </p:cNvPr>
          <p:cNvPicPr>
            <a:picLocks noChangeAspect="1"/>
          </p:cNvPicPr>
          <p:nvPr/>
        </p:nvPicPr>
        <p:blipFill>
          <a:blip r:embed="rId2"/>
          <a:stretch>
            <a:fillRect/>
          </a:stretch>
        </p:blipFill>
        <p:spPr>
          <a:xfrm>
            <a:off x="3696915" y="1844431"/>
            <a:ext cx="5447085" cy="3150577"/>
          </a:xfrm>
          <a:prstGeom prst="rect">
            <a:avLst/>
          </a:prstGeom>
        </p:spPr>
      </p:pic>
    </p:spTree>
    <p:extLst>
      <p:ext uri="{BB962C8B-B14F-4D97-AF65-F5344CB8AC3E}">
        <p14:creationId xmlns:p14="http://schemas.microsoft.com/office/powerpoint/2010/main" val="374721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Zástupný obsah 1">
            <a:extLst>
              <a:ext uri="{FF2B5EF4-FFF2-40B4-BE49-F238E27FC236}">
                <a16:creationId xmlns:a16="http://schemas.microsoft.com/office/drawing/2014/main" xmlns="" id="{7A5F3789-25EF-48AB-B5A9-52EB68192E6F}"/>
              </a:ext>
            </a:extLst>
          </p:cNvPr>
          <p:cNvSpPr>
            <a:spLocks noGrp="1"/>
          </p:cNvSpPr>
          <p:nvPr>
            <p:ph idx="1"/>
          </p:nvPr>
        </p:nvSpPr>
        <p:spPr>
          <a:xfrm>
            <a:off x="474662" y="1347787"/>
            <a:ext cx="8280057" cy="3454399"/>
          </a:xfrm>
        </p:spPr>
        <p:txBody>
          <a:bodyPr/>
          <a:lstStyle/>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Řadič (controller) ověří, zda je neznámý AP v seznamu </a:t>
            </a:r>
            <a:r>
              <a:rPr lang="af-ZA" sz="1600" b="1" dirty="0">
                <a:solidFill>
                  <a:srgbClr val="000000"/>
                </a:solidFill>
                <a:effectLst/>
                <a:ea typeface="Calibri" panose="020F0502020204030204" pitchFamily="34" charset="0"/>
                <a:cs typeface="Times New Roman" panose="02020603050405020304" pitchFamily="18" charset="0"/>
              </a:rPr>
              <a:t>Friendly MAC</a:t>
            </a:r>
            <a:r>
              <a:rPr lang="af-ZA" sz="1600" dirty="0">
                <a:solidFill>
                  <a:srgbClr val="000000"/>
                </a:solidFill>
                <a:effectLst/>
                <a:ea typeface="Calibri" panose="020F0502020204030204" pitchFamily="34" charset="0"/>
                <a:cs typeface="Times New Roman" panose="02020603050405020304" pitchFamily="18" charset="0"/>
              </a:rPr>
              <a:t>. Pokud ano, řadič klasifikuje přístupový bod jako</a:t>
            </a:r>
            <a:r>
              <a:rPr lang="af-ZA" sz="1600" b="1" dirty="0">
                <a:solidFill>
                  <a:srgbClr val="000000"/>
                </a:solidFill>
                <a:effectLst/>
                <a:ea typeface="Calibri" panose="020F0502020204030204" pitchFamily="34" charset="0"/>
                <a:cs typeface="Times New Roman" panose="02020603050405020304" pitchFamily="18" charset="0"/>
              </a:rPr>
              <a:t> Friendly</a:t>
            </a:r>
            <a:r>
              <a:rPr lang="af-ZA" sz="1600" dirty="0">
                <a:solidFill>
                  <a:srgbClr val="000000"/>
                </a:solidFill>
                <a:effectLst/>
                <a:ea typeface="Calibri" panose="020F0502020204030204" pitchFamily="34" charset="0"/>
                <a:cs typeface="Times New Roman" panose="02020603050405020304" pitchFamily="18" charset="0"/>
              </a:rPr>
              <a:t>.</a:t>
            </a:r>
          </a:p>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Pokud neznámý přístupový bod není v seznamu Friendly MAC, začne řadič používat pravidla klasifikace pro ty Rogue.</a:t>
            </a:r>
          </a:p>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Pokud je darebák již klasifikován jako škodlivý, výstražný nebo přátelský, interní nebo externí, řadič jej automaticky neklasifikuje. Pokud je darebák klasifikován odlišně, řadič jej automaticky překlasifikuje, pouze pokud je darebák ve stavu výstrahy.</a:t>
            </a:r>
          </a:p>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Řídicí jednotka použije první pravidlo na </a:t>
            </a:r>
            <a:r>
              <a:rPr lang="af-ZA" sz="1600" b="1" dirty="0">
                <a:solidFill>
                  <a:srgbClr val="000000"/>
                </a:solidFill>
                <a:effectLst/>
                <a:ea typeface="Calibri" panose="020F0502020204030204" pitchFamily="34" charset="0"/>
                <a:cs typeface="Times New Roman" panose="02020603050405020304" pitchFamily="18" charset="0"/>
              </a:rPr>
              <a:t>základě priority</a:t>
            </a:r>
            <a:r>
              <a:rPr lang="af-ZA" sz="1600" dirty="0">
                <a:solidFill>
                  <a:srgbClr val="000000"/>
                </a:solidFill>
                <a:effectLst/>
                <a:ea typeface="Calibri" panose="020F0502020204030204" pitchFamily="34" charset="0"/>
                <a:cs typeface="Times New Roman" panose="02020603050405020304" pitchFamily="18" charset="0"/>
              </a:rPr>
              <a:t>.</a:t>
            </a:r>
          </a:p>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Pokud darebácký přístupový bod neodpovídá žádnému z nakonfigurovaných pravidel, řadič klasifikuje darebáka jako </a:t>
            </a:r>
            <a:r>
              <a:rPr lang="af-ZA" sz="1600" b="1" dirty="0">
                <a:solidFill>
                  <a:srgbClr val="000000"/>
                </a:solidFill>
                <a:effectLst/>
                <a:ea typeface="Calibri" panose="020F0502020204030204" pitchFamily="34" charset="0"/>
                <a:cs typeface="Times New Roman" panose="02020603050405020304" pitchFamily="18" charset="0"/>
              </a:rPr>
              <a:t>nezařazeného</a:t>
            </a:r>
            <a:r>
              <a:rPr lang="af-ZA" sz="1600" dirty="0">
                <a:solidFill>
                  <a:srgbClr val="000000"/>
                </a:solidFill>
                <a:effectLst/>
                <a:ea typeface="Calibri" panose="020F0502020204030204" pitchFamily="34" charset="0"/>
                <a:cs typeface="Times New Roman" panose="02020603050405020304" pitchFamily="18" charset="0"/>
              </a:rPr>
              <a:t>.</a:t>
            </a:r>
          </a:p>
          <a:p>
            <a:pPr marL="342900" lvl="0" indent="-342900" algn="l">
              <a:lnSpc>
                <a:spcPct val="115000"/>
              </a:lnSpc>
              <a:spcAft>
                <a:spcPts val="0"/>
              </a:spcAft>
              <a:buFont typeface="+mj-lt"/>
              <a:buAutoNum type="arabicPeriod"/>
            </a:pPr>
            <a:r>
              <a:rPr lang="af-ZA" sz="1600" dirty="0">
                <a:solidFill>
                  <a:srgbClr val="000000"/>
                </a:solidFill>
                <a:effectLst/>
                <a:ea typeface="Calibri" panose="020F0502020204030204" pitchFamily="34" charset="0"/>
                <a:cs typeface="Times New Roman" panose="02020603050405020304" pitchFamily="18" charset="0"/>
              </a:rPr>
              <a:t>Řadič opakuje předchozí kroky pro všechny nepoctivé přístupové body.</a:t>
            </a:r>
          </a:p>
          <a:p>
            <a:endParaRPr lang="cs-CZ" dirty="0"/>
          </a:p>
        </p:txBody>
      </p:sp>
      <p:sp>
        <p:nvSpPr>
          <p:cNvPr id="3" name="Nadpis 2">
            <a:extLst>
              <a:ext uri="{FF2B5EF4-FFF2-40B4-BE49-F238E27FC236}">
                <a16:creationId xmlns:a16="http://schemas.microsoft.com/office/drawing/2014/main" xmlns="" id="{87E4D651-6F33-47B1-B85A-26938A5CCFA1}"/>
              </a:ext>
            </a:extLst>
          </p:cNvPr>
          <p:cNvSpPr>
            <a:spLocks noGrp="1"/>
          </p:cNvSpPr>
          <p:nvPr>
            <p:ph type="title"/>
          </p:nvPr>
        </p:nvSpPr>
        <p:spPr/>
        <p:txBody>
          <a:bodyPr/>
          <a:lstStyle/>
          <a:p>
            <a:r>
              <a:rPr lang="af-ZA" dirty="0"/>
              <a:t>Zpracování hlášení o Rogue AP</a:t>
            </a:r>
          </a:p>
        </p:txBody>
      </p:sp>
    </p:spTree>
    <p:extLst>
      <p:ext uri="{BB962C8B-B14F-4D97-AF65-F5344CB8AC3E}">
        <p14:creationId xmlns:p14="http://schemas.microsoft.com/office/powerpoint/2010/main" val="263267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869" y="1203569"/>
            <a:ext cx="3332953" cy="3939931"/>
          </a:xfrm>
        </p:spPr>
      </p:pic>
      <p:sp>
        <p:nvSpPr>
          <p:cNvPr id="3" name="Nadpis 2"/>
          <p:cNvSpPr>
            <a:spLocks noGrp="1"/>
          </p:cNvSpPr>
          <p:nvPr>
            <p:ph type="title"/>
          </p:nvPr>
        </p:nvSpPr>
        <p:spPr/>
        <p:txBody>
          <a:bodyPr/>
          <a:lstStyle/>
          <a:p>
            <a:r>
              <a:rPr lang="cs-CZ" dirty="0" smtClean="0"/>
              <a:t>Jiný klasifikační algoritmus</a:t>
            </a:r>
            <a:endParaRPr lang="cs-CZ" dirty="0"/>
          </a:p>
        </p:txBody>
      </p:sp>
    </p:spTree>
    <p:extLst>
      <p:ext uri="{BB962C8B-B14F-4D97-AF65-F5344CB8AC3E}">
        <p14:creationId xmlns:p14="http://schemas.microsoft.com/office/powerpoint/2010/main" val="147204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Man-in-the-Middle Attack</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In a man-in-the-middle (MITM) attack, the hacker is positioned in between two legitimate entities in order to read or modify the data that passes between the two parties. A popular wireless MITM attack is called the “</a:t>
            </a:r>
            <a:r>
              <a:rPr lang="en-US" sz="1800" b="1" dirty="0">
                <a:solidFill>
                  <a:srgbClr val="000000"/>
                </a:solidFill>
              </a:rPr>
              <a:t>evil twin AP</a:t>
            </a:r>
            <a:r>
              <a:rPr lang="en-US" sz="1800" dirty="0">
                <a:solidFill>
                  <a:srgbClr val="000000"/>
                </a:solidFill>
              </a:rPr>
              <a:t>” attack, where an attacker introduces a rogue AP and configures it with the same SSID as a legitimate AP.</a:t>
            </a:r>
          </a:p>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Defeating a MITM attack begins with identifying legitimate devices on the WLAN. To do this, </a:t>
            </a:r>
            <a:r>
              <a:rPr lang="en-US" sz="1800" dirty="0">
                <a:solidFill>
                  <a:srgbClr val="FF0000"/>
                </a:solidFill>
              </a:rPr>
              <a:t>users must be authenticated</a:t>
            </a:r>
            <a:r>
              <a:rPr lang="en-US" sz="1800" dirty="0">
                <a:solidFill>
                  <a:srgbClr val="000000"/>
                </a:solidFill>
              </a:rPr>
              <a:t>. After all of the legitimate devices are known, the network can be </a:t>
            </a:r>
            <a:r>
              <a:rPr lang="en-US" sz="1800" dirty="0">
                <a:solidFill>
                  <a:srgbClr val="FF0000"/>
                </a:solidFill>
              </a:rPr>
              <a:t>monitored</a:t>
            </a:r>
            <a:r>
              <a:rPr lang="en-US" sz="1800" dirty="0">
                <a:solidFill>
                  <a:srgbClr val="000000"/>
                </a:solidFill>
              </a:rPr>
              <a:t> for abnormal devices or traffic.</a:t>
            </a:r>
            <a:endParaRPr lang="en-US" sz="18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59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12.7 Secure WLANs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Wireless Technologies (Cont.)</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431972" y="855419"/>
            <a:ext cx="4230463" cy="3372704"/>
          </a:xfrm>
        </p:spPr>
        <p:txBody>
          <a:bodyPr/>
          <a:lstStyle/>
          <a:p>
            <a:pPr marL="0" lvl="1" indent="0">
              <a:lnSpc>
                <a:spcPct val="100000"/>
              </a:lnSpc>
              <a:spcAft>
                <a:spcPts val="600"/>
              </a:spcAft>
              <a:buSzPct val="90000"/>
              <a:buNone/>
            </a:pPr>
            <a:r>
              <a:rPr lang="en-US" sz="1600" b="1" dirty="0">
                <a:solidFill>
                  <a:srgbClr val="000000"/>
                </a:solidFill>
              </a:rPr>
              <a:t>Cellular Broadband </a:t>
            </a:r>
            <a:r>
              <a:rPr lang="en-US" sz="1600" dirty="0">
                <a:solidFill>
                  <a:srgbClr val="000000"/>
                </a:solidFill>
              </a:rPr>
              <a:t>– Carry both voice and data. Used by phones, automobiles, tablets, and laptops.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Global System of Mobile (GSM) – Internationally recognized</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Code Division Multiple Access (CDMA) – Primarily used on the US.</a:t>
            </a:r>
          </a:p>
          <a:p>
            <a:pPr marL="0" lvl="1" indent="0">
              <a:lnSpc>
                <a:spcPct val="100000"/>
              </a:lnSpc>
              <a:spcAft>
                <a:spcPts val="600"/>
              </a:spcAft>
              <a:buSzPct val="90000"/>
              <a:buNone/>
            </a:pPr>
            <a:r>
              <a:rPr lang="en-US" sz="1600" b="1" dirty="0">
                <a:solidFill>
                  <a:srgbClr val="000000"/>
                </a:solidFill>
              </a:rPr>
              <a:t>Satellite Broadband </a:t>
            </a:r>
            <a:r>
              <a:rPr lang="en-US" sz="1600" dirty="0">
                <a:solidFill>
                  <a:srgbClr val="000000"/>
                </a:solidFill>
              </a:rPr>
              <a:t>– Uses directional satellite dish </a:t>
            </a:r>
            <a:r>
              <a:rPr lang="cs-CZ" sz="1600" dirty="0">
                <a:solidFill>
                  <a:srgbClr val="000000"/>
                </a:solidFill>
              </a:rPr>
              <a:t>(talíř, miska) </a:t>
            </a:r>
            <a:r>
              <a:rPr lang="en-US" sz="1600" dirty="0">
                <a:solidFill>
                  <a:srgbClr val="000000"/>
                </a:solidFill>
              </a:rPr>
              <a:t>aligned with satellite in geostationary orbit. Needs clear line of site. Typically used in rural locations where cable and DSL are unavailable.</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xmlns="" id="{42BEAC26-14B8-4E2B-8026-703C1CE4B475}"/>
              </a:ext>
            </a:extLst>
          </p:cNvPr>
          <p:cNvPicPr>
            <a:picLocks noChangeAspect="1"/>
          </p:cNvPicPr>
          <p:nvPr/>
        </p:nvPicPr>
        <p:blipFill>
          <a:blip r:embed="rId3"/>
          <a:stretch>
            <a:fillRect/>
          </a:stretch>
        </p:blipFill>
        <p:spPr>
          <a:xfrm>
            <a:off x="5824539" y="365918"/>
            <a:ext cx="1663157" cy="2500784"/>
          </a:xfrm>
          <a:prstGeom prst="rect">
            <a:avLst/>
          </a:prstGeom>
        </p:spPr>
      </p:pic>
      <p:pic>
        <p:nvPicPr>
          <p:cNvPr id="5" name="Picture 4">
            <a:extLst>
              <a:ext uri="{FF2B5EF4-FFF2-40B4-BE49-F238E27FC236}">
                <a16:creationId xmlns:a16="http://schemas.microsoft.com/office/drawing/2014/main" xmlns="" id="{563E78BE-4C5B-4338-8ABA-850FE58165A8}"/>
              </a:ext>
            </a:extLst>
          </p:cNvPr>
          <p:cNvPicPr>
            <a:picLocks noChangeAspect="1"/>
          </p:cNvPicPr>
          <p:nvPr/>
        </p:nvPicPr>
        <p:blipFill>
          <a:blip r:embed="rId4"/>
          <a:stretch>
            <a:fillRect/>
          </a:stretch>
        </p:blipFill>
        <p:spPr>
          <a:xfrm>
            <a:off x="5589317" y="3098544"/>
            <a:ext cx="2133600" cy="1417320"/>
          </a:xfrm>
          <a:prstGeom prst="rect">
            <a:avLst/>
          </a:prstGeom>
        </p:spPr>
      </p:pic>
    </p:spTree>
    <p:extLst>
      <p:ext uri="{BB962C8B-B14F-4D97-AF65-F5344CB8AC3E}">
        <p14:creationId xmlns:p14="http://schemas.microsoft.com/office/powerpoint/2010/main" val="74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highlight>
                  <a:srgbClr val="FFFF00"/>
                </a:highlight>
              </a:rPr>
              <a:t>Video – Secure WLANs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SSID Cloaking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MAC Address Filtering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Authentication and Encryption Systems (Open Authentication and Shared Key Authentication)</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3699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SSID Cloaking and MAC Address Filtering</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address the threats of keeping wireless intruders out and protecting data, two early security features were used and are still available on most routers and APs:</a:t>
            </a: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SSID Cloaking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APs and some wireless routers allow </a:t>
            </a:r>
            <a:r>
              <a:rPr lang="en-US" sz="1600" dirty="0">
                <a:solidFill>
                  <a:srgbClr val="FF0000"/>
                </a:solidFill>
              </a:rPr>
              <a:t>the SSID beacon frame to be disabled</a:t>
            </a:r>
            <a:r>
              <a:rPr lang="en-US" sz="1600" dirty="0">
                <a:solidFill>
                  <a:srgbClr val="000000"/>
                </a:solidFill>
              </a:rPr>
              <a:t>. Wireless clients must be manually configured with the SSID to connect to the network.</a:t>
            </a:r>
          </a:p>
          <a:p>
            <a:pPr marL="489010" lvl="2" indent="-342900">
              <a:buFont typeface="Arial" panose="020B0604020202020204" pitchFamily="34" charset="0"/>
              <a:buChar char="•"/>
            </a:pP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MAC Address Filtering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An administrator can manually permit or deny clients wireless access based on their physical MAC hardware address. In the figure, the router is configured to permit two MAC addresses. Devices with different MAC addresses will not be able to join the 2.4GHz WLAN</a:t>
            </a:r>
            <a:r>
              <a:rPr lang="en-US" sz="1400" dirty="0">
                <a:solidFill>
                  <a:srgbClr val="000000"/>
                </a:solidFill>
              </a:rPr>
              <a:t>.</a:t>
            </a:r>
          </a:p>
          <a:p>
            <a:pPr marL="0" indent="0" algn="l"/>
            <a:endParaRPr lang="en-US" sz="1600" b="1" dirty="0">
              <a:solidFill>
                <a:srgbClr val="000000"/>
              </a:solidFill>
            </a:endParaRPr>
          </a:p>
        </p:txBody>
      </p:sp>
    </p:spTree>
    <p:extLst>
      <p:ext uri="{BB962C8B-B14F-4D97-AF65-F5344CB8AC3E}">
        <p14:creationId xmlns:p14="http://schemas.microsoft.com/office/powerpoint/2010/main" val="38734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802.11 Original Authentication Methods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best way to secure a wireless network is to use authentication and encryption systems. Two types of authentication were introduced with the original 802.11 standard: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Open system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No password required. Typically used to provide free internet access in public areas like cafes, airports, and hotels.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Client is responsible for providing security such as through a VPN. </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Shared key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Provides mechanisms, such as WEP, WPA, WPA2, and WPA3 to authenticate and encrypt data between a wireless client and AP. However, the password must be pre-shared between both parties to connect.</a:t>
            </a:r>
            <a:endParaRPr lang="en-US" sz="1600" b="1" dirty="0">
              <a:solidFill>
                <a:srgbClr val="000000"/>
              </a:solidFill>
            </a:endParaRPr>
          </a:p>
        </p:txBody>
      </p:sp>
    </p:spTree>
    <p:extLst>
      <p:ext uri="{BB962C8B-B14F-4D97-AF65-F5344CB8AC3E}">
        <p14:creationId xmlns:p14="http://schemas.microsoft.com/office/powerpoint/2010/main" val="32359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Shared Key Authentication Methods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218831" y="731837"/>
            <a:ext cx="8714154" cy="45666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are currently four shared key authentication techniques available, as shown in the table.</a:t>
            </a:r>
            <a:endParaRPr lang="en-US" sz="1600" b="1" dirty="0">
              <a:solidFill>
                <a:srgbClr val="000000"/>
              </a:solidFill>
            </a:endParaRPr>
          </a:p>
        </p:txBody>
      </p:sp>
      <p:graphicFrame>
        <p:nvGraphicFramePr>
          <p:cNvPr id="4" name="Content Placeholder 6">
            <a:extLst>
              <a:ext uri="{FF2B5EF4-FFF2-40B4-BE49-F238E27FC236}">
                <a16:creationId xmlns:a16="http://schemas.microsoft.com/office/drawing/2014/main" xmlns="" id="{49C62BAC-F92D-42FA-9647-B95FE5D3F62E}"/>
              </a:ext>
            </a:extLst>
          </p:cNvPr>
          <p:cNvGraphicFramePr>
            <a:graphicFrameLocks/>
          </p:cNvGraphicFramePr>
          <p:nvPr>
            <p:extLst>
              <p:ext uri="{D42A27DB-BD31-4B8C-83A1-F6EECF244321}">
                <p14:modId xmlns:p14="http://schemas.microsoft.com/office/powerpoint/2010/main" val="3257759055"/>
              </p:ext>
            </p:extLst>
          </p:nvPr>
        </p:nvGraphicFramePr>
        <p:xfrm>
          <a:off x="533401" y="1270703"/>
          <a:ext cx="7812087" cy="3444240"/>
        </p:xfrm>
        <a:graphic>
          <a:graphicData uri="http://schemas.openxmlformats.org/drawingml/2006/table">
            <a:tbl>
              <a:tblPr firstRow="1" bandRow="1">
                <a:tableStyleId>{5C22544A-7EE6-4342-B048-85BDC9FD1C3A}</a:tableStyleId>
              </a:tblPr>
              <a:tblGrid>
                <a:gridCol w="2317651">
                  <a:extLst>
                    <a:ext uri="{9D8B030D-6E8A-4147-A177-3AD203B41FA5}">
                      <a16:colId xmlns:a16="http://schemas.microsoft.com/office/drawing/2014/main" xmlns="" val="3729139006"/>
                    </a:ext>
                  </a:extLst>
                </a:gridCol>
                <a:gridCol w="5494436">
                  <a:extLst>
                    <a:ext uri="{9D8B030D-6E8A-4147-A177-3AD203B41FA5}">
                      <a16:colId xmlns:a16="http://schemas.microsoft.com/office/drawing/2014/main" xmlns="" val="1988913492"/>
                    </a:ext>
                  </a:extLst>
                </a:gridCol>
              </a:tblGrid>
              <a:tr h="0">
                <a:tc>
                  <a:txBody>
                    <a:bodyPr/>
                    <a:lstStyle/>
                    <a:p>
                      <a:r>
                        <a:rPr lang="en-US" sz="1400" dirty="0"/>
                        <a:t>Authentication Method</a:t>
                      </a:r>
                    </a:p>
                  </a:txBody>
                  <a:tcPr/>
                </a:tc>
                <a:tc>
                  <a:txBody>
                    <a:bodyPr/>
                    <a:lstStyle/>
                    <a:p>
                      <a:r>
                        <a:rPr lang="en-US" sz="1400" dirty="0"/>
                        <a:t>Description</a:t>
                      </a:r>
                    </a:p>
                  </a:txBody>
                  <a:tcPr/>
                </a:tc>
                <a:extLst>
                  <a:ext uri="{0D108BD9-81ED-4DB2-BD59-A6C34878D82A}">
                    <a16:rowId xmlns:a16="http://schemas.microsoft.com/office/drawing/2014/main" xmlns="" val="2583676789"/>
                  </a:ext>
                </a:extLst>
              </a:tr>
              <a:tr h="0">
                <a:tc>
                  <a:txBody>
                    <a:bodyPr/>
                    <a:lstStyle/>
                    <a:p>
                      <a:r>
                        <a:rPr lang="en-US" sz="1400" dirty="0">
                          <a:solidFill>
                            <a:srgbClr val="000000"/>
                          </a:solidFill>
                        </a:rPr>
                        <a:t>Wired Equivalent Privacy (WEP)</a:t>
                      </a:r>
                    </a:p>
                  </a:txBody>
                  <a:tcPr/>
                </a:tc>
                <a:tc>
                  <a:txBody>
                    <a:bodyPr/>
                    <a:lstStyle/>
                    <a:p>
                      <a:r>
                        <a:rPr lang="en-US" sz="1400" dirty="0">
                          <a:solidFill>
                            <a:srgbClr val="000000"/>
                          </a:solidFill>
                        </a:rPr>
                        <a:t>The original 802.11 specification designed to secure the data using the </a:t>
                      </a:r>
                      <a:r>
                        <a:rPr lang="en-US" sz="1400" dirty="0">
                          <a:solidFill>
                            <a:srgbClr val="FF0000"/>
                          </a:solidFill>
                        </a:rPr>
                        <a:t>Rivest Cipher 4 </a:t>
                      </a:r>
                      <a:r>
                        <a:rPr lang="en-US" sz="1400" dirty="0">
                          <a:solidFill>
                            <a:srgbClr val="000000"/>
                          </a:solidFill>
                        </a:rPr>
                        <a:t>(RC4) encryption method with a static key. WEP is no longer recommended and should never be used.</a:t>
                      </a:r>
                    </a:p>
                  </a:txBody>
                  <a:tcPr/>
                </a:tc>
                <a:extLst>
                  <a:ext uri="{0D108BD9-81ED-4DB2-BD59-A6C34878D82A}">
                    <a16:rowId xmlns:a16="http://schemas.microsoft.com/office/drawing/2014/main" xmlns=""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Wi-Fi Protected Access (WPA)</a:t>
                      </a:r>
                    </a:p>
                  </a:txBody>
                  <a:tcPr/>
                </a:tc>
                <a:tc>
                  <a:txBody>
                    <a:bodyPr/>
                    <a:lstStyle/>
                    <a:p>
                      <a:r>
                        <a:rPr lang="en-US" sz="1400" dirty="0">
                          <a:solidFill>
                            <a:srgbClr val="000000"/>
                          </a:solidFill>
                        </a:rPr>
                        <a:t>A Wi-Fi Alliance standard that uses WEP but secures the data with the much stronger Temporal Key Integrity Protocol (TKIP) </a:t>
                      </a:r>
                      <a:r>
                        <a:rPr lang="en-US" sz="1400" dirty="0">
                          <a:solidFill>
                            <a:srgbClr val="FF0000"/>
                          </a:solidFill>
                        </a:rPr>
                        <a:t>encryption algorithm</a:t>
                      </a:r>
                      <a:r>
                        <a:rPr lang="en-US" sz="1400" dirty="0">
                          <a:solidFill>
                            <a:srgbClr val="000000"/>
                          </a:solidFill>
                        </a:rPr>
                        <a:t>. TKIP changes the key for each packet, making it much more difficult to hack.</a:t>
                      </a:r>
                    </a:p>
                  </a:txBody>
                  <a:tcPr/>
                </a:tc>
                <a:extLst>
                  <a:ext uri="{0D108BD9-81ED-4DB2-BD59-A6C34878D82A}">
                    <a16:rowId xmlns:a16="http://schemas.microsoft.com/office/drawing/2014/main" xmlns=""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WPA2</a:t>
                      </a:r>
                    </a:p>
                  </a:txBody>
                  <a:tcPr/>
                </a:tc>
                <a:tc>
                  <a:txBody>
                    <a:bodyPr/>
                    <a:lstStyle/>
                    <a:p>
                      <a:r>
                        <a:rPr lang="en-US" sz="1400" dirty="0">
                          <a:solidFill>
                            <a:srgbClr val="000000"/>
                          </a:solidFill>
                        </a:rPr>
                        <a:t>It uses the Advanced Encryption Standard (</a:t>
                      </a:r>
                      <a:r>
                        <a:rPr lang="en-US" sz="1400" dirty="0">
                          <a:solidFill>
                            <a:srgbClr val="FF0000"/>
                          </a:solidFill>
                        </a:rPr>
                        <a:t>AES</a:t>
                      </a:r>
                      <a:r>
                        <a:rPr lang="en-US" sz="1400" dirty="0">
                          <a:solidFill>
                            <a:srgbClr val="000000"/>
                          </a:solidFill>
                        </a:rPr>
                        <a:t>) for encryption. AES is currently considered the strongest encryption protocol.</a:t>
                      </a:r>
                    </a:p>
                  </a:txBody>
                  <a:tcPr/>
                </a:tc>
                <a:extLst>
                  <a:ext uri="{0D108BD9-81ED-4DB2-BD59-A6C34878D82A}">
                    <a16:rowId xmlns:a16="http://schemas.microsoft.com/office/drawing/2014/main" xmlns=""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WPA3</a:t>
                      </a:r>
                    </a:p>
                  </a:txBody>
                  <a:tcPr/>
                </a:tc>
                <a:tc>
                  <a:txBody>
                    <a:bodyPr/>
                    <a:lstStyle/>
                    <a:p>
                      <a:r>
                        <a:rPr lang="en-US" sz="1400" dirty="0">
                          <a:solidFill>
                            <a:srgbClr val="000000"/>
                          </a:solidFill>
                        </a:rPr>
                        <a:t>This is the next generation of Wi-Fi security. All WPA3-enabled devices use the latest security methods, disallow outdated legacy protocols, and require the use of </a:t>
                      </a:r>
                      <a:r>
                        <a:rPr lang="en-US" sz="1400" dirty="0">
                          <a:solidFill>
                            <a:srgbClr val="FF0000"/>
                          </a:solidFill>
                        </a:rPr>
                        <a:t>Protected Management Frames </a:t>
                      </a:r>
                      <a:r>
                        <a:rPr lang="en-US" sz="1400" dirty="0">
                          <a:solidFill>
                            <a:srgbClr val="000000"/>
                          </a:solidFill>
                        </a:rPr>
                        <a:t>(PMF).</a:t>
                      </a:r>
                    </a:p>
                  </a:txBody>
                  <a:tcPr/>
                </a:tc>
                <a:extLst>
                  <a:ext uri="{0D108BD9-81ED-4DB2-BD59-A6C34878D82A}">
                    <a16:rowId xmlns:a16="http://schemas.microsoft.com/office/drawing/2014/main" xmlns="" val="2495454272"/>
                  </a:ext>
                </a:extLst>
              </a:tr>
            </a:tbl>
          </a:graphicData>
        </a:graphic>
      </p:graphicFrame>
    </p:spTree>
    <p:extLst>
      <p:ext uri="{BB962C8B-B14F-4D97-AF65-F5344CB8AC3E}">
        <p14:creationId xmlns:p14="http://schemas.microsoft.com/office/powerpoint/2010/main" val="19711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10071"/>
            <a:ext cx="8345488" cy="731837"/>
          </a:xfrm>
        </p:spPr>
        <p:txBody>
          <a:bodyPr/>
          <a:lstStyle/>
          <a:p>
            <a:r>
              <a:rPr lang="en-US" sz="2400" dirty="0"/>
              <a:t>Authenticating a Home User</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0" y="721766"/>
            <a:ext cx="4572000" cy="405343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Home routers typically have two choices for authentication: WPA and WPA2, with WPA 2 having two authentication methods.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Personal </a:t>
            </a:r>
            <a:r>
              <a:rPr lang="en-US" sz="1600" dirty="0">
                <a:solidFill>
                  <a:srgbClr val="000000"/>
                </a:solidFill>
              </a:rPr>
              <a:t>– Intended for home or small office networks, users authenticate using a pre-shared key (</a:t>
            </a:r>
            <a:r>
              <a:rPr lang="en-US" sz="1600" dirty="0">
                <a:solidFill>
                  <a:srgbClr val="FF0000"/>
                </a:solidFill>
              </a:rPr>
              <a:t>PSK</a:t>
            </a:r>
            <a:r>
              <a:rPr lang="en-US" sz="1600" dirty="0">
                <a:solidFill>
                  <a:srgbClr val="000000"/>
                </a:solidFill>
              </a:rPr>
              <a:t>). Wireless clients authenticate with the wireless router using a pre-shared password. No special authentication server is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Enterprise </a:t>
            </a:r>
            <a:r>
              <a:rPr lang="en-US" sz="1600" dirty="0">
                <a:solidFill>
                  <a:srgbClr val="000000"/>
                </a:solidFill>
              </a:rPr>
              <a:t>– Intended for enterprise networks. Requires a Remote Authentication Dial-In User Service (</a:t>
            </a:r>
            <a:r>
              <a:rPr lang="en-US" sz="1600" dirty="0">
                <a:solidFill>
                  <a:srgbClr val="FF0000"/>
                </a:solidFill>
              </a:rPr>
              <a:t>RADIUS</a:t>
            </a:r>
            <a:r>
              <a:rPr lang="en-US" sz="1600" dirty="0">
                <a:solidFill>
                  <a:srgbClr val="000000"/>
                </a:solidFill>
              </a:rPr>
              <a:t>) authentication server. The device must be authenticated by the RADIUS server and then users must authenticate using </a:t>
            </a:r>
            <a:r>
              <a:rPr lang="en-US" sz="1600" dirty="0">
                <a:solidFill>
                  <a:srgbClr val="FF0000"/>
                </a:solidFill>
              </a:rPr>
              <a:t>802.1X</a:t>
            </a:r>
            <a:r>
              <a:rPr lang="en-US" sz="1600" dirty="0">
                <a:solidFill>
                  <a:srgbClr val="000000"/>
                </a:solidFill>
              </a:rPr>
              <a:t> standard, which uses the </a:t>
            </a:r>
            <a:r>
              <a:rPr lang="en-US" sz="1600" dirty="0">
                <a:solidFill>
                  <a:srgbClr val="FF0000"/>
                </a:solidFill>
              </a:rPr>
              <a:t>Extensible Authentication Protocol </a:t>
            </a:r>
            <a:r>
              <a:rPr lang="en-US" sz="1600" dirty="0">
                <a:solidFill>
                  <a:srgbClr val="000000"/>
                </a:solidFill>
              </a:rPr>
              <a:t>(EAP) for authentication.</a:t>
            </a: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p:txBody>
      </p:sp>
      <p:pic>
        <p:nvPicPr>
          <p:cNvPr id="5" name="Picture 4">
            <a:extLst>
              <a:ext uri="{FF2B5EF4-FFF2-40B4-BE49-F238E27FC236}">
                <a16:creationId xmlns:a16="http://schemas.microsoft.com/office/drawing/2014/main" xmlns="" id="{8787DE50-0976-432A-BD60-1A0A815691E4}"/>
              </a:ext>
            </a:extLst>
          </p:cNvPr>
          <p:cNvPicPr>
            <a:picLocks noChangeAspect="1"/>
          </p:cNvPicPr>
          <p:nvPr/>
        </p:nvPicPr>
        <p:blipFill>
          <a:blip r:embed="rId3"/>
          <a:stretch>
            <a:fillRect/>
          </a:stretch>
        </p:blipFill>
        <p:spPr>
          <a:xfrm>
            <a:off x="4476348" y="2485292"/>
            <a:ext cx="4667652" cy="2658208"/>
          </a:xfrm>
          <a:prstGeom prst="rect">
            <a:avLst/>
          </a:prstGeom>
        </p:spPr>
      </p:pic>
    </p:spTree>
    <p:extLst>
      <p:ext uri="{BB962C8B-B14F-4D97-AF65-F5344CB8AC3E}">
        <p14:creationId xmlns:p14="http://schemas.microsoft.com/office/powerpoint/2010/main" val="31929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Encryption Methods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32546" y="1472939"/>
            <a:ext cx="4140198" cy="317129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WPA and WPA2 include two encryption protocols: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Temporal Key Integrity Protocol (TKIP) </a:t>
            </a:r>
            <a:r>
              <a:rPr lang="en-US" sz="1600" dirty="0">
                <a:solidFill>
                  <a:srgbClr val="000000"/>
                </a:solidFill>
              </a:rPr>
              <a:t>–</a:t>
            </a:r>
            <a:r>
              <a:rPr lang="en-US" sz="1600" b="1" dirty="0">
                <a:solidFill>
                  <a:srgbClr val="000000"/>
                </a:solidFill>
              </a:rPr>
              <a:t> </a:t>
            </a:r>
            <a:r>
              <a:rPr lang="en-US" sz="1600" dirty="0">
                <a:solidFill>
                  <a:srgbClr val="000000"/>
                </a:solidFill>
              </a:rPr>
              <a:t>Used by WPA and provides support for legacy WLAN equipment. Makes use of WEP but encrypts the Layer 2 payload using TKIP.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Advanced Encryption Standard (AES) </a:t>
            </a:r>
            <a:r>
              <a:rPr lang="en-US" sz="1600" dirty="0">
                <a:solidFill>
                  <a:srgbClr val="000000"/>
                </a:solidFill>
              </a:rPr>
              <a:t>– Used by WPA2 and uses the Counter Cipher Mode with Block Chaining Message Authentication Code Protocol (CCMP) that allows destination hosts to recognize if the encrypted and non-encrypted bits have been altered.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b="1" dirty="0">
              <a:solidFill>
                <a:srgbClr val="000000"/>
              </a:solidFill>
            </a:endParaRPr>
          </a:p>
        </p:txBody>
      </p:sp>
      <p:pic>
        <p:nvPicPr>
          <p:cNvPr id="2" name="Picture 1">
            <a:extLst>
              <a:ext uri="{FF2B5EF4-FFF2-40B4-BE49-F238E27FC236}">
                <a16:creationId xmlns:a16="http://schemas.microsoft.com/office/drawing/2014/main" xmlns="" id="{FEBAFFA0-9269-40D5-8353-BA25798E3E3E}"/>
              </a:ext>
            </a:extLst>
          </p:cNvPr>
          <p:cNvPicPr>
            <a:picLocks noChangeAspect="1"/>
          </p:cNvPicPr>
          <p:nvPr/>
        </p:nvPicPr>
        <p:blipFill>
          <a:blip r:embed="rId3"/>
          <a:stretch>
            <a:fillRect/>
          </a:stretch>
        </p:blipFill>
        <p:spPr>
          <a:xfrm>
            <a:off x="3767366" y="8304"/>
            <a:ext cx="5344088" cy="3039696"/>
          </a:xfrm>
          <a:prstGeom prst="rect">
            <a:avLst/>
          </a:prstGeom>
        </p:spPr>
      </p:pic>
    </p:spTree>
    <p:extLst>
      <p:ext uri="{BB962C8B-B14F-4D97-AF65-F5344CB8AC3E}">
        <p14:creationId xmlns:p14="http://schemas.microsoft.com/office/powerpoint/2010/main" val="3939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Authentication in the Enterprise</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270934" y="731837"/>
            <a:ext cx="3970266" cy="3561795"/>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Enterprise security mode choice requires an Authentication, Authorization, and Accounting (AAA) RADIUS server.</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pieces of information are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RADIUS server IP address </a:t>
            </a:r>
            <a:r>
              <a:rPr lang="en-US" sz="1600" dirty="0">
                <a:solidFill>
                  <a:srgbClr val="000000"/>
                </a:solidFill>
              </a:rPr>
              <a:t>– IP address of the server.</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UDP port numbers </a:t>
            </a:r>
            <a:r>
              <a:rPr lang="en-US" sz="1600" dirty="0">
                <a:solidFill>
                  <a:srgbClr val="000000"/>
                </a:solidFill>
              </a:rPr>
              <a:t>–UDP ports 1812 for RADIUS Authentication, and 1813 for RADIUS Accounting, but can also operate using UDP ports 1645 and 1646.</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Shared key </a:t>
            </a:r>
            <a:r>
              <a:rPr lang="en-US" sz="1600" dirty="0">
                <a:solidFill>
                  <a:srgbClr val="000000"/>
                </a:solidFill>
              </a:rPr>
              <a:t>– Used to authenticate the AP with the RADIUS server.</a:t>
            </a: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p:txBody>
      </p:sp>
      <p:pic>
        <p:nvPicPr>
          <p:cNvPr id="4" name="Picture 3">
            <a:extLst>
              <a:ext uri="{FF2B5EF4-FFF2-40B4-BE49-F238E27FC236}">
                <a16:creationId xmlns:a16="http://schemas.microsoft.com/office/drawing/2014/main" xmlns="" id="{9A74B192-8A92-421E-AE3C-ECADCA378240}"/>
              </a:ext>
            </a:extLst>
          </p:cNvPr>
          <p:cNvPicPr>
            <a:picLocks noChangeAspect="1"/>
          </p:cNvPicPr>
          <p:nvPr/>
        </p:nvPicPr>
        <p:blipFill>
          <a:blip r:embed="rId3"/>
          <a:stretch>
            <a:fillRect/>
          </a:stretch>
        </p:blipFill>
        <p:spPr>
          <a:xfrm>
            <a:off x="4572000" y="943506"/>
            <a:ext cx="4161354" cy="2366962"/>
          </a:xfrm>
          <a:prstGeom prst="rect">
            <a:avLst/>
          </a:prstGeom>
        </p:spPr>
      </p:pic>
      <p:sp>
        <p:nvSpPr>
          <p:cNvPr id="7" name="TextBox 6">
            <a:extLst>
              <a:ext uri="{FF2B5EF4-FFF2-40B4-BE49-F238E27FC236}">
                <a16:creationId xmlns:a16="http://schemas.microsoft.com/office/drawing/2014/main" xmlns="" id="{B9095C62-8168-482D-9A40-DA3A7B0E265A}"/>
              </a:ext>
            </a:extLst>
          </p:cNvPr>
          <p:cNvSpPr txBox="1"/>
          <p:nvPr/>
        </p:nvSpPr>
        <p:spPr>
          <a:xfrm>
            <a:off x="4572000" y="3708856"/>
            <a:ext cx="3970265"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User authentication and authorization is handled by the 802.1X standard, which provides a centralized, server-based authentication of end users.</a:t>
            </a:r>
            <a:endParaRPr lang="en-US" sz="1400" b="1" dirty="0">
              <a:solidFill>
                <a:srgbClr val="000000"/>
              </a:solidFill>
            </a:endParaRPr>
          </a:p>
          <a:p>
            <a:endParaRPr lang="en-US" sz="1400" dirty="0"/>
          </a:p>
        </p:txBody>
      </p:sp>
    </p:spTree>
    <p:extLst>
      <p:ext uri="{BB962C8B-B14F-4D97-AF65-F5344CB8AC3E}">
        <p14:creationId xmlns:p14="http://schemas.microsoft.com/office/powerpoint/2010/main" val="20103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WPA 3</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31802" y="731837"/>
            <a:ext cx="7913686" cy="4059237"/>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Because WPA2 is no longer considered secure, WPA3 is recommended when available. WPA3 Includes four features: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Personal : </a:t>
            </a:r>
            <a:r>
              <a:rPr lang="en-US" sz="1600" dirty="0">
                <a:solidFill>
                  <a:srgbClr val="000000"/>
                </a:solidFill>
              </a:rPr>
              <a:t>Thwarts brute force attacks by using Simultaneous Authentication of Equals (SAE).</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Enterprise : </a:t>
            </a:r>
            <a:r>
              <a:rPr lang="en-US" sz="1600" dirty="0">
                <a:solidFill>
                  <a:srgbClr val="000000"/>
                </a:solidFill>
              </a:rPr>
              <a:t>Uses </a:t>
            </a:r>
            <a:r>
              <a:rPr lang="en-US" sz="1600" dirty="0">
                <a:solidFill>
                  <a:srgbClr val="FF0000"/>
                </a:solidFill>
              </a:rPr>
              <a:t>802.1X/EAP authentication</a:t>
            </a:r>
            <a:r>
              <a:rPr lang="en-US" sz="1600" dirty="0">
                <a:solidFill>
                  <a:srgbClr val="000000"/>
                </a:solidFill>
              </a:rPr>
              <a:t>. However, it requires the use of a </a:t>
            </a:r>
            <a:r>
              <a:rPr lang="en-US" sz="1600" dirty="0">
                <a:solidFill>
                  <a:srgbClr val="FF0000"/>
                </a:solidFill>
              </a:rPr>
              <a:t>192-bit cryptographic suite </a:t>
            </a:r>
            <a:r>
              <a:rPr lang="en-US" sz="1600" dirty="0">
                <a:solidFill>
                  <a:srgbClr val="000000"/>
                </a:solidFill>
              </a:rPr>
              <a:t>and eliminates the mixing of security protocols for previous 802.11 standards.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Open Networks : </a:t>
            </a:r>
            <a:r>
              <a:rPr lang="en-US" sz="1600" dirty="0">
                <a:solidFill>
                  <a:srgbClr val="000000"/>
                </a:solidFill>
              </a:rPr>
              <a:t>Does not use any authentication. However, uses Opportunistic Wireless Encryption (OWE) to encrypt all wireless traffic.</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IoT Onboarding : </a:t>
            </a:r>
            <a:r>
              <a:rPr lang="en-US" sz="1600" dirty="0">
                <a:solidFill>
                  <a:srgbClr val="000000"/>
                </a:solidFill>
              </a:rPr>
              <a:t>Uses Device Provisioning Protocol (DPP) to quickly onboard IoT devices.</a:t>
            </a:r>
            <a:endParaRPr lang="en-US" sz="1600" b="1" dirty="0">
              <a:solidFill>
                <a:srgbClr val="000000"/>
              </a:solidFill>
            </a:endParaRPr>
          </a:p>
        </p:txBody>
      </p:sp>
    </p:spTree>
    <p:extLst>
      <p:ext uri="{BB962C8B-B14F-4D97-AF65-F5344CB8AC3E}">
        <p14:creationId xmlns:p14="http://schemas.microsoft.com/office/powerpoint/2010/main" val="13429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12.8 Module Practice and Quiz</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xmlns="" id="{9AD0E3CA-A71A-42DA-8DDD-F4BCAD0464F7}"/>
              </a:ext>
            </a:extLst>
          </p:cNvPr>
          <p:cNvSpPr>
            <a:spLocks noGrp="1"/>
          </p:cNvSpPr>
          <p:nvPr>
            <p:ph idx="1"/>
          </p:nvPr>
        </p:nvSpPr>
        <p:spPr/>
        <p:txBody>
          <a:bodyPr/>
          <a:lstStyle/>
          <a:p>
            <a:pPr marL="0" indent="0" eaLnBrk="1" hangingPunct="1">
              <a:spcBef>
                <a:spcPts val="0"/>
              </a:spcBef>
              <a:spcAft>
                <a:spcPts val="0"/>
              </a:spcAft>
              <a:buNone/>
            </a:pPr>
            <a:r>
              <a:rPr lang="af-ZA" sz="1600" b="1" dirty="0"/>
              <a:t>Téma 12.1</a:t>
            </a:r>
          </a:p>
          <a:p>
            <a:pPr lvl="1">
              <a:spcBef>
                <a:spcPts val="0"/>
              </a:spcBef>
              <a:spcAft>
                <a:spcPts val="0"/>
              </a:spcAft>
              <a:buFont typeface="Arial" panose="020B0604020202020204" pitchFamily="34" charset="0"/>
              <a:buChar char="•"/>
            </a:pPr>
            <a:r>
              <a:rPr lang="af-ZA" sz="1500" dirty="0"/>
              <a:t>Vysvětlete rozdíly mezi WPAN, WLAN, WMAN a WWAN.</a:t>
            </a:r>
          </a:p>
          <a:p>
            <a:pPr lvl="1">
              <a:spcBef>
                <a:spcPts val="0"/>
              </a:spcBef>
              <a:spcAft>
                <a:spcPts val="0"/>
              </a:spcAft>
              <a:buFont typeface="Arial" panose="020B0604020202020204" pitchFamily="34" charset="0"/>
              <a:buChar char="•"/>
            </a:pPr>
            <a:r>
              <a:rPr lang="af-ZA" sz="1500" dirty="0"/>
              <a:t>Proč si myslíte, že existuje tolik standardů 802.11?</a:t>
            </a:r>
          </a:p>
          <a:p>
            <a:pPr marL="0" indent="0" eaLnBrk="1" hangingPunct="1">
              <a:spcBef>
                <a:spcPts val="1200"/>
              </a:spcBef>
              <a:spcAft>
                <a:spcPts val="0"/>
              </a:spcAft>
              <a:buNone/>
            </a:pPr>
            <a:r>
              <a:rPr lang="af-ZA" sz="1600" b="1" dirty="0"/>
              <a:t>Téma 12.2</a:t>
            </a:r>
          </a:p>
          <a:p>
            <a:pPr lvl="1">
              <a:spcBef>
                <a:spcPts val="0"/>
              </a:spcBef>
              <a:spcAft>
                <a:spcPts val="0"/>
              </a:spcAft>
              <a:buFont typeface="Arial" panose="020B0604020202020204" pitchFamily="34" charset="0"/>
              <a:buChar char="•"/>
            </a:pPr>
            <a:r>
              <a:rPr lang="af-ZA" sz="1500" dirty="0"/>
              <a:t>Kdy by bylo vhodné použít autonomní AP a AP založené na řadiči?</a:t>
            </a:r>
          </a:p>
          <a:p>
            <a:pPr lvl="1">
              <a:spcBef>
                <a:spcPts val="0"/>
              </a:spcBef>
              <a:spcAft>
                <a:spcPts val="0"/>
              </a:spcAft>
              <a:buFont typeface="Arial" panose="020B0604020202020204" pitchFamily="34" charset="0"/>
              <a:buChar char="•"/>
            </a:pPr>
            <a:r>
              <a:rPr lang="af-ZA" sz="1500" dirty="0"/>
              <a:t>Diskutujte o situaci, kdy je potřeba bezdrátový adaptér USB.</a:t>
            </a:r>
          </a:p>
          <a:p>
            <a:pPr marL="0" indent="0" eaLnBrk="1" hangingPunct="1">
              <a:spcBef>
                <a:spcPts val="1200"/>
              </a:spcBef>
              <a:spcAft>
                <a:spcPts val="0"/>
              </a:spcAft>
              <a:buNone/>
            </a:pPr>
            <a:r>
              <a:rPr lang="af-ZA" sz="1600" b="1" dirty="0"/>
              <a:t>Téma 12.3</a:t>
            </a:r>
          </a:p>
          <a:p>
            <a:pPr lvl="1">
              <a:spcBef>
                <a:spcPts val="0"/>
              </a:spcBef>
              <a:spcAft>
                <a:spcPts val="0"/>
              </a:spcAft>
              <a:buFont typeface="Arial" panose="020B0604020202020204" pitchFamily="34" charset="0"/>
              <a:buChar char="•"/>
            </a:pPr>
            <a:r>
              <a:rPr lang="af-ZA" sz="1500" dirty="0"/>
              <a:t>Kdy by byly vhodné režimy ad hoc a režimy infrastruktury?</a:t>
            </a:r>
          </a:p>
          <a:p>
            <a:pPr lvl="1">
              <a:spcBef>
                <a:spcPts val="0"/>
              </a:spcBef>
              <a:spcAft>
                <a:spcPts val="0"/>
              </a:spcAft>
              <a:buFont typeface="Arial" panose="020B0604020202020204" pitchFamily="34" charset="0"/>
              <a:buChar char="•"/>
            </a:pPr>
            <a:r>
              <a:rPr lang="af-ZA" sz="1500" dirty="0"/>
              <a:t>Jaký je rozdíl mezi BSS a ESS?</a:t>
            </a:r>
          </a:p>
          <a:p>
            <a:pPr lvl="1">
              <a:spcBef>
                <a:spcPts val="0"/>
              </a:spcBef>
              <a:spcAft>
                <a:spcPts val="0"/>
              </a:spcAft>
              <a:buFont typeface="Arial" panose="020B0604020202020204" pitchFamily="34" charset="0"/>
              <a:buChar char="•"/>
            </a:pPr>
            <a:r>
              <a:rPr lang="af-ZA" sz="1500" dirty="0"/>
              <a:t>Diskutujte o parametrech vyjednaných mezi AP a bezdrátovým klientem pro úspěšné přidružení. </a:t>
            </a:r>
          </a:p>
          <a:p>
            <a:pPr marL="0" indent="0" eaLnBrk="1" hangingPunct="1">
              <a:spcBef>
                <a:spcPts val="1200"/>
              </a:spcBef>
              <a:spcAft>
                <a:spcPts val="0"/>
              </a:spcAft>
              <a:buNone/>
            </a:pPr>
            <a:r>
              <a:rPr lang="af-ZA" sz="1600" b="1" dirty="0"/>
              <a:t>Téma 12.4</a:t>
            </a:r>
          </a:p>
          <a:p>
            <a:pPr lvl="1">
              <a:spcBef>
                <a:spcPts val="0"/>
              </a:spcBef>
              <a:spcAft>
                <a:spcPts val="0"/>
              </a:spcAft>
              <a:buFont typeface="Arial" panose="020B0604020202020204" pitchFamily="34" charset="0"/>
              <a:buChar char="•"/>
            </a:pPr>
            <a:r>
              <a:rPr lang="af-ZA" sz="1500" dirty="0"/>
              <a:t>Proč by organizace používala CAPWAP?</a:t>
            </a:r>
          </a:p>
          <a:p>
            <a:pPr lvl="1">
              <a:spcBef>
                <a:spcPts val="0"/>
              </a:spcBef>
              <a:spcAft>
                <a:spcPts val="0"/>
              </a:spcAft>
              <a:buFont typeface="Arial" panose="020B0604020202020204" pitchFamily="34" charset="0"/>
              <a:buChar char="•"/>
            </a:pPr>
            <a:r>
              <a:rPr lang="af-ZA" sz="1500" dirty="0"/>
              <a:t>Jaké možnosti poskytuje FlexConnect?</a:t>
            </a:r>
            <a:endParaRPr lang="af-ZA" dirty="0"/>
          </a:p>
        </p:txBody>
      </p:sp>
      <p:sp>
        <p:nvSpPr>
          <p:cNvPr id="3" name="Nadpis 2">
            <a:extLst>
              <a:ext uri="{FF2B5EF4-FFF2-40B4-BE49-F238E27FC236}">
                <a16:creationId xmlns:a16="http://schemas.microsoft.com/office/drawing/2014/main" xmlns="" id="{E97BC9EA-25B2-4291-BFE6-E73F49854479}"/>
              </a:ext>
            </a:extLst>
          </p:cNvPr>
          <p:cNvSpPr>
            <a:spLocks noGrp="1"/>
          </p:cNvSpPr>
          <p:nvPr>
            <p:ph type="title"/>
          </p:nvPr>
        </p:nvSpPr>
        <p:spPr/>
        <p:txBody>
          <a:bodyPr/>
          <a:lstStyle/>
          <a:p>
            <a:r>
              <a:rPr lang="en-US" dirty="0"/>
              <a:t>Module 12: </a:t>
            </a:r>
            <a:r>
              <a:rPr lang="en-US" dirty="0" err="1"/>
              <a:t>Osvědčené</a:t>
            </a:r>
            <a:r>
              <a:rPr lang="en-US" dirty="0"/>
              <a:t> </a:t>
            </a:r>
            <a:r>
              <a:rPr lang="en-US" dirty="0" err="1"/>
              <a:t>postupy</a:t>
            </a:r>
            <a:endParaRPr lang="cs-CZ" dirty="0"/>
          </a:p>
        </p:txBody>
      </p:sp>
    </p:spTree>
    <p:extLst>
      <p:ext uri="{BB962C8B-B14F-4D97-AF65-F5344CB8AC3E}">
        <p14:creationId xmlns:p14="http://schemas.microsoft.com/office/powerpoint/2010/main" val="9493170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12494</TotalTime>
  <Words>7429</Words>
  <Application>Microsoft Office PowerPoint</Application>
  <PresentationFormat>Předvádění na obrazovce (16:9)</PresentationFormat>
  <Paragraphs>1023</Paragraphs>
  <Slides>105</Slides>
  <Notes>76</Notes>
  <HiddenSlides>5</HiddenSlides>
  <MMClips>0</MMClips>
  <ScaleCrop>false</ScaleCrop>
  <HeadingPairs>
    <vt:vector size="4" baseType="variant">
      <vt:variant>
        <vt:lpstr>Motiv</vt:lpstr>
      </vt:variant>
      <vt:variant>
        <vt:i4>1</vt:i4>
      </vt:variant>
      <vt:variant>
        <vt:lpstr>Nadpisy snímků</vt:lpstr>
      </vt:variant>
      <vt:variant>
        <vt:i4>105</vt:i4>
      </vt:variant>
    </vt:vector>
  </HeadingPairs>
  <TitlesOfParts>
    <vt:vector size="106" baseType="lpstr">
      <vt:lpstr>Default Theme</vt:lpstr>
      <vt:lpstr>Module 12: WLAN Concepts</vt:lpstr>
      <vt:lpstr>Module 12: Activities</vt:lpstr>
      <vt:lpstr>Module 12: Activities (Cont.)</vt:lpstr>
      <vt:lpstr>Module Objectives</vt:lpstr>
      <vt:lpstr>12.1 Introduction to Wireless</vt:lpstr>
      <vt:lpstr>Benefits of Wireless</vt:lpstr>
      <vt:lpstr>Types of Wireless Networks</vt:lpstr>
      <vt:lpstr>Wireless Technologies</vt:lpstr>
      <vt:lpstr>Wireless Technologies (Cont.)</vt:lpstr>
      <vt:lpstr>802.11 Standards</vt:lpstr>
      <vt:lpstr>Radio Frequencies</vt:lpstr>
      <vt:lpstr>Wireless Standards Organizations</vt:lpstr>
      <vt:lpstr>12.2 WLAN Components</vt:lpstr>
      <vt:lpstr>Video – WLAN Components</vt:lpstr>
      <vt:lpstr>Wireless NICs</vt:lpstr>
      <vt:lpstr>Wireless Home Router</vt:lpstr>
      <vt:lpstr>Wireless Access Point</vt:lpstr>
      <vt:lpstr>AP Categories</vt:lpstr>
      <vt:lpstr>Wireless Antennas</vt:lpstr>
      <vt:lpstr>12.3 WLAN Operation</vt:lpstr>
      <vt:lpstr>Video – WLAN Operation</vt:lpstr>
      <vt:lpstr>802.11 Wireless Topology Modes</vt:lpstr>
      <vt:lpstr>BSS and ESS</vt:lpstr>
      <vt:lpstr>802.11 Frame Structure</vt:lpstr>
      <vt:lpstr>Řízení rámce 802.11</vt:lpstr>
      <vt:lpstr>Logical Link Control (LLC)</vt:lpstr>
      <vt:lpstr>Funkce vrstvy LLC</vt:lpstr>
      <vt:lpstr>Mechanismy vrstvy LLC</vt:lpstr>
      <vt:lpstr>Problém near/far</vt:lpstr>
      <vt:lpstr>CSMA/CA</vt:lpstr>
      <vt:lpstr>Přístupová metoda – DCF</vt:lpstr>
      <vt:lpstr>802.11n  MIMO (Multiple Input Multiple Output)</vt:lpstr>
      <vt:lpstr>Agregace rámců</vt:lpstr>
      <vt:lpstr>IEEE 802.11ac (WiGig) (návrat k pásmu 5 GHz)</vt:lpstr>
      <vt:lpstr>Porovnání 802.11n a 802.11ac</vt:lpstr>
      <vt:lpstr>802.11ad: vyšší frekvence, ale menší dosah – co s tím?</vt:lpstr>
      <vt:lpstr>Souhrn parametrů WiFi sítí</vt:lpstr>
      <vt:lpstr>Nalezte 10 rozdílů</vt:lpstr>
      <vt:lpstr>Wi-Fi 6 (dříve  IEEE 802.11ax) v kostce</vt:lpstr>
      <vt:lpstr>OFDMA</vt:lpstr>
      <vt:lpstr>Rozdíl OFDM a OFDMA</vt:lpstr>
      <vt:lpstr>Uzší subkanály (nazývají se jako RU (Resouce Unit))</vt:lpstr>
      <vt:lpstr>MU-MIMO</vt:lpstr>
      <vt:lpstr>Kanály 160 MHz</vt:lpstr>
      <vt:lpstr>TWT</vt:lpstr>
      <vt:lpstr>1024-QAM - 1024</vt:lpstr>
      <vt:lpstr>Beamforming</vt:lpstr>
      <vt:lpstr>Beamforming podrobněji</vt:lpstr>
      <vt:lpstr>Airtime Fairness</vt:lpstr>
      <vt:lpstr>Kanály v rozmezí 2,412 - 2,484 GHz podle ČTÚ GL-12/R/2000</vt:lpstr>
      <vt:lpstr>Kanály by se neměly překrývat</vt:lpstr>
      <vt:lpstr>Antény: směrová, sektorová, všesměrová a YAGI</vt:lpstr>
      <vt:lpstr>Nejčastější příčiny rušení signálu</vt:lpstr>
      <vt:lpstr>Co vše pracuje v pásmu 2,4 GHz? A proč?</vt:lpstr>
      <vt:lpstr>Co vše pracuje v pásmu 2,4 GHz</vt:lpstr>
      <vt:lpstr>Nákladová stránka: příklad</vt:lpstr>
      <vt:lpstr>Bezpečnostní pravidla  firemní WiFi sítě</vt:lpstr>
      <vt:lpstr>Prezentace aplikace PowerPoint</vt:lpstr>
      <vt:lpstr>Wireless Client and AP Association</vt:lpstr>
      <vt:lpstr>Wireless Client and AP Association (Cont.)</vt:lpstr>
      <vt:lpstr>Passive and Active Discover Mode</vt:lpstr>
      <vt:lpstr>12.4 CAPWAP Operation</vt:lpstr>
      <vt:lpstr>Video – CAPWAP</vt:lpstr>
      <vt:lpstr>Introduction to CAPWAP</vt:lpstr>
      <vt:lpstr>Výměna zpráv DTLS</vt:lpstr>
      <vt:lpstr>Split MAC Architecture</vt:lpstr>
      <vt:lpstr>DTLS Encryption</vt:lpstr>
      <vt:lpstr>Flex Connect APs</vt:lpstr>
      <vt:lpstr>12.5 Channel Management</vt:lpstr>
      <vt:lpstr>Frequency Channel Saturation</vt:lpstr>
      <vt:lpstr> Začneme od Adama: Co je FDM  (frequency-division multiplexing) </vt:lpstr>
      <vt:lpstr>Mixování tří signálů V rámci FDM</vt:lpstr>
      <vt:lpstr>OFDM  (Orthogonal Frequency Division Multiplexing)</vt:lpstr>
      <vt:lpstr>Podkanály v OFDM</vt:lpstr>
      <vt:lpstr>Channel Selection</vt:lpstr>
      <vt:lpstr>Channel Selection (Cont.)</vt:lpstr>
      <vt:lpstr>U 802.11n/ac je podkanálů 64 (Každý OFDM subcarrier je 312.5 KHz)</vt:lpstr>
      <vt:lpstr>Následovalo zrychlení OFDM z 20 na 40 MHz a zvýšení počtu subkanálů</vt:lpstr>
      <vt:lpstr>Plan a WLAN Deployment</vt:lpstr>
      <vt:lpstr>12.6 WLAN Threats</vt:lpstr>
      <vt:lpstr>Video – WLAN Threats</vt:lpstr>
      <vt:lpstr>Wireless Security Overview</vt:lpstr>
      <vt:lpstr>DoS Attacks</vt:lpstr>
      <vt:lpstr>Rogue Access Points</vt:lpstr>
      <vt:lpstr>Cisco Rogue Management</vt:lpstr>
      <vt:lpstr>Zpracování hlášení o Rogue AP</vt:lpstr>
      <vt:lpstr>Jiný klasifikační algoritmus</vt:lpstr>
      <vt:lpstr>Man-in-the-Middle Attack</vt:lpstr>
      <vt:lpstr>12.7 Secure WLANs</vt:lpstr>
      <vt:lpstr>Video – Secure WLANs</vt:lpstr>
      <vt:lpstr>SSID Cloaking and MAC Address Filtering</vt:lpstr>
      <vt:lpstr>802.11 Original Authentication Methods</vt:lpstr>
      <vt:lpstr>Shared Key Authentication Methods</vt:lpstr>
      <vt:lpstr>Authenticating a Home User</vt:lpstr>
      <vt:lpstr>Encryption Methods</vt:lpstr>
      <vt:lpstr>Authentication in the Enterprise</vt:lpstr>
      <vt:lpstr>WPA 3</vt:lpstr>
      <vt:lpstr>12.8 Module Practice and Quiz</vt:lpstr>
      <vt:lpstr>Module 12: Osvědčené postupy</vt:lpstr>
      <vt:lpstr>Module 12: Osvědčené postupy </vt:lpstr>
      <vt:lpstr>Module 12: Best practices</vt:lpstr>
      <vt:lpstr>Module 12: Best practices</vt:lpstr>
      <vt:lpstr>Module Practice and Quiz What did I learn in this module?</vt:lpstr>
      <vt:lpstr>Module 12: WLAN Concepts New Terms and Commands</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Dočkal Jaroslav</cp:lastModifiedBy>
  <cp:revision>367</cp:revision>
  <dcterms:created xsi:type="dcterms:W3CDTF">2019-10-18T06:21:22Z</dcterms:created>
  <dcterms:modified xsi:type="dcterms:W3CDTF">2021-09-03T16:10:46Z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