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tags/tag12.xml" ContentType="application/vnd.openxmlformats-officedocument.presentationml.tags+xml"/>
  <Override PartName="/ppt/notesSlides/notesSlide41.xml" ContentType="application/vnd.openxmlformats-officedocument.presentationml.notesSlide+xml"/>
  <Override PartName="/ppt/tags/tag13.xml" ContentType="application/vnd.openxmlformats-officedocument.presentationml.tags+xml"/>
  <Override PartName="/ppt/notesSlides/notesSlide42.xml" ContentType="application/vnd.openxmlformats-officedocument.presentationml.notesSlide+xml"/>
  <Override PartName="/ppt/tags/tag14.xml" ContentType="application/vnd.openxmlformats-officedocument.presentationml.tags+xml"/>
  <Override PartName="/ppt/notesSlides/notesSlide43.xml" ContentType="application/vnd.openxmlformats-officedocument.presentationml.notesSlide+xml"/>
  <Override PartName="/ppt/tags/tag15.xml" ContentType="application/vnd.openxmlformats-officedocument.presentationml.tags+xml"/>
  <Override PartName="/ppt/notesSlides/notesSlide44.xml" ContentType="application/vnd.openxmlformats-officedocument.presentationml.notesSlide+xml"/>
  <Override PartName="/ppt/tags/tag16.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7.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9"/>
  </p:notesMasterIdLst>
  <p:sldIdLst>
    <p:sldId id="513" r:id="rId2"/>
    <p:sldId id="763" r:id="rId3"/>
    <p:sldId id="1052" r:id="rId4"/>
    <p:sldId id="1254" r:id="rId5"/>
    <p:sldId id="860" r:id="rId6"/>
    <p:sldId id="759" r:id="rId7"/>
    <p:sldId id="1108" r:id="rId8"/>
    <p:sldId id="1225" r:id="rId9"/>
    <p:sldId id="1226" r:id="rId10"/>
    <p:sldId id="1227" r:id="rId11"/>
    <p:sldId id="1228" r:id="rId12"/>
    <p:sldId id="1103" r:id="rId13"/>
    <p:sldId id="1172" r:id="rId14"/>
    <p:sldId id="1230" r:id="rId15"/>
    <p:sldId id="1231" r:id="rId16"/>
    <p:sldId id="1232" r:id="rId17"/>
    <p:sldId id="1233" r:id="rId18"/>
    <p:sldId id="1234" r:id="rId19"/>
    <p:sldId id="1235" r:id="rId20"/>
    <p:sldId id="1236" r:id="rId21"/>
    <p:sldId id="1237" r:id="rId22"/>
    <p:sldId id="1171" r:id="rId23"/>
    <p:sldId id="1173" r:id="rId24"/>
    <p:sldId id="1298" r:id="rId25"/>
    <p:sldId id="1238" r:id="rId26"/>
    <p:sldId id="1239" r:id="rId27"/>
    <p:sldId id="1240" r:id="rId28"/>
    <p:sldId id="1241" r:id="rId29"/>
    <p:sldId id="1242" r:id="rId30"/>
    <p:sldId id="1243" r:id="rId31"/>
    <p:sldId id="1299" r:id="rId32"/>
    <p:sldId id="1244" r:id="rId33"/>
    <p:sldId id="1104" r:id="rId34"/>
    <p:sldId id="1174" r:id="rId35"/>
    <p:sldId id="1245" r:id="rId36"/>
    <p:sldId id="1246" r:id="rId37"/>
    <p:sldId id="1247" r:id="rId38"/>
    <p:sldId id="1248" r:id="rId39"/>
    <p:sldId id="1249" r:id="rId40"/>
    <p:sldId id="1250" r:id="rId41"/>
    <p:sldId id="1251" r:id="rId42"/>
    <p:sldId id="957" r:id="rId43"/>
    <p:sldId id="1176" r:id="rId44"/>
    <p:sldId id="1177" r:id="rId45"/>
    <p:sldId id="1296" r:id="rId46"/>
    <p:sldId id="1297" r:id="rId47"/>
    <p:sldId id="1138" r:id="rId48"/>
    <p:sldId id="1252" r:id="rId49"/>
    <p:sldId id="1253" r:id="rId50"/>
    <p:sldId id="874" r:id="rId51"/>
    <p:sldId id="1255" r:id="rId52"/>
    <p:sldId id="1278" r:id="rId53"/>
    <p:sldId id="1279" r:id="rId54"/>
    <p:sldId id="1280" r:id="rId55"/>
    <p:sldId id="1281" r:id="rId56"/>
    <p:sldId id="1290" r:id="rId57"/>
    <p:sldId id="1291" r:id="rId58"/>
    <p:sldId id="1293" r:id="rId59"/>
    <p:sldId id="1294" r:id="rId60"/>
    <p:sldId id="1295" r:id="rId61"/>
    <p:sldId id="1282" r:id="rId62"/>
    <p:sldId id="1283" r:id="rId63"/>
    <p:sldId id="1284" r:id="rId64"/>
    <p:sldId id="1285" r:id="rId65"/>
    <p:sldId id="1286" r:id="rId66"/>
    <p:sldId id="1287" r:id="rId67"/>
    <p:sldId id="1288" r:id="rId68"/>
    <p:sldId id="1292" r:id="rId69"/>
    <p:sldId id="1258" r:id="rId70"/>
    <p:sldId id="1259" r:id="rId71"/>
    <p:sldId id="1260" r:id="rId72"/>
    <p:sldId id="1261" r:id="rId73"/>
    <p:sldId id="1262" r:id="rId74"/>
    <p:sldId id="1263" r:id="rId75"/>
    <p:sldId id="1264" r:id="rId76"/>
    <p:sldId id="1265" r:id="rId77"/>
    <p:sldId id="1266" r:id="rId78"/>
    <p:sldId id="1267" r:id="rId79"/>
    <p:sldId id="1268" r:id="rId80"/>
    <p:sldId id="1269" r:id="rId81"/>
    <p:sldId id="1270" r:id="rId82"/>
    <p:sldId id="1271" r:id="rId83"/>
    <p:sldId id="1272" r:id="rId84"/>
    <p:sldId id="1273" r:id="rId85"/>
    <p:sldId id="1274" r:id="rId86"/>
    <p:sldId id="1276" r:id="rId87"/>
    <p:sldId id="291" r:id="rId88"/>
  </p:sldIdLst>
  <p:sldSz cx="9144000" cy="5143500" type="screen16x9"/>
  <p:notesSz cx="6858000" cy="9144000"/>
  <p:custDataLst>
    <p:tags r:id="rId9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05" autoAdjust="0"/>
    <p:restoredTop sz="81317" autoAdjust="0"/>
  </p:normalViewPr>
  <p:slideViewPr>
    <p:cSldViewPr snapToGrid="0" showGuides="1">
      <p:cViewPr varScale="1">
        <p:scale>
          <a:sx n="117" d="100"/>
          <a:sy n="117" d="100"/>
        </p:scale>
        <p:origin x="-1368" y="-9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79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5/30/2021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4: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4.1.4 - Inter-VLAN Routing on a Layer 3 Switch (Cont.)</a:t>
            </a:r>
          </a:p>
          <a:p>
            <a:r>
              <a:rPr lang="en-US" dirty="0"/>
              <a:t>4.1.5 – Check Your Understanding – Inter-VLAN Routing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816926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4.2 – Router-on-a-Stick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4.2.1 – Router-on-a-Stick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4.2.2 – S1 VLAN and Trunking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448683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4.2.3 – S2 VLAN and Trunking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413068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4.2.4 – R1 Subinterface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300846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4.2.4 – R1 Subinterface Configuration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783980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4.2.5 – </a:t>
            </a:r>
            <a:r>
              <a:rPr lang="en-US" sz="1200" dirty="0"/>
              <a:t>Verify Connectivity Between PC1 and PC2</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646561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4.2.6 – </a:t>
            </a:r>
            <a:r>
              <a:rPr lang="en-US" sz="1200" dirty="0"/>
              <a:t>Router-on-a-Stick Inter-VLAN Routing Verification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840699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4.2.7 – Packet Tracer – Configure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88475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4.2.8 – Lab– Configure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46209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4.3 – Inter-VLAN Routing using Layer 3 Switches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4.3.1 – Layer 3 Switch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4.3.2 – Layer 3 Switch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095514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4.3.3 – Layer 3 Switch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657427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4.3.4 – Layer 3 Switch Inter-VLAN Routing Verification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33131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4.3.5 - Routing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938715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4.3.6 - Routing Scenario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180812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Routing Configuration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160415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Packet Tracer – Configure Layer 3 Switch and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407356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3</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4.4 – Troubleshoot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4.4.1 – Common Inter-VLAN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527211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4.4.2 – Troubleshoot Inter-VLAN Routing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650631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4.4.3 – Missing VLANs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788980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4.4.4 – Switch Trunk Port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093316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4.4.5 – Switch Access Port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673277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4.4.6 – Router Configuration Issues</a:t>
            </a:r>
          </a:p>
          <a:p>
            <a:r>
              <a:rPr lang="en-US" dirty="0"/>
              <a:t>4.4.7 – Check Your Understanding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825897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4.4.8 – Packet Tracer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250864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4.4.9 – Lab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992078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5</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4.5.1 – Packet Tracer – Inter-VLAN Routing Challenge</a:t>
            </a:r>
          </a:p>
        </p:txBody>
      </p:sp>
    </p:spTree>
    <p:extLst>
      <p:ext uri="{BB962C8B-B14F-4D97-AF65-F5344CB8AC3E}">
        <p14:creationId xmlns:p14="http://schemas.microsoft.com/office/powerpoint/2010/main" val="1103789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4.5.2 – Lab – Implement Inter-VLAN Routing</a:t>
            </a:r>
          </a:p>
        </p:txBody>
      </p:sp>
    </p:spTree>
    <p:extLst>
      <p:ext uri="{BB962C8B-B14F-4D97-AF65-F5344CB8AC3E}">
        <p14:creationId xmlns:p14="http://schemas.microsoft.com/office/powerpoint/2010/main" val="650942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 (Cont.)</a:t>
            </a:r>
          </a:p>
        </p:txBody>
      </p:sp>
    </p:spTree>
    <p:extLst>
      <p:ext uri="{BB962C8B-B14F-4D97-AF65-F5344CB8AC3E}">
        <p14:creationId xmlns:p14="http://schemas.microsoft.com/office/powerpoint/2010/main" val="1746011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4.5.4 – Module Quiz – Inter-VLAN Routing</a:t>
            </a:r>
          </a:p>
        </p:txBody>
      </p:sp>
    </p:spTree>
    <p:extLst>
      <p:ext uri="{BB962C8B-B14F-4D97-AF65-F5344CB8AC3E}">
        <p14:creationId xmlns:p14="http://schemas.microsoft.com/office/powerpoint/2010/main" val="1064102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381000" y="685800"/>
            <a:ext cx="6096000" cy="3429000"/>
          </a:xfrm>
          <a:ln/>
        </p:spPr>
      </p:sp>
      <p:sp>
        <p:nvSpPr>
          <p:cNvPr id="215043" name="Rectangle 3"/>
          <p:cNvSpPr>
            <a:spLocks noGrp="1" noChangeArrowheads="1"/>
          </p:cNvSpPr>
          <p:nvPr>
            <p:ph type="body" idx="1"/>
          </p:nvPr>
        </p:nvSpPr>
        <p:spPr/>
        <p:txBody>
          <a:bodyPr/>
          <a:lstStyle/>
          <a:p>
            <a:pPr>
              <a:spcBef>
                <a:spcPts val="600"/>
              </a:spcBef>
            </a:pPr>
            <a:r>
              <a:rPr lang="cs-CZ" altLang="cs-CZ" b="1"/>
              <a:t>1. generace</a:t>
            </a:r>
            <a:r>
              <a:rPr lang="cs-CZ" altLang="cs-CZ">
                <a:latin typeface="Times New Roman" pitchFamily="18" charset="0"/>
              </a:rPr>
              <a:t> firewallů má počátek v roce 1985. Tyto firewally dostaly název ”paketové filtry”</a:t>
            </a:r>
            <a:r>
              <a:rPr lang="cs-CZ" altLang="cs-CZ"/>
              <a:t>, protože filtrují pakety na </a:t>
            </a:r>
            <a:r>
              <a:rPr lang="cs-CZ" altLang="cs-CZ">
                <a:latin typeface="Times New Roman" pitchFamily="18" charset="0"/>
              </a:rPr>
              <a:t>úrovni síťových adres a čísel portů.</a:t>
            </a:r>
            <a:endParaRPr lang="cs-CZ" altLang="cs-CZ"/>
          </a:p>
          <a:p>
            <a:pPr>
              <a:spcBef>
                <a:spcPts val="600"/>
              </a:spcBef>
            </a:pPr>
            <a:r>
              <a:rPr lang="cs-CZ" altLang="cs-CZ" b="1"/>
              <a:t>2. generace</a:t>
            </a:r>
            <a:r>
              <a:rPr lang="cs-CZ" altLang="cs-CZ">
                <a:latin typeface="Times New Roman" pitchFamily="18" charset="0"/>
              </a:rPr>
              <a:t> firewallů je z let 1989 až 1990 - tzv. „</a:t>
            </a:r>
            <a:r>
              <a:rPr lang="en-GB" altLang="cs-CZ"/>
              <a:t>circuit relays</a:t>
            </a:r>
            <a:r>
              <a:rPr lang="cs-CZ" altLang="cs-CZ"/>
              <a:t>“ viz  </a:t>
            </a:r>
            <a:r>
              <a:rPr lang="cs-CZ" altLang="cs-CZ">
                <a:latin typeface="Times New Roman" pitchFamily="18" charset="0"/>
              </a:rPr>
              <a:t>SOCK4 prac</a:t>
            </a:r>
            <a:r>
              <a:rPr lang="cs-CZ" altLang="cs-CZ"/>
              <a:t>ující nad protokolem TCP (viz RFC 1928) a SOCK5 pracující navíc nad protokolem UDP (viz RFC 1929). Tyto hrají ve vztahu ke klientov</a:t>
            </a:r>
            <a:r>
              <a:rPr lang="cs-CZ" altLang="cs-CZ">
                <a:latin typeface="Times New Roman" pitchFamily="18" charset="0"/>
              </a:rPr>
              <a:t>i roli serveru a ve vztahu k serveru roli klienta. Umožňují nejen filtrovat, ale i pohodlně auditovat. Zpracování probíhá na úrovni soketů, univerzálně pro všechny aplikace. Neboli bezpečné oddělení procesů, poměrně rychlé zpracování, ale bez rozlišení mezi aplikacemi. Největším nedostatkem zde je nutnost instalovat u každého klienta speciální modul.</a:t>
            </a:r>
            <a:endParaRPr lang="cs-CZ" altLang="cs-CZ" b="1">
              <a:latin typeface="Times New Roman" pitchFamily="18" charset="0"/>
              <a:cs typeface="Times New Roman" pitchFamily="18" charset="0"/>
            </a:endParaRPr>
          </a:p>
          <a:p>
            <a:pPr>
              <a:spcBef>
                <a:spcPts val="600"/>
              </a:spcBef>
            </a:pPr>
            <a:r>
              <a:rPr lang="cs-CZ" altLang="cs-CZ" b="1"/>
              <a:t>3. generace</a:t>
            </a:r>
            <a:r>
              <a:rPr lang="cs-CZ" altLang="cs-CZ">
                <a:latin typeface="Times New Roman" pitchFamily="18" charset="0"/>
              </a:rPr>
              <a:t> firewallů tvoří aplikační proxy (resp. brány).  Liší se od předchozího typu tím, že na firewallu je místo jedné dvojice procesů server – klient celá sada takovýchto dvojic (proxy) – pro každý proces zvlášť. To umožňuje filtrovat a auditovat každou aplikaci samostatně (např. u FTP zakazovat selektivně GET a PUT, u HTTP GET a POST atd.). Tuto analýzu zajišťuje samostatný programový modul.  Problémů je zde řada: Proxy služby nahrazují na firewallu standardní protokolový zásobník, protože proxy servery naslouchají na stejných p</a:t>
            </a:r>
            <a:r>
              <a:rPr lang="cs-CZ" altLang="cs-CZ"/>
              <a:t>o</a:t>
            </a:r>
            <a:r>
              <a:rPr lang="cs-CZ" altLang="cs-CZ">
                <a:latin typeface="Times New Roman" pitchFamily="18" charset="0"/>
              </a:rPr>
              <a:t>rtech jako síťové servery, nelze na firewallu provozovat standardní síťové servery, tento proces je už pomalejší, zpožďují i obvyklá dodatečná hesla a validační procedury, při objevení se nového protoko</a:t>
            </a:r>
            <a:r>
              <a:rPr lang="cs-CZ" altLang="cs-CZ"/>
              <a:t>l</a:t>
            </a:r>
            <a:r>
              <a:rPr lang="cs-CZ" altLang="cs-CZ">
                <a:latin typeface="Times New Roman" pitchFamily="18" charset="0"/>
              </a:rPr>
              <a:t>u je třeba čekat na vytvoření nového proxy výrobcem. </a:t>
            </a:r>
          </a:p>
          <a:p>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381000" y="685800"/>
            <a:ext cx="6096000" cy="3429000"/>
          </a:xfrm>
          <a:ln/>
        </p:spPr>
      </p:sp>
      <p:sp>
        <p:nvSpPr>
          <p:cNvPr id="217091" name="Rectangle 3"/>
          <p:cNvSpPr>
            <a:spLocks noGrp="1" noChangeArrowheads="1"/>
          </p:cNvSpPr>
          <p:nvPr>
            <p:ph type="body" idx="1"/>
          </p:nvPr>
        </p:nvSpPr>
        <p:spPr/>
        <p:txBody>
          <a:bodyPr/>
          <a:lstStyle/>
          <a:p>
            <a:pPr>
              <a:spcBef>
                <a:spcPts val="600"/>
              </a:spcBef>
            </a:pPr>
            <a:r>
              <a:rPr lang="cs-CZ" altLang="cs-CZ" b="1"/>
              <a:t>4. generace</a:t>
            </a:r>
            <a:r>
              <a:rPr lang="cs-CZ" altLang="cs-CZ">
                <a:latin typeface="Times New Roman" pitchFamily="18" charset="0"/>
              </a:rPr>
              <a:t> firewallů dostala název dynamické filtry a používá metodu nazvanou</a:t>
            </a:r>
            <a:r>
              <a:rPr lang="en-GB" altLang="cs-CZ"/>
              <a:t> ”Statefull Inspection”.</a:t>
            </a:r>
            <a:r>
              <a:rPr lang="cs-CZ" altLang="cs-CZ">
                <a:latin typeface="Times New Roman" pitchFamily="18" charset="0"/>
              </a:rPr>
              <a:t> Firewally pracují se stavovými tabulkami jednotlivých protokolů a jsou tedy schopny kontrolovat stav komunikace s využitím znalosti předchozích stavů. U tohoto typu firewallu jsou problémy s protokoly pracujícími bez navázání spojení řešeny tak, že je v</a:t>
            </a:r>
            <a:r>
              <a:rPr lang="cs-CZ" altLang="cs-CZ"/>
              <a:t>y</a:t>
            </a:r>
            <a:r>
              <a:rPr lang="cs-CZ" altLang="cs-CZ">
                <a:latin typeface="Times New Roman" pitchFamily="18" charset="0"/>
              </a:rPr>
              <a:t>tvořeno krátkodobé virtuální spojení, které registruje dotazy a kontroluje, zda je k nim odpověď adekvátní. První komerční produkt uvedla na trh izraelská firma Check Point Software v roce 1994 pod názvem Firewall-1.</a:t>
            </a:r>
          </a:p>
          <a:p>
            <a:pPr>
              <a:spcBef>
                <a:spcPts val="600"/>
              </a:spcBef>
            </a:pPr>
            <a:r>
              <a:rPr lang="cs-CZ" altLang="cs-CZ" b="1"/>
              <a:t>5. generace</a:t>
            </a:r>
            <a:r>
              <a:rPr lang="cs-CZ" altLang="cs-CZ">
                <a:latin typeface="Times New Roman" pitchFamily="18" charset="0"/>
              </a:rPr>
              <a:t> firewallů dostala název ”Kernel Proxy“. Bezpečnostní kontroly se provádí v jádře Windows NT.  Protokolový zásobník TCP/IP je vytvářen dynamicky mimo jádro, dynamicky jsou vytvářena i potřebná proxy. Na bázi této technologie byl vytvořen Centri Firewall firmy Cisco.</a:t>
            </a:r>
          </a:p>
          <a:p>
            <a:pPr>
              <a:spcBef>
                <a:spcPts val="600"/>
              </a:spcBef>
            </a:pPr>
            <a:r>
              <a:rPr lang="cs-CZ" altLang="cs-CZ" b="1">
                <a:latin typeface="Times New Roman" pitchFamily="18" charset="0"/>
              </a:rPr>
              <a:t>6. generace</a:t>
            </a:r>
            <a:r>
              <a:rPr lang="cs-CZ" altLang="cs-CZ">
                <a:latin typeface="Times New Roman" pitchFamily="18" charset="0"/>
              </a:rPr>
              <a:t> firewallů se nazývá ”</a:t>
            </a:r>
            <a:r>
              <a:rPr lang="en-GB" altLang="cs-CZ"/>
              <a:t>Adaptive Proxy</a:t>
            </a:r>
            <a:r>
              <a:rPr lang="cs-CZ" altLang="cs-CZ">
                <a:latin typeface="Times New Roman" pitchFamily="18" charset="0"/>
              </a:rPr>
              <a:t>”. Tato metoda je jistou kombinací aplikačního proxy s dynamickým filtrováním. Počáteční bezpečnostní prověrka prvních paketů probíhá na aplikační úrovni jako u aplikačních proxy. Po ukončení této prověrky je další inspekce přesunuta na síťovou úroveň, jak to činí dynamické filtry. Tento proces může být i reversní. Danou technologii používá Firewall Gauntlet firmy Network Associates od verze 5.0. Spolupracuje s </a:t>
            </a:r>
            <a:r>
              <a:rPr lang="en-GB" altLang="cs-CZ"/>
              <a:t>vulnerability skenerem</a:t>
            </a:r>
            <a:r>
              <a:rPr lang="cs-CZ" altLang="cs-CZ">
                <a:latin typeface="Times New Roman" pitchFamily="18" charset="0"/>
              </a:rPr>
              <a:t> (CyberCop), monitorem detekce průniku a antivirovým skenerem. Nechť například v noci CyberCop objeví závažnou bezpečnostní slabinu. Firewall se sám za běhu přepne do režimu aplikačního proxy, ve kterém běží do příchodu a zásahu svého správce.</a:t>
            </a:r>
          </a:p>
          <a:p>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381000" y="685800"/>
            <a:ext cx="6096000" cy="3429000"/>
          </a:xfrm>
          <a:ln/>
        </p:spPr>
      </p:sp>
      <p:sp>
        <p:nvSpPr>
          <p:cNvPr id="220163" name="Rectangle 3"/>
          <p:cNvSpPr>
            <a:spLocks noGrp="1" noChangeArrowheads="1"/>
          </p:cNvSpPr>
          <p:nvPr>
            <p:ph type="body" idx="1"/>
          </p:nvPr>
        </p:nvSpPr>
        <p:spPr>
          <a:xfrm>
            <a:off x="1" y="4401638"/>
            <a:ext cx="6095644" cy="3850336"/>
          </a:xfrm>
        </p:spPr>
        <p:txBody>
          <a:bodyPr/>
          <a:lstStyle/>
          <a:p>
            <a:pPr lvl="2">
              <a:spcBef>
                <a:spcPct val="0"/>
              </a:spcBef>
              <a:buFont typeface="Symbol" pitchFamily="18" charset="2"/>
              <a:buChar char="·"/>
            </a:pPr>
            <a:r>
              <a:rPr lang="cs-CZ" altLang="cs-CZ">
                <a:latin typeface="Times New Roman" pitchFamily="18" charset="0"/>
              </a:rPr>
              <a:t> TFTP (port 69), který je používán pro bootování bezdiskových pracovních</a:t>
            </a:r>
          </a:p>
          <a:p>
            <a:pPr lvl="2">
              <a:spcBef>
                <a:spcPct val="0"/>
              </a:spcBef>
              <a:buFont typeface="Symbol" pitchFamily="18" charset="2"/>
              <a:buNone/>
            </a:pPr>
            <a:r>
              <a:rPr lang="cs-CZ" altLang="cs-CZ">
                <a:latin typeface="Times New Roman" pitchFamily="18" charset="0"/>
              </a:rPr>
              <a:t>    stanic, terminálových serverů a směrovačů. Může být ovšem v případě, že  </a:t>
            </a:r>
          </a:p>
          <a:p>
            <a:pPr lvl="2">
              <a:spcBef>
                <a:spcPct val="0"/>
              </a:spcBef>
              <a:buFont typeface="Symbol" pitchFamily="18" charset="2"/>
              <a:buNone/>
            </a:pPr>
            <a:r>
              <a:rPr lang="cs-CZ" altLang="cs-CZ">
                <a:latin typeface="Times New Roman" pitchFamily="18" charset="0"/>
              </a:rPr>
              <a:t>    není vhodně odblokován, použit i pro čtení libovolného souboru systému.</a:t>
            </a:r>
            <a:endParaRPr lang="cs-CZ" altLang="cs-CZ"/>
          </a:p>
          <a:p>
            <a:pPr lvl="2">
              <a:spcBef>
                <a:spcPct val="0"/>
              </a:spcBef>
              <a:buFont typeface="Symbol" pitchFamily="18" charset="2"/>
              <a:buChar char="·"/>
            </a:pPr>
            <a:r>
              <a:rPr lang="cs-CZ" altLang="cs-CZ">
                <a:latin typeface="Times New Roman" pitchFamily="18" charset="0"/>
              </a:rPr>
              <a:t> X-Window (port 6000 a další) a Open Windows (port 2000), kdy mohou</a:t>
            </a:r>
          </a:p>
          <a:p>
            <a:pPr lvl="2">
              <a:spcBef>
                <a:spcPct val="0"/>
              </a:spcBef>
              <a:buFont typeface="Symbol" pitchFamily="18" charset="2"/>
              <a:buNone/>
            </a:pPr>
            <a:r>
              <a:rPr lang="cs-CZ" altLang="cs-CZ">
                <a:latin typeface="Times New Roman" pitchFamily="18" charset="0"/>
              </a:rPr>
              <a:t>    unikat informace z obrazovek stanic X-serverů, včetně stisků kláves.</a:t>
            </a:r>
          </a:p>
          <a:p>
            <a:pPr lvl="2">
              <a:spcBef>
                <a:spcPct val="0"/>
              </a:spcBef>
              <a:buFont typeface="Symbol" pitchFamily="18" charset="2"/>
              <a:buChar char="·"/>
            </a:pPr>
            <a:r>
              <a:rPr lang="cs-CZ" altLang="cs-CZ">
                <a:latin typeface="Times New Roman" pitchFamily="18" charset="0"/>
              </a:rPr>
              <a:t> RPC (port 111), kdy může být protokol NFS nebo NIS zneužit ke krádeži</a:t>
            </a:r>
          </a:p>
          <a:p>
            <a:pPr lvl="2">
              <a:spcBef>
                <a:spcPct val="0"/>
              </a:spcBef>
              <a:buFont typeface="Symbol" pitchFamily="18" charset="2"/>
              <a:buNone/>
            </a:pPr>
            <a:r>
              <a:rPr lang="cs-CZ" altLang="cs-CZ">
                <a:latin typeface="Times New Roman" pitchFamily="18" charset="0"/>
              </a:rPr>
              <a:t>   systémové informace (např. hesla) resp. ke čtení nebo zápisu souborů.</a:t>
            </a:r>
          </a:p>
          <a:p>
            <a:pPr>
              <a:spcBef>
                <a:spcPct val="0"/>
              </a:spcBef>
            </a:pPr>
            <a:r>
              <a:rPr lang="cs-CZ" altLang="cs-CZ">
                <a:latin typeface="Times New Roman" pitchFamily="18" charset="0"/>
              </a:rPr>
              <a:t>                           Ostatní služby, ať již jsou bezprostředně nebezpečné či ne, jsou obvykle</a:t>
            </a:r>
          </a:p>
          <a:p>
            <a:pPr>
              <a:spcBef>
                <a:spcPct val="0"/>
              </a:spcBef>
            </a:pPr>
            <a:r>
              <a:rPr lang="cs-CZ" altLang="cs-CZ">
                <a:latin typeface="Times New Roman" pitchFamily="18" charset="0"/>
              </a:rPr>
              <a:t>                           filtrovány a omezovány pouze pro ty systémy, které je využívají. </a:t>
            </a:r>
          </a:p>
          <a:p>
            <a:pPr>
              <a:spcAft>
                <a:spcPct val="30000"/>
              </a:spcAft>
            </a:pPr>
            <a:r>
              <a:rPr lang="cs-CZ" altLang="cs-CZ">
                <a:latin typeface="Times New Roman" pitchFamily="18" charset="0"/>
              </a:rPr>
              <a:t>                           Konkrétně se to týká následujících protokolů:</a:t>
            </a:r>
          </a:p>
          <a:p>
            <a:pPr lvl="2">
              <a:spcBef>
                <a:spcPct val="0"/>
              </a:spcBef>
              <a:buFont typeface="Symbol" pitchFamily="18" charset="2"/>
              <a:buChar char="·"/>
            </a:pPr>
            <a:r>
              <a:rPr lang="cs-CZ" altLang="cs-CZ">
                <a:latin typeface="Times New Roman" pitchFamily="18" charset="0"/>
              </a:rPr>
              <a:t> Telnet (port 23), který bývá často omezen ve vztahu k jednotlivým systémům.</a:t>
            </a:r>
          </a:p>
          <a:p>
            <a:pPr lvl="2">
              <a:spcBef>
                <a:spcPct val="0"/>
              </a:spcBef>
              <a:buFont typeface="Symbol" pitchFamily="18" charset="2"/>
              <a:buChar char="·"/>
            </a:pPr>
            <a:r>
              <a:rPr lang="cs-CZ" altLang="cs-CZ">
                <a:latin typeface="Times New Roman" pitchFamily="18" charset="0"/>
              </a:rPr>
              <a:t> FTP (porty 20 a 21), kterého se to týká rovněž.</a:t>
            </a:r>
          </a:p>
          <a:p>
            <a:pPr lvl="2">
              <a:spcBef>
                <a:spcPct val="0"/>
              </a:spcBef>
              <a:buFont typeface="Symbol" pitchFamily="18" charset="2"/>
              <a:buChar char="·"/>
            </a:pPr>
            <a:r>
              <a:rPr lang="cs-CZ" altLang="cs-CZ"/>
              <a:t> SMTP (p</a:t>
            </a:r>
            <a:r>
              <a:rPr lang="cs-CZ" altLang="cs-CZ">
                <a:latin typeface="Times New Roman" pitchFamily="18" charset="0"/>
              </a:rPr>
              <a:t>ort 25), přes který se často omezuje přístup k centrálnímu poštovnímu </a:t>
            </a:r>
          </a:p>
          <a:p>
            <a:pPr lvl="2">
              <a:spcBef>
                <a:spcPct val="0"/>
              </a:spcBef>
              <a:buFont typeface="Symbol" pitchFamily="18" charset="2"/>
              <a:buNone/>
            </a:pPr>
            <a:r>
              <a:rPr lang="cs-CZ" altLang="cs-CZ">
                <a:latin typeface="Times New Roman" pitchFamily="18" charset="0"/>
              </a:rPr>
              <a:t>   serveru.</a:t>
            </a:r>
          </a:p>
          <a:p>
            <a:pPr lvl="2">
              <a:spcBef>
                <a:spcPct val="0"/>
              </a:spcBef>
              <a:buFont typeface="Symbol" pitchFamily="18" charset="2"/>
              <a:buChar char="·"/>
            </a:pPr>
            <a:r>
              <a:rPr lang="cs-CZ" altLang="cs-CZ">
                <a:latin typeface="Times New Roman" pitchFamily="18" charset="0"/>
              </a:rPr>
              <a:t> RIP (port 520), který může být zneužit k přesměrování směrovacích paketů.</a:t>
            </a:r>
          </a:p>
          <a:p>
            <a:pPr lvl="2">
              <a:spcBef>
                <a:spcPct val="0"/>
              </a:spcBef>
              <a:buFont typeface="Symbol" pitchFamily="18" charset="2"/>
              <a:buChar char="·"/>
            </a:pPr>
            <a:r>
              <a:rPr lang="cs-CZ" altLang="cs-CZ">
                <a:latin typeface="Times New Roman" pitchFamily="18" charset="0"/>
              </a:rPr>
              <a:t> DNS (port 53), kdy DNS server registruje jména hostů a obsahuje další </a:t>
            </a:r>
          </a:p>
          <a:p>
            <a:pPr lvl="2">
              <a:spcBef>
                <a:spcPct val="0"/>
              </a:spcBef>
              <a:buFont typeface="Symbol" pitchFamily="18" charset="2"/>
              <a:buNone/>
            </a:pPr>
            <a:r>
              <a:rPr lang="cs-CZ" altLang="cs-CZ">
                <a:latin typeface="Times New Roman" pitchFamily="18" charset="0"/>
              </a:rPr>
              <a:t>   informace, které mohou být útočníkovi užitečné.</a:t>
            </a:r>
          </a:p>
          <a:p>
            <a:pPr lvl="2">
              <a:spcBef>
                <a:spcPct val="0"/>
              </a:spcBef>
              <a:buFont typeface="Symbol" pitchFamily="18" charset="2"/>
              <a:buChar char="·"/>
            </a:pPr>
            <a:r>
              <a:rPr lang="cs-CZ" altLang="cs-CZ">
                <a:latin typeface="Times New Roman" pitchFamily="18" charset="0"/>
              </a:rPr>
              <a:t> UUCP (port 540), který může být při nesprávné konfiguraci na některém</a:t>
            </a:r>
          </a:p>
          <a:p>
            <a:pPr lvl="2">
              <a:spcBef>
                <a:spcPct val="0"/>
              </a:spcBef>
              <a:buFont typeface="Symbol" pitchFamily="18" charset="2"/>
              <a:buNone/>
            </a:pPr>
            <a:r>
              <a:rPr lang="cs-CZ" altLang="cs-CZ">
                <a:latin typeface="Times New Roman" pitchFamily="18" charset="0"/>
              </a:rPr>
              <a:t>   serveru využit pro neautorizovaný přístup.</a:t>
            </a:r>
          </a:p>
          <a:p>
            <a:pPr lvl="2">
              <a:spcBef>
                <a:spcPct val="0"/>
              </a:spcBef>
              <a:buFont typeface="Symbol" pitchFamily="18" charset="2"/>
              <a:buChar char="·"/>
            </a:pPr>
            <a:r>
              <a:rPr lang="cs-CZ" altLang="cs-CZ">
                <a:latin typeface="Times New Roman" pitchFamily="18" charset="0"/>
              </a:rPr>
              <a:t> NNTP (port 119), používaný pro čtení zpráv v síti.</a:t>
            </a:r>
          </a:p>
          <a:p>
            <a:pPr lvl="2">
              <a:spcBef>
                <a:spcPct val="0"/>
              </a:spcBef>
              <a:buFont typeface="Symbol" pitchFamily="18" charset="2"/>
              <a:buChar char="·"/>
            </a:pPr>
            <a:r>
              <a:rPr lang="cs-CZ" altLang="cs-CZ">
                <a:latin typeface="Times New Roman" pitchFamily="18" charset="0"/>
              </a:rPr>
              <a:t> NTP (port 123), který se používá pro nastavení systémových hodin.</a:t>
            </a:r>
          </a:p>
          <a:p>
            <a:pPr lvl="2">
              <a:spcBef>
                <a:spcPct val="0"/>
              </a:spcBef>
              <a:buFont typeface="Symbol" pitchFamily="18" charset="2"/>
              <a:buChar char="·"/>
            </a:pPr>
            <a:r>
              <a:rPr lang="cs-CZ" altLang="cs-CZ"/>
              <a:t> Gopher (po</a:t>
            </a:r>
            <a:r>
              <a:rPr lang="cs-CZ" altLang="cs-CZ">
                <a:latin typeface="Times New Roman" pitchFamily="18" charset="0"/>
              </a:rPr>
              <a:t>rt 70) a HTTP (port 80), které se omezují ve směru k aplikační </a:t>
            </a:r>
          </a:p>
          <a:p>
            <a:pPr lvl="2">
              <a:spcBef>
                <a:spcPct val="0"/>
              </a:spcBef>
              <a:buFont typeface="Symbol" pitchFamily="18" charset="2"/>
              <a:buNone/>
            </a:pPr>
            <a:r>
              <a:rPr lang="cs-CZ" altLang="cs-CZ">
                <a:latin typeface="Times New Roman" pitchFamily="18" charset="0"/>
              </a:rPr>
              <a:t>   bráně, která obsahuje proxy služby.</a:t>
            </a:r>
          </a:p>
          <a:p>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381000" y="685800"/>
            <a:ext cx="6096000" cy="3429000"/>
          </a:xfrm>
          <a:ln/>
        </p:spPr>
      </p:sp>
      <p:sp>
        <p:nvSpPr>
          <p:cNvPr id="226307" name="Rectangle 3"/>
          <p:cNvSpPr>
            <a:spLocks noGrp="1" noChangeArrowheads="1"/>
          </p:cNvSpPr>
          <p:nvPr>
            <p:ph type="body" idx="1"/>
          </p:nvPr>
        </p:nvSpPr>
        <p:spPr>
          <a:xfrm>
            <a:off x="0" y="4325596"/>
            <a:ext cx="6020370" cy="3850336"/>
          </a:xfrm>
        </p:spPr>
        <p:txBody>
          <a:bodyPr/>
          <a:lstStyle/>
          <a:p>
            <a:pPr lvl="2">
              <a:spcBef>
                <a:spcPct val="0"/>
              </a:spcBef>
              <a:buFont typeface="Symbol" pitchFamily="18" charset="2"/>
              <a:buChar char="·"/>
            </a:pPr>
            <a:r>
              <a:rPr lang="cs-CZ" altLang="cs-CZ">
                <a:latin typeface="Times New Roman" pitchFamily="18" charset="0"/>
              </a:rPr>
              <a:t> Tunelování, tj. vytváření sítí</a:t>
            </a:r>
            <a:r>
              <a:rPr lang="cs-CZ" altLang="cs-CZ"/>
              <a:t> VPN (</a:t>
            </a:r>
            <a:r>
              <a:rPr lang="en-GB" altLang="cs-CZ"/>
              <a:t>Virtual Private Network</a:t>
            </a:r>
            <a:r>
              <a:rPr lang="cs-CZ" altLang="cs-CZ"/>
              <a:t>).</a:t>
            </a:r>
          </a:p>
          <a:p>
            <a:pPr lvl="2">
              <a:spcBef>
                <a:spcPct val="0"/>
              </a:spcBef>
              <a:buFont typeface="Symbol" pitchFamily="18" charset="2"/>
              <a:buChar char="·"/>
            </a:pPr>
            <a:r>
              <a:rPr lang="cs-CZ" altLang="cs-CZ"/>
              <a:t> Translace adres -  NAT (</a:t>
            </a:r>
            <a:r>
              <a:rPr lang="en-GB" altLang="cs-CZ"/>
              <a:t>Network Address Translation</a:t>
            </a:r>
            <a:r>
              <a:rPr lang="cs-CZ" altLang="cs-CZ">
                <a:latin typeface="Times New Roman" pitchFamily="18" charset="0"/>
              </a:rPr>
              <a:t>), kdy všem adresám </a:t>
            </a:r>
          </a:p>
          <a:p>
            <a:pPr lvl="2">
              <a:spcBef>
                <a:spcPct val="0"/>
              </a:spcBef>
              <a:buFont typeface="Symbol" pitchFamily="18" charset="2"/>
              <a:buNone/>
            </a:pPr>
            <a:r>
              <a:rPr lang="cs-CZ" altLang="cs-CZ">
                <a:latin typeface="Times New Roman" pitchFamily="18" charset="0"/>
              </a:rPr>
              <a:t>   vnitřní LAN je přiřazena jedna nebo sada IP adres.</a:t>
            </a:r>
          </a:p>
          <a:p>
            <a:pPr lvl="2">
              <a:spcBef>
                <a:spcPct val="0"/>
              </a:spcBef>
              <a:buFont typeface="Symbol" pitchFamily="18" charset="2"/>
              <a:buChar char="·"/>
            </a:pPr>
            <a:r>
              <a:rPr lang="cs-CZ" altLang="cs-CZ">
                <a:latin typeface="Times New Roman" pitchFamily="18" charset="0"/>
              </a:rPr>
              <a:t> Autentizace uživatelů přihlašovaných z vnější sítě.</a:t>
            </a:r>
          </a:p>
          <a:p>
            <a:pPr lvl="2">
              <a:spcBef>
                <a:spcPct val="0"/>
              </a:spcBef>
              <a:buFont typeface="Symbol" pitchFamily="18" charset="2"/>
              <a:buChar char="·"/>
            </a:pPr>
            <a:r>
              <a:rPr lang="cs-CZ" altLang="cs-CZ">
                <a:latin typeface="Times New Roman" pitchFamily="18" charset="0"/>
              </a:rPr>
              <a:t> Detekce průniků, např. DoS (</a:t>
            </a:r>
            <a:r>
              <a:rPr lang="en-GB" altLang="cs-CZ"/>
              <a:t>Denial of Service) Attack </a:t>
            </a:r>
            <a:r>
              <a:rPr lang="cs-CZ" altLang="cs-CZ">
                <a:latin typeface="Times New Roman" pitchFamily="18" charset="0"/>
              </a:rPr>
              <a:t>- útok, který si klade </a:t>
            </a:r>
          </a:p>
          <a:p>
            <a:pPr lvl="2">
              <a:spcBef>
                <a:spcPct val="0"/>
              </a:spcBef>
              <a:buFont typeface="Symbol" pitchFamily="18" charset="2"/>
              <a:buNone/>
            </a:pPr>
            <a:r>
              <a:rPr lang="cs-CZ" altLang="cs-CZ">
                <a:latin typeface="Times New Roman" pitchFamily="18" charset="0"/>
              </a:rPr>
              <a:t>   za cíl ne ukradnout nějakou informaci, ale vyřadit některý z prvků sítě z </a:t>
            </a:r>
          </a:p>
          <a:p>
            <a:pPr lvl="2">
              <a:spcBef>
                <a:spcPct val="0"/>
              </a:spcBef>
              <a:buFont typeface="Symbol" pitchFamily="18" charset="2"/>
              <a:buNone/>
            </a:pPr>
            <a:r>
              <a:rPr lang="cs-CZ" altLang="cs-CZ">
                <a:latin typeface="Times New Roman" pitchFamily="18" charset="0"/>
              </a:rPr>
              <a:t>   činnosti (realizací je např. </a:t>
            </a:r>
            <a:r>
              <a:rPr lang="en-GB" altLang="cs-CZ"/>
              <a:t>Ping of Death, SYN Flood, LAND Attack, IP </a:t>
            </a:r>
          </a:p>
          <a:p>
            <a:pPr lvl="2">
              <a:spcBef>
                <a:spcPct val="0"/>
              </a:spcBef>
              <a:buFont typeface="Symbol" pitchFamily="18" charset="2"/>
              <a:buNone/>
            </a:pPr>
            <a:r>
              <a:rPr lang="en-GB" altLang="cs-CZ"/>
              <a:t>   Spoofing</a:t>
            </a:r>
            <a:r>
              <a:rPr lang="cs-CZ" altLang="cs-CZ">
                <a:latin typeface="Times New Roman" pitchFamily="18" charset="0"/>
              </a:rPr>
              <a:t>, atd.). Testován byl např. široce používaný nástroj ”WinNuke”, </a:t>
            </a:r>
          </a:p>
          <a:p>
            <a:pPr lvl="2">
              <a:spcBef>
                <a:spcPct val="0"/>
              </a:spcBef>
              <a:buFont typeface="Symbol" pitchFamily="18" charset="2"/>
              <a:buNone/>
            </a:pPr>
            <a:r>
              <a:rPr lang="cs-CZ" altLang="cs-CZ">
                <a:latin typeface="Times New Roman" pitchFamily="18" charset="0"/>
              </a:rPr>
              <a:t>   který je určen k vyřazení vzdáleného PC. Známý DoS útok má název ”</a:t>
            </a:r>
            <a:r>
              <a:rPr lang="en-GB" altLang="cs-CZ"/>
              <a:t>Smurf </a:t>
            </a:r>
          </a:p>
          <a:p>
            <a:pPr lvl="2">
              <a:spcBef>
                <a:spcPct val="0"/>
              </a:spcBef>
              <a:buFont typeface="Symbol" pitchFamily="18" charset="2"/>
              <a:buNone/>
            </a:pPr>
            <a:r>
              <a:rPr lang="en-GB" altLang="cs-CZ"/>
              <a:t>   Attack</a:t>
            </a:r>
            <a:r>
              <a:rPr lang="cs-CZ" altLang="cs-CZ">
                <a:latin typeface="Times New Roman" pitchFamily="18" charset="0"/>
              </a:rPr>
              <a:t>” z listopadu roku 1997: útočník rozešle velké množství pingů </a:t>
            </a:r>
          </a:p>
          <a:p>
            <a:pPr lvl="2">
              <a:spcBef>
                <a:spcPct val="0"/>
              </a:spcBef>
              <a:buFont typeface="Symbol" pitchFamily="18" charset="2"/>
              <a:buNone/>
            </a:pPr>
            <a:r>
              <a:rPr lang="cs-CZ" altLang="cs-CZ">
                <a:latin typeface="Times New Roman" pitchFamily="18" charset="0"/>
              </a:rPr>
              <a:t>   s podvrženou adresou odesilatele, za kterou si vybere adresu počítače, na</a:t>
            </a:r>
          </a:p>
          <a:p>
            <a:pPr lvl="2">
              <a:spcBef>
                <a:spcPct val="0"/>
              </a:spcBef>
              <a:buFont typeface="Symbol" pitchFamily="18" charset="2"/>
              <a:buNone/>
            </a:pPr>
            <a:r>
              <a:rPr lang="cs-CZ" altLang="cs-CZ">
                <a:latin typeface="Times New Roman" pitchFamily="18" charset="0"/>
              </a:rPr>
              <a:t>   který chce útočit.  Tyto počítače odpoví pakety ”ping reply” a vyhlédnutý </a:t>
            </a:r>
          </a:p>
          <a:p>
            <a:pPr lvl="2">
              <a:spcBef>
                <a:spcPct val="0"/>
              </a:spcBef>
              <a:buFont typeface="Symbol" pitchFamily="18" charset="2"/>
              <a:buNone/>
            </a:pPr>
            <a:r>
              <a:rPr lang="cs-CZ" altLang="cs-CZ">
                <a:latin typeface="Times New Roman" pitchFamily="18" charset="0"/>
              </a:rPr>
              <a:t>   počítač je těmito pakety zahlcen.</a:t>
            </a:r>
          </a:p>
          <a:p>
            <a:pPr lvl="2">
              <a:spcBef>
                <a:spcPct val="0"/>
              </a:spcBef>
              <a:buFont typeface="Symbol" pitchFamily="18" charset="2"/>
              <a:buChar char="·"/>
            </a:pPr>
            <a:r>
              <a:rPr lang="cs-CZ" altLang="cs-CZ">
                <a:latin typeface="Times New Roman" pitchFamily="18" charset="0"/>
              </a:rPr>
              <a:t> Blokování prvků Javy a ActiveX. Zvláště prvky ActiveX mohou </a:t>
            </a:r>
          </a:p>
          <a:p>
            <a:pPr lvl="2">
              <a:spcBef>
                <a:spcPct val="0"/>
              </a:spcBef>
              <a:buFont typeface="Symbol" pitchFamily="18" charset="2"/>
              <a:buNone/>
            </a:pPr>
            <a:r>
              <a:rPr lang="cs-CZ" altLang="cs-CZ">
                <a:latin typeface="Times New Roman" pitchFamily="18" charset="0"/>
              </a:rPr>
              <a:t>   sloužit jako prostředky útoku.</a:t>
            </a:r>
          </a:p>
          <a:p>
            <a:pPr lvl="2">
              <a:spcBef>
                <a:spcPct val="0"/>
              </a:spcBef>
              <a:buFont typeface="Symbol" pitchFamily="18" charset="2"/>
              <a:buChar char="·"/>
            </a:pPr>
            <a:r>
              <a:rPr lang="cs-CZ" altLang="cs-CZ">
                <a:latin typeface="Times New Roman" pitchFamily="18" charset="0"/>
              </a:rPr>
              <a:t> Podpora demilitarizovaného portu a jeho ochrana před útoky typu DoS.</a:t>
            </a:r>
          </a:p>
          <a:p>
            <a:pPr lvl="2">
              <a:spcBef>
                <a:spcPct val="0"/>
              </a:spcBef>
              <a:buFont typeface="Symbol" pitchFamily="18" charset="2"/>
              <a:buChar char="·"/>
            </a:pPr>
            <a:r>
              <a:rPr lang="cs-CZ" altLang="cs-CZ">
                <a:latin typeface="Times New Roman" pitchFamily="18" charset="0"/>
              </a:rPr>
              <a:t> Vzdálené řízení, kdy řídicí příkazy jsou přenášeny v zašifrované podobě.</a:t>
            </a:r>
          </a:p>
          <a:p>
            <a:pPr lvl="2">
              <a:spcBef>
                <a:spcPct val="0"/>
              </a:spcBef>
              <a:buFont typeface="Symbol" pitchFamily="18" charset="2"/>
              <a:buChar char="·"/>
            </a:pPr>
            <a:r>
              <a:rPr lang="cs-CZ" altLang="cs-CZ">
                <a:latin typeface="Times New Roman" pitchFamily="18" charset="0"/>
              </a:rPr>
              <a:t> Vzdálené nastavování konfigurace směrovačů.</a:t>
            </a:r>
          </a:p>
          <a:p>
            <a:pPr lvl="2">
              <a:spcBef>
                <a:spcPct val="0"/>
              </a:spcBef>
              <a:buFont typeface="Symbol" pitchFamily="18" charset="2"/>
              <a:buChar char="·"/>
            </a:pPr>
            <a:r>
              <a:rPr lang="cs-CZ" altLang="cs-CZ">
                <a:latin typeface="Times New Roman" pitchFamily="18" charset="0"/>
              </a:rPr>
              <a:t> Vydávání varovných zpráv (alarmů).</a:t>
            </a:r>
          </a:p>
          <a:p>
            <a:pPr lvl="2">
              <a:spcBef>
                <a:spcPct val="0"/>
              </a:spcBef>
              <a:buFont typeface="Symbol" pitchFamily="18" charset="2"/>
              <a:buChar char="·"/>
            </a:pPr>
            <a:r>
              <a:rPr lang="cs-CZ" altLang="cs-CZ">
                <a:latin typeface="Times New Roman" pitchFamily="18" charset="0"/>
              </a:rPr>
              <a:t> Detekce příznaků virů a odesílání podezřelých paketů ke zpracování </a:t>
            </a:r>
          </a:p>
          <a:p>
            <a:pPr lvl="2">
              <a:spcBef>
                <a:spcPct val="0"/>
              </a:spcBef>
              <a:buFont typeface="Symbol" pitchFamily="18" charset="2"/>
              <a:buNone/>
            </a:pPr>
            <a:r>
              <a:rPr lang="cs-CZ" altLang="cs-CZ">
                <a:latin typeface="Times New Roman" pitchFamily="18" charset="0"/>
              </a:rPr>
              <a:t>   antivirovým software na jiném počítači.</a:t>
            </a:r>
          </a:p>
          <a:p>
            <a:pPr lvl="2">
              <a:spcBef>
                <a:spcPct val="0"/>
              </a:spcBef>
              <a:buFont typeface="Symbol" pitchFamily="18" charset="2"/>
              <a:buChar char="·"/>
            </a:pPr>
            <a:r>
              <a:rPr lang="cs-CZ" altLang="cs-CZ">
                <a:latin typeface="Times New Roman" pitchFamily="18" charset="0"/>
              </a:rPr>
              <a:t> Nástroje pro restrikci nežádoucích informací (odvádějící od pracovního </a:t>
            </a:r>
          </a:p>
          <a:p>
            <a:pPr lvl="2">
              <a:spcBef>
                <a:spcPct val="0"/>
              </a:spcBef>
              <a:buFont typeface="Symbol" pitchFamily="18" charset="2"/>
              <a:buNone/>
            </a:pPr>
            <a:r>
              <a:rPr lang="cs-CZ" altLang="cs-CZ">
                <a:latin typeface="Times New Roman" pitchFamily="18" charset="0"/>
              </a:rPr>
              <a:t>   výkonu atd.).</a:t>
            </a:r>
          </a:p>
          <a:p>
            <a:pPr lvl="2">
              <a:spcBef>
                <a:spcPct val="0"/>
              </a:spcBef>
              <a:buFont typeface="Symbol" pitchFamily="18" charset="2"/>
              <a:buChar char="·"/>
            </a:pPr>
            <a:r>
              <a:rPr lang="cs-CZ" altLang="cs-CZ">
                <a:latin typeface="Times New Roman" pitchFamily="18" charset="0"/>
              </a:rPr>
              <a:t> Kešování užitečné informace.</a:t>
            </a:r>
          </a:p>
          <a:p>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4.1 – Inter-VLAN Routing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381000" y="685800"/>
            <a:ext cx="6096000" cy="3429000"/>
          </a:xfrm>
          <a:ln/>
        </p:spPr>
      </p:sp>
      <p:sp>
        <p:nvSpPr>
          <p:cNvPr id="229383" name="Rectangle 7"/>
          <p:cNvSpPr>
            <a:spLocks noGrp="1" noChangeArrowheads="1"/>
          </p:cNvSpPr>
          <p:nvPr>
            <p:ph type="body" idx="1"/>
          </p:nvPr>
        </p:nvSpPr>
        <p:spPr/>
        <p:txBody>
          <a:bodyPr/>
          <a:lstStyle/>
          <a:p>
            <a:pPr>
              <a:spcBef>
                <a:spcPts val="600"/>
              </a:spcBef>
            </a:pPr>
            <a:r>
              <a:rPr lang="cs-CZ" altLang="cs-CZ">
                <a:latin typeface="Times New Roman" pitchFamily="18" charset="0"/>
              </a:rPr>
              <a:t>Jedná se o typ zvaný </a:t>
            </a:r>
            <a:r>
              <a:rPr lang="cs-CZ" altLang="cs-CZ" i="1">
                <a:latin typeface="Times New Roman" pitchFamily="18" charset="0"/>
              </a:rPr>
              <a:t>dual-homed gateway</a:t>
            </a:r>
            <a:r>
              <a:rPr lang="cs-CZ" altLang="cs-CZ">
                <a:latin typeface="Times New Roman" pitchFamily="18" charset="0"/>
              </a:rPr>
              <a:t>  v podobě polointeligentní brány, řídící komunikaci mezi vnitřní sítí a vnější sítí. Filtrují se vstupní a výstupní toky protokolové sady TCP/IP a to tak, že se první paket</a:t>
            </a:r>
            <a:r>
              <a:rPr lang="cs-CZ" altLang="cs-CZ"/>
              <a:t> protokolu TCP testuje na bit SYN. Co se zde bude filtrovat:</a:t>
            </a:r>
          </a:p>
          <a:p>
            <a:pPr lvl="2">
              <a:spcBef>
                <a:spcPts val="600"/>
              </a:spcBef>
              <a:buFont typeface="Wingdings" pitchFamily="2" charset="2"/>
              <a:buChar char="§"/>
            </a:pPr>
            <a:r>
              <a:rPr lang="cs-CZ" altLang="cs-CZ"/>
              <a:t> interní a externí elektronická pošta,</a:t>
            </a:r>
          </a:p>
          <a:p>
            <a:pPr lvl="2">
              <a:spcBef>
                <a:spcPct val="0"/>
              </a:spcBef>
              <a:buFont typeface="Wingdings" pitchFamily="2" charset="2"/>
              <a:buChar char="§"/>
            </a:pPr>
            <a:r>
              <a:rPr lang="cs-CZ" altLang="cs-CZ">
                <a:latin typeface="Times New Roman" pitchFamily="18" charset="0"/>
              </a:rPr>
              <a:t> prezentace uživatele vnitřní sítě pomocí web serveru,</a:t>
            </a:r>
          </a:p>
          <a:p>
            <a:pPr lvl="2">
              <a:spcBef>
                <a:spcPct val="0"/>
              </a:spcBef>
              <a:buFont typeface="Wingdings" pitchFamily="2" charset="2"/>
              <a:buChar char="§"/>
            </a:pPr>
            <a:r>
              <a:rPr lang="cs-CZ" altLang="cs-CZ">
                <a:latin typeface="Times New Roman" pitchFamily="18" charset="0"/>
              </a:rPr>
              <a:t> nabídka veřejně přístupných souborů cestou ftp serveru,</a:t>
            </a:r>
          </a:p>
          <a:p>
            <a:pPr lvl="2">
              <a:spcBef>
                <a:spcPct val="0"/>
              </a:spcBef>
              <a:buFont typeface="Wingdings" pitchFamily="2" charset="2"/>
              <a:buChar char="§"/>
            </a:pPr>
            <a:r>
              <a:rPr lang="cs-CZ" altLang="cs-CZ">
                <a:latin typeface="Times New Roman" pitchFamily="18" charset="0"/>
              </a:rPr>
              <a:t> stahování souborů z cizích ftp serverů,</a:t>
            </a:r>
          </a:p>
          <a:p>
            <a:pPr lvl="2">
              <a:spcBef>
                <a:spcPct val="0"/>
              </a:spcBef>
              <a:buFont typeface="Wingdings" pitchFamily="2" charset="2"/>
              <a:buChar char="§"/>
            </a:pPr>
            <a:r>
              <a:rPr lang="cs-CZ" altLang="cs-CZ"/>
              <a:t> stahová</a:t>
            </a:r>
            <a:r>
              <a:rPr lang="cs-CZ" altLang="cs-CZ">
                <a:latin typeface="Times New Roman" pitchFamily="18" charset="0"/>
              </a:rPr>
              <a:t>ní stránek z cizích web serverů,</a:t>
            </a:r>
          </a:p>
          <a:p>
            <a:pPr lvl="2">
              <a:spcBef>
                <a:spcPct val="0"/>
              </a:spcBef>
              <a:buFont typeface="Wingdings" pitchFamily="2" charset="2"/>
              <a:buChar char="§"/>
            </a:pPr>
            <a:r>
              <a:rPr lang="cs-CZ" altLang="cs-CZ">
                <a:latin typeface="Times New Roman" pitchFamily="18" charset="0"/>
              </a:rPr>
              <a:t> přístup k vybraným údajům databáze,</a:t>
            </a:r>
          </a:p>
          <a:p>
            <a:pPr lvl="2">
              <a:spcBef>
                <a:spcPct val="0"/>
              </a:spcBef>
              <a:buFont typeface="Wingdings" pitchFamily="2" charset="2"/>
              <a:buChar char="§"/>
            </a:pPr>
            <a:r>
              <a:rPr lang="cs-CZ" altLang="cs-CZ">
                <a:latin typeface="Times New Roman" pitchFamily="18" charset="0"/>
              </a:rPr>
              <a:t> komunikaci mezi lokálním  a předsunutým DNS.</a:t>
            </a:r>
          </a:p>
          <a:p>
            <a:pPr>
              <a:spcBef>
                <a:spcPts val="600"/>
              </a:spcBef>
            </a:pPr>
            <a:r>
              <a:rPr lang="cs-CZ" altLang="cs-CZ">
                <a:latin typeface="Times New Roman" pitchFamily="18" charset="0"/>
              </a:rPr>
              <a:t>Přístup k databázi je třeba realizovat přes web server. Řízení přístupu je třeba zajistit cestou řízení přístupu k jednotlivým stránkám. Touto možností žádný</a:t>
            </a:r>
          </a:p>
          <a:p>
            <a:pPr>
              <a:spcBef>
                <a:spcPct val="0"/>
              </a:spcBef>
            </a:pPr>
            <a:r>
              <a:rPr lang="cs-CZ" altLang="cs-CZ">
                <a:latin typeface="Times New Roman" pitchFamily="18" charset="0"/>
              </a:rPr>
              <a:t>z běžných web serverů nedisponuje a tak je třeba zvýšit úroveň ochra</a:t>
            </a:r>
            <a:r>
              <a:rPr lang="cs-CZ" altLang="cs-CZ"/>
              <a:t>ny pomocí speciálního software.</a:t>
            </a:r>
          </a:p>
          <a:p>
            <a:pPr>
              <a:spcBef>
                <a:spcPts val="600"/>
              </a:spcBef>
            </a:pPr>
            <a:r>
              <a:rPr lang="cs-CZ" altLang="cs-CZ">
                <a:latin typeface="Times New Roman" pitchFamily="18" charset="0"/>
              </a:rPr>
              <a:t>Důležitým úkolem je translace adres. V oblasti bezpečnosti jsou preferována jednoduchá řešení. Proto je pro tuto variantu nejlepší řešení volba Linux systému, resp. jeho IP firewall administrace – ipfawdm resp. ipchain. Ta je schopna provádět inspekci bitů SYN, ACK a T</a:t>
            </a:r>
            <a:r>
              <a:rPr lang="cs-CZ" altLang="cs-CZ"/>
              <a:t>OS (Type of Service).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381000" y="685800"/>
            <a:ext cx="6096000" cy="3429000"/>
          </a:xfrm>
          <a:ln/>
        </p:spPr>
      </p:sp>
      <p:sp>
        <p:nvSpPr>
          <p:cNvPr id="231427" name="Rectangle 3"/>
          <p:cNvSpPr>
            <a:spLocks noGrp="1" noChangeArrowheads="1"/>
          </p:cNvSpPr>
          <p:nvPr>
            <p:ph type="body" idx="1"/>
          </p:nvPr>
        </p:nvSpPr>
        <p:spPr/>
        <p:txBody>
          <a:bodyPr/>
          <a:lstStyle/>
          <a:p>
            <a:pPr>
              <a:spcBef>
                <a:spcPts val="600"/>
              </a:spcBef>
            </a:pPr>
            <a:r>
              <a:rPr lang="cs-CZ" altLang="cs-CZ">
                <a:latin typeface="Times New Roman" pitchFamily="18" charset="0"/>
              </a:rPr>
              <a:t>Zde je směrovač použit k odblokování nežádoucího přístupu a odfiltrování  nepoužívaných služeb. Dá se to považovat za jistou předsunutou linii obrany. Zvlášť vytvořená proxy umožňují vyšší úroveň ochrany sítě mj. loggingem a auditem.</a:t>
            </a:r>
            <a:endParaRPr lang="cs-CZ" altLang="cs-CZ"/>
          </a:p>
          <a:p>
            <a:r>
              <a:rPr lang="cs-CZ" altLang="cs-CZ">
                <a:latin typeface="Times New Roman" pitchFamily="18" charset="0"/>
              </a:rPr>
              <a:t>Zasílání pošty je zajištěno tak, že je nejprve pomocí protokolu SMTP vytvořeno spojení mezi počítačem uživatele a interním mail serverem, dopis je přenesen do interního serveru. Tam je dopis uložen a dále zpracován pomocí protokolu POP 3 (Post Office Protoc</a:t>
            </a:r>
            <a:r>
              <a:rPr lang="cs-CZ" altLang="cs-CZ"/>
              <a:t>ol) anebo IMAP (</a:t>
            </a:r>
            <a:r>
              <a:rPr lang="en-GB" altLang="cs-CZ"/>
              <a:t>Internet Message Access Protocol</a:t>
            </a:r>
            <a:r>
              <a:rPr lang="cs-CZ" altLang="cs-CZ">
                <a:latin typeface="Times New Roman" pitchFamily="18" charset="0"/>
              </a:rPr>
              <a:t>). Od interního serveru je pak přenesen cestou proxy do externí sítě. Příjem pošty probíhá obdobně: protože externí DNS server je nakonfigurován s MX (</a:t>
            </a:r>
            <a:r>
              <a:rPr lang="en-GB" altLang="cs-CZ"/>
              <a:t>Mail Exchanger</a:t>
            </a:r>
            <a:r>
              <a:rPr lang="cs-CZ" altLang="cs-CZ"/>
              <a:t>)</a:t>
            </a:r>
            <a:r>
              <a:rPr lang="cs-CZ" altLang="cs-CZ">
                <a:latin typeface="Times New Roman" pitchFamily="18" charset="0"/>
              </a:rPr>
              <a:t> záznamem pro mail relay, takže veškerá pošta je zasílána na proxy. Z proxy je pošta přímo (f</a:t>
            </a:r>
            <a:r>
              <a:rPr lang="en-GB" altLang="cs-CZ"/>
              <a:t>orward</a:t>
            </a:r>
            <a:r>
              <a:rPr lang="cs-CZ" altLang="cs-CZ"/>
              <a:t>) odeslána na lokální server po samostatném spojení. Z lokálního mail ser</a:t>
            </a:r>
            <a:r>
              <a:rPr lang="cs-CZ" altLang="cs-CZ">
                <a:latin typeface="Times New Roman" pitchFamily="18" charset="0"/>
              </a:rPr>
              <a:t>veru je pošta rozesílána jednotlivým uživatelům.</a:t>
            </a:r>
            <a:endParaRPr lang="cs-CZ" altLang="cs-CZ"/>
          </a:p>
          <a:p>
            <a:pPr>
              <a:spcBef>
                <a:spcPts val="600"/>
              </a:spcBef>
            </a:pPr>
            <a:r>
              <a:rPr lang="cs-CZ" altLang="cs-CZ">
                <a:latin typeface="Times New Roman" pitchFamily="18" charset="0"/>
              </a:rPr>
              <a:t>Interní DNS je nakonfigurován jako cache DNS a primární pro svou doménu. Všechny interní adresy jsou chráněné.</a:t>
            </a:r>
          </a:p>
          <a:p>
            <a:r>
              <a:rPr lang="cs-CZ" altLang="cs-CZ">
                <a:latin typeface="Times New Roman" pitchFamily="18" charset="0"/>
              </a:rPr>
              <a:t>Strategie obrany zde  vychází z rozložení služeb na více serverů, použití odlišných technologií a operačních systémů.</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381000" y="685800"/>
            <a:ext cx="6096000" cy="3429000"/>
          </a:xfrm>
          <a:ln/>
        </p:spPr>
      </p:sp>
      <p:sp>
        <p:nvSpPr>
          <p:cNvPr id="233475" name="Rectangle 3"/>
          <p:cNvSpPr>
            <a:spLocks noGrp="1" noChangeArrowheads="1"/>
          </p:cNvSpPr>
          <p:nvPr>
            <p:ph type="body" idx="1"/>
          </p:nvPr>
        </p:nvSpPr>
        <p:spPr/>
        <p:txBody>
          <a:bodyPr/>
          <a:lstStyle/>
          <a:p>
            <a:pPr>
              <a:spcBef>
                <a:spcPts val="600"/>
              </a:spcBef>
            </a:pPr>
            <a:r>
              <a:rPr lang="cs-CZ" altLang="cs-CZ">
                <a:latin typeface="Times New Roman" pitchFamily="18" charset="0"/>
              </a:rPr>
              <a:t>Třetí možností kam umístit web a ftp server je na DMZ vytvořené pomocí třetí karty v proxy a připojení k ní web a ftp serveru. Tím je uplatněna zásada ”diverzifikované obrany”.</a:t>
            </a:r>
            <a:endParaRPr lang="cs-CZ" altLang="cs-CZ"/>
          </a:p>
          <a:p>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381000" y="685800"/>
            <a:ext cx="6096000" cy="3429000"/>
          </a:xfrm>
          <a:ln/>
        </p:spPr>
      </p:sp>
      <p:sp>
        <p:nvSpPr>
          <p:cNvPr id="237571" name="Rectangle 3"/>
          <p:cNvSpPr>
            <a:spLocks noGrp="1" noChangeArrowheads="1"/>
          </p:cNvSpPr>
          <p:nvPr>
            <p:ph type="body" idx="1"/>
          </p:nvPr>
        </p:nvSpPr>
        <p:spPr/>
        <p:txBody>
          <a:bodyPr/>
          <a:lstStyle/>
          <a:p>
            <a:pPr>
              <a:spcBef>
                <a:spcPts val="600"/>
              </a:spcBef>
            </a:pPr>
            <a:r>
              <a:rPr lang="cs-CZ" altLang="cs-CZ">
                <a:latin typeface="Times New Roman" pitchFamily="18" charset="0"/>
              </a:rPr>
              <a:t>Tato konfigurace se také nazývá ”screened subnet”. Proxy server zde není tranzitní (s dvěma rozhraními), ale je umístěn způsobem zvaným ”bašta”, tj.</a:t>
            </a:r>
          </a:p>
          <a:p>
            <a:pPr>
              <a:spcBef>
                <a:spcPct val="0"/>
              </a:spcBef>
            </a:pPr>
            <a:r>
              <a:rPr lang="cs-CZ" altLang="cs-CZ">
                <a:latin typeface="Times New Roman" pitchFamily="18" charset="0"/>
              </a:rPr>
              <a:t>s jediným rozhraním. V této variantě je použit převod adresy (NAT), který umožňuje skrýt vnitřní adresy sítě a mapovat je do jedné či více externích adres. DMZ je vytvořena mezi filtrujícím firewallem a firewallem s NAT. Komunikace pro web a ftp jsou z firewallů na okraji DMZ směrována na ftp a web servery uvnitř DMZ a všechny ostatní komunikace na baštu.</a:t>
            </a:r>
          </a:p>
          <a:p>
            <a:endParaRPr lang="cs-CZ" altLang="cs-CZ">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381000" y="685800"/>
            <a:ext cx="6096000" cy="3429000"/>
          </a:xfrm>
          <a:ln/>
        </p:spPr>
      </p:sp>
      <p:sp>
        <p:nvSpPr>
          <p:cNvPr id="238595" name="Rectangle 3"/>
          <p:cNvSpPr>
            <a:spLocks noGrp="1" noChangeArrowheads="1"/>
          </p:cNvSpPr>
          <p:nvPr>
            <p:ph type="body" idx="1"/>
          </p:nvPr>
        </p:nvSpPr>
        <p:spPr/>
        <p:txBody>
          <a:bodyPr/>
          <a:lstStyle/>
          <a:p>
            <a:pPr>
              <a:spcBef>
                <a:spcPts val="600"/>
              </a:spcBef>
            </a:pPr>
            <a:r>
              <a:rPr lang="cs-CZ" altLang="cs-CZ">
                <a:latin typeface="Times New Roman" pitchFamily="18" charset="0"/>
              </a:rPr>
              <a:t>Profesionální databázové systémy disponují prostředky k zrcadlení vybraných částí báze dat. K zrcadlené databázi pak lze omezit přístup na READ ONLY, pokud dotaz nepřichází z vnitřní databáze. Výhodou této varianty je, že zde jsou eliminovány dotazy na databázi zvně do vnitřní sítě. Nevýhodou je, že dochází k jistému zpoždění při aktualizaci zrcadlené databáze. Další server, který je v této v</a:t>
            </a:r>
            <a:r>
              <a:rPr lang="cs-CZ" altLang="cs-CZ"/>
              <a:t>a</a:t>
            </a:r>
            <a:r>
              <a:rPr lang="cs-CZ" altLang="cs-CZ">
                <a:latin typeface="Times New Roman" pitchFamily="18" charset="0"/>
              </a:rPr>
              <a:t>riantě předsunut do DMZ je mail server. Tady je ale třeba vysoké opatrnosti, protože mohou být vystaveny útoku privátní poštovní účty.</a:t>
            </a:r>
          </a:p>
          <a:p>
            <a:pPr>
              <a:spcBef>
                <a:spcPts val="600"/>
              </a:spcBef>
            </a:pPr>
            <a:r>
              <a:rPr lang="cs-CZ" altLang="cs-CZ">
                <a:latin typeface="Times New Roman" pitchFamily="18" charset="0"/>
              </a:rPr>
              <a:t>Výsledkem tohoto řešení je, že není důvod, aby byla zvenčí navazována komunikace s vnitřní sítí. Tato koncepce se nazývá </a:t>
            </a:r>
            <a:r>
              <a:rPr lang="cs-CZ" altLang="cs-CZ"/>
              <a:t>”koncepce polopropustné zdi”.</a:t>
            </a:r>
          </a:p>
          <a:p>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381000" y="685800"/>
            <a:ext cx="6096000" cy="3429000"/>
          </a:xfrm>
          <a:ln/>
        </p:spPr>
      </p:sp>
      <p:sp>
        <p:nvSpPr>
          <p:cNvPr id="240643" name="Rectangle 3"/>
          <p:cNvSpPr>
            <a:spLocks noGrp="1" noChangeArrowheads="1"/>
          </p:cNvSpPr>
          <p:nvPr>
            <p:ph type="body" idx="1"/>
          </p:nvPr>
        </p:nvSpPr>
        <p:spPr/>
        <p:txBody>
          <a:bodyPr/>
          <a:lstStyle/>
          <a:p>
            <a:r>
              <a:rPr lang="cs-CZ" altLang="cs-CZ">
                <a:latin typeface="Times New Roman" pitchFamily="18" charset="0"/>
              </a:rPr>
              <a:t>Varianta 6 je doplněna o kontextní skenování a skenování virů. Použita je technika známá pod názvem ”</a:t>
            </a:r>
            <a:r>
              <a:rPr lang="nl-NL" altLang="cs-CZ"/>
              <a:t>context vectoring</a:t>
            </a:r>
            <a:r>
              <a:rPr lang="cs-CZ" altLang="cs-CZ">
                <a:latin typeface="Times New Roman" pitchFamily="18" charset="0"/>
              </a:rPr>
              <a:t>”.  Eliminovat lze různé SPAMy v poště, attachmenty MIME pošty, URL ukazující na diskutabilní zdroje, nežádoucí Java aplety, škodlivé ActiveX kódy, viry atd.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xfrm>
            <a:off x="381000" y="685800"/>
            <a:ext cx="6096000" cy="3429000"/>
          </a:xfrm>
          <a:ln/>
        </p:spPr>
      </p:sp>
      <p:sp>
        <p:nvSpPr>
          <p:cNvPr id="242691" name="Rectangle 3"/>
          <p:cNvSpPr>
            <a:spLocks noGrp="1" noChangeArrowheads="1"/>
          </p:cNvSpPr>
          <p:nvPr>
            <p:ph type="body" idx="1"/>
          </p:nvPr>
        </p:nvSpPr>
        <p:spPr/>
        <p:txBody>
          <a:bodyPr/>
          <a:lstStyle/>
          <a:p>
            <a:pPr>
              <a:spcBef>
                <a:spcPts val="600"/>
              </a:spcBef>
            </a:pPr>
            <a:r>
              <a:rPr lang="cs-CZ" altLang="cs-CZ">
                <a:latin typeface="Times New Roman" pitchFamily="18" charset="0"/>
              </a:rPr>
              <a:t>Poslední variantou je varianta založená na čtyřech principech:</a:t>
            </a:r>
          </a:p>
          <a:p>
            <a:pPr>
              <a:spcBef>
                <a:spcPts val="600"/>
              </a:spcBef>
              <a:buFontTx/>
              <a:buChar char="•"/>
            </a:pPr>
            <a:r>
              <a:rPr lang="cs-CZ" altLang="cs-CZ">
                <a:latin typeface="Times New Roman" pitchFamily="18" charset="0"/>
              </a:rPr>
              <a:t> maximální segregace služeb (co služba, to server),</a:t>
            </a:r>
          </a:p>
          <a:p>
            <a:pPr>
              <a:spcBef>
                <a:spcPct val="0"/>
              </a:spcBef>
              <a:buFontTx/>
              <a:buChar char="•"/>
            </a:pPr>
            <a:r>
              <a:rPr lang="cs-CZ" altLang="cs-CZ">
                <a:latin typeface="Times New Roman" pitchFamily="18" charset="0"/>
              </a:rPr>
              <a:t> přidání další linie obrany (zde firewall s NAT),</a:t>
            </a:r>
          </a:p>
          <a:p>
            <a:pPr>
              <a:spcBef>
                <a:spcPct val="0"/>
              </a:spcBef>
              <a:buFontTx/>
              <a:buChar char="•"/>
            </a:pPr>
            <a:r>
              <a:rPr lang="cs-CZ" altLang="cs-CZ">
                <a:latin typeface="Times New Roman" pitchFamily="18" charset="0"/>
              </a:rPr>
              <a:t> vnitřní síť je chráněná stateful firewallem nakonfigurovaným tak, aby byl </a:t>
            </a:r>
          </a:p>
          <a:p>
            <a:pPr>
              <a:spcBef>
                <a:spcPct val="0"/>
              </a:spcBef>
            </a:pPr>
            <a:r>
              <a:rPr lang="cs-CZ" altLang="cs-CZ">
                <a:latin typeface="Times New Roman" pitchFamily="18" charset="0"/>
              </a:rPr>
              <a:t>  neviditelný mimo vnitřní síť (stealth firewall, resp. transparent firewall), </a:t>
            </a:r>
          </a:p>
          <a:p>
            <a:pPr>
              <a:spcBef>
                <a:spcPct val="0"/>
              </a:spcBef>
            </a:pPr>
            <a:r>
              <a:rPr lang="cs-CZ" altLang="cs-CZ">
                <a:latin typeface="Times New Roman" pitchFamily="18" charset="0"/>
              </a:rPr>
              <a:t>  stateful firewall sleduje pouze kontext komunikačního procesu,</a:t>
            </a:r>
          </a:p>
          <a:p>
            <a:pPr>
              <a:spcBef>
                <a:spcPct val="0"/>
              </a:spcBef>
              <a:buFontTx/>
              <a:buChar char="•"/>
            </a:pPr>
            <a:r>
              <a:rPr lang="cs-CZ" altLang="cs-CZ">
                <a:latin typeface="Times New Roman" pitchFamily="18" charset="0"/>
              </a:rPr>
              <a:t> polopropustná zeď – pakety mohou být přenášeny jen z vnitřní sítě ven.</a:t>
            </a:r>
          </a:p>
          <a:p>
            <a:pPr>
              <a:spcBef>
                <a:spcPts val="600"/>
              </a:spcBef>
            </a:pPr>
            <a:r>
              <a:rPr lang="cs-CZ" altLang="cs-CZ">
                <a:latin typeface="Times New Roman" pitchFamily="18" charset="0"/>
              </a:rPr>
              <a:t>Sada takovýchto firewallů bývá v odborné literatuře nazývána jako ”meta-firewall”. Ani tento přístup nezajišťuje absolutní bezpečnost sítě, </a:t>
            </a:r>
          </a:p>
          <a:p>
            <a:pPr>
              <a:spcBef>
                <a:spcPct val="0"/>
              </a:spcBef>
            </a:pPr>
            <a:r>
              <a:rPr lang="cs-CZ" altLang="cs-CZ">
                <a:latin typeface="Times New Roman" pitchFamily="18" charset="0"/>
              </a:rPr>
              <a:t>i když se k ní při správné administraci velmi přibližuje. Problém je například detekovat, jestli není nějaký nebezpečný protokol zapouzdřen v jiném dobře známém protokolu (tunelování). Ani proxy nejsou schopny bránit hrozbám plynoucím z použití takových protokolů jako je RPC, protože tyto protokoly mapují porty TCP resp. UDP dynamicky. Další problémy nastanou </a:t>
            </a:r>
          </a:p>
          <a:p>
            <a:pPr>
              <a:spcBef>
                <a:spcPct val="0"/>
              </a:spcBef>
            </a:pPr>
            <a:r>
              <a:rPr lang="cs-CZ" altLang="cs-CZ">
                <a:latin typeface="Times New Roman" pitchFamily="18" charset="0"/>
              </a:rPr>
              <a:t>s příchodem protokolu IPv6. Firewally je proto třeba doplňovat (detektory průniků, které chrání vnitřní síť v rámci obrany v hloubce).</a:t>
            </a:r>
          </a:p>
          <a:p>
            <a:endParaRPr lang="cs-CZ" altLang="cs-CZ">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4.1.1 - What is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4.1.2 – Legacy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85108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4.1.3 –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6584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4.1.4 - Inter-VLAN Routing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588727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4: Inter-VLAN Routing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Inter-VLAN </a:t>
            </a:r>
            <a:r>
              <a:rPr lang="en-US" sz="2400" dirty="0"/>
              <a:t>Routing on a Layer 3 Switch</a:t>
            </a:r>
          </a:p>
        </p:txBody>
      </p:sp>
      <p:sp>
        <p:nvSpPr>
          <p:cNvPr id="4" name="Content Placeholder 3">
            <a:extLst>
              <a:ext uri="{FF2B5EF4-FFF2-40B4-BE49-F238E27FC236}">
                <a16:creationId xmlns="" xmlns:a16="http://schemas.microsoft.com/office/drawing/2014/main" id="{48826254-EE24-7943-9316-7EFCA38FE816}"/>
              </a:ext>
            </a:extLst>
          </p:cNvPr>
          <p:cNvSpPr>
            <a:spLocks noGrp="1"/>
          </p:cNvSpPr>
          <p:nvPr>
            <p:ph idx="1"/>
          </p:nvPr>
        </p:nvSpPr>
        <p:spPr>
          <a:xfrm>
            <a:off x="474662" y="731838"/>
            <a:ext cx="8280057" cy="1337626"/>
          </a:xfrm>
        </p:spPr>
        <p:txBody>
          <a:bodyPr/>
          <a:lstStyle/>
          <a:p>
            <a:pPr marL="0" indent="0" algn="l"/>
            <a:r>
              <a:rPr lang="en-US" sz="1400" dirty="0">
                <a:solidFill>
                  <a:srgbClr val="000000"/>
                </a:solidFill>
              </a:rPr>
              <a:t>The modern method of performing inter-VLAN routing is to use Layer 3 switches and switched virtual interfaces (SVI). An SVI is a virtual interface that is configured on a Layer 3 switch, as shown in the figure.</a:t>
            </a:r>
          </a:p>
          <a:p>
            <a:pPr marL="0" indent="0" algn="l"/>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A Layer 3 switch is also called a multilayer switch as it operates at Layer 2 and Layer 3. However, in this course we use the term Layer 3 switch.</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 xmlns:a16="http://schemas.microsoft.com/office/drawing/2014/main" id="{25B6DF6E-1A76-DA43-AD91-742D3B35BFA4}"/>
              </a:ext>
            </a:extLst>
          </p:cNvPr>
          <p:cNvPicPr>
            <a:picLocks noChangeAspect="1"/>
          </p:cNvPicPr>
          <p:nvPr/>
        </p:nvPicPr>
        <p:blipFill>
          <a:blip r:embed="rId3"/>
          <a:stretch>
            <a:fillRect/>
          </a:stretch>
        </p:blipFill>
        <p:spPr>
          <a:xfrm>
            <a:off x="2470150" y="2268969"/>
            <a:ext cx="4203700" cy="2501900"/>
          </a:xfrm>
          <a:prstGeom prst="rect">
            <a:avLst/>
          </a:prstGeom>
        </p:spPr>
      </p:pic>
    </p:spTree>
    <p:extLst>
      <p:ext uri="{BB962C8B-B14F-4D97-AF65-F5344CB8AC3E}">
        <p14:creationId xmlns:p14="http://schemas.microsoft.com/office/powerpoint/2010/main" val="383894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Inter-VLAN </a:t>
            </a:r>
            <a:r>
              <a:rPr lang="en-US" sz="2400" dirty="0"/>
              <a:t>Routing on a Layer 3 Switch (Cont.)</a:t>
            </a:r>
          </a:p>
        </p:txBody>
      </p:sp>
      <p:sp>
        <p:nvSpPr>
          <p:cNvPr id="5" name="Content Placeholder 4">
            <a:extLst>
              <a:ext uri="{FF2B5EF4-FFF2-40B4-BE49-F238E27FC236}">
                <a16:creationId xmlns="" xmlns:a16="http://schemas.microsoft.com/office/drawing/2014/main" id="{3AA16A1B-27DD-E847-9D2D-EC7E3FD04156}"/>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Inter-VLAN SVIs are created the same way that the management VLAN interface is configured. The SVI is created for a VLAN that exists on the switch. Although virtual, the SVI performs the same functions for the VLAN as a router interface would. Specifically, it provides Layer 3 processing for packets that are sent to or from all switch ports associated with that VLAN.</a:t>
            </a:r>
          </a:p>
          <a:p>
            <a:pPr marL="0" indent="0" algn="l"/>
            <a:endParaRPr lang="en-US" sz="1400" dirty="0">
              <a:solidFill>
                <a:srgbClr val="000000"/>
              </a:solidFill>
            </a:endParaRPr>
          </a:p>
          <a:p>
            <a:pPr marL="0" indent="0" algn="l"/>
            <a:r>
              <a:rPr lang="en-US" sz="1400" dirty="0">
                <a:solidFill>
                  <a:srgbClr val="000000"/>
                </a:solidFill>
              </a:rPr>
              <a:t>The following are </a:t>
            </a:r>
            <a:r>
              <a:rPr lang="en-US" sz="1400" b="1" dirty="0">
                <a:solidFill>
                  <a:srgbClr val="000000"/>
                </a:solidFill>
              </a:rPr>
              <a:t>advantages </a:t>
            </a:r>
            <a:r>
              <a:rPr lang="en-US" sz="1400" dirty="0">
                <a:solidFill>
                  <a:srgbClr val="000000"/>
                </a:solidFill>
              </a:rPr>
              <a:t>of using Layer 3 switches for inter-VLAN routing:</a:t>
            </a:r>
          </a:p>
          <a:p>
            <a:pPr marL="415985" lvl="1" indent="-342900">
              <a:buFont typeface="Arial" panose="020B0604020202020204" pitchFamily="34" charset="0"/>
              <a:buChar char="•"/>
            </a:pPr>
            <a:r>
              <a:rPr lang="en-US" dirty="0">
                <a:solidFill>
                  <a:srgbClr val="000000"/>
                </a:solidFill>
              </a:rPr>
              <a:t>They are much </a:t>
            </a:r>
            <a:r>
              <a:rPr lang="en-US" dirty="0">
                <a:solidFill>
                  <a:srgbClr val="FF0000"/>
                </a:solidFill>
              </a:rPr>
              <a:t>faster </a:t>
            </a:r>
            <a:r>
              <a:rPr lang="en-US" dirty="0">
                <a:solidFill>
                  <a:srgbClr val="000000"/>
                </a:solidFill>
              </a:rPr>
              <a:t>than router-on-a-stick because everything is </a:t>
            </a:r>
            <a:r>
              <a:rPr lang="en-US" dirty="0">
                <a:solidFill>
                  <a:srgbClr val="FF0000"/>
                </a:solidFill>
              </a:rPr>
              <a:t>hardware</a:t>
            </a:r>
            <a:r>
              <a:rPr lang="en-US" dirty="0">
                <a:solidFill>
                  <a:srgbClr val="000000"/>
                </a:solidFill>
              </a:rPr>
              <a:t> switched and routed.</a:t>
            </a:r>
          </a:p>
          <a:p>
            <a:pPr marL="415985" lvl="1" indent="-342900">
              <a:buFont typeface="Arial" panose="020B0604020202020204" pitchFamily="34" charset="0"/>
              <a:buChar char="•"/>
            </a:pPr>
            <a:r>
              <a:rPr lang="en-US" dirty="0">
                <a:solidFill>
                  <a:srgbClr val="000000"/>
                </a:solidFill>
              </a:rPr>
              <a:t>There is no need for external links from the switch to the router for routing.</a:t>
            </a:r>
          </a:p>
          <a:p>
            <a:pPr marL="415985" lvl="1" indent="-342900">
              <a:buFont typeface="Arial" panose="020B0604020202020204" pitchFamily="34" charset="0"/>
              <a:buChar char="•"/>
            </a:pPr>
            <a:r>
              <a:rPr lang="en-US" dirty="0">
                <a:solidFill>
                  <a:srgbClr val="000000"/>
                </a:solidFill>
              </a:rPr>
              <a:t>They are not limited to one link because </a:t>
            </a:r>
            <a:r>
              <a:rPr lang="en-US" dirty="0">
                <a:solidFill>
                  <a:srgbClr val="FF0000"/>
                </a:solidFill>
              </a:rPr>
              <a:t>Layer 2 EtherChannels </a:t>
            </a:r>
            <a:r>
              <a:rPr lang="en-US" dirty="0">
                <a:solidFill>
                  <a:srgbClr val="000000"/>
                </a:solidFill>
              </a:rPr>
              <a:t>can be used as trunk links between the switches to increase bandwidth.</a:t>
            </a:r>
          </a:p>
          <a:p>
            <a:pPr marL="415985" lvl="1" indent="-342900">
              <a:buFont typeface="Arial" panose="020B0604020202020204" pitchFamily="34" charset="0"/>
              <a:buChar char="•"/>
            </a:pPr>
            <a:r>
              <a:rPr lang="en-US" dirty="0">
                <a:solidFill>
                  <a:srgbClr val="FF0000"/>
                </a:solidFill>
              </a:rPr>
              <a:t>Latency is much lower </a:t>
            </a:r>
            <a:r>
              <a:rPr lang="en-US" dirty="0">
                <a:solidFill>
                  <a:srgbClr val="000000"/>
                </a:solidFill>
              </a:rPr>
              <a:t>because data does not need to leave the switch in order to be routed to a different network.</a:t>
            </a:r>
          </a:p>
          <a:p>
            <a:pPr marL="415985" lvl="1" indent="-342900">
              <a:buFont typeface="Arial" panose="020B0604020202020204" pitchFamily="34" charset="0"/>
              <a:buChar char="•"/>
            </a:pPr>
            <a:r>
              <a:rPr lang="en-US" dirty="0">
                <a:solidFill>
                  <a:srgbClr val="000000"/>
                </a:solidFill>
              </a:rPr>
              <a:t>They more commonly deployed in a </a:t>
            </a:r>
            <a:r>
              <a:rPr lang="en-US" dirty="0">
                <a:solidFill>
                  <a:srgbClr val="FF0000"/>
                </a:solidFill>
              </a:rPr>
              <a:t>campus LAN </a:t>
            </a:r>
            <a:r>
              <a:rPr lang="en-US" dirty="0">
                <a:solidFill>
                  <a:srgbClr val="000000"/>
                </a:solidFill>
              </a:rPr>
              <a:t>than routers.</a:t>
            </a:r>
          </a:p>
          <a:p>
            <a:pPr marL="342900" indent="-342900" algn="l">
              <a:buFont typeface="Arial" panose="020B0604020202020204" pitchFamily="34" charset="0"/>
              <a:buChar char="•"/>
            </a:pPr>
            <a:r>
              <a:rPr lang="en-US" sz="1400" dirty="0">
                <a:solidFill>
                  <a:srgbClr val="000000"/>
                </a:solidFill>
              </a:rPr>
              <a:t>The only disadvantage is that Layer 3 switches are </a:t>
            </a:r>
            <a:r>
              <a:rPr lang="en-US" sz="1400" dirty="0">
                <a:solidFill>
                  <a:srgbClr val="0070C0"/>
                </a:solidFill>
              </a:rPr>
              <a:t>more expensive</a:t>
            </a:r>
            <a:r>
              <a:rPr lang="en-US" sz="1400" dirty="0">
                <a:solidFill>
                  <a:srgbClr val="000000"/>
                </a:solidFill>
              </a:rPr>
              <a: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735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420586"/>
            <a:ext cx="7848344" cy="1297214"/>
          </a:xfrm>
        </p:spPr>
        <p:txBody>
          <a:bodyPr/>
          <a:lstStyle/>
          <a:p>
            <a:r>
              <a:rPr lang="en-US" dirty="0">
                <a:solidFill>
                  <a:srgbClr val="0070C0"/>
                </a:solidFill>
              </a:rPr>
              <a:t>4.2 Router-on-a-Stick Inter-VLAN Routing</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Router-on-a-Stick </a:t>
            </a:r>
            <a:r>
              <a:rPr lang="en-US" sz="2400" dirty="0"/>
              <a:t>Scenario</a:t>
            </a:r>
          </a:p>
        </p:txBody>
      </p:sp>
      <p:sp>
        <p:nvSpPr>
          <p:cNvPr id="5" name="Content Placeholder 4">
            <a:extLst>
              <a:ext uri="{FF2B5EF4-FFF2-40B4-BE49-F238E27FC236}">
                <a16:creationId xmlns="" xmlns:a16="http://schemas.microsoft.com/office/drawing/2014/main" id="{AD030DC4-1A05-F245-A1D3-947A824F51CC}"/>
              </a:ext>
            </a:extLst>
          </p:cNvPr>
          <p:cNvSpPr>
            <a:spLocks noGrp="1"/>
          </p:cNvSpPr>
          <p:nvPr>
            <p:ph idx="1"/>
          </p:nvPr>
        </p:nvSpPr>
        <p:spPr>
          <a:xfrm>
            <a:off x="323850" y="731837"/>
            <a:ext cx="5288213" cy="3689897"/>
          </a:xfrm>
        </p:spPr>
        <p:txBody>
          <a:bodyPr/>
          <a:lstStyle/>
          <a:p>
            <a:pPr marL="342900" indent="-342900" algn="l">
              <a:buFont typeface="Arial" panose="020B0604020202020204" pitchFamily="34" charset="0"/>
              <a:buChar char="•"/>
            </a:pPr>
            <a:r>
              <a:rPr lang="en-US" sz="1400" dirty="0">
                <a:solidFill>
                  <a:srgbClr val="000000"/>
                </a:solidFill>
              </a:rPr>
              <a:t>In the figure, the R1 GigabitEthernet 0/0/1 interface is connected to the S1 FastEthernet 0/5 port. The S1 FastEthernet 0/1 port is connected to the S2 FastEthernet 0/1 port. These are trunk links that are required to forward traffic within and between VLANs.</a:t>
            </a:r>
          </a:p>
          <a:p>
            <a:pPr marL="342900" indent="-342900" algn="l">
              <a:buFont typeface="Arial" panose="020B0604020202020204" pitchFamily="34" charset="0"/>
              <a:buChar char="•"/>
            </a:pPr>
            <a:r>
              <a:rPr lang="en-US" sz="1400" dirty="0">
                <a:solidFill>
                  <a:srgbClr val="000000"/>
                </a:solidFill>
              </a:rPr>
              <a:t>To route between VLANs, the R1 GigabitEthernet 0/0/1 interface is logically divided into </a:t>
            </a:r>
            <a:r>
              <a:rPr lang="en-US" sz="1400" dirty="0">
                <a:solidFill>
                  <a:srgbClr val="FF0000"/>
                </a:solidFill>
              </a:rPr>
              <a:t>three subinterfaces</a:t>
            </a:r>
            <a:r>
              <a:rPr lang="en-US" sz="1400" dirty="0">
                <a:solidFill>
                  <a:srgbClr val="000000"/>
                </a:solidFill>
              </a:rPr>
              <a:t>, as shown in the table. The table also shows the three VLANs that will be configured on the switches.</a:t>
            </a:r>
          </a:p>
          <a:p>
            <a:pPr marL="342900" indent="-342900" algn="l">
              <a:buFont typeface="Arial" panose="020B0604020202020204" pitchFamily="34" charset="0"/>
              <a:buChar char="•"/>
            </a:pPr>
            <a:r>
              <a:rPr lang="en-US" sz="1400" dirty="0">
                <a:solidFill>
                  <a:srgbClr val="000000"/>
                </a:solidFill>
              </a:rPr>
              <a:t>Assume that R1, S1, and S2 have initial basic configurations. Currently, </a:t>
            </a:r>
            <a:r>
              <a:rPr lang="en-US" sz="1400" dirty="0">
                <a:solidFill>
                  <a:srgbClr val="0070C0"/>
                </a:solidFill>
              </a:rPr>
              <a:t>PC1 and PC2 cannot </a:t>
            </a:r>
            <a:r>
              <a:rPr lang="en-US" sz="1400" b="1" dirty="0">
                <a:solidFill>
                  <a:srgbClr val="0070C0"/>
                </a:solidFill>
              </a:rPr>
              <a:t>ping</a:t>
            </a:r>
            <a:r>
              <a:rPr lang="en-US" sz="1400" dirty="0">
                <a:solidFill>
                  <a:srgbClr val="0070C0"/>
                </a:solidFill>
              </a:rPr>
              <a:t> each other</a:t>
            </a:r>
            <a:r>
              <a:rPr lang="en-US" sz="1400" dirty="0">
                <a:solidFill>
                  <a:srgbClr val="000000"/>
                </a:solidFill>
              </a:rPr>
              <a:t> because they are on separate networks. Only </a:t>
            </a:r>
            <a:r>
              <a:rPr lang="en-US" sz="1400" dirty="0">
                <a:solidFill>
                  <a:srgbClr val="0070C0"/>
                </a:solidFill>
              </a:rPr>
              <a:t>S1 and S2 can </a:t>
            </a:r>
            <a:r>
              <a:rPr lang="en-US" sz="1400" b="1" dirty="0">
                <a:solidFill>
                  <a:srgbClr val="0070C0"/>
                </a:solidFill>
              </a:rPr>
              <a:t>ping</a:t>
            </a:r>
            <a:r>
              <a:rPr lang="en-US" sz="1400" dirty="0">
                <a:solidFill>
                  <a:srgbClr val="0070C0"/>
                </a:solidFill>
              </a:rPr>
              <a:t> </a:t>
            </a:r>
            <a:r>
              <a:rPr lang="en-US" sz="1400" dirty="0">
                <a:solidFill>
                  <a:srgbClr val="000000"/>
                </a:solidFill>
              </a:rPr>
              <a:t>each other, </a:t>
            </a:r>
            <a:r>
              <a:rPr lang="en-US" sz="1400" dirty="0">
                <a:solidFill>
                  <a:srgbClr val="0070C0"/>
                </a:solidFill>
              </a:rPr>
              <a:t>but they but are unreachable by PC1 or PC2 </a:t>
            </a:r>
            <a:r>
              <a:rPr lang="en-US" sz="1400" dirty="0">
                <a:solidFill>
                  <a:srgbClr val="000000"/>
                </a:solidFill>
              </a:rPr>
              <a:t>because they are also on different networks.</a:t>
            </a:r>
          </a:p>
          <a:p>
            <a:pPr marL="342900" indent="-342900" algn="l">
              <a:buFont typeface="Arial" panose="020B0604020202020204" pitchFamily="34" charset="0"/>
              <a:buChar char="•"/>
            </a:pPr>
            <a:r>
              <a:rPr lang="en-US" sz="1400" dirty="0">
                <a:solidFill>
                  <a:srgbClr val="000000"/>
                </a:solidFill>
              </a:rPr>
              <a:t>To enable devices to ping each other, the switches must be configured with VLANs and trunking, and the router must be configured for inter-VLAN routing.</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6" name="Table 5">
            <a:extLst>
              <a:ext uri="{FF2B5EF4-FFF2-40B4-BE49-F238E27FC236}">
                <a16:creationId xmlns="" xmlns:a16="http://schemas.microsoft.com/office/drawing/2014/main" id="{3C52B408-540D-0241-BBC9-5AFB70668F1F}"/>
              </a:ext>
            </a:extLst>
          </p:cNvPr>
          <p:cNvGraphicFramePr>
            <a:graphicFrameLocks noGrp="1"/>
          </p:cNvGraphicFramePr>
          <p:nvPr>
            <p:extLst>
              <p:ext uri="{D42A27DB-BD31-4B8C-83A1-F6EECF244321}">
                <p14:modId xmlns:p14="http://schemas.microsoft.com/office/powerpoint/2010/main" val="678230208"/>
              </p:ext>
            </p:extLst>
          </p:nvPr>
        </p:nvGraphicFramePr>
        <p:xfrm>
          <a:off x="5719106" y="3423683"/>
          <a:ext cx="2994000" cy="1306892"/>
        </p:xfrm>
        <a:graphic>
          <a:graphicData uri="http://schemas.openxmlformats.org/drawingml/2006/table">
            <a:tbl>
              <a:tblPr firstRow="1" bandRow="1">
                <a:tableStyleId>{5C22544A-7EE6-4342-B048-85BDC9FD1C3A}</a:tableStyleId>
              </a:tblPr>
              <a:tblGrid>
                <a:gridCol w="1145004">
                  <a:extLst>
                    <a:ext uri="{9D8B030D-6E8A-4147-A177-3AD203B41FA5}">
                      <a16:colId xmlns="" xmlns:a16="http://schemas.microsoft.com/office/drawing/2014/main" val="2537369461"/>
                    </a:ext>
                  </a:extLst>
                </a:gridCol>
                <a:gridCol w="538661">
                  <a:extLst>
                    <a:ext uri="{9D8B030D-6E8A-4147-A177-3AD203B41FA5}">
                      <a16:colId xmlns="" xmlns:a16="http://schemas.microsoft.com/office/drawing/2014/main" val="26083547"/>
                    </a:ext>
                  </a:extLst>
                </a:gridCol>
                <a:gridCol w="1310335">
                  <a:extLst>
                    <a:ext uri="{9D8B030D-6E8A-4147-A177-3AD203B41FA5}">
                      <a16:colId xmlns="" xmlns:a16="http://schemas.microsoft.com/office/drawing/2014/main" val="225096973"/>
                    </a:ext>
                  </a:extLst>
                </a:gridCol>
              </a:tblGrid>
              <a:tr h="326723">
                <a:tc>
                  <a:txBody>
                    <a:bodyPr/>
                    <a:lstStyle/>
                    <a:p>
                      <a:pPr algn="l" fontAlgn="ctr"/>
                      <a:r>
                        <a:rPr lang="en-US" sz="1200" b="1" dirty="0">
                          <a:effectLst/>
                        </a:rPr>
                        <a:t>Subinterface</a:t>
                      </a:r>
                      <a:endParaRPr lang="en-US" sz="1200" dirty="0">
                        <a:effectLst/>
                      </a:endParaRPr>
                    </a:p>
                  </a:txBody>
                  <a:tcPr marL="47625" marR="47625" marT="47625" marB="47625" anchor="ctr"/>
                </a:tc>
                <a:tc>
                  <a:txBody>
                    <a:bodyPr/>
                    <a:lstStyle/>
                    <a:p>
                      <a:pPr algn="l" fontAlgn="ctr"/>
                      <a:r>
                        <a:rPr lang="en-US" sz="1200" b="1" dirty="0">
                          <a:effectLst/>
                        </a:rPr>
                        <a:t>VLAN</a:t>
                      </a:r>
                      <a:endParaRPr lang="en-US" sz="1200" dirty="0">
                        <a:effectLst/>
                      </a:endParaRPr>
                    </a:p>
                  </a:txBody>
                  <a:tcPr marL="47625" marR="47625" marT="47625" marB="47625" anchor="ctr"/>
                </a:tc>
                <a:tc>
                  <a:txBody>
                    <a:bodyPr/>
                    <a:lstStyle/>
                    <a:p>
                      <a:pPr algn="l" fontAlgn="ctr"/>
                      <a:r>
                        <a:rPr lang="en-US" sz="1200" b="1" dirty="0">
                          <a:effectLst/>
                        </a:rPr>
                        <a:t>IP Address</a:t>
                      </a:r>
                      <a:endParaRPr lang="en-US" sz="1200" dirty="0">
                        <a:effectLst/>
                      </a:endParaRPr>
                    </a:p>
                  </a:txBody>
                  <a:tcPr marL="47625" marR="47625" marT="47625" marB="47625" anchor="ctr"/>
                </a:tc>
                <a:extLst>
                  <a:ext uri="{0D108BD9-81ED-4DB2-BD59-A6C34878D82A}">
                    <a16:rowId xmlns="" xmlns:a16="http://schemas.microsoft.com/office/drawing/2014/main" val="3852578632"/>
                  </a:ext>
                </a:extLst>
              </a:tr>
              <a:tr h="326723">
                <a:tc>
                  <a:txBody>
                    <a:bodyPr/>
                    <a:lstStyle/>
                    <a:p>
                      <a:pPr fontAlgn="ctr"/>
                      <a:r>
                        <a:rPr lang="en-US" sz="1200" b="0" dirty="0">
                          <a:effectLst/>
                        </a:rPr>
                        <a:t>G0/0/1.10</a:t>
                      </a:r>
                    </a:p>
                  </a:txBody>
                  <a:tcPr marL="47625" marR="47625" marT="47625" marB="47625" anchor="ctr"/>
                </a:tc>
                <a:tc>
                  <a:txBody>
                    <a:bodyPr/>
                    <a:lstStyle/>
                    <a:p>
                      <a:pPr fontAlgn="ctr"/>
                      <a:r>
                        <a:rPr lang="en-US" sz="1200" b="0" dirty="0">
                          <a:effectLst/>
                        </a:rPr>
                        <a:t>10</a:t>
                      </a:r>
                    </a:p>
                  </a:txBody>
                  <a:tcPr marL="47625" marR="47625" marT="47625" marB="47625" anchor="ctr"/>
                </a:tc>
                <a:tc>
                  <a:txBody>
                    <a:bodyPr/>
                    <a:lstStyle/>
                    <a:p>
                      <a:pPr fontAlgn="ctr"/>
                      <a:r>
                        <a:rPr lang="en-US" sz="1200" b="0" dirty="0">
                          <a:effectLst/>
                        </a:rPr>
                        <a:t>192.168.10.1/24</a:t>
                      </a:r>
                    </a:p>
                  </a:txBody>
                  <a:tcPr marL="47625" marR="47625" marT="47625" marB="47625" anchor="ctr"/>
                </a:tc>
                <a:extLst>
                  <a:ext uri="{0D108BD9-81ED-4DB2-BD59-A6C34878D82A}">
                    <a16:rowId xmlns="" xmlns:a16="http://schemas.microsoft.com/office/drawing/2014/main" val="2387607961"/>
                  </a:ext>
                </a:extLst>
              </a:tr>
              <a:tr h="326723">
                <a:tc>
                  <a:txBody>
                    <a:bodyPr/>
                    <a:lstStyle/>
                    <a:p>
                      <a:pPr fontAlgn="ctr"/>
                      <a:r>
                        <a:rPr lang="en-US" sz="1200" b="0" dirty="0">
                          <a:effectLst/>
                        </a:rPr>
                        <a:t>G0/0/1.20</a:t>
                      </a:r>
                    </a:p>
                  </a:txBody>
                  <a:tcPr marL="47625" marR="47625" marT="47625" marB="47625" anchor="ctr"/>
                </a:tc>
                <a:tc>
                  <a:txBody>
                    <a:bodyPr/>
                    <a:lstStyle/>
                    <a:p>
                      <a:pPr fontAlgn="ctr"/>
                      <a:r>
                        <a:rPr lang="en-US" sz="1200" b="0" dirty="0">
                          <a:effectLst/>
                        </a:rPr>
                        <a:t>20</a:t>
                      </a:r>
                    </a:p>
                  </a:txBody>
                  <a:tcPr marL="47625" marR="47625" marT="47625" marB="47625" anchor="ctr"/>
                </a:tc>
                <a:tc>
                  <a:txBody>
                    <a:bodyPr/>
                    <a:lstStyle/>
                    <a:p>
                      <a:pPr fontAlgn="ctr"/>
                      <a:r>
                        <a:rPr lang="en-US" sz="1200" b="0" dirty="0">
                          <a:effectLst/>
                        </a:rPr>
                        <a:t>192.168.20.1/24</a:t>
                      </a:r>
                    </a:p>
                  </a:txBody>
                  <a:tcPr marL="47625" marR="47625" marT="47625" marB="47625" anchor="ctr"/>
                </a:tc>
                <a:extLst>
                  <a:ext uri="{0D108BD9-81ED-4DB2-BD59-A6C34878D82A}">
                    <a16:rowId xmlns="" xmlns:a16="http://schemas.microsoft.com/office/drawing/2014/main" val="2807812519"/>
                  </a:ext>
                </a:extLst>
              </a:tr>
              <a:tr h="326723">
                <a:tc>
                  <a:txBody>
                    <a:bodyPr/>
                    <a:lstStyle/>
                    <a:p>
                      <a:pPr fontAlgn="ctr"/>
                      <a:r>
                        <a:rPr lang="en-US" sz="1200" b="0" dirty="0">
                          <a:effectLst/>
                        </a:rPr>
                        <a:t>G0/0/1.30</a:t>
                      </a:r>
                    </a:p>
                  </a:txBody>
                  <a:tcPr marL="47625" marR="47625" marT="47625" marB="47625" anchor="ctr"/>
                </a:tc>
                <a:tc>
                  <a:txBody>
                    <a:bodyPr/>
                    <a:lstStyle/>
                    <a:p>
                      <a:pPr fontAlgn="ctr"/>
                      <a:r>
                        <a:rPr lang="en-US" sz="1200" b="0" dirty="0">
                          <a:effectLst/>
                        </a:rPr>
                        <a:t>99</a:t>
                      </a:r>
                    </a:p>
                  </a:txBody>
                  <a:tcPr marL="47625" marR="47625" marT="47625" marB="47625" anchor="ctr"/>
                </a:tc>
                <a:tc>
                  <a:txBody>
                    <a:bodyPr/>
                    <a:lstStyle/>
                    <a:p>
                      <a:pPr fontAlgn="ctr"/>
                      <a:r>
                        <a:rPr lang="en-US" sz="1200" b="0" dirty="0">
                          <a:effectLst/>
                        </a:rPr>
                        <a:t>192.168.99.1/24</a:t>
                      </a:r>
                    </a:p>
                  </a:txBody>
                  <a:tcPr marL="47625" marR="47625" marT="47625" marB="47625" anchor="ctr"/>
                </a:tc>
                <a:extLst>
                  <a:ext uri="{0D108BD9-81ED-4DB2-BD59-A6C34878D82A}">
                    <a16:rowId xmlns="" xmlns:a16="http://schemas.microsoft.com/office/drawing/2014/main" val="761456729"/>
                  </a:ext>
                </a:extLst>
              </a:tr>
            </a:tbl>
          </a:graphicData>
        </a:graphic>
      </p:graphicFrame>
      <p:pic>
        <p:nvPicPr>
          <p:cNvPr id="8" name="Picture 7">
            <a:extLst>
              <a:ext uri="{FF2B5EF4-FFF2-40B4-BE49-F238E27FC236}">
                <a16:creationId xmlns="" xmlns:a16="http://schemas.microsoft.com/office/drawing/2014/main" id="{98836081-C83E-3545-81F8-FACEAC8AB6A8}"/>
              </a:ext>
            </a:extLst>
          </p:cNvPr>
          <p:cNvPicPr>
            <a:picLocks noChangeAspect="1"/>
          </p:cNvPicPr>
          <p:nvPr/>
        </p:nvPicPr>
        <p:blipFill>
          <a:blip r:embed="rId3"/>
          <a:stretch>
            <a:fillRect/>
          </a:stretch>
        </p:blipFill>
        <p:spPr>
          <a:xfrm>
            <a:off x="5612063" y="599151"/>
            <a:ext cx="3208087" cy="2743759"/>
          </a:xfrm>
          <a:prstGeom prst="rect">
            <a:avLst/>
          </a:prstGeom>
        </p:spPr>
      </p:pic>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S1 </a:t>
            </a:r>
            <a:r>
              <a:rPr lang="en-US" sz="2400" dirty="0"/>
              <a:t>VLAN and Trunking Configuration</a:t>
            </a:r>
          </a:p>
        </p:txBody>
      </p:sp>
      <p:sp>
        <p:nvSpPr>
          <p:cNvPr id="4" name="Content Placeholder 3">
            <a:extLst>
              <a:ext uri="{FF2B5EF4-FFF2-40B4-BE49-F238E27FC236}">
                <a16:creationId xmlns="" xmlns:a16="http://schemas.microsoft.com/office/drawing/2014/main" id="{A204EDD0-0F2F-A94F-AFC5-165ECF2B5ED7}"/>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Complete the following steps to configure S1 with VLANs and trunking:</a:t>
            </a:r>
          </a:p>
          <a:p>
            <a:pPr marL="342900" indent="-342900" algn="l">
              <a:buFont typeface="Arial" panose="020B0604020202020204" pitchFamily="34" charset="0"/>
              <a:buChar char="•"/>
            </a:pPr>
            <a:r>
              <a:rPr lang="en-US" sz="1800" b="1" dirty="0">
                <a:solidFill>
                  <a:srgbClr val="000000"/>
                </a:solidFill>
              </a:rPr>
              <a:t>Step 1</a:t>
            </a:r>
            <a:r>
              <a:rPr lang="en-US" sz="1800" dirty="0">
                <a:solidFill>
                  <a:srgbClr val="000000"/>
                </a:solidFill>
              </a:rPr>
              <a:t>. Create and name the VLANs.</a:t>
            </a:r>
          </a:p>
          <a:p>
            <a:pPr marL="342900" indent="-342900" algn="l">
              <a:buFont typeface="Arial" panose="020B0604020202020204" pitchFamily="34" charset="0"/>
              <a:buChar char="•"/>
            </a:pPr>
            <a:r>
              <a:rPr lang="en-US" sz="1800" b="1" dirty="0">
                <a:solidFill>
                  <a:srgbClr val="000000"/>
                </a:solidFill>
              </a:rPr>
              <a:t>Step 2</a:t>
            </a:r>
            <a:r>
              <a:rPr lang="en-US" sz="1800" dirty="0">
                <a:solidFill>
                  <a:srgbClr val="000000"/>
                </a:solidFill>
              </a:rPr>
              <a:t>. Create the management interface.</a:t>
            </a:r>
          </a:p>
          <a:p>
            <a:pPr marL="342900" indent="-342900" algn="l">
              <a:buFont typeface="Arial" panose="020B0604020202020204" pitchFamily="34" charset="0"/>
              <a:buChar char="•"/>
            </a:pPr>
            <a:r>
              <a:rPr lang="en-US" sz="1800" b="1" dirty="0">
                <a:solidFill>
                  <a:srgbClr val="000000"/>
                </a:solidFill>
              </a:rPr>
              <a:t>Step 3</a:t>
            </a:r>
            <a:r>
              <a:rPr lang="en-US" sz="1800" dirty="0">
                <a:solidFill>
                  <a:srgbClr val="000000"/>
                </a:solidFill>
              </a:rPr>
              <a:t>. Configure access ports.</a:t>
            </a:r>
          </a:p>
          <a:p>
            <a:pPr marL="342900" indent="-342900" algn="l">
              <a:buFont typeface="Arial" panose="020B0604020202020204" pitchFamily="34" charset="0"/>
              <a:buChar char="•"/>
            </a:pPr>
            <a:r>
              <a:rPr lang="en-US" sz="1800" b="1" dirty="0">
                <a:solidFill>
                  <a:srgbClr val="000000"/>
                </a:solidFill>
              </a:rPr>
              <a:t>Step 4</a:t>
            </a:r>
            <a:r>
              <a:rPr lang="en-US" sz="1800" dirty="0">
                <a:solidFill>
                  <a:srgbClr val="000000"/>
                </a:solidFill>
              </a:rPr>
              <a:t>. Configure trunking ports.</a:t>
            </a:r>
          </a:p>
          <a:p>
            <a:pPr marL="0" indent="0" algn="l"/>
            <a:endParaRPr lang="en-US" sz="1400" dirty="0">
              <a:solidFill>
                <a:srgbClr val="000000"/>
              </a:solidFill>
            </a:endParaRPr>
          </a:p>
        </p:txBody>
      </p:sp>
    </p:spTree>
    <p:extLst>
      <p:ext uri="{BB962C8B-B14F-4D97-AF65-F5344CB8AC3E}">
        <p14:creationId xmlns:p14="http://schemas.microsoft.com/office/powerpoint/2010/main" val="43894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S2 </a:t>
            </a:r>
            <a:r>
              <a:rPr lang="en-US" sz="2400" dirty="0"/>
              <a:t>VLAN and Trunking Configuration</a:t>
            </a:r>
          </a:p>
        </p:txBody>
      </p:sp>
      <p:sp>
        <p:nvSpPr>
          <p:cNvPr id="8" name="Content Placeholder 3">
            <a:extLst>
              <a:ext uri="{FF2B5EF4-FFF2-40B4-BE49-F238E27FC236}">
                <a16:creationId xmlns="" xmlns:a16="http://schemas.microsoft.com/office/drawing/2014/main" id="{F6E984A6-047E-7448-8157-DB9CC1B0D3FF}"/>
              </a:ext>
            </a:extLst>
          </p:cNvPr>
          <p:cNvSpPr txBox="1">
            <a:spLocks/>
          </p:cNvSpPr>
          <p:nvPr/>
        </p:nvSpPr>
        <p:spPr>
          <a:xfrm>
            <a:off x="474662" y="731837"/>
            <a:ext cx="2736371" cy="368989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800" dirty="0">
                <a:solidFill>
                  <a:srgbClr val="000000"/>
                </a:solidFill>
              </a:rPr>
              <a:t>The configuration for S2 is similar to S1.</a:t>
            </a:r>
          </a:p>
          <a:p>
            <a:pPr marL="342900" indent="-342900" algn="l">
              <a:buFont typeface="Arial" panose="020B0604020202020204" pitchFamily="34" charset="0"/>
              <a:buChar char="•"/>
            </a:pPr>
            <a:endParaRPr lang="en-US" sz="1400" dirty="0">
              <a:solidFill>
                <a:srgbClr val="000000"/>
              </a:solidFill>
            </a:endParaRPr>
          </a:p>
        </p:txBody>
      </p:sp>
      <p:pic>
        <p:nvPicPr>
          <p:cNvPr id="7" name="Content Placeholder 6">
            <a:extLst>
              <a:ext uri="{FF2B5EF4-FFF2-40B4-BE49-F238E27FC236}">
                <a16:creationId xmlns="" xmlns:a16="http://schemas.microsoft.com/office/drawing/2014/main" id="{3EAA7067-45CF-2749-B90B-FCC2ECF58402}"/>
              </a:ext>
            </a:extLst>
          </p:cNvPr>
          <p:cNvPicPr>
            <a:picLocks noGrp="1" noChangeAspect="1"/>
          </p:cNvPicPr>
          <p:nvPr>
            <p:ph idx="1"/>
          </p:nvPr>
        </p:nvPicPr>
        <p:blipFill>
          <a:blip r:embed="rId3"/>
          <a:stretch>
            <a:fillRect/>
          </a:stretch>
        </p:blipFill>
        <p:spPr>
          <a:xfrm>
            <a:off x="3335116" y="731837"/>
            <a:ext cx="5245358" cy="4029547"/>
          </a:xfrm>
        </p:spPr>
      </p:pic>
    </p:spTree>
    <p:extLst>
      <p:ext uri="{BB962C8B-B14F-4D97-AF65-F5344CB8AC3E}">
        <p14:creationId xmlns:p14="http://schemas.microsoft.com/office/powerpoint/2010/main" val="390870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R1 </a:t>
            </a:r>
            <a:r>
              <a:rPr lang="en-US" sz="2400" dirty="0"/>
              <a:t>Subinterface Configuration</a:t>
            </a:r>
          </a:p>
        </p:txBody>
      </p:sp>
      <p:sp>
        <p:nvSpPr>
          <p:cNvPr id="4" name="Content Placeholder 3">
            <a:extLst>
              <a:ext uri="{FF2B5EF4-FFF2-40B4-BE49-F238E27FC236}">
                <a16:creationId xmlns="" xmlns:a16="http://schemas.microsoft.com/office/drawing/2014/main" id="{C4D7E7F4-4AD6-094C-9754-2F2E6B3E23DF}"/>
              </a:ext>
            </a:extLst>
          </p:cNvPr>
          <p:cNvSpPr>
            <a:spLocks noGrp="1"/>
          </p:cNvSpPr>
          <p:nvPr>
            <p:ph idx="1"/>
          </p:nvPr>
        </p:nvSpPr>
        <p:spPr>
          <a:xfrm>
            <a:off x="474662" y="731837"/>
            <a:ext cx="8280057" cy="3689897"/>
          </a:xfrm>
        </p:spPr>
        <p:txBody>
          <a:bodyPr/>
          <a:lstStyle/>
          <a:p>
            <a:pPr marL="0" indent="0" algn="l"/>
            <a:r>
              <a:rPr lang="en-US" sz="1500" dirty="0">
                <a:solidFill>
                  <a:srgbClr val="000000"/>
                </a:solidFill>
              </a:rPr>
              <a:t>The router-on-a-stick method requires you to create a subinterface for each VLAN to be routed. A subinterface is created using the </a:t>
            </a:r>
            <a:r>
              <a:rPr lang="en-US" sz="1500" b="1" dirty="0">
                <a:solidFill>
                  <a:srgbClr val="000000"/>
                </a:solidFill>
              </a:rPr>
              <a:t>interface</a:t>
            </a:r>
            <a:r>
              <a:rPr lang="en-US" sz="1500" dirty="0">
                <a:solidFill>
                  <a:srgbClr val="000000"/>
                </a:solidFill>
              </a:rPr>
              <a:t> </a:t>
            </a:r>
            <a:r>
              <a:rPr lang="en-US" sz="1500" i="1" dirty="0">
                <a:solidFill>
                  <a:srgbClr val="000000"/>
                </a:solidFill>
              </a:rPr>
              <a:t>interface_id subinterface_id</a:t>
            </a:r>
            <a:r>
              <a:rPr lang="en-US" sz="1500" dirty="0">
                <a:solidFill>
                  <a:srgbClr val="000000"/>
                </a:solidFill>
              </a:rPr>
              <a:t> global configuration mode command. The subinterface syntax is the physical interface followed by a period and a subinterface number. Although not required, it is customary to match the subinterface number with the VLAN number.</a:t>
            </a:r>
          </a:p>
          <a:p>
            <a:pPr marL="0" indent="0" algn="l"/>
            <a:r>
              <a:rPr lang="en-US" sz="1500" dirty="0">
                <a:solidFill>
                  <a:srgbClr val="000000"/>
                </a:solidFill>
              </a:rPr>
              <a:t>Each subinterface is then configured with the following two commands:</a:t>
            </a:r>
          </a:p>
          <a:p>
            <a:pPr marL="415985" lvl="1" indent="-342900">
              <a:buFont typeface="Arial" panose="020B0604020202020204" pitchFamily="34" charset="0"/>
              <a:buChar char="•"/>
            </a:pPr>
            <a:r>
              <a:rPr lang="en-US" sz="1500" b="1" dirty="0">
                <a:solidFill>
                  <a:srgbClr val="000000"/>
                </a:solidFill>
              </a:rPr>
              <a:t>encapsulation dot1q</a:t>
            </a:r>
            <a:r>
              <a:rPr lang="en-US" sz="1500" dirty="0">
                <a:solidFill>
                  <a:srgbClr val="000000"/>
                </a:solidFill>
              </a:rPr>
              <a:t> </a:t>
            </a:r>
            <a:r>
              <a:rPr lang="en-US" sz="1500" i="1" dirty="0">
                <a:solidFill>
                  <a:srgbClr val="000000"/>
                </a:solidFill>
              </a:rPr>
              <a:t>vlan_id</a:t>
            </a:r>
            <a:r>
              <a:rPr lang="en-US" sz="1500" dirty="0">
                <a:solidFill>
                  <a:srgbClr val="000000"/>
                </a:solidFill>
              </a:rPr>
              <a:t> </a:t>
            </a:r>
            <a:r>
              <a:rPr lang="en-US" sz="1500" b="1" dirty="0">
                <a:solidFill>
                  <a:srgbClr val="000000"/>
                </a:solidFill>
              </a:rPr>
              <a:t>[native]</a:t>
            </a:r>
            <a:r>
              <a:rPr lang="en-US" sz="1500" dirty="0">
                <a:solidFill>
                  <a:srgbClr val="000000"/>
                </a:solidFill>
              </a:rPr>
              <a:t> - This command configures the subinterface to respond to 802.1Q encapsulated traffic from the specified </a:t>
            </a:r>
            <a:r>
              <a:rPr lang="en-US" sz="1500" i="1" dirty="0">
                <a:solidFill>
                  <a:srgbClr val="000000"/>
                </a:solidFill>
              </a:rPr>
              <a:t>vlan-id</a:t>
            </a:r>
            <a:r>
              <a:rPr lang="en-US" sz="1500" dirty="0">
                <a:solidFill>
                  <a:srgbClr val="000000"/>
                </a:solidFill>
              </a:rPr>
              <a:t>. The </a:t>
            </a:r>
            <a:r>
              <a:rPr lang="en-US" sz="1500" b="1" dirty="0">
                <a:solidFill>
                  <a:srgbClr val="000000"/>
                </a:solidFill>
              </a:rPr>
              <a:t>native</a:t>
            </a:r>
            <a:r>
              <a:rPr lang="en-US" sz="1500" dirty="0">
                <a:solidFill>
                  <a:srgbClr val="000000"/>
                </a:solidFill>
              </a:rPr>
              <a:t> keyword option is only appended to set the native VLAN to something other than VLAN 1.</a:t>
            </a:r>
          </a:p>
          <a:p>
            <a:pPr marL="415985" lvl="1" indent="-342900">
              <a:buFont typeface="Arial" panose="020B0604020202020204" pitchFamily="34" charset="0"/>
              <a:buChar char="•"/>
            </a:pPr>
            <a:r>
              <a:rPr lang="en-US" sz="1500" b="1" dirty="0">
                <a:solidFill>
                  <a:srgbClr val="000000"/>
                </a:solidFill>
              </a:rPr>
              <a:t>ip address</a:t>
            </a:r>
            <a:r>
              <a:rPr lang="en-US" sz="1500" dirty="0">
                <a:solidFill>
                  <a:srgbClr val="000000"/>
                </a:solidFill>
              </a:rPr>
              <a:t> </a:t>
            </a:r>
            <a:r>
              <a:rPr lang="en-US" sz="1500" i="1" dirty="0">
                <a:solidFill>
                  <a:srgbClr val="000000"/>
                </a:solidFill>
              </a:rPr>
              <a:t>ip-address subnet-mask</a:t>
            </a:r>
            <a:r>
              <a:rPr lang="en-US" sz="1500" dirty="0">
                <a:solidFill>
                  <a:srgbClr val="000000"/>
                </a:solidFill>
              </a:rPr>
              <a:t> - This command configures the IPv4 address of the subinterface. This address typically serves as the default gateway for the identified VLAN.</a:t>
            </a:r>
          </a:p>
          <a:p>
            <a:pPr marL="0" indent="0" algn="l"/>
            <a:r>
              <a:rPr lang="en-US" sz="1500" dirty="0">
                <a:solidFill>
                  <a:srgbClr val="000000"/>
                </a:solidFill>
              </a:rPr>
              <a:t>Repeat the process for each VLAN to be routed. Each router subinterface must be assigned an IP address on a unique subnet for routing to occur. When all subinterfaces have been created, enable the physical interface using the </a:t>
            </a:r>
            <a:r>
              <a:rPr lang="en-US" sz="1500" b="1" dirty="0">
                <a:solidFill>
                  <a:srgbClr val="000000"/>
                </a:solidFill>
              </a:rPr>
              <a:t>no shutdown</a:t>
            </a:r>
            <a:r>
              <a:rPr lang="en-US" sz="1500" dirty="0">
                <a:solidFill>
                  <a:srgbClr val="000000"/>
                </a:solidFill>
              </a:rPr>
              <a:t> interface configuration command. If the physical interface is disabled, all subinterfaces are disabled.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8635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R1 </a:t>
            </a:r>
            <a:r>
              <a:rPr lang="en-US" sz="2400" dirty="0"/>
              <a:t>Subinterface Configuration (Cont.)</a:t>
            </a:r>
          </a:p>
        </p:txBody>
      </p:sp>
      <p:sp>
        <p:nvSpPr>
          <p:cNvPr id="5" name="Content Placeholder 4">
            <a:extLst>
              <a:ext uri="{FF2B5EF4-FFF2-40B4-BE49-F238E27FC236}">
                <a16:creationId xmlns="" xmlns:a16="http://schemas.microsoft.com/office/drawing/2014/main" id="{861CEB27-A4CE-B749-99FA-8DFD3A75B4B7}"/>
              </a:ext>
            </a:extLst>
          </p:cNvPr>
          <p:cNvSpPr>
            <a:spLocks noGrp="1"/>
          </p:cNvSpPr>
          <p:nvPr>
            <p:ph idx="1"/>
          </p:nvPr>
        </p:nvSpPr>
        <p:spPr>
          <a:xfrm>
            <a:off x="474662" y="731837"/>
            <a:ext cx="2715105" cy="3689897"/>
          </a:xfrm>
        </p:spPr>
        <p:txBody>
          <a:bodyPr/>
          <a:lstStyle/>
          <a:p>
            <a:pPr marL="0" indent="0" algn="l"/>
            <a:r>
              <a:rPr lang="en-US" sz="1400" dirty="0">
                <a:solidFill>
                  <a:srgbClr val="000000"/>
                </a:solidFill>
              </a:rPr>
              <a:t>In the configuration, the R1 G0/0/1 subinterfaces are configured for VLANs 10, 20, and 99.</a:t>
            </a:r>
          </a:p>
        </p:txBody>
      </p:sp>
      <p:pic>
        <p:nvPicPr>
          <p:cNvPr id="7" name="Picture 6">
            <a:extLst>
              <a:ext uri="{FF2B5EF4-FFF2-40B4-BE49-F238E27FC236}">
                <a16:creationId xmlns="" xmlns:a16="http://schemas.microsoft.com/office/drawing/2014/main" id="{96E31D89-19A4-3F46-8691-F3CD10799A33}"/>
              </a:ext>
            </a:extLst>
          </p:cNvPr>
          <p:cNvPicPr>
            <a:picLocks noChangeAspect="1"/>
          </p:cNvPicPr>
          <p:nvPr/>
        </p:nvPicPr>
        <p:blipFill>
          <a:blip r:embed="rId3"/>
          <a:stretch>
            <a:fillRect/>
          </a:stretch>
        </p:blipFill>
        <p:spPr>
          <a:xfrm>
            <a:off x="3270262" y="628741"/>
            <a:ext cx="5549888" cy="4028144"/>
          </a:xfrm>
          <a:prstGeom prst="rect">
            <a:avLst/>
          </a:prstGeom>
        </p:spPr>
      </p:pic>
    </p:spTree>
    <p:extLst>
      <p:ext uri="{BB962C8B-B14F-4D97-AF65-F5344CB8AC3E}">
        <p14:creationId xmlns:p14="http://schemas.microsoft.com/office/powerpoint/2010/main" val="33829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Verify </a:t>
            </a:r>
            <a:r>
              <a:rPr lang="en-US" sz="2400" dirty="0"/>
              <a:t>Connectivity Between PC1 and PC2</a:t>
            </a:r>
          </a:p>
        </p:txBody>
      </p:sp>
      <p:sp>
        <p:nvSpPr>
          <p:cNvPr id="4" name="Content Placeholder 3">
            <a:extLst>
              <a:ext uri="{FF2B5EF4-FFF2-40B4-BE49-F238E27FC236}">
                <a16:creationId xmlns="" xmlns:a16="http://schemas.microsoft.com/office/drawing/2014/main" id="{0A7C7C9F-3E18-2349-B878-153A3AD7E721}"/>
              </a:ext>
            </a:extLst>
          </p:cNvPr>
          <p:cNvSpPr>
            <a:spLocks noGrp="1"/>
          </p:cNvSpPr>
          <p:nvPr>
            <p:ph idx="1"/>
          </p:nvPr>
        </p:nvSpPr>
        <p:spPr>
          <a:xfrm>
            <a:off x="474662" y="731837"/>
            <a:ext cx="3916585" cy="3689897"/>
          </a:xfrm>
        </p:spPr>
        <p:txBody>
          <a:bodyPr/>
          <a:lstStyle/>
          <a:p>
            <a:pPr marL="0" indent="0" algn="l"/>
            <a:r>
              <a:rPr lang="en-US" sz="1400" dirty="0">
                <a:solidFill>
                  <a:srgbClr val="000000"/>
                </a:solidFill>
              </a:rPr>
              <a:t>The router-on-a-stick configuration is complete after the switch trunk and the router subinterfaces have been configured. The configuration can be verified from the hosts, router, and switch.</a:t>
            </a:r>
          </a:p>
          <a:p>
            <a:pPr marL="0" indent="0" algn="l"/>
            <a:endParaRPr lang="en-US" sz="1400" dirty="0">
              <a:solidFill>
                <a:srgbClr val="000000"/>
              </a:solidFill>
            </a:endParaRPr>
          </a:p>
          <a:p>
            <a:pPr marL="0" indent="0" algn="l"/>
            <a:r>
              <a:rPr lang="en-US" sz="1400" dirty="0">
                <a:solidFill>
                  <a:srgbClr val="000000"/>
                </a:solidFill>
              </a:rPr>
              <a:t>From a host, verify connectivity to a host in another VLAN using the </a:t>
            </a:r>
            <a:r>
              <a:rPr lang="en-US" sz="1400" b="1" dirty="0">
                <a:solidFill>
                  <a:srgbClr val="000000"/>
                </a:solidFill>
              </a:rPr>
              <a:t>ping</a:t>
            </a:r>
            <a:r>
              <a:rPr lang="en-US" sz="1400" dirty="0">
                <a:solidFill>
                  <a:srgbClr val="000000"/>
                </a:solidFill>
              </a:rPr>
              <a:t> command. It is a good idea to first verify the current host IP configuration using the </a:t>
            </a:r>
            <a:r>
              <a:rPr lang="en-US" sz="1400" b="1" dirty="0">
                <a:solidFill>
                  <a:srgbClr val="FF0000"/>
                </a:solidFill>
              </a:rPr>
              <a:t>ipconfig</a:t>
            </a:r>
            <a:r>
              <a:rPr lang="en-US" sz="1400" dirty="0">
                <a:solidFill>
                  <a:srgbClr val="000000"/>
                </a:solidFill>
              </a:rPr>
              <a:t> Windows host command.</a:t>
            </a:r>
          </a:p>
          <a:p>
            <a:pPr marL="0" indent="0" algn="l"/>
            <a:endParaRPr lang="en-US" sz="1400" dirty="0">
              <a:solidFill>
                <a:srgbClr val="000000"/>
              </a:solidFill>
            </a:endParaRPr>
          </a:p>
          <a:p>
            <a:pPr marL="0" indent="0" algn="l"/>
            <a:r>
              <a:rPr lang="en-US" sz="1400" dirty="0">
                <a:solidFill>
                  <a:srgbClr val="000000"/>
                </a:solidFill>
              </a:rPr>
              <a:t>Next, use </a:t>
            </a:r>
            <a:r>
              <a:rPr lang="en-US" sz="1400" b="1" dirty="0">
                <a:solidFill>
                  <a:srgbClr val="FF0000"/>
                </a:solidFill>
              </a:rPr>
              <a:t>ping</a:t>
            </a:r>
            <a:r>
              <a:rPr lang="en-US" sz="1400" dirty="0">
                <a:solidFill>
                  <a:srgbClr val="000000"/>
                </a:solidFill>
              </a:rPr>
              <a:t> to verify connectivity with PC2 and S1, as shown in the figure. The </a:t>
            </a:r>
            <a:r>
              <a:rPr lang="en-US" sz="1400" b="1" dirty="0">
                <a:solidFill>
                  <a:srgbClr val="000000"/>
                </a:solidFill>
              </a:rPr>
              <a:t>ping</a:t>
            </a:r>
            <a:r>
              <a:rPr lang="en-US" sz="1400" dirty="0">
                <a:solidFill>
                  <a:srgbClr val="000000"/>
                </a:solidFill>
              </a:rPr>
              <a:t> output successfully confirms inter-VLAN routing is operating.</a:t>
            </a:r>
          </a:p>
        </p:txBody>
      </p:sp>
      <p:pic>
        <p:nvPicPr>
          <p:cNvPr id="8" name="Picture 7">
            <a:extLst>
              <a:ext uri="{FF2B5EF4-FFF2-40B4-BE49-F238E27FC236}">
                <a16:creationId xmlns="" xmlns:a16="http://schemas.microsoft.com/office/drawing/2014/main" id="{9B85462F-D8E7-1F47-8D1C-344B77964F53}"/>
              </a:ext>
            </a:extLst>
          </p:cNvPr>
          <p:cNvPicPr>
            <a:picLocks noChangeAspect="1"/>
          </p:cNvPicPr>
          <p:nvPr/>
        </p:nvPicPr>
        <p:blipFill>
          <a:blip r:embed="rId3"/>
          <a:stretch>
            <a:fillRect/>
          </a:stretch>
        </p:blipFill>
        <p:spPr>
          <a:xfrm>
            <a:off x="4621359" y="818704"/>
            <a:ext cx="4078121" cy="3645593"/>
          </a:xfrm>
          <a:prstGeom prst="rect">
            <a:avLst/>
          </a:prstGeom>
        </p:spPr>
      </p:pic>
    </p:spTree>
    <p:extLst>
      <p:ext uri="{BB962C8B-B14F-4D97-AF65-F5344CB8AC3E}">
        <p14:creationId xmlns:p14="http://schemas.microsoft.com/office/powerpoint/2010/main" val="298166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Router-on-a-Stick </a:t>
            </a:r>
            <a:r>
              <a:rPr lang="en-US" sz="2400" dirty="0"/>
              <a:t>Inter-VLAN Routing Verification</a:t>
            </a:r>
          </a:p>
        </p:txBody>
      </p:sp>
      <p:sp>
        <p:nvSpPr>
          <p:cNvPr id="5" name="Content Placeholder 4">
            <a:extLst>
              <a:ext uri="{FF2B5EF4-FFF2-40B4-BE49-F238E27FC236}">
                <a16:creationId xmlns="" xmlns:a16="http://schemas.microsoft.com/office/drawing/2014/main" id="{41330F21-B1D2-BF4C-A256-C78C26751DFA}"/>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addition to using </a:t>
            </a:r>
            <a:r>
              <a:rPr lang="en-US" sz="1800" b="1" dirty="0">
                <a:solidFill>
                  <a:srgbClr val="000000"/>
                </a:solidFill>
              </a:rPr>
              <a:t>ping</a:t>
            </a:r>
            <a:r>
              <a:rPr lang="en-US" sz="1800" dirty="0">
                <a:solidFill>
                  <a:srgbClr val="000000"/>
                </a:solidFill>
              </a:rPr>
              <a:t> between devices, the following </a:t>
            </a:r>
            <a:r>
              <a:rPr lang="en-US" sz="1800" b="1" dirty="0">
                <a:solidFill>
                  <a:srgbClr val="000000"/>
                </a:solidFill>
              </a:rPr>
              <a:t>show</a:t>
            </a:r>
            <a:r>
              <a:rPr lang="en-US" sz="1800" dirty="0">
                <a:solidFill>
                  <a:srgbClr val="000000"/>
                </a:solidFill>
              </a:rPr>
              <a:t> commands can be used to verify and troubleshoot the router-on-a-stick configuration.</a:t>
            </a:r>
          </a:p>
          <a:p>
            <a:pPr marL="342900" indent="-342900" algn="l">
              <a:buFont typeface="Arial" panose="020B0604020202020204" pitchFamily="34" charset="0"/>
              <a:buChar char="•"/>
            </a:pPr>
            <a:r>
              <a:rPr lang="en-US" sz="1800" b="1" dirty="0">
                <a:solidFill>
                  <a:srgbClr val="FF0000"/>
                </a:solidFill>
              </a:rPr>
              <a:t>show ip route</a:t>
            </a:r>
            <a:endParaRPr lang="en-US" sz="1800" dirty="0">
              <a:solidFill>
                <a:srgbClr val="FF0000"/>
              </a:solidFill>
            </a:endParaRPr>
          </a:p>
          <a:p>
            <a:pPr marL="342900" indent="-342900" algn="l">
              <a:buFont typeface="Arial" panose="020B0604020202020204" pitchFamily="34" charset="0"/>
              <a:buChar char="•"/>
            </a:pPr>
            <a:r>
              <a:rPr lang="en-US" sz="1800" b="1" dirty="0">
                <a:solidFill>
                  <a:srgbClr val="FF0000"/>
                </a:solidFill>
              </a:rPr>
              <a:t>show ip interface brief</a:t>
            </a:r>
            <a:endParaRPr lang="en-US" sz="1800" dirty="0">
              <a:solidFill>
                <a:srgbClr val="FF0000"/>
              </a:solidFill>
            </a:endParaRPr>
          </a:p>
          <a:p>
            <a:pPr marL="342900" indent="-342900" algn="l">
              <a:buFont typeface="Arial" panose="020B0604020202020204" pitchFamily="34" charset="0"/>
              <a:buChar char="•"/>
            </a:pPr>
            <a:r>
              <a:rPr lang="en-US" sz="1800" b="1" dirty="0">
                <a:solidFill>
                  <a:srgbClr val="FF0000"/>
                </a:solidFill>
              </a:rPr>
              <a:t>show interfaces</a:t>
            </a:r>
            <a:endParaRPr lang="en-US" sz="1800" dirty="0">
              <a:solidFill>
                <a:srgbClr val="FF0000"/>
              </a:solidFill>
            </a:endParaRPr>
          </a:p>
          <a:p>
            <a:pPr marL="342900" indent="-342900" algn="l">
              <a:buFont typeface="Arial" panose="020B0604020202020204" pitchFamily="34" charset="0"/>
              <a:buChar char="•"/>
            </a:pPr>
            <a:r>
              <a:rPr lang="en-US" sz="1800" b="1" dirty="0">
                <a:solidFill>
                  <a:srgbClr val="FF0000"/>
                </a:solidFill>
              </a:rPr>
              <a:t>show interfaces trunk</a:t>
            </a:r>
            <a:endParaRPr lang="en-US" sz="1800" dirty="0">
              <a:solidFill>
                <a:srgbClr val="FF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4880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4: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3403861362"/>
              </p:ext>
            </p:extLst>
          </p:nvPr>
        </p:nvGraphicFramePr>
        <p:xfrm>
          <a:off x="455999" y="1082042"/>
          <a:ext cx="8229418" cy="2756922"/>
        </p:xfrm>
        <a:graphic>
          <a:graphicData uri="http://schemas.openxmlformats.org/drawingml/2006/table">
            <a:tbl>
              <a:tblPr firstRow="1" bandRow="1">
                <a:tableStyleId>{5C22544A-7EE6-4342-B048-85BDC9FD1C3A}</a:tableStyleId>
              </a:tblPr>
              <a:tblGrid>
                <a:gridCol w="1129733">
                  <a:extLst>
                    <a:ext uri="{9D8B030D-6E8A-4147-A177-3AD203B41FA5}">
                      <a16:colId xmlns="" xmlns:a16="http://schemas.microsoft.com/office/drawing/2014/main" val="20001"/>
                    </a:ext>
                  </a:extLst>
                </a:gridCol>
                <a:gridCol w="1857736">
                  <a:extLst>
                    <a:ext uri="{9D8B030D-6E8A-4147-A177-3AD203B41FA5}">
                      <a16:colId xmlns="" xmlns:a16="http://schemas.microsoft.com/office/drawing/2014/main" val="3156509146"/>
                    </a:ext>
                  </a:extLst>
                </a:gridCol>
                <a:gridCol w="4080076">
                  <a:extLst>
                    <a:ext uri="{9D8B030D-6E8A-4147-A177-3AD203B41FA5}">
                      <a16:colId xmlns="" xmlns:a16="http://schemas.microsoft.com/office/drawing/2014/main" val="20002"/>
                    </a:ext>
                  </a:extLst>
                </a:gridCol>
                <a:gridCol w="1161873">
                  <a:extLst>
                    <a:ext uri="{9D8B030D-6E8A-4147-A177-3AD203B41FA5}">
                      <a16:colId xmlns=""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 xmlns:a16="http://schemas.microsoft.com/office/drawing/2014/main" val="10000"/>
                  </a:ext>
                </a:extLst>
              </a:tr>
              <a:tr h="350784">
                <a:tc>
                  <a:txBody>
                    <a:bodyPr/>
                    <a:lstStyle/>
                    <a:p>
                      <a:pPr algn="ctr"/>
                      <a:r>
                        <a:rPr lang="en-US" sz="1100" dirty="0">
                          <a:solidFill>
                            <a:srgbClr val="000000"/>
                          </a:solidFill>
                        </a:rPr>
                        <a:t>4.1.5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Inter-VLAN Routing Operations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 xmlns:a16="http://schemas.microsoft.com/office/drawing/2014/main" val="10001"/>
                  </a:ext>
                </a:extLst>
              </a:tr>
              <a:tr h="350784">
                <a:tc>
                  <a:txBody>
                    <a:bodyPr/>
                    <a:lstStyle/>
                    <a:p>
                      <a:pPr algn="ctr"/>
                      <a:r>
                        <a:rPr lang="en-US" sz="1100" dirty="0">
                          <a:solidFill>
                            <a:srgbClr val="000000"/>
                          </a:solidFill>
                        </a:rPr>
                        <a:t>4.2.7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2"/>
                          </a:solidFill>
                        </a:rPr>
                        <a:t>Packet Tracer</a:t>
                      </a:r>
                    </a:p>
                  </a:txBody>
                  <a:tcPr marL="68580" marR="68580" marT="34290" marB="34290" anchor="ctr"/>
                </a:tc>
                <a:tc>
                  <a:txBody>
                    <a:bodyPr/>
                    <a:lstStyle/>
                    <a:p>
                      <a:r>
                        <a:rPr lang="en-US" sz="1100" dirty="0">
                          <a:solidFill>
                            <a:srgbClr val="000000"/>
                          </a:solidFill>
                        </a:rPr>
                        <a:t>Configure Router-on-a-Stick Inter-VLAN Routing</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 xmlns:a16="http://schemas.microsoft.com/office/drawing/2014/main" val="10006"/>
                  </a:ext>
                </a:extLst>
              </a:tr>
              <a:tr h="350784">
                <a:tc>
                  <a:txBody>
                    <a:bodyPr/>
                    <a:lstStyle/>
                    <a:p>
                      <a:pPr algn="ctr"/>
                      <a:r>
                        <a:rPr lang="en-US" sz="1100" dirty="0">
                          <a:solidFill>
                            <a:srgbClr val="000000"/>
                          </a:solidFill>
                        </a:rPr>
                        <a:t>4.2.8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FF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chemeClr val="dk1"/>
                          </a:solidFill>
                          <a:effectLst/>
                          <a:latin typeface="+mn-lt"/>
                          <a:ea typeface="+mn-ea"/>
                          <a:cs typeface="+mn-cs"/>
                        </a:rPr>
                        <a:t>Configuring 802.1Q Trunk-Based Inter-VLAN Routing</a:t>
                      </a:r>
                      <a:endParaRPr lang="en-US"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10008"/>
                  </a:ext>
                </a:extLst>
              </a:tr>
              <a:tr h="350784">
                <a:tc>
                  <a:txBody>
                    <a:bodyPr/>
                    <a:lstStyle/>
                    <a:p>
                      <a:pPr algn="ctr"/>
                      <a:r>
                        <a:rPr lang="en-US" sz="1100" dirty="0">
                          <a:solidFill>
                            <a:srgbClr val="000000"/>
                          </a:solidFill>
                        </a:rPr>
                        <a:t>4.3.8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b="1" dirty="0">
                          <a:solidFill>
                            <a:schemeClr val="bg2"/>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Layer 3 Switching and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2582900979"/>
                  </a:ext>
                </a:extLst>
              </a:tr>
              <a:tr h="350784">
                <a:tc>
                  <a:txBody>
                    <a:bodyPr/>
                    <a:lstStyle/>
                    <a:p>
                      <a:pPr algn="ctr"/>
                      <a:r>
                        <a:rPr lang="en-US" sz="1100" dirty="0">
                          <a:solidFill>
                            <a:srgbClr val="000000"/>
                          </a:solidFill>
                        </a:rPr>
                        <a:t>4.4.7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522544737"/>
                  </a:ext>
                </a:extLst>
              </a:tr>
              <a:tr h="350784">
                <a:tc>
                  <a:txBody>
                    <a:bodyPr/>
                    <a:lstStyle/>
                    <a:p>
                      <a:pPr algn="ctr"/>
                      <a:r>
                        <a:rPr lang="en-US" sz="1100" dirty="0">
                          <a:solidFill>
                            <a:srgbClr val="000000"/>
                          </a:solidFill>
                        </a:rPr>
                        <a:t>4.4.8</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2"/>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001172460"/>
                  </a:ext>
                </a:extLst>
              </a:tr>
              <a:tr h="350784">
                <a:tc>
                  <a:txBody>
                    <a:bodyPr/>
                    <a:lstStyle/>
                    <a:p>
                      <a:pPr algn="ctr"/>
                      <a:r>
                        <a:rPr lang="en-US" sz="1100" dirty="0">
                          <a:solidFill>
                            <a:srgbClr val="000000"/>
                          </a:solidFill>
                        </a:rPr>
                        <a:t>4.4.9</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Inter-VLAN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22206681"/>
                  </a:ext>
                </a:extLst>
              </a:tr>
            </a:tbl>
          </a:graphicData>
        </a:graphic>
      </p:graphicFrame>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5432" y="3950554"/>
            <a:ext cx="8236410"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63798"/>
            <a:ext cx="8345488" cy="731837"/>
          </a:xfrm>
          <a:solidFill>
            <a:schemeClr val="bg2">
              <a:lumMod val="40000"/>
              <a:lumOff val="60000"/>
            </a:schemeClr>
          </a:solidFill>
        </p:spPr>
        <p:txBody>
          <a:bodyPr/>
          <a:lstStyle/>
          <a:p>
            <a:r>
              <a:rPr lang="en-US" sz="2400" dirty="0" smtClean="0"/>
              <a:t>Packet </a:t>
            </a:r>
            <a:r>
              <a:rPr lang="en-US" sz="2400" dirty="0"/>
              <a:t>Tracer– Configure Router-on-a-Stick Inter-VLAN Routing</a:t>
            </a:r>
          </a:p>
        </p:txBody>
      </p:sp>
      <p:sp>
        <p:nvSpPr>
          <p:cNvPr id="5" name="Content Placeholder 4">
            <a:extLst>
              <a:ext uri="{FF2B5EF4-FFF2-40B4-BE49-F238E27FC236}">
                <a16:creationId xmlns="" xmlns:a16="http://schemas.microsoft.com/office/drawing/2014/main" id="{41330F21-B1D2-BF4C-A256-C78C26751DFA}"/>
              </a:ext>
            </a:extLst>
          </p:cNvPr>
          <p:cNvSpPr>
            <a:spLocks noGrp="1"/>
          </p:cNvSpPr>
          <p:nvPr>
            <p:ph idx="1"/>
          </p:nvPr>
        </p:nvSpPr>
        <p:spPr>
          <a:xfrm>
            <a:off x="474662" y="978195"/>
            <a:ext cx="8280057" cy="3443539"/>
          </a:xfrm>
        </p:spPr>
        <p:txBody>
          <a:bodyPr/>
          <a:lstStyle/>
          <a:p>
            <a:pPr marL="0" indent="0" algn="l"/>
            <a:r>
              <a:rPr lang="en-US" sz="1400" dirty="0">
                <a:solidFill>
                  <a:srgbClr val="000000"/>
                </a:solidFill>
              </a:rPr>
              <a:t>In this Packet Tracer, you will complete the following objectives:</a:t>
            </a:r>
          </a:p>
          <a:p>
            <a:pPr marL="285750" indent="-285750" algn="l">
              <a:buFont typeface="Arial" panose="020B0604020202020204" pitchFamily="34" charset="0"/>
              <a:buChar char="•"/>
            </a:pPr>
            <a:r>
              <a:rPr lang="en-US" sz="1400" dirty="0">
                <a:solidFill>
                  <a:srgbClr val="000000"/>
                </a:solidFill>
              </a:rPr>
              <a:t>Part 1: Add VLANs to a Switch</a:t>
            </a:r>
          </a:p>
          <a:p>
            <a:pPr marL="285750" indent="-285750" algn="l">
              <a:buFont typeface="Arial" panose="020B0604020202020204" pitchFamily="34" charset="0"/>
              <a:buChar char="•"/>
            </a:pPr>
            <a:r>
              <a:rPr lang="en-US" sz="1400" dirty="0">
                <a:solidFill>
                  <a:srgbClr val="000000"/>
                </a:solidFill>
              </a:rPr>
              <a:t>Part 2: Configure Subinterfaces</a:t>
            </a:r>
          </a:p>
          <a:p>
            <a:pPr marL="285750" indent="-285750" algn="l">
              <a:buFont typeface="Arial" panose="020B0604020202020204" pitchFamily="34" charset="0"/>
              <a:buChar char="•"/>
            </a:pPr>
            <a:r>
              <a:rPr lang="en-US" sz="1400" dirty="0">
                <a:solidFill>
                  <a:srgbClr val="000000"/>
                </a:solidFill>
              </a:rPr>
              <a:t>Part 3: Test connectivity with Inter-VLAN Routing</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209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63798"/>
            <a:ext cx="8345488" cy="731837"/>
          </a:xfrm>
          <a:solidFill>
            <a:schemeClr val="accent2">
              <a:lumMod val="20000"/>
              <a:lumOff val="80000"/>
            </a:schemeClr>
          </a:solidFill>
        </p:spPr>
        <p:txBody>
          <a:bodyPr/>
          <a:lstStyle/>
          <a:p>
            <a:r>
              <a:rPr lang="en-US" sz="2400" dirty="0" smtClean="0"/>
              <a:t>Lab </a:t>
            </a:r>
            <a:r>
              <a:rPr lang="en-US" sz="2400" dirty="0"/>
              <a:t>– Configure Router-on-a-Stick Inter-VLAN Routing</a:t>
            </a:r>
          </a:p>
        </p:txBody>
      </p:sp>
      <p:sp>
        <p:nvSpPr>
          <p:cNvPr id="5" name="Content Placeholder 4">
            <a:extLst>
              <a:ext uri="{FF2B5EF4-FFF2-40B4-BE49-F238E27FC236}">
                <a16:creationId xmlns="" xmlns:a16="http://schemas.microsoft.com/office/drawing/2014/main" id="{41330F21-B1D2-BF4C-A256-C78C26751DFA}"/>
              </a:ext>
            </a:extLst>
          </p:cNvPr>
          <p:cNvSpPr>
            <a:spLocks noGrp="1"/>
          </p:cNvSpPr>
          <p:nvPr>
            <p:ph idx="1"/>
          </p:nvPr>
        </p:nvSpPr>
        <p:spPr>
          <a:xfrm>
            <a:off x="474662" y="978195"/>
            <a:ext cx="8280057" cy="3443539"/>
          </a:xfrm>
        </p:spPr>
        <p:txBody>
          <a:bodyPr/>
          <a:lstStyle/>
          <a:p>
            <a:pPr marL="0" indent="0"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Build the Network and Configure Basic Device Settings</a:t>
            </a:r>
          </a:p>
          <a:p>
            <a:pPr marL="342900" indent="-342900" algn="l">
              <a:buFont typeface="Arial" panose="020B0604020202020204" pitchFamily="34" charset="0"/>
              <a:buChar char="•"/>
            </a:pPr>
            <a:r>
              <a:rPr lang="en-US" dirty="0">
                <a:solidFill>
                  <a:srgbClr val="000000"/>
                </a:solidFill>
              </a:rPr>
              <a:t>Part 2: Configure Switches with VLANs and Trunking</a:t>
            </a:r>
          </a:p>
          <a:p>
            <a:pPr marL="342900" indent="-342900" algn="l">
              <a:buFont typeface="Arial" panose="020B0604020202020204" pitchFamily="34" charset="0"/>
              <a:buChar char="•"/>
            </a:pPr>
            <a:r>
              <a:rPr lang="en-US" dirty="0">
                <a:solidFill>
                  <a:srgbClr val="000000"/>
                </a:solidFill>
              </a:rPr>
              <a:t>Part 3: Configure Trunk-Based Inter-VLAN Routing</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3008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9136"/>
            <a:ext cx="7848344" cy="1468664"/>
          </a:xfrm>
        </p:spPr>
        <p:txBody>
          <a:bodyPr/>
          <a:lstStyle/>
          <a:p>
            <a:r>
              <a:rPr lang="en-US" dirty="0">
                <a:solidFill>
                  <a:srgbClr val="0070C0"/>
                </a:solidFill>
              </a:rPr>
              <a:t>4.3 Inter-VLAN Routing using Layer 3 Switches</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Layer </a:t>
            </a:r>
            <a:r>
              <a:rPr lang="en-US" sz="2400" dirty="0"/>
              <a:t>3 Switch Inter-VLAN Routing</a:t>
            </a:r>
          </a:p>
        </p:txBody>
      </p:sp>
      <p:sp>
        <p:nvSpPr>
          <p:cNvPr id="6" name="Content Placeholder 5">
            <a:extLst>
              <a:ext uri="{FF2B5EF4-FFF2-40B4-BE49-F238E27FC236}">
                <a16:creationId xmlns="" xmlns:a16="http://schemas.microsoft.com/office/drawing/2014/main" id="{527A7547-D335-B140-B7E0-0DED20AE568E}"/>
              </a:ext>
            </a:extLst>
          </p:cNvPr>
          <p:cNvSpPr>
            <a:spLocks noGrp="1"/>
          </p:cNvSpPr>
          <p:nvPr>
            <p:ph idx="1"/>
          </p:nvPr>
        </p:nvSpPr>
        <p:spPr>
          <a:xfrm>
            <a:off x="474662" y="731837"/>
            <a:ext cx="8280057" cy="3880984"/>
          </a:xfrm>
        </p:spPr>
        <p:txBody>
          <a:bodyPr/>
          <a:lstStyle/>
          <a:p>
            <a:pPr marL="0" indent="0" algn="l"/>
            <a:r>
              <a:rPr lang="en-US" sz="1500" dirty="0">
                <a:solidFill>
                  <a:srgbClr val="000000"/>
                </a:solidFill>
              </a:rPr>
              <a:t>Inter-VLAN routing using the router-on-a-stick method is simple to implement for a small to medium-sized </a:t>
            </a:r>
            <a:r>
              <a:rPr lang="en-US" sz="1500" dirty="0" smtClean="0">
                <a:solidFill>
                  <a:srgbClr val="000000"/>
                </a:solidFill>
              </a:rPr>
              <a:t>organization</a:t>
            </a:r>
            <a:r>
              <a:rPr lang="cs-CZ" sz="1500" dirty="0" smtClean="0">
                <a:solidFill>
                  <a:srgbClr val="000000"/>
                </a:solidFill>
              </a:rPr>
              <a:t> (</a:t>
            </a:r>
            <a:r>
              <a:rPr lang="cs-CZ" sz="1500" b="1" dirty="0" smtClean="0">
                <a:solidFill>
                  <a:srgbClr val="FF0000"/>
                </a:solidFill>
              </a:rPr>
              <a:t>SMB</a:t>
            </a:r>
            <a:r>
              <a:rPr lang="cs-CZ" sz="1500" dirty="0" smtClean="0">
                <a:solidFill>
                  <a:srgbClr val="000000"/>
                </a:solidFill>
              </a:rPr>
              <a:t>)</a:t>
            </a:r>
            <a:r>
              <a:rPr lang="en-US" sz="1500" dirty="0" smtClean="0">
                <a:solidFill>
                  <a:srgbClr val="000000"/>
                </a:solidFill>
              </a:rPr>
              <a:t>. </a:t>
            </a:r>
            <a:r>
              <a:rPr lang="en-US" sz="1500" dirty="0">
                <a:solidFill>
                  <a:srgbClr val="000000"/>
                </a:solidFill>
              </a:rPr>
              <a:t>However, a large enterprise requires a </a:t>
            </a:r>
            <a:r>
              <a:rPr lang="en-US" sz="1500" dirty="0">
                <a:solidFill>
                  <a:srgbClr val="FF0000"/>
                </a:solidFill>
              </a:rPr>
              <a:t>faster, much more scalable method </a:t>
            </a:r>
            <a:r>
              <a:rPr lang="en-US" sz="1500" dirty="0">
                <a:solidFill>
                  <a:srgbClr val="000000"/>
                </a:solidFill>
              </a:rPr>
              <a:t>to provide inter-VLAN routing.</a:t>
            </a:r>
          </a:p>
          <a:p>
            <a:pPr marL="0" indent="0" algn="l"/>
            <a:endParaRPr lang="en-US" sz="1500" dirty="0">
              <a:solidFill>
                <a:srgbClr val="000000"/>
              </a:solidFill>
            </a:endParaRPr>
          </a:p>
          <a:p>
            <a:pPr marL="0" indent="0" algn="l"/>
            <a:r>
              <a:rPr lang="en-US" sz="1500" dirty="0">
                <a:solidFill>
                  <a:srgbClr val="000000"/>
                </a:solidFill>
              </a:rPr>
              <a:t>Enterprise campus LANs use Layer 3 switches to provide inter-VLAN routing. </a:t>
            </a:r>
            <a:r>
              <a:rPr lang="en-US" sz="1500" dirty="0">
                <a:solidFill>
                  <a:srgbClr val="FF0000"/>
                </a:solidFill>
              </a:rPr>
              <a:t>Layer 3 switches use hardware-based switching </a:t>
            </a:r>
            <a:r>
              <a:rPr lang="en-US" sz="1500" dirty="0">
                <a:solidFill>
                  <a:srgbClr val="000000"/>
                </a:solidFill>
              </a:rPr>
              <a:t>to achieve higher-packet processing rates than routers. Layer 3 switches are also commonly implemented in enterprise </a:t>
            </a:r>
            <a:r>
              <a:rPr lang="en-US" sz="1500" dirty="0">
                <a:solidFill>
                  <a:srgbClr val="FF0000"/>
                </a:solidFill>
              </a:rPr>
              <a:t>distribution layer wiring closets</a:t>
            </a:r>
            <a:r>
              <a:rPr lang="en-US" sz="1500" dirty="0">
                <a:solidFill>
                  <a:srgbClr val="000000"/>
                </a:solidFill>
              </a:rPr>
              <a:t>.</a:t>
            </a:r>
          </a:p>
          <a:p>
            <a:pPr marL="0" indent="0" algn="l"/>
            <a:endParaRPr lang="en-US" sz="1500" dirty="0">
              <a:solidFill>
                <a:srgbClr val="000000"/>
              </a:solidFill>
            </a:endParaRPr>
          </a:p>
          <a:p>
            <a:pPr marL="0" indent="0" algn="l"/>
            <a:r>
              <a:rPr lang="en-US" sz="1500" dirty="0">
                <a:solidFill>
                  <a:srgbClr val="000000"/>
                </a:solidFill>
              </a:rPr>
              <a:t>Capabilities of a Layer 3 switch include the ability to do the following:</a:t>
            </a:r>
          </a:p>
          <a:p>
            <a:pPr marL="415985" lvl="1" indent="-342900">
              <a:buFont typeface="Arial" panose="020B0604020202020204" pitchFamily="34" charset="0"/>
              <a:buChar char="•"/>
            </a:pPr>
            <a:r>
              <a:rPr lang="en-US" sz="1500" dirty="0">
                <a:solidFill>
                  <a:srgbClr val="000000"/>
                </a:solidFill>
              </a:rPr>
              <a:t>Route from one VLAN to another using multiple switched virtual interfaces (SVIs).</a:t>
            </a:r>
          </a:p>
          <a:p>
            <a:pPr marL="415985" lvl="1" indent="-342900">
              <a:buFont typeface="Arial" panose="020B0604020202020204" pitchFamily="34" charset="0"/>
              <a:buChar char="•"/>
            </a:pPr>
            <a:r>
              <a:rPr lang="en-US" sz="1500" dirty="0">
                <a:solidFill>
                  <a:srgbClr val="000000"/>
                </a:solidFill>
              </a:rPr>
              <a:t>Convert a Layer 2 switchport to a Layer 3 interface (i.e., a routed port). A routed port is similar to a physical interface on a Cisco IOS router.</a:t>
            </a:r>
          </a:p>
          <a:p>
            <a:pPr marL="415985" lvl="1" indent="-342900">
              <a:buFont typeface="Arial" panose="020B0604020202020204" pitchFamily="34" charset="0"/>
              <a:buChar char="•"/>
            </a:pPr>
            <a:r>
              <a:rPr lang="en-US" sz="1500" dirty="0">
                <a:solidFill>
                  <a:srgbClr val="000000"/>
                </a:solidFill>
              </a:rPr>
              <a:t>To provide inter-VLAN routing, Layer 3 switches use SVIs. SVIs are configured using the same </a:t>
            </a:r>
            <a:r>
              <a:rPr lang="en-US" sz="1500" b="1" dirty="0">
                <a:solidFill>
                  <a:srgbClr val="000000"/>
                </a:solidFill>
              </a:rPr>
              <a:t>interface vlan</a:t>
            </a:r>
            <a:r>
              <a:rPr lang="en-US" sz="1500" dirty="0">
                <a:solidFill>
                  <a:srgbClr val="000000"/>
                </a:solidFill>
              </a:rPr>
              <a:t> </a:t>
            </a:r>
            <a:r>
              <a:rPr lang="en-US" sz="1500" i="1" dirty="0">
                <a:solidFill>
                  <a:srgbClr val="000000"/>
                </a:solidFill>
              </a:rPr>
              <a:t>vlan-id</a:t>
            </a:r>
            <a:r>
              <a:rPr lang="en-US" sz="1500" dirty="0">
                <a:solidFill>
                  <a:srgbClr val="000000"/>
                </a:solidFill>
              </a:rPr>
              <a:t> command used to create the management SVI on a Layer 2 switch. A Layer 3 SVI must be created for each of the routable VLANs.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264" y="1126671"/>
            <a:ext cx="4731747" cy="3722915"/>
          </a:xfrm>
        </p:spPr>
      </p:pic>
      <p:sp>
        <p:nvSpPr>
          <p:cNvPr id="3" name="Nadpis 2"/>
          <p:cNvSpPr>
            <a:spLocks noGrp="1"/>
          </p:cNvSpPr>
          <p:nvPr>
            <p:ph type="title"/>
          </p:nvPr>
        </p:nvSpPr>
        <p:spPr/>
        <p:txBody>
          <a:bodyPr/>
          <a:lstStyle/>
          <a:p>
            <a:r>
              <a:rPr lang="cs-CZ" sz="2400" dirty="0">
                <a:solidFill>
                  <a:srgbClr val="FF0000"/>
                </a:solidFill>
              </a:rPr>
              <a:t>https://www.youtube.com/watch?v=NmkFzDrZsXM&amp;t=42s</a:t>
            </a:r>
            <a:r>
              <a:rPr lang="cs-CZ" dirty="0">
                <a:solidFill>
                  <a:srgbClr val="FF0000"/>
                </a:solidFill>
              </a:rPr>
              <a:t/>
            </a:r>
            <a:br>
              <a:rPr lang="cs-CZ" dirty="0">
                <a:solidFill>
                  <a:srgbClr val="FF0000"/>
                </a:solidFill>
              </a:rPr>
            </a:br>
            <a:endParaRPr lang="cs-CZ" dirty="0"/>
          </a:p>
        </p:txBody>
      </p:sp>
    </p:spTree>
    <p:extLst>
      <p:ext uri="{BB962C8B-B14F-4D97-AF65-F5344CB8AC3E}">
        <p14:creationId xmlns:p14="http://schemas.microsoft.com/office/powerpoint/2010/main" val="62537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cs-CZ" sz="2400" dirty="0" smtClean="0"/>
              <a:t>L</a:t>
            </a:r>
            <a:r>
              <a:rPr lang="en-US" sz="2400" dirty="0" err="1" smtClean="0"/>
              <a:t>ayer</a:t>
            </a:r>
            <a:r>
              <a:rPr lang="en-US" sz="2400" dirty="0" smtClean="0"/>
              <a:t> </a:t>
            </a:r>
            <a:r>
              <a:rPr lang="en-US" sz="2400" dirty="0"/>
              <a:t>3 Switch Scenario</a:t>
            </a:r>
          </a:p>
        </p:txBody>
      </p:sp>
      <p:sp>
        <p:nvSpPr>
          <p:cNvPr id="8" name="Rectangle 7">
            <a:extLst>
              <a:ext uri="{FF2B5EF4-FFF2-40B4-BE49-F238E27FC236}">
                <a16:creationId xmlns="" xmlns:a16="http://schemas.microsoft.com/office/drawing/2014/main" id="{F6B4CA7F-BDD6-D141-A5B9-E7D11B35E7F2}"/>
              </a:ext>
            </a:extLst>
          </p:cNvPr>
          <p:cNvSpPr/>
          <p:nvPr/>
        </p:nvSpPr>
        <p:spPr>
          <a:xfrm>
            <a:off x="372140" y="1150862"/>
            <a:ext cx="3197630" cy="2308324"/>
          </a:xfrm>
          <a:prstGeom prst="rect">
            <a:avLst/>
          </a:prstGeom>
        </p:spPr>
        <p:txBody>
          <a:bodyPr wrap="square">
            <a:spAutoFit/>
          </a:bodyPr>
          <a:lstStyle/>
          <a:p>
            <a:r>
              <a:rPr lang="en-US" dirty="0">
                <a:solidFill>
                  <a:srgbClr val="000000"/>
                </a:solidFill>
                <a:latin typeface="+mn-lt"/>
              </a:rPr>
              <a:t>In the figure, the Layer 3 switch, D1, is connected to two hosts on different VLANs. PC1 is in VLAN 10 and PC2 is in VLAN 20, as shown. The Layer 3 switch will provide inter-VLAN routing services to the two hosts.</a:t>
            </a:r>
          </a:p>
        </p:txBody>
      </p:sp>
      <p:pic>
        <p:nvPicPr>
          <p:cNvPr id="7" name="Content Placeholder 6">
            <a:extLst>
              <a:ext uri="{FF2B5EF4-FFF2-40B4-BE49-F238E27FC236}">
                <a16:creationId xmlns="" xmlns:a16="http://schemas.microsoft.com/office/drawing/2014/main" id="{F200AF4B-9C61-394A-8EBD-1788F103620A}"/>
              </a:ext>
            </a:extLst>
          </p:cNvPr>
          <p:cNvPicPr>
            <a:picLocks noGrp="1" noChangeAspect="1"/>
          </p:cNvPicPr>
          <p:nvPr>
            <p:ph idx="1"/>
          </p:nvPr>
        </p:nvPicPr>
        <p:blipFill>
          <a:blip r:embed="rId3"/>
          <a:stretch>
            <a:fillRect/>
          </a:stretch>
        </p:blipFill>
        <p:spPr>
          <a:xfrm>
            <a:off x="3569770" y="731837"/>
            <a:ext cx="4775718" cy="3689350"/>
          </a:xfrm>
        </p:spPr>
      </p:pic>
    </p:spTree>
    <p:extLst>
      <p:ext uri="{BB962C8B-B14F-4D97-AF65-F5344CB8AC3E}">
        <p14:creationId xmlns:p14="http://schemas.microsoft.com/office/powerpoint/2010/main" val="32247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Layer </a:t>
            </a:r>
            <a:r>
              <a:rPr lang="en-US" sz="2400" dirty="0"/>
              <a:t>3 Switch Configuration</a:t>
            </a:r>
          </a:p>
        </p:txBody>
      </p:sp>
      <p:sp>
        <p:nvSpPr>
          <p:cNvPr id="4" name="Content Placeholder 3">
            <a:extLst>
              <a:ext uri="{FF2B5EF4-FFF2-40B4-BE49-F238E27FC236}">
                <a16:creationId xmlns="" xmlns:a16="http://schemas.microsoft.com/office/drawing/2014/main" id="{E1DB1600-FC68-DC40-94DE-015293322B10}"/>
              </a:ext>
            </a:extLst>
          </p:cNvPr>
          <p:cNvSpPr>
            <a:spLocks noGrp="1"/>
          </p:cNvSpPr>
          <p:nvPr>
            <p:ph idx="1"/>
          </p:nvPr>
        </p:nvSpPr>
        <p:spPr>
          <a:xfrm>
            <a:off x="474663" y="731837"/>
            <a:ext cx="5033002" cy="3689897"/>
          </a:xfrm>
        </p:spPr>
        <p:txBody>
          <a:bodyPr/>
          <a:lstStyle/>
          <a:p>
            <a:pPr marL="0" indent="0" algn="l"/>
            <a:r>
              <a:rPr lang="en-US" sz="1400" dirty="0">
                <a:solidFill>
                  <a:srgbClr val="000000"/>
                </a:solidFill>
              </a:rPr>
              <a:t>Complete the following steps to configure S1 with VLANs and trunking:</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Create the VLANs. In the example, VLANs 10 and 20 are used.</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Create the SVI VLAN interfaces. The IP address configured will serve as the default gateway for hosts in the respective VLAN.</a:t>
            </a:r>
          </a:p>
          <a:p>
            <a:pPr marL="342900" indent="-342900" algn="l">
              <a:buFont typeface="Arial" panose="020B0604020202020204" pitchFamily="34" charset="0"/>
              <a:buChar char="•"/>
            </a:pPr>
            <a:r>
              <a:rPr lang="en-US" sz="1400" b="1" dirty="0">
                <a:solidFill>
                  <a:srgbClr val="000000"/>
                </a:solidFill>
              </a:rPr>
              <a:t>Step 3</a:t>
            </a:r>
            <a:r>
              <a:rPr lang="en-US" sz="1400" dirty="0">
                <a:solidFill>
                  <a:srgbClr val="000000"/>
                </a:solidFill>
              </a:rPr>
              <a:t>. Configure access ports. Assign the appropriate port to the required VLAN.</a:t>
            </a:r>
          </a:p>
          <a:p>
            <a:pPr marL="342900" indent="-342900" algn="l">
              <a:buFont typeface="Arial" panose="020B0604020202020204" pitchFamily="34" charset="0"/>
              <a:buChar char="•"/>
            </a:pPr>
            <a:r>
              <a:rPr lang="en-US" sz="1400" b="1" dirty="0">
                <a:solidFill>
                  <a:srgbClr val="000000"/>
                </a:solidFill>
              </a:rPr>
              <a:t>Step 4</a:t>
            </a:r>
            <a:r>
              <a:rPr lang="en-US" sz="1400" dirty="0">
                <a:solidFill>
                  <a:srgbClr val="000000"/>
                </a:solidFill>
              </a:rPr>
              <a:t>. Enable IP routing.</a:t>
            </a:r>
            <a:r>
              <a:rPr lang="en-US" dirty="0">
                <a:solidFill>
                  <a:srgbClr val="000000"/>
                </a:solidFill>
              </a:rPr>
              <a:t> </a:t>
            </a:r>
            <a:r>
              <a:rPr lang="en-US" sz="1400" dirty="0">
                <a:solidFill>
                  <a:srgbClr val="000000"/>
                </a:solidFill>
              </a:rPr>
              <a:t>Issue the </a:t>
            </a:r>
            <a:r>
              <a:rPr lang="en-US" sz="1400" b="1" dirty="0">
                <a:solidFill>
                  <a:srgbClr val="000000"/>
                </a:solidFill>
              </a:rPr>
              <a:t>ip routing</a:t>
            </a:r>
            <a:r>
              <a:rPr lang="en-US" sz="1400" dirty="0">
                <a:solidFill>
                  <a:srgbClr val="000000"/>
                </a:solidFill>
              </a:rPr>
              <a:t> global configuration command to allow traffic to be exchanged between VLANs 10 and 20. This command must be configured to enable inter-VAN routing on a Layer 3 switch for IPv4.</a:t>
            </a:r>
          </a:p>
          <a:p>
            <a:pPr marL="342900" indent="-342900" algn="l">
              <a:buFont typeface="Arial" panose="020B0604020202020204" pitchFamily="34" charset="0"/>
              <a:buChar char="•"/>
            </a:pPr>
            <a:endParaRPr lang="en-US" sz="1400" dirty="0">
              <a:solidFill>
                <a:srgbClr val="000000"/>
              </a:solidFill>
            </a:endParaRPr>
          </a:p>
        </p:txBody>
      </p:sp>
      <p:pic>
        <p:nvPicPr>
          <p:cNvPr id="9" name="Content Placeholder 6">
            <a:extLst>
              <a:ext uri="{FF2B5EF4-FFF2-40B4-BE49-F238E27FC236}">
                <a16:creationId xmlns="" xmlns:a16="http://schemas.microsoft.com/office/drawing/2014/main" id="{45BAC85C-7253-2642-B45C-B3B741677002}"/>
              </a:ext>
            </a:extLst>
          </p:cNvPr>
          <p:cNvPicPr>
            <a:picLocks noChangeAspect="1"/>
          </p:cNvPicPr>
          <p:nvPr/>
        </p:nvPicPr>
        <p:blipFill>
          <a:blip r:embed="rId3"/>
          <a:stretch>
            <a:fillRect/>
          </a:stretch>
        </p:blipFill>
        <p:spPr>
          <a:xfrm>
            <a:off x="5341121" y="1286189"/>
            <a:ext cx="3328216" cy="2571122"/>
          </a:xfrm>
          <a:prstGeom prst="rect">
            <a:avLst/>
          </a:prstGeom>
        </p:spPr>
      </p:pic>
    </p:spTree>
    <p:extLst>
      <p:ext uri="{BB962C8B-B14F-4D97-AF65-F5344CB8AC3E}">
        <p14:creationId xmlns:p14="http://schemas.microsoft.com/office/powerpoint/2010/main" val="11968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Layer </a:t>
            </a:r>
            <a:r>
              <a:rPr lang="en-US" sz="2400" dirty="0"/>
              <a:t>3 Switch Inter-VLAN Routing Verification</a:t>
            </a:r>
          </a:p>
        </p:txBody>
      </p:sp>
      <p:sp>
        <p:nvSpPr>
          <p:cNvPr id="5" name="Content Placeholder 4">
            <a:extLst>
              <a:ext uri="{FF2B5EF4-FFF2-40B4-BE49-F238E27FC236}">
                <a16:creationId xmlns="" xmlns:a16="http://schemas.microsoft.com/office/drawing/2014/main" id="{CE8DE5B7-FE89-524B-80C4-04C2BB9E659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Inter-VLAN routing using a Layer 3 switch is </a:t>
            </a:r>
            <a:r>
              <a:rPr lang="en-US" sz="1600" dirty="0">
                <a:solidFill>
                  <a:srgbClr val="FF0000"/>
                </a:solidFill>
              </a:rPr>
              <a:t>simpler to configure </a:t>
            </a:r>
            <a:r>
              <a:rPr lang="en-US" sz="1600" dirty="0">
                <a:solidFill>
                  <a:srgbClr val="000000"/>
                </a:solidFill>
              </a:rPr>
              <a:t>than the router-on-a-stick method. After the configuration is complete, the configuration can be verified by testing connectivity between the hosts.</a:t>
            </a:r>
          </a:p>
          <a:p>
            <a:pPr marL="342900" indent="-342900" algn="l">
              <a:buFont typeface="Arial" panose="020B0604020202020204" pitchFamily="34" charset="0"/>
              <a:buChar char="•"/>
            </a:pPr>
            <a:r>
              <a:rPr lang="en-US" sz="1600" dirty="0">
                <a:solidFill>
                  <a:srgbClr val="000000"/>
                </a:solidFill>
              </a:rPr>
              <a:t>From a host, verify connectivity to a host in another VLAN using the </a:t>
            </a:r>
            <a:r>
              <a:rPr lang="en-US" sz="1600" b="1" dirty="0">
                <a:solidFill>
                  <a:srgbClr val="000000"/>
                </a:solidFill>
              </a:rPr>
              <a:t>ping</a:t>
            </a:r>
            <a:r>
              <a:rPr lang="en-US" sz="1600" dirty="0">
                <a:solidFill>
                  <a:srgbClr val="000000"/>
                </a:solidFill>
              </a:rPr>
              <a:t> command. It is a good idea to first verify the current host IP configuration using the </a:t>
            </a:r>
            <a:r>
              <a:rPr lang="en-US" sz="1600" b="1" dirty="0">
                <a:solidFill>
                  <a:srgbClr val="000000"/>
                </a:solidFill>
              </a:rPr>
              <a:t>ipconfig</a:t>
            </a:r>
            <a:r>
              <a:rPr lang="en-US" sz="1600" dirty="0">
                <a:solidFill>
                  <a:srgbClr val="000000"/>
                </a:solidFill>
              </a:rPr>
              <a:t> Windows host command. </a:t>
            </a:r>
          </a:p>
          <a:p>
            <a:pPr marL="342900" indent="-342900" algn="l">
              <a:buFont typeface="Arial" panose="020B0604020202020204" pitchFamily="34" charset="0"/>
              <a:buChar char="•"/>
            </a:pPr>
            <a:r>
              <a:rPr lang="en-US" sz="1600" dirty="0">
                <a:solidFill>
                  <a:srgbClr val="000000"/>
                </a:solidFill>
              </a:rPr>
              <a:t>Next, verify connectivity with PC2 using the </a:t>
            </a:r>
            <a:r>
              <a:rPr lang="en-US" sz="1600" b="1" dirty="0">
                <a:solidFill>
                  <a:srgbClr val="000000"/>
                </a:solidFill>
              </a:rPr>
              <a:t>ping</a:t>
            </a:r>
            <a:r>
              <a:rPr lang="en-US" sz="1600" dirty="0">
                <a:solidFill>
                  <a:srgbClr val="000000"/>
                </a:solidFill>
              </a:rPr>
              <a:t> Windows host command. The successful </a:t>
            </a:r>
            <a:r>
              <a:rPr lang="en-US" sz="1600" b="1" dirty="0">
                <a:solidFill>
                  <a:srgbClr val="000000"/>
                </a:solidFill>
              </a:rPr>
              <a:t>ping</a:t>
            </a:r>
            <a:r>
              <a:rPr lang="en-US" sz="1600" dirty="0">
                <a:solidFill>
                  <a:srgbClr val="000000"/>
                </a:solidFill>
              </a:rPr>
              <a:t> output confirms inter-VLAN routing is operating.</a:t>
            </a:r>
          </a:p>
        </p:txBody>
      </p:sp>
    </p:spTree>
    <p:extLst>
      <p:ext uri="{BB962C8B-B14F-4D97-AF65-F5344CB8AC3E}">
        <p14:creationId xmlns:p14="http://schemas.microsoft.com/office/powerpoint/2010/main" val="215235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Routing </a:t>
            </a:r>
            <a:r>
              <a:rPr lang="en-US" sz="2400" dirty="0"/>
              <a:t>on a Layer 3 Switch</a:t>
            </a:r>
          </a:p>
        </p:txBody>
      </p:sp>
      <p:sp>
        <p:nvSpPr>
          <p:cNvPr id="5" name="Content Placeholder 4">
            <a:extLst>
              <a:ext uri="{FF2B5EF4-FFF2-40B4-BE49-F238E27FC236}">
                <a16:creationId xmlns="" xmlns:a16="http://schemas.microsoft.com/office/drawing/2014/main" id="{CE8DE5B7-FE89-524B-80C4-04C2BB9E659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If VLANs are to be reachable by other Layer 3 devices, then they must be advertised using static or dynamic routing. To enable routing on a Layer 3 switch, a routed port must be configured.</a:t>
            </a:r>
          </a:p>
          <a:p>
            <a:pPr marL="0" indent="0" algn="l"/>
            <a:endParaRPr lang="en-US" sz="1600" dirty="0">
              <a:solidFill>
                <a:srgbClr val="000000"/>
              </a:solidFill>
            </a:endParaRPr>
          </a:p>
          <a:p>
            <a:pPr marL="0" indent="0" algn="l"/>
            <a:r>
              <a:rPr lang="en-US" sz="1600" dirty="0">
                <a:solidFill>
                  <a:srgbClr val="000000"/>
                </a:solidFill>
              </a:rPr>
              <a:t>A routed port is created on a Layer 3 switch by disabling the switchport feature on a Layer 2 port that is connected to another Layer 3 device. Specifically, configuring the </a:t>
            </a:r>
            <a:r>
              <a:rPr lang="en-US" sz="1600" b="1" dirty="0">
                <a:solidFill>
                  <a:srgbClr val="FF0000"/>
                </a:solidFill>
              </a:rPr>
              <a:t>no switchport</a:t>
            </a:r>
            <a:r>
              <a:rPr lang="en-US" sz="1600" dirty="0">
                <a:solidFill>
                  <a:srgbClr val="000000"/>
                </a:solidFill>
              </a:rPr>
              <a:t> interface configuration command on a Layer 2 port converts it into a Layer 3 interface. Then the interface can be configured with an IPv4 configuration to connect to a router or another Layer 3 switch.</a:t>
            </a:r>
          </a:p>
        </p:txBody>
      </p:sp>
    </p:spTree>
    <p:extLst>
      <p:ext uri="{BB962C8B-B14F-4D97-AF65-F5344CB8AC3E}">
        <p14:creationId xmlns:p14="http://schemas.microsoft.com/office/powerpoint/2010/main" val="37560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Routing </a:t>
            </a:r>
            <a:r>
              <a:rPr lang="en-US" sz="2400" dirty="0"/>
              <a:t>Scenario on a Layer 3 Switch</a:t>
            </a:r>
          </a:p>
        </p:txBody>
      </p:sp>
      <p:sp>
        <p:nvSpPr>
          <p:cNvPr id="4" name="Content Placeholder 3">
            <a:extLst>
              <a:ext uri="{FF2B5EF4-FFF2-40B4-BE49-F238E27FC236}">
                <a16:creationId xmlns="" xmlns:a16="http://schemas.microsoft.com/office/drawing/2014/main" id="{6FBE907D-22DC-CE46-9701-6E6F9EB3262C}"/>
              </a:ext>
            </a:extLst>
          </p:cNvPr>
          <p:cNvSpPr>
            <a:spLocks noGrp="1"/>
          </p:cNvSpPr>
          <p:nvPr>
            <p:ph idx="1"/>
          </p:nvPr>
        </p:nvSpPr>
        <p:spPr>
          <a:xfrm>
            <a:off x="474663" y="731837"/>
            <a:ext cx="4097338" cy="3689897"/>
          </a:xfrm>
        </p:spPr>
        <p:txBody>
          <a:bodyPr/>
          <a:lstStyle/>
          <a:p>
            <a:pPr marL="0" indent="0" algn="l"/>
            <a:r>
              <a:rPr lang="en-US" sz="1400" dirty="0">
                <a:solidFill>
                  <a:srgbClr val="000000"/>
                </a:solidFill>
              </a:rPr>
              <a:t>In the figure, the previously configured D1 Layer 3 switch is now connected to R1. R1 and D1 are both in an Open Shortest Path First (OSPF) routing protocol domain. Assume inter-VLAN has been successfully implemented on D1. The G0/0/1 interface of R1 has also been configured and enabled. Additionally, R1 is using OSPF to advertise its two networks, 10.10.10.0/24 and 10.20.20.0/24.</a:t>
            </a:r>
          </a:p>
          <a:p>
            <a:pPr marL="0" indent="0" algn="l"/>
            <a:endParaRPr lang="en-US" sz="1400" dirty="0">
              <a:solidFill>
                <a:srgbClr val="000000"/>
              </a:solidFill>
            </a:endParaRPr>
          </a:p>
          <a:p>
            <a:pPr marL="0" indent="0" algn="l"/>
            <a:r>
              <a:rPr lang="en-US" sz="1400" b="1" dirty="0">
                <a:solidFill>
                  <a:srgbClr val="000000"/>
                </a:solidFill>
              </a:rPr>
              <a:t>Note</a:t>
            </a:r>
            <a:r>
              <a:rPr lang="en-US" sz="1400" dirty="0">
                <a:solidFill>
                  <a:srgbClr val="000000"/>
                </a:solidFill>
              </a:rPr>
              <a:t>: OSPF routing configuration is covered in another course. In this module, OSPF configuration commands will be given to you in all activities and assessments. It is not required that you understand the configuration in order to enable OSPF routing on the Layer 3 switch.</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 xmlns:a16="http://schemas.microsoft.com/office/drawing/2014/main" id="{3E91F2CC-3A1B-9547-A7F6-E740EF8DDA72}"/>
              </a:ext>
            </a:extLst>
          </p:cNvPr>
          <p:cNvPicPr>
            <a:picLocks noChangeAspect="1"/>
          </p:cNvPicPr>
          <p:nvPr/>
        </p:nvPicPr>
        <p:blipFill>
          <a:blip r:embed="rId3"/>
          <a:stretch>
            <a:fillRect/>
          </a:stretch>
        </p:blipFill>
        <p:spPr>
          <a:xfrm>
            <a:off x="4486697" y="1233377"/>
            <a:ext cx="4475664" cy="2341230"/>
          </a:xfrm>
          <a:prstGeom prst="rect">
            <a:avLst/>
          </a:prstGeom>
        </p:spPr>
      </p:pic>
    </p:spTree>
    <p:extLst>
      <p:ext uri="{BB962C8B-B14F-4D97-AF65-F5344CB8AC3E}">
        <p14:creationId xmlns:p14="http://schemas.microsoft.com/office/powerpoint/2010/main" val="428620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Best Practices</a:t>
            </a:r>
          </a:p>
        </p:txBody>
      </p:sp>
      <p:sp>
        <p:nvSpPr>
          <p:cNvPr id="11266" name="Rectangle 34"/>
          <p:cNvSpPr>
            <a:spLocks noGrp="1" noChangeArrowheads="1"/>
          </p:cNvSpPr>
          <p:nvPr>
            <p:ph idx="1"/>
          </p:nvPr>
        </p:nvSpPr>
        <p:spPr>
          <a:xfrm>
            <a:off x="145358" y="612131"/>
            <a:ext cx="8853286" cy="4155319"/>
          </a:xfrm>
        </p:spPr>
        <p:txBody>
          <a:bodyPr/>
          <a:lstStyle/>
          <a:p>
            <a:pPr marL="0" indent="0">
              <a:lnSpc>
                <a:spcPct val="85000"/>
              </a:lnSpc>
              <a:spcBef>
                <a:spcPct val="30000"/>
              </a:spcBef>
              <a:buNone/>
            </a:pPr>
            <a:r>
              <a:rPr lang="en-US" sz="1400" dirty="0" smtClean="0"/>
              <a:t>Topic </a:t>
            </a:r>
            <a:r>
              <a:rPr lang="en-US" sz="1400" dirty="0"/>
              <a:t>4.1</a:t>
            </a:r>
          </a:p>
          <a:p>
            <a:pPr lvl="2">
              <a:lnSpc>
                <a:spcPct val="85000"/>
              </a:lnSpc>
              <a:spcBef>
                <a:spcPct val="30000"/>
              </a:spcBef>
            </a:pPr>
            <a:r>
              <a:rPr lang="en-US" sz="1400" dirty="0" smtClean="0"/>
              <a:t>What </a:t>
            </a:r>
            <a:r>
              <a:rPr lang="en-US" sz="1400" dirty="0"/>
              <a:t>do you think is a contributor to the limit on the number of VLANs supported by Router-on-a-Stick Inter-VLAN Routing?</a:t>
            </a:r>
          </a:p>
          <a:p>
            <a:pPr lvl="2">
              <a:lnSpc>
                <a:spcPct val="85000"/>
              </a:lnSpc>
              <a:spcBef>
                <a:spcPct val="30000"/>
              </a:spcBef>
            </a:pPr>
            <a:r>
              <a:rPr lang="en-US" sz="1400" dirty="0"/>
              <a:t>What do you think the difference is between a router loopback interface and a router subinterface?</a:t>
            </a:r>
          </a:p>
          <a:p>
            <a:pPr marL="0" indent="0">
              <a:lnSpc>
                <a:spcPct val="85000"/>
              </a:lnSpc>
              <a:spcBef>
                <a:spcPct val="30000"/>
              </a:spcBef>
              <a:buNone/>
            </a:pPr>
            <a:r>
              <a:rPr lang="en-US" sz="1400" dirty="0"/>
              <a:t>Topic 4.2</a:t>
            </a:r>
          </a:p>
          <a:p>
            <a:pPr lvl="2">
              <a:lnSpc>
                <a:spcPct val="85000"/>
              </a:lnSpc>
              <a:spcBef>
                <a:spcPct val="30000"/>
              </a:spcBef>
            </a:pPr>
            <a:r>
              <a:rPr lang="en-US" sz="1400" dirty="0" smtClean="0"/>
              <a:t>What </a:t>
            </a:r>
            <a:r>
              <a:rPr lang="en-US" sz="1400" dirty="0"/>
              <a:t>do you think the primary benefit provided by Router-on-a-stick as opposed to Legacy Inter-VLAN Routing?</a:t>
            </a:r>
          </a:p>
          <a:p>
            <a:pPr lvl="2">
              <a:lnSpc>
                <a:spcPct val="85000"/>
              </a:lnSpc>
              <a:spcBef>
                <a:spcPct val="30000"/>
              </a:spcBef>
            </a:pPr>
            <a:r>
              <a:rPr lang="en-US" sz="1400" dirty="0"/>
              <a:t>How does the router handle designation of the Native VLAN</a:t>
            </a:r>
            <a:r>
              <a:rPr lang="en-US" sz="1400" dirty="0" smtClean="0"/>
              <a:t>?</a:t>
            </a:r>
            <a:endParaRPr lang="cs-CZ" sz="1400" dirty="0"/>
          </a:p>
          <a:p>
            <a:pPr marL="0" indent="0">
              <a:lnSpc>
                <a:spcPct val="85000"/>
              </a:lnSpc>
              <a:spcBef>
                <a:spcPct val="30000"/>
              </a:spcBef>
              <a:buNone/>
            </a:pPr>
            <a:r>
              <a:rPr lang="en-US" sz="1400" dirty="0"/>
              <a:t>Topic 4.3</a:t>
            </a:r>
          </a:p>
          <a:p>
            <a:pPr lvl="2">
              <a:lnSpc>
                <a:spcPct val="85000"/>
              </a:lnSpc>
              <a:spcBef>
                <a:spcPct val="30000"/>
              </a:spcBef>
            </a:pPr>
            <a:r>
              <a:rPr lang="en-US" sz="1400" dirty="0"/>
              <a:t>What is the biggest savings you can see with using a Layer 3 Switch as an Inter-VLAN Router?</a:t>
            </a:r>
          </a:p>
          <a:p>
            <a:pPr lvl="2">
              <a:lnSpc>
                <a:spcPct val="85000"/>
              </a:lnSpc>
              <a:spcBef>
                <a:spcPct val="30000"/>
              </a:spcBef>
            </a:pPr>
            <a:r>
              <a:rPr lang="en-US" sz="1400" dirty="0"/>
              <a:t>What is the impact of the no </a:t>
            </a:r>
            <a:r>
              <a:rPr lang="en-US" sz="1400" dirty="0" err="1"/>
              <a:t>switchport</a:t>
            </a:r>
            <a:r>
              <a:rPr lang="en-US" sz="1400" dirty="0"/>
              <a:t> command?</a:t>
            </a:r>
          </a:p>
          <a:p>
            <a:pPr marL="0" indent="0">
              <a:lnSpc>
                <a:spcPct val="85000"/>
              </a:lnSpc>
              <a:spcBef>
                <a:spcPct val="30000"/>
              </a:spcBef>
              <a:buNone/>
            </a:pPr>
            <a:r>
              <a:rPr lang="en-US" sz="1400" dirty="0"/>
              <a:t>Topic 4.4</a:t>
            </a:r>
          </a:p>
          <a:p>
            <a:pPr lvl="2">
              <a:lnSpc>
                <a:spcPct val="85000"/>
              </a:lnSpc>
              <a:spcBef>
                <a:spcPct val="30000"/>
              </a:spcBef>
            </a:pPr>
            <a:r>
              <a:rPr lang="en-US" sz="1400" dirty="0"/>
              <a:t>What do you think is the most common cause of errors in the implementation of Inter-VLAN Routing?</a:t>
            </a:r>
          </a:p>
          <a:p>
            <a:pPr lvl="2">
              <a:lnSpc>
                <a:spcPct val="85000"/>
              </a:lnSpc>
              <a:spcBef>
                <a:spcPct val="30000"/>
              </a:spcBef>
            </a:pPr>
            <a:r>
              <a:rPr lang="en-US" sz="1400" dirty="0"/>
              <a:t>Given all the moving parts, what kind of Inter-VLAN Routing do you think lends itself to the lowest number of implementation errors?</a:t>
            </a:r>
          </a:p>
          <a:p>
            <a:pPr lvl="2">
              <a:lnSpc>
                <a:spcPct val="85000"/>
              </a:lnSpc>
              <a:spcBef>
                <a:spcPct val="30000"/>
              </a:spcBef>
            </a:pPr>
            <a:endParaRPr lang="en-US" sz="1400" dirty="0"/>
          </a:p>
          <a:p>
            <a:pPr marL="0" indent="0">
              <a:lnSpc>
                <a:spcPct val="85000"/>
              </a:lnSpc>
              <a:spcBef>
                <a:spcPct val="30000"/>
              </a:spcBef>
              <a:buNone/>
            </a:pPr>
            <a:endParaRPr lang="en-US" dirty="0"/>
          </a:p>
          <a:p>
            <a:pPr marL="0" indent="0" eaLnBrk="1" hangingPunct="1">
              <a:lnSpc>
                <a:spcPct val="85000"/>
              </a:lnSpc>
              <a:spcBef>
                <a:spcPct val="30000"/>
              </a:spcBef>
              <a:buNone/>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Routing </a:t>
            </a:r>
            <a:r>
              <a:rPr lang="en-US" sz="2400" dirty="0"/>
              <a:t>Configuration on a Layer 3 Switch</a:t>
            </a:r>
          </a:p>
        </p:txBody>
      </p:sp>
      <p:sp>
        <p:nvSpPr>
          <p:cNvPr id="5" name="Content Placeholder 4">
            <a:extLst>
              <a:ext uri="{FF2B5EF4-FFF2-40B4-BE49-F238E27FC236}">
                <a16:creationId xmlns="" xmlns:a16="http://schemas.microsoft.com/office/drawing/2014/main" id="{6A2B5FC7-C385-2B42-B85D-E691E00BE075}"/>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Complete the following steps to configure D1 to route with R1:</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Configure the routed port. Use the </a:t>
            </a:r>
            <a:r>
              <a:rPr lang="en-US" sz="1400" b="1" dirty="0">
                <a:solidFill>
                  <a:srgbClr val="000000"/>
                </a:solidFill>
              </a:rPr>
              <a:t>no switchport </a:t>
            </a:r>
            <a:r>
              <a:rPr lang="en-US" sz="1400" dirty="0">
                <a:solidFill>
                  <a:srgbClr val="000000"/>
                </a:solidFill>
              </a:rPr>
              <a:t>command to convert the port to a routed port, then assign an IP address and subnet mask. Enable the port.</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Enable routing. Use the </a:t>
            </a:r>
            <a:r>
              <a:rPr lang="en-US" sz="1400" b="1" dirty="0">
                <a:solidFill>
                  <a:srgbClr val="000000"/>
                </a:solidFill>
              </a:rPr>
              <a:t>ip routing </a:t>
            </a:r>
            <a:r>
              <a:rPr lang="en-US" sz="1400" dirty="0">
                <a:solidFill>
                  <a:srgbClr val="000000"/>
                </a:solidFill>
              </a:rPr>
              <a:t>global configuration command to enable routing.</a:t>
            </a:r>
          </a:p>
          <a:p>
            <a:pPr marL="342900" indent="-342900" algn="l">
              <a:buFont typeface="Arial" panose="020B0604020202020204" pitchFamily="34" charset="0"/>
              <a:buChar char="•"/>
            </a:pPr>
            <a:r>
              <a:rPr lang="en-US" sz="1400" b="1" dirty="0">
                <a:solidFill>
                  <a:srgbClr val="000000"/>
                </a:solidFill>
              </a:rPr>
              <a:t>Step 3</a:t>
            </a:r>
            <a:r>
              <a:rPr lang="en-US" sz="1400" dirty="0">
                <a:solidFill>
                  <a:srgbClr val="000000"/>
                </a:solidFill>
              </a:rPr>
              <a:t>. Configure routing. Use an appropriate routing method. In this example, Single-Area OSPFv2 is configured</a:t>
            </a:r>
          </a:p>
          <a:p>
            <a:pPr marL="342900" indent="-342900" algn="l">
              <a:buFont typeface="Arial" panose="020B0604020202020204" pitchFamily="34" charset="0"/>
              <a:buChar char="•"/>
            </a:pPr>
            <a:r>
              <a:rPr lang="en-US" sz="1400" b="1" dirty="0">
                <a:solidFill>
                  <a:srgbClr val="000000"/>
                </a:solidFill>
              </a:rPr>
              <a:t>Step 4</a:t>
            </a:r>
            <a:r>
              <a:rPr lang="en-US" sz="1400" dirty="0">
                <a:solidFill>
                  <a:srgbClr val="000000"/>
                </a:solidFill>
              </a:rPr>
              <a:t>. Verify routing. Use the </a:t>
            </a:r>
            <a:r>
              <a:rPr lang="en-US" sz="1400" b="1" dirty="0">
                <a:solidFill>
                  <a:srgbClr val="000000"/>
                </a:solidFill>
              </a:rPr>
              <a:t>show ip route </a:t>
            </a:r>
            <a:r>
              <a:rPr lang="en-US" sz="1400" dirty="0">
                <a:solidFill>
                  <a:srgbClr val="000000"/>
                </a:solidFill>
              </a:rPr>
              <a:t>command.</a:t>
            </a:r>
          </a:p>
          <a:p>
            <a:pPr marL="342900" indent="-342900" algn="l">
              <a:buFont typeface="Arial" panose="020B0604020202020204" pitchFamily="34" charset="0"/>
              <a:buChar char="•"/>
            </a:pPr>
            <a:r>
              <a:rPr lang="en-US" sz="1400" b="1" dirty="0">
                <a:solidFill>
                  <a:srgbClr val="000000"/>
                </a:solidFill>
              </a:rPr>
              <a:t>Step 5</a:t>
            </a:r>
            <a:r>
              <a:rPr lang="en-US" sz="1400" dirty="0">
                <a:solidFill>
                  <a:srgbClr val="000000"/>
                </a:solidFill>
              </a:rPr>
              <a:t>. Verify connectivity. Use the </a:t>
            </a:r>
            <a:r>
              <a:rPr lang="en-US" sz="1400" b="1" dirty="0">
                <a:solidFill>
                  <a:srgbClr val="000000"/>
                </a:solidFill>
              </a:rPr>
              <a:t>ping </a:t>
            </a:r>
            <a:r>
              <a:rPr lang="en-US" sz="1400" dirty="0">
                <a:solidFill>
                  <a:srgbClr val="000000"/>
                </a:solidFill>
              </a:rPr>
              <a:t>command to verify reachability.</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5240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solidFill>
                  <a:schemeClr val="tx1"/>
                </a:solidFill>
              </a:rPr>
              <a:t>https://www.practicalnetworking.net/stand-alone/routing-between-vlans</a:t>
            </a:r>
            <a:r>
              <a:rPr lang="cs-CZ" dirty="0"/>
              <a:t>/</a:t>
            </a:r>
          </a:p>
        </p:txBody>
      </p:sp>
      <p:sp>
        <p:nvSpPr>
          <p:cNvPr id="3" name="Nadpis 2"/>
          <p:cNvSpPr>
            <a:spLocks noGrp="1"/>
          </p:cNvSpPr>
          <p:nvPr>
            <p:ph type="title"/>
          </p:nvPr>
        </p:nvSpPr>
        <p:spPr/>
        <p:txBody>
          <a:bodyPr/>
          <a:lstStyle/>
          <a:p>
            <a:r>
              <a:rPr lang="cs-CZ" dirty="0" smtClean="0"/>
              <a:t>Praktický příklad</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28" y="2097930"/>
            <a:ext cx="5287736" cy="245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22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117520"/>
            <a:ext cx="8345488" cy="731837"/>
          </a:xfrm>
          <a:solidFill>
            <a:schemeClr val="bg2">
              <a:lumMod val="20000"/>
              <a:lumOff val="80000"/>
            </a:schemeClr>
          </a:solidFill>
        </p:spPr>
        <p:txBody>
          <a:bodyPr/>
          <a:lstStyle/>
          <a:p>
            <a:r>
              <a:rPr lang="en-US" sz="2400" dirty="0" smtClean="0"/>
              <a:t>Packet </a:t>
            </a:r>
            <a:r>
              <a:rPr lang="en-US" sz="2400" dirty="0"/>
              <a:t>Tracer – Configure Layer 3 Switching and inter-VLAN Routing</a:t>
            </a:r>
          </a:p>
        </p:txBody>
      </p:sp>
      <p:sp>
        <p:nvSpPr>
          <p:cNvPr id="4" name="Content Placeholder 3">
            <a:extLst>
              <a:ext uri="{FF2B5EF4-FFF2-40B4-BE49-F238E27FC236}">
                <a16:creationId xmlns="" xmlns:a16="http://schemas.microsoft.com/office/drawing/2014/main" id="{DE6F4BC0-DF4D-5F46-8881-7FE2E0F45747}"/>
              </a:ext>
            </a:extLst>
          </p:cNvPr>
          <p:cNvSpPr>
            <a:spLocks noGrp="1"/>
          </p:cNvSpPr>
          <p:nvPr>
            <p:ph idx="1"/>
          </p:nvPr>
        </p:nvSpPr>
        <p:spPr>
          <a:xfrm>
            <a:off x="283073" y="1037333"/>
            <a:ext cx="8280057" cy="3549864"/>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Part 1: Configure Layer 3 Switching</a:t>
            </a:r>
          </a:p>
          <a:p>
            <a:pPr marL="285750" indent="-285750" algn="l">
              <a:buFont typeface="Arial" panose="020B0604020202020204" pitchFamily="34" charset="0"/>
              <a:buChar char="•"/>
            </a:pPr>
            <a:r>
              <a:rPr lang="en-US" sz="1800" dirty="0">
                <a:solidFill>
                  <a:srgbClr val="000000"/>
                </a:solidFill>
              </a:rPr>
              <a:t>Part 2: Configure Inter-VLAN Routing</a:t>
            </a:r>
          </a:p>
          <a:p>
            <a:pPr marL="285750" indent="-285750" algn="l">
              <a:buFont typeface="Arial" panose="020B0604020202020204" pitchFamily="34" charset="0"/>
              <a:buChar char="•"/>
            </a:pPr>
            <a:r>
              <a:rPr lang="en-US" sz="1800" dirty="0">
                <a:solidFill>
                  <a:srgbClr val="000000"/>
                </a:solidFill>
              </a:rPr>
              <a:t>Part 3: Configure IPv6 Inter-VLAN Routing</a:t>
            </a:r>
          </a:p>
          <a:p>
            <a:pPr marL="0" indent="0" algn="l"/>
            <a:endParaRPr lang="en-US" sz="1600" dirty="0">
              <a:solidFill>
                <a:srgbClr val="000000"/>
              </a:solidFill>
            </a:endParaRPr>
          </a:p>
        </p:txBody>
      </p:sp>
    </p:spTree>
    <p:extLst>
      <p:ext uri="{BB962C8B-B14F-4D97-AF65-F5344CB8AC3E}">
        <p14:creationId xmlns:p14="http://schemas.microsoft.com/office/powerpoint/2010/main" val="274348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9136"/>
            <a:ext cx="7848344" cy="1468664"/>
          </a:xfrm>
        </p:spPr>
        <p:txBody>
          <a:bodyPr/>
          <a:lstStyle/>
          <a:p>
            <a:r>
              <a:rPr lang="en-US" dirty="0">
                <a:solidFill>
                  <a:srgbClr val="0070C0"/>
                </a:solidFill>
              </a:rPr>
              <a:t>4.4 Troubleshoot Inter-VLAN Routing</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Common </a:t>
            </a:r>
            <a:r>
              <a:rPr lang="en-US" sz="2400" dirty="0"/>
              <a:t>Inter-VLAN Issues</a:t>
            </a:r>
          </a:p>
        </p:txBody>
      </p:sp>
      <p:sp>
        <p:nvSpPr>
          <p:cNvPr id="8" name="Content Placeholder 7">
            <a:extLst>
              <a:ext uri="{FF2B5EF4-FFF2-40B4-BE49-F238E27FC236}">
                <a16:creationId xmlns="" xmlns:a16="http://schemas.microsoft.com/office/drawing/2014/main" id="{87FF55C3-C76C-9F46-AE63-C8A154747E76}"/>
              </a:ext>
            </a:extLst>
          </p:cNvPr>
          <p:cNvSpPr>
            <a:spLocks noGrp="1"/>
          </p:cNvSpPr>
          <p:nvPr>
            <p:ph idx="1"/>
          </p:nvPr>
        </p:nvSpPr>
        <p:spPr>
          <a:xfrm>
            <a:off x="474662" y="731838"/>
            <a:ext cx="8280057" cy="960378"/>
          </a:xfrm>
        </p:spPr>
        <p:txBody>
          <a:bodyPr/>
          <a:lstStyle/>
          <a:p>
            <a:pPr marL="0" indent="0" algn="l"/>
            <a:r>
              <a:rPr lang="en-US" sz="1400" dirty="0">
                <a:solidFill>
                  <a:srgbClr val="000000"/>
                </a:solidFill>
              </a:rPr>
              <a:t>There are a number of reasons why an inter-VAN configuration may not work. All are related to connectivity issues</a:t>
            </a:r>
            <a:r>
              <a:rPr lang="en-US" sz="1400" dirty="0">
                <a:solidFill>
                  <a:srgbClr val="FF0000"/>
                </a:solidFill>
              </a:rPr>
              <a:t>. First</a:t>
            </a:r>
            <a:r>
              <a:rPr lang="en-US" sz="1400" dirty="0">
                <a:solidFill>
                  <a:srgbClr val="000000"/>
                </a:solidFill>
              </a:rPr>
              <a:t>, check the physical layer to resolve any issues where a cable might be connected to the </a:t>
            </a:r>
            <a:r>
              <a:rPr lang="en-US" sz="1400" dirty="0">
                <a:solidFill>
                  <a:srgbClr val="FF0000"/>
                </a:solidFill>
              </a:rPr>
              <a:t>wrong port</a:t>
            </a:r>
            <a:r>
              <a:rPr lang="en-US" sz="1400" dirty="0">
                <a:solidFill>
                  <a:srgbClr val="000000"/>
                </a:solidFill>
              </a:rPr>
              <a:t>. If the connections are correct, then use the list in the table for other common reasons why inter-VLAN connectivity may fail.</a:t>
            </a:r>
          </a:p>
        </p:txBody>
      </p:sp>
      <p:graphicFrame>
        <p:nvGraphicFramePr>
          <p:cNvPr id="2" name="Table 1">
            <a:extLst>
              <a:ext uri="{FF2B5EF4-FFF2-40B4-BE49-F238E27FC236}">
                <a16:creationId xmlns="" xmlns:a16="http://schemas.microsoft.com/office/drawing/2014/main" id="{78EB83A5-D0D7-764A-A699-034467777164}"/>
              </a:ext>
            </a:extLst>
          </p:cNvPr>
          <p:cNvGraphicFramePr>
            <a:graphicFrameLocks noGrp="1"/>
          </p:cNvGraphicFramePr>
          <p:nvPr>
            <p:extLst>
              <p:ext uri="{D42A27DB-BD31-4B8C-83A1-F6EECF244321}">
                <p14:modId xmlns:p14="http://schemas.microsoft.com/office/powerpoint/2010/main" val="1035335464"/>
              </p:ext>
            </p:extLst>
          </p:nvPr>
        </p:nvGraphicFramePr>
        <p:xfrm>
          <a:off x="474662" y="1692215"/>
          <a:ext cx="7776204" cy="2946400"/>
        </p:xfrm>
        <a:graphic>
          <a:graphicData uri="http://schemas.openxmlformats.org/drawingml/2006/table">
            <a:tbl>
              <a:tblPr firstRow="1" bandRow="1">
                <a:tableStyleId>{5C22544A-7EE6-4342-B048-85BDC9FD1C3A}</a:tableStyleId>
              </a:tblPr>
              <a:tblGrid>
                <a:gridCol w="1907032">
                  <a:extLst>
                    <a:ext uri="{9D8B030D-6E8A-4147-A177-3AD203B41FA5}">
                      <a16:colId xmlns="" xmlns:a16="http://schemas.microsoft.com/office/drawing/2014/main" val="3444611650"/>
                    </a:ext>
                  </a:extLst>
                </a:gridCol>
                <a:gridCol w="3508744">
                  <a:extLst>
                    <a:ext uri="{9D8B030D-6E8A-4147-A177-3AD203B41FA5}">
                      <a16:colId xmlns="" xmlns:a16="http://schemas.microsoft.com/office/drawing/2014/main" val="3664335541"/>
                    </a:ext>
                  </a:extLst>
                </a:gridCol>
                <a:gridCol w="2360428">
                  <a:extLst>
                    <a:ext uri="{9D8B030D-6E8A-4147-A177-3AD203B41FA5}">
                      <a16:colId xmlns="" xmlns:a16="http://schemas.microsoft.com/office/drawing/2014/main" val="98388774"/>
                    </a:ext>
                  </a:extLst>
                </a:gridCol>
              </a:tblGrid>
              <a:tr h="370840">
                <a:tc>
                  <a:txBody>
                    <a:bodyPr/>
                    <a:lstStyle/>
                    <a:p>
                      <a:pPr algn="l" fontAlgn="ctr"/>
                      <a:r>
                        <a:rPr lang="en-US" sz="1200" b="1" dirty="0">
                          <a:effectLst/>
                        </a:rPr>
                        <a:t>Issue Type</a:t>
                      </a:r>
                      <a:endParaRPr lang="en-US" sz="1200" dirty="0">
                        <a:effectLst/>
                      </a:endParaRPr>
                    </a:p>
                  </a:txBody>
                  <a:tcPr marL="47625" marR="47625" marT="47625" marB="47625" anchor="ctr"/>
                </a:tc>
                <a:tc>
                  <a:txBody>
                    <a:bodyPr/>
                    <a:lstStyle/>
                    <a:p>
                      <a:pPr algn="l" fontAlgn="ctr"/>
                      <a:r>
                        <a:rPr lang="en-US" sz="1200" b="1" dirty="0">
                          <a:effectLst/>
                        </a:rPr>
                        <a:t>How to Fix</a:t>
                      </a:r>
                      <a:endParaRPr lang="en-US" sz="1200" dirty="0">
                        <a:effectLst/>
                      </a:endParaRPr>
                    </a:p>
                  </a:txBody>
                  <a:tcPr marL="47625" marR="47625" marT="47625" marB="47625" anchor="ctr"/>
                </a:tc>
                <a:tc>
                  <a:txBody>
                    <a:bodyPr/>
                    <a:lstStyle/>
                    <a:p>
                      <a:pPr algn="l" fontAlgn="ctr"/>
                      <a:r>
                        <a:rPr lang="en-US" sz="1200" b="1" dirty="0">
                          <a:effectLst/>
                        </a:rPr>
                        <a:t>How to Verify</a:t>
                      </a:r>
                      <a:endParaRPr lang="en-US" sz="1200" dirty="0">
                        <a:effectLst/>
                      </a:endParaRPr>
                    </a:p>
                  </a:txBody>
                  <a:tcPr marL="47625" marR="47625" marT="47625" marB="47625" anchor="ctr"/>
                </a:tc>
                <a:extLst>
                  <a:ext uri="{0D108BD9-81ED-4DB2-BD59-A6C34878D82A}">
                    <a16:rowId xmlns="" xmlns:a16="http://schemas.microsoft.com/office/drawing/2014/main" val="778780134"/>
                  </a:ext>
                </a:extLst>
              </a:tr>
              <a:tr h="370840">
                <a:tc>
                  <a:txBody>
                    <a:bodyPr/>
                    <a:lstStyle/>
                    <a:p>
                      <a:pPr fontAlgn="ctr"/>
                      <a:r>
                        <a:rPr lang="en-US" sz="1200" b="0" dirty="0">
                          <a:effectLst/>
                        </a:rPr>
                        <a:t>Missing VLANs</a:t>
                      </a:r>
                    </a:p>
                  </a:txBody>
                  <a:tcPr marL="47625" marR="47625" marT="47625" marB="47625" anchor="ctr"/>
                </a:tc>
                <a:tc>
                  <a:txBody>
                    <a:bodyPr/>
                    <a:lstStyle/>
                    <a:p>
                      <a:pPr fontAlgn="ctr">
                        <a:buFont typeface="Arial" panose="020B0604020202020204" pitchFamily="34" charset="0"/>
                        <a:buChar char="•"/>
                      </a:pPr>
                      <a:r>
                        <a:rPr lang="en-US" sz="1200" b="0" dirty="0">
                          <a:effectLst/>
                        </a:rPr>
                        <a:t>Create (or re-create) the VLAN if it does not exist.</a:t>
                      </a:r>
                    </a:p>
                    <a:p>
                      <a:pPr fontAlgn="ctr">
                        <a:buFont typeface="Arial" panose="020B0604020202020204" pitchFamily="34" charset="0"/>
                        <a:buChar char="•"/>
                      </a:pPr>
                      <a:r>
                        <a:rPr lang="en-US" sz="1200" b="0" dirty="0">
                          <a:effectLst/>
                        </a:rPr>
                        <a:t>Ensure host port is assigned to the correct VLAN.</a:t>
                      </a:r>
                    </a:p>
                  </a:txBody>
                  <a:tcPr marL="47625" marR="47625" marT="47625" marB="47625" anchor="ctr"/>
                </a:tc>
                <a:tc>
                  <a:txBody>
                    <a:bodyPr/>
                    <a:lstStyle/>
                    <a:p>
                      <a:pPr rtl="0" fontAlgn="ctr"/>
                      <a:r>
                        <a:rPr lang="en-US" sz="1200" b="1" dirty="0">
                          <a:effectLst/>
                        </a:rPr>
                        <a:t>show vlan [brief]</a:t>
                      </a:r>
                      <a:r>
                        <a:rPr lang="en-US" sz="1200" b="0" dirty="0">
                          <a:effectLst/>
                        </a:rPr>
                        <a:t/>
                      </a:r>
                      <a:br>
                        <a:rPr lang="en-US" sz="1200" b="0" dirty="0">
                          <a:effectLst/>
                        </a:rPr>
                      </a:br>
                      <a:r>
                        <a:rPr lang="en-US" sz="1200" b="1" dirty="0">
                          <a:effectLst/>
                        </a:rPr>
                        <a:t>show interfaces switchport</a:t>
                      </a:r>
                      <a:r>
                        <a:rPr lang="en-US" sz="1200" b="0" dirty="0">
                          <a:effectLst/>
                        </a:rPr>
                        <a:t/>
                      </a:r>
                      <a:br>
                        <a:rPr lang="en-US" sz="1200" b="0" dirty="0">
                          <a:effectLst/>
                        </a:rPr>
                      </a:br>
                      <a:r>
                        <a:rPr lang="en-US" sz="1200" b="1" dirty="0">
                          <a:effectLst/>
                        </a:rPr>
                        <a:t>ping</a:t>
                      </a:r>
                      <a:endParaRPr lang="en-US" sz="1200" b="0" dirty="0">
                        <a:effectLst/>
                      </a:endParaRPr>
                    </a:p>
                  </a:txBody>
                  <a:tcPr marL="47625" marR="47625" marT="47625" marB="47625" anchor="ctr"/>
                </a:tc>
                <a:extLst>
                  <a:ext uri="{0D108BD9-81ED-4DB2-BD59-A6C34878D82A}">
                    <a16:rowId xmlns="" xmlns:a16="http://schemas.microsoft.com/office/drawing/2014/main" val="3833033599"/>
                  </a:ext>
                </a:extLst>
              </a:tr>
              <a:tr h="370840">
                <a:tc>
                  <a:txBody>
                    <a:bodyPr/>
                    <a:lstStyle/>
                    <a:p>
                      <a:pPr fontAlgn="ctr"/>
                      <a:r>
                        <a:rPr lang="en-US" sz="1200" b="0" dirty="0">
                          <a:effectLst/>
                        </a:rPr>
                        <a:t>Switch Trunk Port Issues</a:t>
                      </a:r>
                    </a:p>
                  </a:txBody>
                  <a:tcPr marL="47625" marR="47625" marT="47625" marB="47625" anchor="ctr"/>
                </a:tc>
                <a:tc>
                  <a:txBody>
                    <a:bodyPr/>
                    <a:lstStyle/>
                    <a:p>
                      <a:pPr fontAlgn="ctr">
                        <a:buFont typeface="Arial" panose="020B0604020202020204" pitchFamily="34" charset="0"/>
                        <a:buChar char="•"/>
                      </a:pPr>
                      <a:r>
                        <a:rPr lang="en-US" sz="1200" b="0" dirty="0">
                          <a:effectLst/>
                        </a:rPr>
                        <a:t>Ensure trunks are configured correctly.</a:t>
                      </a:r>
                    </a:p>
                    <a:p>
                      <a:pPr fontAlgn="ctr">
                        <a:buFont typeface="Arial" panose="020B0604020202020204" pitchFamily="34" charset="0"/>
                        <a:buChar char="•"/>
                      </a:pPr>
                      <a:r>
                        <a:rPr lang="en-US" sz="1200" b="0" dirty="0">
                          <a:effectLst/>
                        </a:rPr>
                        <a:t>Ensure port is a trunk port and enabled.</a:t>
                      </a:r>
                    </a:p>
                  </a:txBody>
                  <a:tcPr marL="47625" marR="47625" marT="47625" marB="47625" anchor="ctr"/>
                </a:tc>
                <a:tc>
                  <a:txBody>
                    <a:bodyPr/>
                    <a:lstStyle/>
                    <a:p>
                      <a:pPr rtl="0" fontAlgn="ctr"/>
                      <a:r>
                        <a:rPr lang="en-US" sz="1200" b="1" dirty="0">
                          <a:effectLst/>
                        </a:rPr>
                        <a:t>show interface trunk</a:t>
                      </a:r>
                      <a:r>
                        <a:rPr lang="en-US" sz="1200" b="0" dirty="0">
                          <a:effectLst/>
                        </a:rPr>
                        <a:t/>
                      </a:r>
                      <a:br>
                        <a:rPr lang="en-US" sz="1200" b="0" dirty="0">
                          <a:effectLst/>
                        </a:rPr>
                      </a:br>
                      <a:r>
                        <a:rPr lang="en-US" sz="1200" b="1" dirty="0">
                          <a:effectLst/>
                        </a:rPr>
                        <a:t>show running-config</a:t>
                      </a:r>
                      <a:endParaRPr lang="en-US" sz="1200" b="0" dirty="0">
                        <a:effectLst/>
                      </a:endParaRPr>
                    </a:p>
                  </a:txBody>
                  <a:tcPr marL="47625" marR="47625" marT="47625" marB="47625" anchor="ctr"/>
                </a:tc>
                <a:extLst>
                  <a:ext uri="{0D108BD9-81ED-4DB2-BD59-A6C34878D82A}">
                    <a16:rowId xmlns="" xmlns:a16="http://schemas.microsoft.com/office/drawing/2014/main" val="3645173122"/>
                  </a:ext>
                </a:extLst>
              </a:tr>
              <a:tr h="370840">
                <a:tc>
                  <a:txBody>
                    <a:bodyPr/>
                    <a:lstStyle/>
                    <a:p>
                      <a:pPr fontAlgn="ctr"/>
                      <a:r>
                        <a:rPr lang="en-US" sz="1200" b="0" dirty="0">
                          <a:effectLst/>
                        </a:rPr>
                        <a:t>Switch Access Port Issues</a:t>
                      </a:r>
                    </a:p>
                  </a:txBody>
                  <a:tcPr marL="47625" marR="47625" marT="47625" marB="47625" anchor="ctr"/>
                </a:tc>
                <a:tc>
                  <a:txBody>
                    <a:bodyPr/>
                    <a:lstStyle/>
                    <a:p>
                      <a:pPr fontAlgn="ctr">
                        <a:buFont typeface="Arial" panose="020B0604020202020204" pitchFamily="34" charset="0"/>
                        <a:buChar char="•"/>
                      </a:pPr>
                      <a:r>
                        <a:rPr lang="en-US" sz="1200" b="0" dirty="0">
                          <a:effectLst/>
                        </a:rPr>
                        <a:t>Assign correct VLAN to access port.</a:t>
                      </a:r>
                    </a:p>
                    <a:p>
                      <a:pPr fontAlgn="ctr">
                        <a:buFont typeface="Arial" panose="020B0604020202020204" pitchFamily="34" charset="0"/>
                        <a:buChar char="•"/>
                      </a:pPr>
                      <a:r>
                        <a:rPr lang="en-US" sz="1200" b="0" dirty="0">
                          <a:effectLst/>
                        </a:rPr>
                        <a:t>Ensure port is an access port and enabled.</a:t>
                      </a:r>
                    </a:p>
                    <a:p>
                      <a:pPr fontAlgn="ctr">
                        <a:buFont typeface="Arial" panose="020B0604020202020204" pitchFamily="34" charset="0"/>
                        <a:buChar char="•"/>
                      </a:pPr>
                      <a:r>
                        <a:rPr lang="en-US" sz="1200" b="0" dirty="0">
                          <a:effectLst/>
                        </a:rPr>
                        <a:t>Host is incorrectly configured in the wrong subnet.</a:t>
                      </a:r>
                    </a:p>
                  </a:txBody>
                  <a:tcPr marL="47625" marR="47625" marT="47625" marB="47625" anchor="ctr"/>
                </a:tc>
                <a:tc>
                  <a:txBody>
                    <a:bodyPr/>
                    <a:lstStyle/>
                    <a:p>
                      <a:pPr rtl="0" fontAlgn="ctr"/>
                      <a:r>
                        <a:rPr lang="en-US" sz="1200" b="1" dirty="0">
                          <a:effectLst/>
                        </a:rPr>
                        <a:t>show interfaces switchport</a:t>
                      </a:r>
                      <a:r>
                        <a:rPr lang="en-US" sz="1200" b="0" dirty="0">
                          <a:effectLst/>
                        </a:rPr>
                        <a:t/>
                      </a:r>
                      <a:br>
                        <a:rPr lang="en-US" sz="1200" b="0" dirty="0">
                          <a:effectLst/>
                        </a:rPr>
                      </a:br>
                      <a:r>
                        <a:rPr lang="en-US" sz="1200" b="1" dirty="0">
                          <a:effectLst/>
                        </a:rPr>
                        <a:t>show running-config interface</a:t>
                      </a:r>
                      <a:r>
                        <a:rPr lang="en-US" sz="1200" b="0" dirty="0">
                          <a:effectLst/>
                        </a:rPr>
                        <a:t/>
                      </a:r>
                      <a:br>
                        <a:rPr lang="en-US" sz="1200" b="0" dirty="0">
                          <a:effectLst/>
                        </a:rPr>
                      </a:br>
                      <a:r>
                        <a:rPr lang="en-US" sz="1200" b="1" dirty="0">
                          <a:effectLst/>
                        </a:rPr>
                        <a:t>ipconfig</a:t>
                      </a:r>
                      <a:endParaRPr lang="en-US" sz="1200" b="0" dirty="0">
                        <a:effectLst/>
                      </a:endParaRPr>
                    </a:p>
                  </a:txBody>
                  <a:tcPr marL="47625" marR="47625" marT="47625" marB="47625" anchor="ctr"/>
                </a:tc>
                <a:extLst>
                  <a:ext uri="{0D108BD9-81ED-4DB2-BD59-A6C34878D82A}">
                    <a16:rowId xmlns="" xmlns:a16="http://schemas.microsoft.com/office/drawing/2014/main" val="1924430848"/>
                  </a:ext>
                </a:extLst>
              </a:tr>
              <a:tr h="370840">
                <a:tc>
                  <a:txBody>
                    <a:bodyPr/>
                    <a:lstStyle/>
                    <a:p>
                      <a:pPr fontAlgn="ctr"/>
                      <a:r>
                        <a:rPr lang="en-US" sz="1200" b="0" dirty="0">
                          <a:effectLst/>
                        </a:rPr>
                        <a:t>Router Configuration Issues</a:t>
                      </a:r>
                    </a:p>
                  </a:txBody>
                  <a:tcPr marL="47625" marR="47625" marT="47625" marB="47625" anchor="ctr"/>
                </a:tc>
                <a:tc>
                  <a:txBody>
                    <a:bodyPr/>
                    <a:lstStyle/>
                    <a:p>
                      <a:pPr fontAlgn="ctr">
                        <a:buFont typeface="Arial" panose="020B0604020202020204" pitchFamily="34" charset="0"/>
                        <a:buChar char="•"/>
                      </a:pPr>
                      <a:r>
                        <a:rPr lang="en-US" sz="1200" b="0" dirty="0">
                          <a:effectLst/>
                        </a:rPr>
                        <a:t>Router subinterface IPv4 address is incorrectly configured.</a:t>
                      </a:r>
                    </a:p>
                    <a:p>
                      <a:pPr fontAlgn="ctr">
                        <a:buFont typeface="Arial" panose="020B0604020202020204" pitchFamily="34" charset="0"/>
                        <a:buChar char="•"/>
                      </a:pPr>
                      <a:r>
                        <a:rPr lang="en-US" sz="1200" b="0" dirty="0">
                          <a:effectLst/>
                        </a:rPr>
                        <a:t>Router subinterface is assigned to the VLAN ID.</a:t>
                      </a:r>
                    </a:p>
                  </a:txBody>
                  <a:tcPr marL="47625" marR="47625" marT="47625" marB="47625" anchor="ctr"/>
                </a:tc>
                <a:tc>
                  <a:txBody>
                    <a:bodyPr/>
                    <a:lstStyle/>
                    <a:p>
                      <a:pPr fontAlgn="ctr"/>
                      <a:r>
                        <a:rPr lang="en-US" sz="1200" b="1" dirty="0">
                          <a:effectLst/>
                        </a:rPr>
                        <a:t>show ip interface brief</a:t>
                      </a:r>
                      <a:r>
                        <a:rPr lang="en-US" sz="1200" b="0" dirty="0">
                          <a:effectLst/>
                        </a:rPr>
                        <a:t/>
                      </a:r>
                      <a:br>
                        <a:rPr lang="en-US" sz="1200" b="0" dirty="0">
                          <a:effectLst/>
                        </a:rPr>
                      </a:br>
                      <a:r>
                        <a:rPr lang="en-US" sz="1200" b="1" dirty="0">
                          <a:effectLst/>
                        </a:rPr>
                        <a:t>show interfaces</a:t>
                      </a:r>
                      <a:endParaRPr lang="en-US" sz="1200" b="0" dirty="0">
                        <a:effectLst/>
                      </a:endParaRPr>
                    </a:p>
                  </a:txBody>
                  <a:tcPr marL="47625" marR="47625" marT="47625" marB="47625" anchor="ctr"/>
                </a:tc>
                <a:extLst>
                  <a:ext uri="{0D108BD9-81ED-4DB2-BD59-A6C34878D82A}">
                    <a16:rowId xmlns="" xmlns:a16="http://schemas.microsoft.com/office/drawing/2014/main" val="686722580"/>
                  </a:ext>
                </a:extLst>
              </a:tr>
            </a:tbl>
          </a:graphicData>
        </a:graphic>
      </p:graphicFrame>
    </p:spTree>
    <p:extLst>
      <p:ext uri="{BB962C8B-B14F-4D97-AF65-F5344CB8AC3E}">
        <p14:creationId xmlns:p14="http://schemas.microsoft.com/office/powerpoint/2010/main" val="16215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Troubleshoot </a:t>
            </a:r>
            <a:r>
              <a:rPr lang="en-US" sz="2400" dirty="0"/>
              <a:t>Inter-VLAN Routing Scenario</a:t>
            </a:r>
          </a:p>
        </p:txBody>
      </p:sp>
      <p:sp>
        <p:nvSpPr>
          <p:cNvPr id="5" name="Content Placeholder 4">
            <a:extLst>
              <a:ext uri="{FF2B5EF4-FFF2-40B4-BE49-F238E27FC236}">
                <a16:creationId xmlns="" xmlns:a16="http://schemas.microsoft.com/office/drawing/2014/main" id="{2CA6C124-9D8D-ED4E-8A18-2317D9C90B50}"/>
              </a:ext>
            </a:extLst>
          </p:cNvPr>
          <p:cNvSpPr>
            <a:spLocks noGrp="1"/>
          </p:cNvSpPr>
          <p:nvPr>
            <p:ph idx="1"/>
          </p:nvPr>
        </p:nvSpPr>
        <p:spPr>
          <a:xfrm>
            <a:off x="141316" y="1031358"/>
            <a:ext cx="3931981" cy="1083192"/>
          </a:xfrm>
        </p:spPr>
        <p:txBody>
          <a:bodyPr/>
          <a:lstStyle/>
          <a:p>
            <a:pPr marL="0" indent="0" algn="l"/>
            <a:r>
              <a:rPr lang="en-US" sz="1400" dirty="0">
                <a:solidFill>
                  <a:srgbClr val="000000"/>
                </a:solidFill>
              </a:rPr>
              <a:t>Examples of some of these inter-VLAN routing problems will now be covered in more detail. This topology will be used for all of these issues.</a:t>
            </a:r>
          </a:p>
          <a:p>
            <a:pPr marL="0" indent="0" algn="l"/>
            <a:endParaRPr lang="en-US" sz="1400" b="1" dirty="0">
              <a:solidFill>
                <a:srgbClr val="000000"/>
              </a:solidFill>
            </a:endParaRPr>
          </a:p>
        </p:txBody>
      </p:sp>
      <p:graphicFrame>
        <p:nvGraphicFramePr>
          <p:cNvPr id="11" name="Table 10">
            <a:extLst>
              <a:ext uri="{FF2B5EF4-FFF2-40B4-BE49-F238E27FC236}">
                <a16:creationId xmlns="" xmlns:a16="http://schemas.microsoft.com/office/drawing/2014/main" id="{4B7E334E-9723-7447-9243-5333D300CF41}"/>
              </a:ext>
            </a:extLst>
          </p:cNvPr>
          <p:cNvGraphicFramePr>
            <a:graphicFrameLocks noGrp="1"/>
          </p:cNvGraphicFramePr>
          <p:nvPr>
            <p:extLst>
              <p:ext uri="{D42A27DB-BD31-4B8C-83A1-F6EECF244321}">
                <p14:modId xmlns:p14="http://schemas.microsoft.com/office/powerpoint/2010/main" val="2879973362"/>
              </p:ext>
            </p:extLst>
          </p:nvPr>
        </p:nvGraphicFramePr>
        <p:xfrm>
          <a:off x="474662" y="2366815"/>
          <a:ext cx="3499137" cy="1854200"/>
        </p:xfrm>
        <a:graphic>
          <a:graphicData uri="http://schemas.openxmlformats.org/drawingml/2006/table">
            <a:tbl>
              <a:tblPr firstRow="1" bandRow="1">
                <a:tableStyleId>{5C22544A-7EE6-4342-B048-85BDC9FD1C3A}</a:tableStyleId>
              </a:tblPr>
              <a:tblGrid>
                <a:gridCol w="1258445">
                  <a:extLst>
                    <a:ext uri="{9D8B030D-6E8A-4147-A177-3AD203B41FA5}">
                      <a16:colId xmlns="" xmlns:a16="http://schemas.microsoft.com/office/drawing/2014/main" val="1064177793"/>
                    </a:ext>
                  </a:extLst>
                </a:gridCol>
                <a:gridCol w="648586">
                  <a:extLst>
                    <a:ext uri="{9D8B030D-6E8A-4147-A177-3AD203B41FA5}">
                      <a16:colId xmlns="" xmlns:a16="http://schemas.microsoft.com/office/drawing/2014/main" val="133967715"/>
                    </a:ext>
                  </a:extLst>
                </a:gridCol>
                <a:gridCol w="1592106">
                  <a:extLst>
                    <a:ext uri="{9D8B030D-6E8A-4147-A177-3AD203B41FA5}">
                      <a16:colId xmlns="" xmlns:a16="http://schemas.microsoft.com/office/drawing/2014/main" val="2509370421"/>
                    </a:ext>
                  </a:extLst>
                </a:gridCol>
              </a:tblGrid>
              <a:tr h="370840">
                <a:tc gridSpan="3">
                  <a:txBody>
                    <a:bodyPr/>
                    <a:lstStyle/>
                    <a:p>
                      <a:r>
                        <a:rPr lang="en-US" dirty="0"/>
                        <a:t>Router R1 Subinterfaces</a:t>
                      </a:r>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949119035"/>
                  </a:ext>
                </a:extLst>
              </a:tr>
              <a:tr h="370840">
                <a:tc>
                  <a:txBody>
                    <a:bodyPr/>
                    <a:lstStyle/>
                    <a:p>
                      <a:pPr algn="l" fontAlgn="ctr"/>
                      <a:r>
                        <a:rPr lang="en-US" b="1" dirty="0">
                          <a:effectLst/>
                        </a:rPr>
                        <a:t>Subinterface</a:t>
                      </a:r>
                      <a:endParaRPr lang="en-US" dirty="0">
                        <a:effectLst/>
                      </a:endParaRPr>
                    </a:p>
                  </a:txBody>
                  <a:tcPr marL="47625" marR="47625" marT="47625" marB="47625" anchor="ctr"/>
                </a:tc>
                <a:tc>
                  <a:txBody>
                    <a:bodyPr/>
                    <a:lstStyle/>
                    <a:p>
                      <a:pPr algn="l" fontAlgn="ctr"/>
                      <a:r>
                        <a:rPr lang="en-US" b="1" dirty="0">
                          <a:effectLst/>
                        </a:rPr>
                        <a:t>VLAN</a:t>
                      </a:r>
                      <a:endParaRPr lang="en-US" dirty="0">
                        <a:effectLst/>
                      </a:endParaRPr>
                    </a:p>
                  </a:txBody>
                  <a:tcPr marL="47625" marR="47625" marT="47625" marB="47625" anchor="ctr"/>
                </a:tc>
                <a:tc>
                  <a:txBody>
                    <a:bodyPr/>
                    <a:lstStyle/>
                    <a:p>
                      <a:pPr algn="l" fontAlgn="ctr"/>
                      <a:r>
                        <a:rPr lang="en-US" b="1" dirty="0">
                          <a:effectLst/>
                        </a:rPr>
                        <a:t>IP Address</a:t>
                      </a:r>
                      <a:endParaRPr lang="en-US" dirty="0">
                        <a:effectLst/>
                      </a:endParaRPr>
                    </a:p>
                  </a:txBody>
                  <a:tcPr marL="47625" marR="47625" marT="47625" marB="47625" anchor="ctr"/>
                </a:tc>
                <a:extLst>
                  <a:ext uri="{0D108BD9-81ED-4DB2-BD59-A6C34878D82A}">
                    <a16:rowId xmlns="" xmlns:a16="http://schemas.microsoft.com/office/drawing/2014/main" val="3554507810"/>
                  </a:ext>
                </a:extLst>
              </a:tr>
              <a:tr h="370840">
                <a:tc>
                  <a:txBody>
                    <a:bodyPr/>
                    <a:lstStyle/>
                    <a:p>
                      <a:pPr fontAlgn="ctr"/>
                      <a:r>
                        <a:rPr lang="en-US" b="0" dirty="0">
                          <a:effectLst/>
                        </a:rPr>
                        <a:t>G0/0/0.10</a:t>
                      </a:r>
                    </a:p>
                  </a:txBody>
                  <a:tcPr marL="47625" marR="47625" marT="47625" marB="47625" anchor="ctr"/>
                </a:tc>
                <a:tc>
                  <a:txBody>
                    <a:bodyPr/>
                    <a:lstStyle/>
                    <a:p>
                      <a:pPr fontAlgn="ctr"/>
                      <a:r>
                        <a:rPr lang="en-US" b="0" dirty="0">
                          <a:effectLst/>
                        </a:rPr>
                        <a:t>10</a:t>
                      </a:r>
                    </a:p>
                  </a:txBody>
                  <a:tcPr marL="47625" marR="47625" marT="47625" marB="47625" anchor="ctr"/>
                </a:tc>
                <a:tc>
                  <a:txBody>
                    <a:bodyPr/>
                    <a:lstStyle/>
                    <a:p>
                      <a:pPr fontAlgn="ctr"/>
                      <a:r>
                        <a:rPr lang="en-US" b="0" dirty="0">
                          <a:effectLst/>
                        </a:rPr>
                        <a:t>192.168.10.1/24</a:t>
                      </a:r>
                    </a:p>
                  </a:txBody>
                  <a:tcPr marL="47625" marR="47625" marT="47625" marB="47625" anchor="ctr"/>
                </a:tc>
                <a:extLst>
                  <a:ext uri="{0D108BD9-81ED-4DB2-BD59-A6C34878D82A}">
                    <a16:rowId xmlns="" xmlns:a16="http://schemas.microsoft.com/office/drawing/2014/main" val="1414935362"/>
                  </a:ext>
                </a:extLst>
              </a:tr>
              <a:tr h="370840">
                <a:tc>
                  <a:txBody>
                    <a:bodyPr/>
                    <a:lstStyle/>
                    <a:p>
                      <a:pPr fontAlgn="ctr"/>
                      <a:r>
                        <a:rPr lang="en-US" b="0" dirty="0">
                          <a:effectLst/>
                        </a:rPr>
                        <a:t>G0/0/0.20</a:t>
                      </a:r>
                    </a:p>
                  </a:txBody>
                  <a:tcPr marL="47625" marR="47625" marT="47625" marB="47625" anchor="ctr"/>
                </a:tc>
                <a:tc>
                  <a:txBody>
                    <a:bodyPr/>
                    <a:lstStyle/>
                    <a:p>
                      <a:pPr fontAlgn="ctr"/>
                      <a:r>
                        <a:rPr lang="en-US" b="0" dirty="0">
                          <a:effectLst/>
                        </a:rPr>
                        <a:t>20</a:t>
                      </a:r>
                    </a:p>
                  </a:txBody>
                  <a:tcPr marL="47625" marR="47625" marT="47625" marB="47625" anchor="ctr"/>
                </a:tc>
                <a:tc>
                  <a:txBody>
                    <a:bodyPr/>
                    <a:lstStyle/>
                    <a:p>
                      <a:pPr fontAlgn="ctr"/>
                      <a:r>
                        <a:rPr lang="en-US" b="0" dirty="0">
                          <a:effectLst/>
                        </a:rPr>
                        <a:t>192.168.20.1/24</a:t>
                      </a:r>
                    </a:p>
                  </a:txBody>
                  <a:tcPr marL="47625" marR="47625" marT="47625" marB="47625" anchor="ctr"/>
                </a:tc>
                <a:extLst>
                  <a:ext uri="{0D108BD9-81ED-4DB2-BD59-A6C34878D82A}">
                    <a16:rowId xmlns="" xmlns:a16="http://schemas.microsoft.com/office/drawing/2014/main" val="3004946458"/>
                  </a:ext>
                </a:extLst>
              </a:tr>
              <a:tr h="370840">
                <a:tc>
                  <a:txBody>
                    <a:bodyPr/>
                    <a:lstStyle/>
                    <a:p>
                      <a:pPr fontAlgn="ctr"/>
                      <a:r>
                        <a:rPr lang="en-US" b="0" dirty="0">
                          <a:effectLst/>
                        </a:rPr>
                        <a:t>G0/0/0.30</a:t>
                      </a:r>
                    </a:p>
                  </a:txBody>
                  <a:tcPr marL="47625" marR="47625" marT="47625" marB="47625" anchor="ctr"/>
                </a:tc>
                <a:tc>
                  <a:txBody>
                    <a:bodyPr/>
                    <a:lstStyle/>
                    <a:p>
                      <a:pPr fontAlgn="ctr"/>
                      <a:r>
                        <a:rPr lang="en-US" b="0" dirty="0">
                          <a:effectLst/>
                        </a:rPr>
                        <a:t>99</a:t>
                      </a:r>
                    </a:p>
                  </a:txBody>
                  <a:tcPr marL="47625" marR="47625" marT="47625" marB="47625" anchor="ctr"/>
                </a:tc>
                <a:tc>
                  <a:txBody>
                    <a:bodyPr/>
                    <a:lstStyle/>
                    <a:p>
                      <a:pPr fontAlgn="ctr"/>
                      <a:r>
                        <a:rPr lang="en-US" b="0" dirty="0">
                          <a:effectLst/>
                        </a:rPr>
                        <a:t>192.168.99.1/24</a:t>
                      </a:r>
                    </a:p>
                  </a:txBody>
                  <a:tcPr marL="47625" marR="47625" marT="47625" marB="47625" anchor="ctr"/>
                </a:tc>
                <a:extLst>
                  <a:ext uri="{0D108BD9-81ED-4DB2-BD59-A6C34878D82A}">
                    <a16:rowId xmlns="" xmlns:a16="http://schemas.microsoft.com/office/drawing/2014/main" val="3357790694"/>
                  </a:ext>
                </a:extLst>
              </a:tr>
            </a:tbl>
          </a:graphicData>
        </a:graphic>
      </p:graphicFrame>
      <p:pic>
        <p:nvPicPr>
          <p:cNvPr id="10" name="Picture 9">
            <a:extLst>
              <a:ext uri="{FF2B5EF4-FFF2-40B4-BE49-F238E27FC236}">
                <a16:creationId xmlns="" xmlns:a16="http://schemas.microsoft.com/office/drawing/2014/main" id="{C9FE3784-2A30-B644-805D-7B4D8F94E2B2}"/>
              </a:ext>
            </a:extLst>
          </p:cNvPr>
          <p:cNvPicPr>
            <a:picLocks noChangeAspect="1"/>
          </p:cNvPicPr>
          <p:nvPr/>
        </p:nvPicPr>
        <p:blipFill>
          <a:blip r:embed="rId3"/>
          <a:stretch>
            <a:fillRect/>
          </a:stretch>
        </p:blipFill>
        <p:spPr>
          <a:xfrm>
            <a:off x="4315792" y="726800"/>
            <a:ext cx="3499138" cy="3942691"/>
          </a:xfrm>
          <a:prstGeom prst="rect">
            <a:avLst/>
          </a:prstGeom>
        </p:spPr>
      </p:pic>
    </p:spTree>
    <p:extLst>
      <p:ext uri="{BB962C8B-B14F-4D97-AF65-F5344CB8AC3E}">
        <p14:creationId xmlns:p14="http://schemas.microsoft.com/office/powerpoint/2010/main" val="45508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cs-CZ" sz="2400" dirty="0" smtClean="0"/>
              <a:t>1. </a:t>
            </a:r>
            <a:r>
              <a:rPr lang="cs-CZ" sz="2400" dirty="0" err="1" smtClean="0"/>
              <a:t>Error</a:t>
            </a:r>
            <a:r>
              <a:rPr lang="cs-CZ" sz="2400" dirty="0" smtClean="0"/>
              <a:t>: </a:t>
            </a:r>
            <a:r>
              <a:rPr lang="en-US" sz="2400" dirty="0" smtClean="0"/>
              <a:t>Missing </a:t>
            </a:r>
            <a:r>
              <a:rPr lang="en-US" sz="2400" dirty="0"/>
              <a:t>VLANs</a:t>
            </a:r>
          </a:p>
        </p:txBody>
      </p:sp>
      <p:sp>
        <p:nvSpPr>
          <p:cNvPr id="4" name="Content Placeholder 3">
            <a:extLst>
              <a:ext uri="{FF2B5EF4-FFF2-40B4-BE49-F238E27FC236}">
                <a16:creationId xmlns="" xmlns:a16="http://schemas.microsoft.com/office/drawing/2014/main" id="{43D1E904-51FB-AE4A-A175-2BD635783D6D}"/>
              </a:ext>
            </a:extLst>
          </p:cNvPr>
          <p:cNvSpPr>
            <a:spLocks noGrp="1"/>
          </p:cNvSpPr>
          <p:nvPr>
            <p:ph idx="1"/>
          </p:nvPr>
        </p:nvSpPr>
        <p:spPr>
          <a:xfrm>
            <a:off x="0" y="731837"/>
            <a:ext cx="4247803" cy="3689897"/>
          </a:xfrm>
        </p:spPr>
        <p:txBody>
          <a:bodyPr/>
          <a:lstStyle/>
          <a:p>
            <a:pPr marL="0" indent="0" algn="l"/>
            <a:r>
              <a:rPr lang="en-US" sz="1500" dirty="0">
                <a:solidFill>
                  <a:srgbClr val="000000"/>
                </a:solidFill>
              </a:rPr>
              <a:t>An inter-VLAN connectivity issue could be caused by a missing VLAN. The VLAN could be missing </a:t>
            </a:r>
            <a:r>
              <a:rPr lang="en-US" sz="1500" dirty="0">
                <a:solidFill>
                  <a:srgbClr val="FF0000"/>
                </a:solidFill>
              </a:rPr>
              <a:t>if it was not created, it was accidently deleted, or it is not allowed on the trunk link</a:t>
            </a:r>
            <a:r>
              <a:rPr lang="en-US" sz="1500" dirty="0">
                <a:solidFill>
                  <a:srgbClr val="000000"/>
                </a:solidFill>
              </a:rPr>
              <a:t>.</a:t>
            </a:r>
          </a:p>
          <a:p>
            <a:pPr marL="0" indent="0" algn="l"/>
            <a:endParaRPr lang="en-US" sz="1500" dirty="0">
              <a:solidFill>
                <a:srgbClr val="000000"/>
              </a:solidFill>
            </a:endParaRPr>
          </a:p>
          <a:p>
            <a:pPr marL="0" indent="0" algn="l"/>
            <a:r>
              <a:rPr lang="en-US" sz="1500" dirty="0">
                <a:solidFill>
                  <a:srgbClr val="000000"/>
                </a:solidFill>
              </a:rPr>
              <a:t>When a VLAN is deleted, any ports assigned to that VLAN become inactive. They remain associated with the VLAN (and thus inactive) until you assign them to a new VLAN or recreate the missing VLAN. Recreating the missing VLAN would automatically reassign the hosts to it.</a:t>
            </a:r>
          </a:p>
          <a:p>
            <a:pPr marL="0" indent="0" algn="l"/>
            <a:endParaRPr lang="en-US" sz="1500" dirty="0">
              <a:solidFill>
                <a:srgbClr val="000000"/>
              </a:solidFill>
            </a:endParaRPr>
          </a:p>
          <a:p>
            <a:pPr marL="0" indent="0" algn="l"/>
            <a:r>
              <a:rPr lang="en-US" sz="1500" dirty="0">
                <a:solidFill>
                  <a:srgbClr val="000000"/>
                </a:solidFill>
              </a:rPr>
              <a:t>Use the </a:t>
            </a:r>
            <a:r>
              <a:rPr lang="en-US" sz="1500" b="1" dirty="0">
                <a:solidFill>
                  <a:srgbClr val="000000"/>
                </a:solidFill>
              </a:rPr>
              <a:t>show interface</a:t>
            </a:r>
            <a:r>
              <a:rPr lang="en-US" sz="1500" dirty="0">
                <a:solidFill>
                  <a:srgbClr val="000000"/>
                </a:solidFill>
              </a:rPr>
              <a:t> </a:t>
            </a:r>
            <a:r>
              <a:rPr lang="en-US" sz="1500" i="1" dirty="0">
                <a:solidFill>
                  <a:srgbClr val="000000"/>
                </a:solidFill>
              </a:rPr>
              <a:t>interface-id</a:t>
            </a:r>
            <a:r>
              <a:rPr lang="en-US" sz="1500" dirty="0">
                <a:solidFill>
                  <a:srgbClr val="000000"/>
                </a:solidFill>
              </a:rPr>
              <a:t> </a:t>
            </a:r>
            <a:r>
              <a:rPr lang="en-US" sz="1500" b="1" dirty="0">
                <a:solidFill>
                  <a:srgbClr val="000000"/>
                </a:solidFill>
              </a:rPr>
              <a:t>switchport</a:t>
            </a:r>
            <a:r>
              <a:rPr lang="en-US" sz="1500" dirty="0">
                <a:solidFill>
                  <a:srgbClr val="000000"/>
                </a:solidFill>
              </a:rPr>
              <a:t> command to verify the VLAN membership of the port.</a:t>
            </a:r>
          </a:p>
        </p:txBody>
      </p:sp>
      <p:pic>
        <p:nvPicPr>
          <p:cNvPr id="7" name="Picture 6">
            <a:extLst>
              <a:ext uri="{FF2B5EF4-FFF2-40B4-BE49-F238E27FC236}">
                <a16:creationId xmlns="" xmlns:a16="http://schemas.microsoft.com/office/drawing/2014/main" id="{08B19872-2E37-FA49-BC68-9D1DAFF1C51B}"/>
              </a:ext>
            </a:extLst>
          </p:cNvPr>
          <p:cNvPicPr>
            <a:picLocks noChangeAspect="1"/>
          </p:cNvPicPr>
          <p:nvPr/>
        </p:nvPicPr>
        <p:blipFill>
          <a:blip r:embed="rId3"/>
          <a:stretch>
            <a:fillRect/>
          </a:stretch>
        </p:blipFill>
        <p:spPr>
          <a:xfrm>
            <a:off x="4247803" y="1040085"/>
            <a:ext cx="4508500" cy="3073400"/>
          </a:xfrm>
          <a:prstGeom prst="rect">
            <a:avLst/>
          </a:prstGeom>
        </p:spPr>
      </p:pic>
    </p:spTree>
    <p:extLst>
      <p:ext uri="{BB962C8B-B14F-4D97-AF65-F5344CB8AC3E}">
        <p14:creationId xmlns:p14="http://schemas.microsoft.com/office/powerpoint/2010/main" val="388227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cs-CZ" sz="2400" dirty="0" smtClean="0"/>
              <a:t>2. </a:t>
            </a:r>
            <a:r>
              <a:rPr lang="cs-CZ" sz="2400" dirty="0" err="1" smtClean="0"/>
              <a:t>Error</a:t>
            </a:r>
            <a:r>
              <a:rPr lang="cs-CZ" sz="2400" dirty="0" smtClean="0"/>
              <a:t>: </a:t>
            </a:r>
            <a:r>
              <a:rPr lang="en-US" sz="2400" dirty="0" smtClean="0"/>
              <a:t>Switch </a:t>
            </a:r>
            <a:r>
              <a:rPr lang="en-US" sz="2400" dirty="0"/>
              <a:t>Trunk Port Issues</a:t>
            </a:r>
          </a:p>
        </p:txBody>
      </p:sp>
      <p:sp>
        <p:nvSpPr>
          <p:cNvPr id="5" name="Content Placeholder 4">
            <a:extLst>
              <a:ext uri="{FF2B5EF4-FFF2-40B4-BE49-F238E27FC236}">
                <a16:creationId xmlns="" xmlns:a16="http://schemas.microsoft.com/office/drawing/2014/main" id="{AFC1BFF7-A6AE-E44B-8FB1-E7A3710468E3}"/>
              </a:ext>
            </a:extLst>
          </p:cNvPr>
          <p:cNvSpPr>
            <a:spLocks noGrp="1"/>
          </p:cNvSpPr>
          <p:nvPr>
            <p:ph idx="1"/>
          </p:nvPr>
        </p:nvSpPr>
        <p:spPr>
          <a:xfrm>
            <a:off x="215535" y="582209"/>
            <a:ext cx="8555214" cy="1637290"/>
          </a:xfrm>
        </p:spPr>
        <p:txBody>
          <a:bodyPr/>
          <a:lstStyle/>
          <a:p>
            <a:pPr marL="0" indent="0" algn="l"/>
            <a:r>
              <a:rPr lang="en-US" sz="1600" dirty="0">
                <a:solidFill>
                  <a:srgbClr val="000000"/>
                </a:solidFill>
              </a:rPr>
              <a:t>Another issue for inter-VLAN routing includes misconfigured switch ports. In a legacy inter-VLAN solution, this could be caused when the connecting router port is not assigned to the correct VLAN.</a:t>
            </a:r>
          </a:p>
          <a:p>
            <a:pPr marL="0" indent="0" algn="l"/>
            <a:r>
              <a:rPr lang="en-US" sz="1600" dirty="0">
                <a:solidFill>
                  <a:srgbClr val="000000"/>
                </a:solidFill>
              </a:rPr>
              <a:t>However, with a router-on-a-stick solution, the most common cause is a misconfigured trunk port.</a:t>
            </a:r>
          </a:p>
          <a:p>
            <a:pPr marL="342900" indent="-342900" algn="l">
              <a:buFont typeface="Arial" panose="020B0604020202020204" pitchFamily="34" charset="0"/>
              <a:buChar char="•"/>
            </a:pPr>
            <a:r>
              <a:rPr lang="en-US" sz="1600" dirty="0">
                <a:solidFill>
                  <a:srgbClr val="000000"/>
                </a:solidFill>
              </a:rPr>
              <a:t>Verify that the port connecting to the router is correctly configured as a trunk link using the </a:t>
            </a:r>
            <a:r>
              <a:rPr lang="en-US" sz="1600" b="1" dirty="0">
                <a:solidFill>
                  <a:srgbClr val="000000"/>
                </a:solidFill>
              </a:rPr>
              <a:t>show interface trunk</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If that port is missing from the output, examine the configuration of the port with the </a:t>
            </a:r>
            <a:r>
              <a:rPr lang="en-US" sz="1600" b="1" dirty="0">
                <a:solidFill>
                  <a:srgbClr val="000000"/>
                </a:solidFill>
              </a:rPr>
              <a:t>show running-config interface X</a:t>
            </a:r>
            <a:r>
              <a:rPr lang="en-US" sz="1600" dirty="0">
                <a:solidFill>
                  <a:srgbClr val="000000"/>
                </a:solidFill>
              </a:rPr>
              <a:t> command to see how the port is configured.</a:t>
            </a:r>
          </a:p>
        </p:txBody>
      </p:sp>
      <p:pic>
        <p:nvPicPr>
          <p:cNvPr id="8" name="Picture 7">
            <a:extLst>
              <a:ext uri="{FF2B5EF4-FFF2-40B4-BE49-F238E27FC236}">
                <a16:creationId xmlns="" xmlns:a16="http://schemas.microsoft.com/office/drawing/2014/main" id="{21061775-9A68-8143-B96C-E5F6ED67C25D}"/>
              </a:ext>
            </a:extLst>
          </p:cNvPr>
          <p:cNvPicPr>
            <a:picLocks noChangeAspect="1"/>
          </p:cNvPicPr>
          <p:nvPr/>
        </p:nvPicPr>
        <p:blipFill>
          <a:blip r:embed="rId3"/>
          <a:stretch>
            <a:fillRect/>
          </a:stretch>
        </p:blipFill>
        <p:spPr>
          <a:xfrm>
            <a:off x="1088968" y="3064479"/>
            <a:ext cx="4737868" cy="1839295"/>
          </a:xfrm>
          <a:prstGeom prst="rect">
            <a:avLst/>
          </a:prstGeom>
        </p:spPr>
      </p:pic>
    </p:spTree>
    <p:extLst>
      <p:ext uri="{BB962C8B-B14F-4D97-AF65-F5344CB8AC3E}">
        <p14:creationId xmlns:p14="http://schemas.microsoft.com/office/powerpoint/2010/main" val="2208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cs-CZ" sz="2400" dirty="0" smtClean="0"/>
              <a:t>3. </a:t>
            </a:r>
            <a:r>
              <a:rPr lang="cs-CZ" sz="2400" dirty="0" err="1" smtClean="0"/>
              <a:t>Error</a:t>
            </a:r>
            <a:r>
              <a:rPr lang="cs-CZ" sz="2400" dirty="0" smtClean="0"/>
              <a:t>: </a:t>
            </a:r>
            <a:r>
              <a:rPr lang="en-US" sz="2400" dirty="0" smtClean="0"/>
              <a:t>Switch </a:t>
            </a:r>
            <a:r>
              <a:rPr lang="en-US" sz="2400" dirty="0"/>
              <a:t>Access Port Issues</a:t>
            </a:r>
          </a:p>
        </p:txBody>
      </p:sp>
      <p:sp>
        <p:nvSpPr>
          <p:cNvPr id="4" name="Content Placeholder 3">
            <a:extLst>
              <a:ext uri="{FF2B5EF4-FFF2-40B4-BE49-F238E27FC236}">
                <a16:creationId xmlns="" xmlns:a16="http://schemas.microsoft.com/office/drawing/2014/main" id="{08E29960-FBF1-9A41-B350-216A4605762D}"/>
              </a:ext>
            </a:extLst>
          </p:cNvPr>
          <p:cNvSpPr>
            <a:spLocks noGrp="1"/>
          </p:cNvSpPr>
          <p:nvPr>
            <p:ph idx="1"/>
          </p:nvPr>
        </p:nvSpPr>
        <p:spPr>
          <a:xfrm>
            <a:off x="474663" y="731837"/>
            <a:ext cx="3927476" cy="3689897"/>
          </a:xfrm>
        </p:spPr>
        <p:txBody>
          <a:bodyPr/>
          <a:lstStyle/>
          <a:p>
            <a:pPr marL="0" indent="0" algn="l"/>
            <a:r>
              <a:rPr lang="en-US" sz="1400" dirty="0">
                <a:solidFill>
                  <a:srgbClr val="000000"/>
                </a:solidFill>
              </a:rPr>
              <a:t>When a problem is suspected with a switch access port configuration, use verification commands to examine the configuration and identify the problem.</a:t>
            </a:r>
          </a:p>
          <a:p>
            <a:pPr marL="0" indent="0" algn="l"/>
            <a:endParaRPr lang="en-US" sz="1400" dirty="0">
              <a:solidFill>
                <a:srgbClr val="000000"/>
              </a:solidFill>
            </a:endParaRPr>
          </a:p>
          <a:p>
            <a:pPr marL="0" indent="0" algn="l"/>
            <a:r>
              <a:rPr lang="en-US" sz="1400" dirty="0">
                <a:solidFill>
                  <a:srgbClr val="000000"/>
                </a:solidFill>
              </a:rPr>
              <a:t>A common indicator of this issue is the PC having the correct address configuration (IP Address, Subnet Mask, Default Gateway), but being unable to ping its default gateway.</a:t>
            </a:r>
          </a:p>
          <a:p>
            <a:pPr marL="342900" indent="-342900" algn="l">
              <a:buFont typeface="Arial" panose="020B0604020202020204" pitchFamily="34" charset="0"/>
              <a:buChar char="•"/>
            </a:pPr>
            <a:r>
              <a:rPr lang="en-US" sz="1400" dirty="0">
                <a:solidFill>
                  <a:srgbClr val="000000"/>
                </a:solidFill>
              </a:rPr>
              <a:t>Use the </a:t>
            </a:r>
            <a:r>
              <a:rPr lang="en-US" sz="1400" b="1" dirty="0">
                <a:solidFill>
                  <a:srgbClr val="000000"/>
                </a:solidFill>
              </a:rPr>
              <a:t>show vlan brief</a:t>
            </a:r>
            <a:r>
              <a:rPr lang="en-US" sz="1400" dirty="0">
                <a:solidFill>
                  <a:srgbClr val="000000"/>
                </a:solidFill>
              </a:rPr>
              <a:t>, </a:t>
            </a:r>
            <a:r>
              <a:rPr lang="en-US" sz="1400" b="1" dirty="0">
                <a:solidFill>
                  <a:srgbClr val="000000"/>
                </a:solidFill>
              </a:rPr>
              <a:t>show interface X switchport</a:t>
            </a:r>
            <a:r>
              <a:rPr lang="en-US" sz="1400" dirty="0">
                <a:solidFill>
                  <a:srgbClr val="000000"/>
                </a:solidFill>
              </a:rPr>
              <a:t> or </a:t>
            </a:r>
            <a:r>
              <a:rPr lang="en-US" sz="1400" b="1" dirty="0">
                <a:solidFill>
                  <a:srgbClr val="000000"/>
                </a:solidFill>
              </a:rPr>
              <a:t>show running-config interface X</a:t>
            </a:r>
            <a:r>
              <a:rPr lang="en-US" sz="1400" dirty="0">
                <a:solidFill>
                  <a:srgbClr val="000000"/>
                </a:solidFill>
              </a:rPr>
              <a:t> command to verify the interface VLAN assignment.</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 xmlns:a16="http://schemas.microsoft.com/office/drawing/2014/main" id="{2464A65E-F98A-3D4F-91C8-CD5294D4EFEB}"/>
              </a:ext>
            </a:extLst>
          </p:cNvPr>
          <p:cNvPicPr>
            <a:picLocks noChangeAspect="1"/>
          </p:cNvPicPr>
          <p:nvPr/>
        </p:nvPicPr>
        <p:blipFill>
          <a:blip r:embed="rId3"/>
          <a:stretch>
            <a:fillRect/>
          </a:stretch>
        </p:blipFill>
        <p:spPr>
          <a:xfrm>
            <a:off x="4402138" y="1154385"/>
            <a:ext cx="4267200" cy="2844800"/>
          </a:xfrm>
          <a:prstGeom prst="rect">
            <a:avLst/>
          </a:prstGeom>
        </p:spPr>
      </p:pic>
    </p:spTree>
    <p:extLst>
      <p:ext uri="{BB962C8B-B14F-4D97-AF65-F5344CB8AC3E}">
        <p14:creationId xmlns:p14="http://schemas.microsoft.com/office/powerpoint/2010/main" val="142137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cs-CZ" sz="2400" dirty="0" smtClean="0"/>
              <a:t>4. </a:t>
            </a:r>
            <a:r>
              <a:rPr lang="cs-CZ" sz="2400" dirty="0" err="1" smtClean="0"/>
              <a:t>Error</a:t>
            </a:r>
            <a:r>
              <a:rPr lang="cs-CZ" sz="2400" dirty="0" smtClean="0"/>
              <a:t>: </a:t>
            </a:r>
            <a:r>
              <a:rPr lang="en-US" sz="2400" dirty="0" smtClean="0"/>
              <a:t>Router </a:t>
            </a:r>
            <a:r>
              <a:rPr lang="en-US" sz="2400" dirty="0"/>
              <a:t>Configuration Issues</a:t>
            </a:r>
          </a:p>
        </p:txBody>
      </p:sp>
      <p:sp>
        <p:nvSpPr>
          <p:cNvPr id="5" name="Content Placeholder 4">
            <a:extLst>
              <a:ext uri="{FF2B5EF4-FFF2-40B4-BE49-F238E27FC236}">
                <a16:creationId xmlns="" xmlns:a16="http://schemas.microsoft.com/office/drawing/2014/main" id="{38060389-7B7A-A047-A84B-97A55B8404DB}"/>
              </a:ext>
            </a:extLst>
          </p:cNvPr>
          <p:cNvSpPr>
            <a:spLocks noGrp="1"/>
          </p:cNvSpPr>
          <p:nvPr>
            <p:ph idx="1"/>
          </p:nvPr>
        </p:nvSpPr>
        <p:spPr>
          <a:xfrm>
            <a:off x="474662" y="731838"/>
            <a:ext cx="8280057" cy="2160992"/>
          </a:xfrm>
        </p:spPr>
        <p:txBody>
          <a:bodyPr/>
          <a:lstStyle/>
          <a:p>
            <a:pPr marL="0" indent="0" algn="l"/>
            <a:r>
              <a:rPr lang="en-US" sz="1600" dirty="0">
                <a:solidFill>
                  <a:srgbClr val="000000"/>
                </a:solidFill>
              </a:rPr>
              <a:t>Router-on-a-stick configuration problems are usually related to subinterface misconfigurations.</a:t>
            </a:r>
          </a:p>
          <a:p>
            <a:pPr marL="342900" indent="-342900" algn="l">
              <a:buFont typeface="Arial" panose="020B0604020202020204" pitchFamily="34" charset="0"/>
              <a:buChar char="•"/>
            </a:pPr>
            <a:r>
              <a:rPr lang="en-US" sz="1600" dirty="0">
                <a:solidFill>
                  <a:srgbClr val="000000"/>
                </a:solidFill>
              </a:rPr>
              <a:t>Verify the subinterface status using the </a:t>
            </a:r>
            <a:r>
              <a:rPr lang="en-US" sz="1600" b="1" dirty="0">
                <a:solidFill>
                  <a:srgbClr val="000000"/>
                </a:solidFill>
              </a:rPr>
              <a:t>show ip interface brief</a:t>
            </a:r>
            <a:r>
              <a:rPr lang="en-US" sz="1600" dirty="0">
                <a:solidFill>
                  <a:srgbClr val="000000"/>
                </a:solidFill>
              </a:rPr>
              <a:t> command. </a:t>
            </a:r>
          </a:p>
          <a:p>
            <a:pPr marL="342900" indent="-342900" algn="l">
              <a:buFont typeface="Arial" panose="020B0604020202020204" pitchFamily="34" charset="0"/>
              <a:buChar char="•"/>
            </a:pPr>
            <a:r>
              <a:rPr lang="en-US" sz="1600" dirty="0">
                <a:solidFill>
                  <a:srgbClr val="000000"/>
                </a:solidFill>
              </a:rPr>
              <a:t>Verify which VLANs each of the subinterfaces is on. To do so, the </a:t>
            </a:r>
            <a:r>
              <a:rPr lang="en-US" sz="1600" b="1" dirty="0">
                <a:solidFill>
                  <a:srgbClr val="000000"/>
                </a:solidFill>
              </a:rPr>
              <a:t>show interfaces</a:t>
            </a:r>
            <a:r>
              <a:rPr lang="en-US" sz="1600" dirty="0">
                <a:solidFill>
                  <a:srgbClr val="000000"/>
                </a:solidFill>
              </a:rPr>
              <a:t> command is useful but it generates a great deal of additional unrequired output. The command output can be reduced using IOS command </a:t>
            </a:r>
            <a:r>
              <a:rPr lang="en-US" sz="1600" dirty="0">
                <a:solidFill>
                  <a:srgbClr val="FF0000"/>
                </a:solidFill>
              </a:rPr>
              <a:t>filters</a:t>
            </a:r>
            <a:r>
              <a:rPr lang="en-US" sz="1600" dirty="0">
                <a:solidFill>
                  <a:srgbClr val="000000"/>
                </a:solidFill>
              </a:rPr>
              <a:t>. In this example, use the </a:t>
            </a:r>
            <a:r>
              <a:rPr lang="en-US" sz="1600" b="1" dirty="0">
                <a:solidFill>
                  <a:srgbClr val="000000"/>
                </a:solidFill>
              </a:rPr>
              <a:t>include</a:t>
            </a:r>
            <a:r>
              <a:rPr lang="en-US" sz="1600" dirty="0">
                <a:solidFill>
                  <a:srgbClr val="000000"/>
                </a:solidFill>
              </a:rPr>
              <a:t> keyword to identify that only lines containing the letters “Gig” or “802.1Q” </a:t>
            </a:r>
          </a:p>
        </p:txBody>
      </p:sp>
      <p:pic>
        <p:nvPicPr>
          <p:cNvPr id="8" name="Picture 7">
            <a:extLst>
              <a:ext uri="{FF2B5EF4-FFF2-40B4-BE49-F238E27FC236}">
                <a16:creationId xmlns="" xmlns:a16="http://schemas.microsoft.com/office/drawing/2014/main" id="{8AC0CAD4-2B98-F44D-BF1B-CBA1A1BFC7F5}"/>
              </a:ext>
            </a:extLst>
          </p:cNvPr>
          <p:cNvPicPr>
            <a:picLocks noChangeAspect="1"/>
          </p:cNvPicPr>
          <p:nvPr/>
        </p:nvPicPr>
        <p:blipFill>
          <a:blip r:embed="rId3"/>
          <a:stretch>
            <a:fillRect/>
          </a:stretch>
        </p:blipFill>
        <p:spPr>
          <a:xfrm>
            <a:off x="1746250" y="2892830"/>
            <a:ext cx="4289946" cy="1851081"/>
          </a:xfrm>
          <a:prstGeom prst="rect">
            <a:avLst/>
          </a:prstGeom>
        </p:spPr>
      </p:pic>
    </p:spTree>
    <p:extLst>
      <p:ext uri="{BB962C8B-B14F-4D97-AF65-F5344CB8AC3E}">
        <p14:creationId xmlns:p14="http://schemas.microsoft.com/office/powerpoint/2010/main" val="136634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1200" dirty="0"/>
              <a:t>Téma </a:t>
            </a:r>
            <a:r>
              <a:rPr lang="cs-CZ" sz="1200" dirty="0" smtClean="0"/>
              <a:t>4.1 </a:t>
            </a:r>
          </a:p>
          <a:p>
            <a:pPr marL="0" indent="0">
              <a:buNone/>
            </a:pPr>
            <a:r>
              <a:rPr lang="cs-CZ" sz="1200" dirty="0" smtClean="0"/>
              <a:t>Co </a:t>
            </a:r>
            <a:r>
              <a:rPr lang="cs-CZ" sz="1200" dirty="0"/>
              <a:t>podle vás přispívá k omezení počtu VLAN podporovaných </a:t>
            </a:r>
            <a:r>
              <a:rPr lang="cs-CZ" sz="1200" dirty="0" err="1"/>
              <a:t>Router</a:t>
            </a:r>
            <a:r>
              <a:rPr lang="cs-CZ" sz="1200" dirty="0"/>
              <a:t>-on-a-</a:t>
            </a:r>
            <a:r>
              <a:rPr lang="cs-CZ" sz="1200" dirty="0" err="1"/>
              <a:t>Stick</a:t>
            </a:r>
            <a:r>
              <a:rPr lang="cs-CZ" sz="1200" dirty="0"/>
              <a:t> Inter-VLAN </a:t>
            </a:r>
            <a:r>
              <a:rPr lang="cs-CZ" sz="1200" dirty="0" err="1"/>
              <a:t>Routing</a:t>
            </a:r>
            <a:r>
              <a:rPr lang="cs-CZ" sz="1200" dirty="0"/>
              <a:t>?</a:t>
            </a:r>
          </a:p>
          <a:p>
            <a:pPr marL="0" indent="0">
              <a:buNone/>
            </a:pPr>
            <a:r>
              <a:rPr lang="cs-CZ" sz="1200" dirty="0"/>
              <a:t>Jaký je podle vás rozdíl mezi </a:t>
            </a:r>
            <a:r>
              <a:rPr lang="cs-CZ" sz="1200" dirty="0" smtClean="0"/>
              <a:t>interface </a:t>
            </a:r>
            <a:r>
              <a:rPr lang="cs-CZ" sz="1200" dirty="0" err="1" smtClean="0"/>
              <a:t>loopbacku</a:t>
            </a:r>
            <a:r>
              <a:rPr lang="cs-CZ" sz="1200" dirty="0" smtClean="0"/>
              <a:t> </a:t>
            </a:r>
            <a:r>
              <a:rPr lang="cs-CZ" sz="1200" dirty="0" err="1" smtClean="0"/>
              <a:t>routeru</a:t>
            </a:r>
            <a:r>
              <a:rPr lang="cs-CZ" sz="1200" dirty="0" smtClean="0"/>
              <a:t> </a:t>
            </a:r>
            <a:r>
              <a:rPr lang="cs-CZ" sz="1200" dirty="0"/>
              <a:t>a </a:t>
            </a:r>
            <a:r>
              <a:rPr lang="cs-CZ" sz="1200" dirty="0" err="1" smtClean="0"/>
              <a:t>subinterface</a:t>
            </a:r>
            <a:r>
              <a:rPr lang="cs-CZ" sz="1200" dirty="0" smtClean="0"/>
              <a:t> </a:t>
            </a:r>
            <a:r>
              <a:rPr lang="cs-CZ" sz="1200" dirty="0" err="1" smtClean="0"/>
              <a:t>routeru</a:t>
            </a:r>
            <a:r>
              <a:rPr lang="cs-CZ" sz="1200" dirty="0"/>
              <a:t>?</a:t>
            </a:r>
          </a:p>
          <a:p>
            <a:pPr marL="0" indent="0">
              <a:buNone/>
            </a:pPr>
            <a:r>
              <a:rPr lang="cs-CZ" sz="1200" dirty="0"/>
              <a:t>Téma 4.2</a:t>
            </a:r>
          </a:p>
          <a:p>
            <a:pPr marL="0" indent="0">
              <a:buNone/>
            </a:pPr>
            <a:r>
              <a:rPr lang="cs-CZ" sz="1200" dirty="0" smtClean="0"/>
              <a:t>Jaká je primární výhoda uspořádání </a:t>
            </a:r>
            <a:r>
              <a:rPr lang="cs-CZ" sz="1200" dirty="0" err="1" smtClean="0"/>
              <a:t>Router</a:t>
            </a:r>
            <a:r>
              <a:rPr lang="cs-CZ" sz="1200" dirty="0" smtClean="0"/>
              <a:t>-on-a-</a:t>
            </a:r>
            <a:r>
              <a:rPr lang="cs-CZ" sz="1200" dirty="0" err="1" smtClean="0"/>
              <a:t>stick</a:t>
            </a:r>
            <a:r>
              <a:rPr lang="cs-CZ" sz="1200" dirty="0" smtClean="0"/>
              <a:t> </a:t>
            </a:r>
            <a:r>
              <a:rPr lang="cs-CZ" sz="1200" dirty="0"/>
              <a:t>na rozdíl od </a:t>
            </a:r>
            <a:r>
              <a:rPr lang="cs-CZ" sz="1200" dirty="0" err="1"/>
              <a:t>Legacy</a:t>
            </a:r>
            <a:r>
              <a:rPr lang="cs-CZ" sz="1200" dirty="0"/>
              <a:t> Inter-VLAN </a:t>
            </a:r>
            <a:r>
              <a:rPr lang="cs-CZ" sz="1200" dirty="0" err="1"/>
              <a:t>Routing</a:t>
            </a:r>
            <a:r>
              <a:rPr lang="cs-CZ" sz="1200" dirty="0"/>
              <a:t>?</a:t>
            </a:r>
          </a:p>
          <a:p>
            <a:pPr marL="0" indent="0">
              <a:buNone/>
            </a:pPr>
            <a:r>
              <a:rPr lang="cs-CZ" sz="1200" dirty="0"/>
              <a:t>Jak </a:t>
            </a:r>
            <a:r>
              <a:rPr lang="cs-CZ" sz="1200" dirty="0" err="1"/>
              <a:t>router</a:t>
            </a:r>
            <a:r>
              <a:rPr lang="cs-CZ" sz="1200" dirty="0"/>
              <a:t> </a:t>
            </a:r>
            <a:r>
              <a:rPr lang="cs-CZ" sz="1200" dirty="0" smtClean="0"/>
              <a:t>zpracovává nativní </a:t>
            </a:r>
            <a:r>
              <a:rPr lang="cs-CZ" sz="1200" dirty="0"/>
              <a:t>VLAN?</a:t>
            </a:r>
          </a:p>
          <a:p>
            <a:pPr marL="0" indent="0">
              <a:buNone/>
            </a:pPr>
            <a:r>
              <a:rPr lang="cs-CZ" sz="1200" dirty="0"/>
              <a:t>Téma 4.3</a:t>
            </a:r>
          </a:p>
          <a:p>
            <a:pPr marL="0" indent="0">
              <a:buNone/>
            </a:pPr>
            <a:r>
              <a:rPr lang="cs-CZ" sz="1200" dirty="0"/>
              <a:t>Jaké jsou největší úspory, kterých můžete dosáhnout při použití přepínače L</a:t>
            </a:r>
            <a:r>
              <a:rPr lang="cs-CZ" sz="1200" dirty="0" smtClean="0"/>
              <a:t>3 </a:t>
            </a:r>
            <a:r>
              <a:rPr lang="cs-CZ" sz="1200" dirty="0"/>
              <a:t>jako směrovače Inter-VLAN?</a:t>
            </a:r>
          </a:p>
          <a:p>
            <a:pPr marL="0" indent="0">
              <a:buNone/>
            </a:pPr>
            <a:r>
              <a:rPr lang="cs-CZ" sz="1200" dirty="0"/>
              <a:t>Jaký je dopad příkazu </a:t>
            </a:r>
            <a:r>
              <a:rPr lang="cs-CZ" sz="1200" dirty="0">
                <a:latin typeface="Courier New" panose="02070309020205020404" pitchFamily="49" charset="0"/>
                <a:cs typeface="Courier New" panose="02070309020205020404" pitchFamily="49" charset="0"/>
              </a:rPr>
              <a:t>no </a:t>
            </a:r>
            <a:r>
              <a:rPr lang="cs-CZ" sz="1200" dirty="0" err="1">
                <a:latin typeface="Courier New" panose="02070309020205020404" pitchFamily="49" charset="0"/>
                <a:cs typeface="Courier New" panose="02070309020205020404" pitchFamily="49" charset="0"/>
              </a:rPr>
              <a:t>switchport</a:t>
            </a:r>
            <a:r>
              <a:rPr lang="cs-CZ" sz="1200" dirty="0"/>
              <a:t>?</a:t>
            </a:r>
          </a:p>
          <a:p>
            <a:pPr marL="0" indent="0">
              <a:buNone/>
            </a:pPr>
            <a:r>
              <a:rPr lang="cs-CZ" sz="1200" dirty="0"/>
              <a:t>Téma 4.4</a:t>
            </a:r>
          </a:p>
          <a:p>
            <a:pPr marL="0" indent="0">
              <a:buNone/>
            </a:pPr>
            <a:r>
              <a:rPr lang="cs-CZ" sz="1200" dirty="0"/>
              <a:t>Co je podle vás nejčastější příčinou chyb při implementaci směrování Inter-VLAN?</a:t>
            </a:r>
          </a:p>
          <a:p>
            <a:pPr marL="0" indent="0">
              <a:buNone/>
            </a:pPr>
            <a:r>
              <a:rPr lang="cs-CZ" sz="1200" dirty="0"/>
              <a:t>J</a:t>
            </a:r>
            <a:r>
              <a:rPr lang="cs-CZ" sz="1200" dirty="0" smtClean="0"/>
              <a:t>aký </a:t>
            </a:r>
            <a:r>
              <a:rPr lang="cs-CZ" sz="1200" dirty="0"/>
              <a:t>druh směrování Inter-VLAN je podle vás vhodný </a:t>
            </a:r>
            <a:r>
              <a:rPr lang="cs-CZ" sz="1200" dirty="0" smtClean="0"/>
              <a:t>z hlediska  nejnižšího počtu chyb </a:t>
            </a:r>
            <a:r>
              <a:rPr lang="cs-CZ" sz="1200" dirty="0"/>
              <a:t>při implementaci?</a:t>
            </a:r>
          </a:p>
        </p:txBody>
      </p:sp>
      <p:sp>
        <p:nvSpPr>
          <p:cNvPr id="3" name="Nadpis 2"/>
          <p:cNvSpPr>
            <a:spLocks noGrp="1"/>
          </p:cNvSpPr>
          <p:nvPr>
            <p:ph type="title"/>
          </p:nvPr>
        </p:nvSpPr>
        <p:spPr/>
        <p:txBody>
          <a:bodyPr/>
          <a:lstStyle/>
          <a:p>
            <a:r>
              <a:rPr lang="cs-CZ" dirty="0" smtClean="0"/>
              <a:t>Dotazy</a:t>
            </a:r>
            <a:endParaRPr lang="cs-CZ" dirty="0"/>
          </a:p>
        </p:txBody>
      </p:sp>
    </p:spTree>
    <p:extLst>
      <p:ext uri="{BB962C8B-B14F-4D97-AF65-F5344CB8AC3E}">
        <p14:creationId xmlns:p14="http://schemas.microsoft.com/office/powerpoint/2010/main" val="27545572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a:solidFill>
            <a:schemeClr val="bg2">
              <a:lumMod val="20000"/>
              <a:lumOff val="80000"/>
            </a:schemeClr>
          </a:solidFill>
        </p:spPr>
        <p:txBody>
          <a:bodyPr/>
          <a:lstStyle/>
          <a:p>
            <a:r>
              <a:rPr lang="en-US" sz="2400" dirty="0" smtClean="0">
                <a:solidFill>
                  <a:schemeClr val="tx1"/>
                </a:solidFill>
              </a:rPr>
              <a:t>Packet </a:t>
            </a:r>
            <a:r>
              <a:rPr lang="en-US" sz="2400" dirty="0">
                <a:solidFill>
                  <a:schemeClr val="tx1"/>
                </a:solidFill>
              </a:rPr>
              <a:t>Tracer – Troubleshoot Inter-VLAN Routing</a:t>
            </a:r>
          </a:p>
        </p:txBody>
      </p:sp>
      <p:sp>
        <p:nvSpPr>
          <p:cNvPr id="4" name="Content Placeholder 3">
            <a:extLst>
              <a:ext uri="{FF2B5EF4-FFF2-40B4-BE49-F238E27FC236}">
                <a16:creationId xmlns="" xmlns:a16="http://schemas.microsoft.com/office/drawing/2014/main" id="{0139989B-53BC-1147-AC0C-A73989E4EB8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complete the following objectives:</a:t>
            </a:r>
          </a:p>
          <a:p>
            <a:pPr marL="342900" indent="-342900" algn="l">
              <a:buFont typeface="Arial" panose="020B0604020202020204" pitchFamily="34" charset="0"/>
              <a:buChar char="•"/>
            </a:pPr>
            <a:r>
              <a:rPr lang="en-US" sz="1600" dirty="0">
                <a:solidFill>
                  <a:srgbClr val="000000"/>
                </a:solidFill>
              </a:rPr>
              <a:t>Part 1: Locate Network Problems</a:t>
            </a:r>
          </a:p>
          <a:p>
            <a:pPr marL="342900" indent="-342900" algn="l">
              <a:buFont typeface="Arial" panose="020B0604020202020204" pitchFamily="34" charset="0"/>
              <a:buChar char="•"/>
            </a:pPr>
            <a:r>
              <a:rPr lang="en-US" sz="1600" dirty="0">
                <a:solidFill>
                  <a:srgbClr val="000000"/>
                </a:solidFill>
              </a:rPr>
              <a:t>Part 2: Implement the Solution</a:t>
            </a:r>
          </a:p>
          <a:p>
            <a:pPr marL="342900" indent="-342900" algn="l">
              <a:buFont typeface="Arial" panose="020B0604020202020204" pitchFamily="34" charset="0"/>
              <a:buChar char="•"/>
            </a:pPr>
            <a:r>
              <a:rPr lang="en-US" sz="1600" dirty="0">
                <a:solidFill>
                  <a:srgbClr val="000000"/>
                </a:solidFill>
              </a:rPr>
              <a:t>Part 3: Verify Network Connectivity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341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a:solidFill>
            <a:schemeClr val="accent2">
              <a:lumMod val="20000"/>
              <a:lumOff val="80000"/>
            </a:schemeClr>
          </a:solidFill>
        </p:spPr>
        <p:txBody>
          <a:bodyPr/>
          <a:lstStyle/>
          <a:p>
            <a:r>
              <a:rPr lang="en-US" sz="2400" dirty="0" smtClean="0"/>
              <a:t>Lab </a:t>
            </a:r>
            <a:r>
              <a:rPr lang="en-US" sz="2400" dirty="0"/>
              <a:t>– Troubleshoot Inter-VLAN Routing</a:t>
            </a:r>
          </a:p>
        </p:txBody>
      </p:sp>
      <p:sp>
        <p:nvSpPr>
          <p:cNvPr id="4" name="Content Placeholder 3">
            <a:extLst>
              <a:ext uri="{FF2B5EF4-FFF2-40B4-BE49-F238E27FC236}">
                <a16:creationId xmlns="" xmlns:a16="http://schemas.microsoft.com/office/drawing/2014/main" id="{0139989B-53BC-1147-AC0C-A73989E4EB8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lab, you will complete the following objectives:</a:t>
            </a:r>
          </a:p>
          <a:p>
            <a:pPr marL="342900" indent="-342900" algn="l">
              <a:buFont typeface="Arial" panose="020B0604020202020204" pitchFamily="34" charset="0"/>
              <a:buChar char="•"/>
            </a:pPr>
            <a:r>
              <a:rPr lang="en-US" sz="1600" dirty="0">
                <a:solidFill>
                  <a:srgbClr val="000000"/>
                </a:solidFill>
              </a:rPr>
              <a:t>Part 1: Build the Network and Load Device Configurations</a:t>
            </a:r>
          </a:p>
          <a:p>
            <a:pPr marL="342900" indent="-342900" algn="l">
              <a:buFont typeface="Arial" panose="020B0604020202020204" pitchFamily="34" charset="0"/>
              <a:buChar char="•"/>
            </a:pPr>
            <a:r>
              <a:rPr lang="en-US" sz="1600" dirty="0">
                <a:solidFill>
                  <a:srgbClr val="000000"/>
                </a:solidFill>
              </a:rPr>
              <a:t>Part 2: Troubleshoot the Inter-VLAN Routing Configuration</a:t>
            </a:r>
          </a:p>
          <a:p>
            <a:pPr marL="342900" indent="-342900" algn="l">
              <a:buFont typeface="Arial" panose="020B0604020202020204" pitchFamily="34" charset="0"/>
              <a:buChar char="•"/>
            </a:pPr>
            <a:r>
              <a:rPr lang="en-US" sz="1600" dirty="0">
                <a:solidFill>
                  <a:srgbClr val="000000"/>
                </a:solidFill>
              </a:rPr>
              <a:t>Part 3: Verify VLAN Configuration, Port Assignment and Trunking</a:t>
            </a:r>
          </a:p>
          <a:p>
            <a:pPr marL="342900" indent="-342900" algn="l">
              <a:buFont typeface="Arial" panose="020B0604020202020204" pitchFamily="34" charset="0"/>
              <a:buChar char="•"/>
            </a:pPr>
            <a:r>
              <a:rPr lang="en-US" sz="1600" dirty="0">
                <a:solidFill>
                  <a:srgbClr val="000000"/>
                </a:solidFill>
              </a:rPr>
              <a:t>Part 4: Test Layer 3 Connectivity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5744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4.5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solidFill>
            <a:schemeClr val="bg2">
              <a:lumMod val="40000"/>
              <a:lumOff val="60000"/>
            </a:schemeClr>
          </a:solidFill>
        </p:spPr>
        <p:txBody>
          <a:bodyPr/>
          <a:lstStyle/>
          <a:p>
            <a:r>
              <a:rPr lang="en-US" dirty="0" smtClean="0">
                <a:latin typeface="Arial" charset="0"/>
              </a:rPr>
              <a:t>Packet </a:t>
            </a:r>
            <a:r>
              <a:rPr lang="en-US" dirty="0">
                <a:latin typeface="Arial" charset="0"/>
              </a:rPr>
              <a:t>Tracer – Inter-VLAN Routing Challenge</a:t>
            </a:r>
          </a:p>
        </p:txBody>
      </p:sp>
      <p:sp>
        <p:nvSpPr>
          <p:cNvPr id="3" name="Content Placeholder 2">
            <a:extLst>
              <a:ext uri="{FF2B5EF4-FFF2-40B4-BE49-F238E27FC236}">
                <a16:creationId xmlns="" xmlns:a16="http://schemas.microsoft.com/office/drawing/2014/main" id="{6D32C538-4DE1-7D49-8EBA-04BBF60FC694}"/>
              </a:ext>
            </a:extLst>
          </p:cNvPr>
          <p:cNvSpPr>
            <a:spLocks noGrp="1"/>
          </p:cNvSpPr>
          <p:nvPr>
            <p:ph idx="1"/>
          </p:nvPr>
        </p:nvSpPr>
        <p:spPr/>
        <p:txBody>
          <a:bodyPr/>
          <a:lstStyle/>
          <a:p>
            <a:pPr marL="0" indent="0">
              <a:buNone/>
            </a:pPr>
            <a:r>
              <a:rPr lang="en-US" dirty="0"/>
              <a:t>In this Packet Tracer activity, you will demonstrate and reinforce your ability to implement inter-VLAN routing, including configuring IP addresses, VLANs, trunking, and subinterfaces.</a:t>
            </a:r>
          </a:p>
        </p:txBody>
      </p:sp>
    </p:spTree>
    <p:custDataLst>
      <p:tags r:id="rId1"/>
    </p:custDataLst>
    <p:extLst>
      <p:ext uri="{BB962C8B-B14F-4D97-AF65-F5344CB8AC3E}">
        <p14:creationId xmlns:p14="http://schemas.microsoft.com/office/powerpoint/2010/main" val="3489016705"/>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solidFill>
            <a:schemeClr val="accent2">
              <a:lumMod val="20000"/>
              <a:lumOff val="80000"/>
            </a:schemeClr>
          </a:solidFill>
        </p:spPr>
        <p:txBody>
          <a:bodyPr/>
          <a:lstStyle/>
          <a:p>
            <a:r>
              <a:rPr lang="en-US" dirty="0" smtClean="0">
                <a:latin typeface="Arial" charset="0"/>
              </a:rPr>
              <a:t>Lab</a:t>
            </a:r>
            <a:r>
              <a:rPr lang="en-US" dirty="0">
                <a:latin typeface="Arial" charset="0"/>
              </a:rPr>
              <a:t>– Implement Inter-VLAN Routing</a:t>
            </a:r>
          </a:p>
        </p:txBody>
      </p:sp>
      <p:sp>
        <p:nvSpPr>
          <p:cNvPr id="3" name="Content Placeholder 2">
            <a:extLst>
              <a:ext uri="{FF2B5EF4-FFF2-40B4-BE49-F238E27FC236}">
                <a16:creationId xmlns="" xmlns:a16="http://schemas.microsoft.com/office/drawing/2014/main" id="{C976B288-6319-7C4B-B9FB-E36968D4BC98}"/>
              </a:ext>
            </a:extLst>
          </p:cNvPr>
          <p:cNvSpPr>
            <a:spLocks noGrp="1"/>
          </p:cNvSpPr>
          <p:nvPr>
            <p:ph idx="1"/>
          </p:nvPr>
        </p:nvSpPr>
        <p:spPr/>
        <p:txBody>
          <a:bodyPr/>
          <a:lstStyle/>
          <a:p>
            <a:pPr marL="0" indent="0">
              <a:buNone/>
            </a:pPr>
            <a:r>
              <a:rPr lang="en-US" dirty="0"/>
              <a:t>In this lab, you will complete the following objectives:</a:t>
            </a:r>
          </a:p>
          <a:p>
            <a:r>
              <a:rPr lang="en-US" dirty="0"/>
              <a:t>Part 1: Build the Network and Configure Basic Device Settings</a:t>
            </a:r>
          </a:p>
          <a:p>
            <a:r>
              <a:rPr lang="en-US" dirty="0"/>
              <a:t>Part 2: Create VLANs and Assign Switch Ports</a:t>
            </a:r>
          </a:p>
          <a:p>
            <a:r>
              <a:rPr lang="en-US" dirty="0"/>
              <a:t>Part 3: Configure an 802.1Q Trunk between the Switches</a:t>
            </a:r>
          </a:p>
          <a:p>
            <a:r>
              <a:rPr lang="en-US" dirty="0"/>
              <a:t>Part 4: Configure Inter-VLAN Routing on the S1 Switch</a:t>
            </a:r>
          </a:p>
          <a:p>
            <a:r>
              <a:rPr lang="en-US" dirty="0"/>
              <a:t>Part 5: Verify Inter-VLAN Routing is Working</a:t>
            </a:r>
          </a:p>
          <a:p>
            <a:endParaRPr lang="en-US" dirty="0"/>
          </a:p>
        </p:txBody>
      </p:sp>
    </p:spTree>
    <p:custDataLst>
      <p:tags r:id="rId1"/>
    </p:custDataLst>
    <p:extLst>
      <p:ext uri="{BB962C8B-B14F-4D97-AF65-F5344CB8AC3E}">
        <p14:creationId xmlns:p14="http://schemas.microsoft.com/office/powerpoint/2010/main" val="2633635768"/>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0" y="798944"/>
            <a:ext cx="9144000" cy="4155319"/>
          </a:xfrm>
        </p:spPr>
        <p:txBody>
          <a:bodyPr/>
          <a:lstStyle/>
          <a:p>
            <a:r>
              <a:rPr lang="af-ZA" sz="1400" dirty="0" smtClean="0"/>
              <a:t>Směrování mezi VLAN je proces předávání síťového provozu z jedné VLAN do jiné VLAN.Tři možnosti zahrnují starší verzi, router-on-a-stick a přepínač L3 pomocí SVI.</a:t>
            </a:r>
          </a:p>
          <a:p>
            <a:r>
              <a:rPr lang="af-ZA" sz="1400" dirty="0" smtClean="0"/>
              <a:t>Chcete-li nakonfigurovat přepínač s VLAN a trunkovou sítí, proveďte následující kroky: vytvořte a pojmenujte VLAN, vytvořte rozhraní pro správu, nakonfigurujte přístupové porty a nakonfigurujte porty trunkové sítě.</a:t>
            </a:r>
          </a:p>
          <a:p>
            <a:r>
              <a:rPr lang="af-ZA" sz="1400" dirty="0" smtClean="0"/>
              <a:t>Metoda router-on-a-stick vyžaduje, aby bylo pro každou směrovanou VLAN vytvořeno subinterface. Subinterface je vytvořeno pomocí příkazu interface_id v rozhraní režimu globální konfigurace interface_id.</a:t>
            </a:r>
          </a:p>
          <a:p>
            <a:r>
              <a:rPr lang="af-ZA" sz="1400" dirty="0" smtClean="0"/>
              <a:t>Aby mohlo dojít ke směrování, musí být každému podřízenému rozhraní směrovače přiřazena adresa IP v jedinečné podsíti. Po vytvoření všech podrozhraní musí být fyzické rozhraní povoleno pomocí konfiguračního příkazu bez vypnutí rozhraní.</a:t>
            </a:r>
          </a:p>
          <a:p>
            <a:r>
              <a:rPr lang="af-ZA" sz="1400" dirty="0" smtClean="0"/>
              <a:t>Enterprise Campus LAN používají přepínače vrstvy 3 k zajištění směrování mezi VLAN. Přepínače L3 využívají hardwarové přepínání k dosažení vyšší rychlosti zpracování paketů než směrovače.</a:t>
            </a:r>
          </a:p>
          <a:p>
            <a:r>
              <a:rPr lang="af-ZA" sz="1400" dirty="0" smtClean="0"/>
              <a:t>Schopnosti přepínače vrstvy 3 zahrnují směrování z jedné VLAN do druhé pomocí více přepínaných virtuálních rozhraní (SVI) a převod switchportu vrstvy 2 na rozhraní vrstvy 3 (tj. </a:t>
            </a:r>
            <a:r>
              <a:rPr lang="cs-CZ" sz="1400" dirty="0" smtClean="0"/>
              <a:t>s</a:t>
            </a:r>
            <a:r>
              <a:rPr lang="af-ZA" sz="1400" dirty="0" smtClean="0"/>
              <a:t>měrovaný port).</a:t>
            </a:r>
          </a:p>
          <a:p>
            <a:r>
              <a:rPr lang="af-ZA" sz="1400" dirty="0" smtClean="0"/>
              <a:t>K zajištění směrování mezi VLAN používají přepínače vrstvy 3 SVI. SVI se konfigurují pomocí stejného příkazu vlan vlan-id, který se používá k vytvoření SVI pro správu na přepínači vrstvy 2.</a:t>
            </a:r>
            <a:endParaRPr lang="af-ZA" sz="1400" dirty="0"/>
          </a:p>
        </p:txBody>
      </p:sp>
      <p:sp>
        <p:nvSpPr>
          <p:cNvPr id="3" name="Nadpis 2"/>
          <p:cNvSpPr>
            <a:spLocks noGrp="1"/>
          </p:cNvSpPr>
          <p:nvPr>
            <p:ph type="title"/>
          </p:nvPr>
        </p:nvSpPr>
        <p:spPr/>
        <p:txBody>
          <a:bodyPr/>
          <a:lstStyle/>
          <a:p>
            <a:r>
              <a:rPr lang="cs-CZ" dirty="0" smtClean="0"/>
              <a:t>Co jsme se naučili (1/2)</a:t>
            </a:r>
            <a:endParaRPr lang="cs-CZ" dirty="0"/>
          </a:p>
        </p:txBody>
      </p:sp>
    </p:spTree>
    <p:extLst>
      <p:ext uri="{BB962C8B-B14F-4D97-AF65-F5344CB8AC3E}">
        <p14:creationId xmlns:p14="http://schemas.microsoft.com/office/powerpoint/2010/main" val="228593299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0" y="798944"/>
            <a:ext cx="9143999" cy="4344556"/>
          </a:xfrm>
        </p:spPr>
        <p:txBody>
          <a:bodyPr/>
          <a:lstStyle/>
          <a:p>
            <a:r>
              <a:rPr lang="cs-CZ" sz="1400" dirty="0"/>
              <a:t>Chcete-li nakonfigurovat přepínač s </a:t>
            </a:r>
            <a:r>
              <a:rPr lang="cs-CZ" sz="1400" dirty="0" err="1" smtClean="0"/>
              <a:t>VLANy</a:t>
            </a:r>
            <a:r>
              <a:rPr lang="cs-CZ" sz="1400" dirty="0" smtClean="0"/>
              <a:t> </a:t>
            </a:r>
            <a:r>
              <a:rPr lang="cs-CZ" sz="1400" dirty="0"/>
              <a:t>a </a:t>
            </a:r>
            <a:r>
              <a:rPr lang="cs-CZ" sz="1400" dirty="0" err="1"/>
              <a:t>trunkovou</a:t>
            </a:r>
            <a:r>
              <a:rPr lang="cs-CZ" sz="1400" dirty="0"/>
              <a:t> sítí, proveďte následující kroky: vytvořte </a:t>
            </a:r>
            <a:r>
              <a:rPr lang="cs-CZ" sz="1400" dirty="0" err="1" smtClean="0"/>
              <a:t>VLANy</a:t>
            </a:r>
            <a:r>
              <a:rPr lang="cs-CZ" sz="1400" dirty="0" smtClean="0"/>
              <a:t>, </a:t>
            </a:r>
            <a:r>
              <a:rPr lang="cs-CZ" sz="1400" dirty="0"/>
              <a:t>vytvořte rozhraní SVI VLAN, nakonfigurujte přístupové porty a povolte směrování IP</a:t>
            </a:r>
            <a:r>
              <a:rPr lang="cs-CZ" sz="1400" dirty="0" smtClean="0"/>
              <a:t>.</a:t>
            </a:r>
          </a:p>
          <a:p>
            <a:r>
              <a:rPr lang="cs-CZ" sz="1400" dirty="0" smtClean="0"/>
              <a:t>Chcete-li </a:t>
            </a:r>
            <a:r>
              <a:rPr lang="cs-CZ" sz="1400" dirty="0"/>
              <a:t>povolit směrování na přepínači L</a:t>
            </a:r>
            <a:r>
              <a:rPr lang="cs-CZ" sz="1400" dirty="0" smtClean="0"/>
              <a:t>3</a:t>
            </a:r>
            <a:r>
              <a:rPr lang="cs-CZ" sz="1400" dirty="0"/>
              <a:t>, je třeba nakonfigurovat </a:t>
            </a:r>
            <a:r>
              <a:rPr lang="cs-CZ" sz="1400" dirty="0" err="1" smtClean="0"/>
              <a:t>routed</a:t>
            </a:r>
            <a:r>
              <a:rPr lang="cs-CZ" sz="1400" dirty="0" smtClean="0"/>
              <a:t> (směrovaný) </a:t>
            </a:r>
            <a:r>
              <a:rPr lang="cs-CZ" sz="1400" dirty="0"/>
              <a:t>port. Směrovaný port je vytvořen na přepínači vrstvy 3 deaktivací funkce </a:t>
            </a:r>
            <a:r>
              <a:rPr lang="cs-CZ" sz="1400" dirty="0" err="1"/>
              <a:t>switchport</a:t>
            </a:r>
            <a:r>
              <a:rPr lang="cs-CZ" sz="1400" dirty="0"/>
              <a:t> na portu vrstvy 2, který je připojen k jinému zařízení vrstvy 3. Rozhraní lze nakonfigurovat s konfigurací IPv4 pro připojení k </a:t>
            </a:r>
            <a:r>
              <a:rPr lang="cs-CZ" sz="1400" dirty="0" err="1"/>
              <a:t>routeru</a:t>
            </a:r>
            <a:r>
              <a:rPr lang="cs-CZ" sz="1400" dirty="0"/>
              <a:t> nebo jinému přepínači vrstvy 3</a:t>
            </a:r>
            <a:r>
              <a:rPr lang="cs-CZ" sz="1400" dirty="0" smtClean="0"/>
              <a:t>.</a:t>
            </a:r>
          </a:p>
          <a:p>
            <a:r>
              <a:rPr lang="cs-CZ" sz="1400" dirty="0" smtClean="0"/>
              <a:t>Chcete-li </a:t>
            </a:r>
            <a:r>
              <a:rPr lang="cs-CZ" sz="1400" dirty="0"/>
              <a:t>nakonfigurovat přepínač vrstvy 3 na směrování pomocí směrovače, postupujte takto: nakonfigurujte směrovaný port, povolte směrování, nakonfigurujte směrování, ověřte směrování a ověřte připojení</a:t>
            </a:r>
            <a:r>
              <a:rPr lang="cs-CZ" sz="1400" dirty="0" smtClean="0"/>
              <a:t>.</a:t>
            </a:r>
          </a:p>
          <a:p>
            <a:r>
              <a:rPr lang="cs-CZ" sz="1400" dirty="0" smtClean="0"/>
              <a:t>Existuje </a:t>
            </a:r>
            <a:r>
              <a:rPr lang="cs-CZ" sz="1400" dirty="0"/>
              <a:t>celá řada důvodů, proč konfigurace mezi VAN nemusí fungovat. Všechny souvisejí s problémy s připojením, jako jsou chybějící VLAN, problémy s </a:t>
            </a:r>
            <a:r>
              <a:rPr lang="cs-CZ" sz="1400" dirty="0" err="1" smtClean="0"/>
              <a:t>trunkovým</a:t>
            </a:r>
            <a:r>
              <a:rPr lang="cs-CZ" sz="1400" dirty="0" smtClean="0"/>
              <a:t> portem přepínače, </a:t>
            </a:r>
            <a:r>
              <a:rPr lang="cs-CZ" sz="1400" dirty="0"/>
              <a:t>problémy s přístupovým portem přepínače a problémy s konfigurací </a:t>
            </a:r>
            <a:r>
              <a:rPr lang="cs-CZ" sz="1400" dirty="0" err="1"/>
              <a:t>routeru</a:t>
            </a:r>
            <a:r>
              <a:rPr lang="cs-CZ" sz="1400" dirty="0" smtClean="0"/>
              <a:t>.</a:t>
            </a:r>
          </a:p>
          <a:p>
            <a:r>
              <a:rPr lang="cs-CZ" sz="1400" dirty="0" smtClean="0"/>
              <a:t>VLAN </a:t>
            </a:r>
            <a:r>
              <a:rPr lang="cs-CZ" sz="1400" dirty="0"/>
              <a:t>může chybět, pokud nebyla vytvořena, byla omylem odstraněna nebo není povolena na kmenovém odkazu</a:t>
            </a:r>
            <a:r>
              <a:rPr lang="cs-CZ" sz="1400" dirty="0" smtClean="0"/>
              <a:t>.</a:t>
            </a:r>
          </a:p>
          <a:p>
            <a:r>
              <a:rPr lang="cs-CZ" sz="1400" dirty="0" smtClean="0"/>
              <a:t>Dalším </a:t>
            </a:r>
            <a:r>
              <a:rPr lang="cs-CZ" sz="1400" dirty="0"/>
              <a:t>problémem směrování mezi VLAN jsou nesprávně nakonfigurované porty přepínačů</a:t>
            </a:r>
            <a:r>
              <a:rPr lang="cs-CZ" sz="1400" dirty="0" smtClean="0"/>
              <a:t>.</a:t>
            </a:r>
          </a:p>
          <a:p>
            <a:r>
              <a:rPr lang="cs-CZ" sz="1400" dirty="0" smtClean="0"/>
              <a:t>V </a:t>
            </a:r>
            <a:r>
              <a:rPr lang="cs-CZ" sz="1400" dirty="0"/>
              <a:t>zastaralém řešení mezi VLAN může být nesprávně nakonfigurovaný port přepínače způsoben, když připojovací port </a:t>
            </a:r>
            <a:r>
              <a:rPr lang="cs-CZ" sz="1400" dirty="0" err="1"/>
              <a:t>routeru</a:t>
            </a:r>
            <a:r>
              <a:rPr lang="cs-CZ" sz="1400" dirty="0"/>
              <a:t> není přiřazen ke správné VLAN.</a:t>
            </a:r>
          </a:p>
        </p:txBody>
      </p:sp>
      <p:sp>
        <p:nvSpPr>
          <p:cNvPr id="3" name="Nadpis 2"/>
          <p:cNvSpPr>
            <a:spLocks noGrp="1"/>
          </p:cNvSpPr>
          <p:nvPr>
            <p:ph type="title"/>
          </p:nvPr>
        </p:nvSpPr>
        <p:spPr/>
        <p:txBody>
          <a:bodyPr/>
          <a:lstStyle/>
          <a:p>
            <a:r>
              <a:rPr lang="cs-CZ" dirty="0"/>
              <a:t>Co jsme se naučili </a:t>
            </a:r>
            <a:r>
              <a:rPr lang="cs-CZ" dirty="0" smtClean="0"/>
              <a:t>(2/2</a:t>
            </a:r>
            <a:r>
              <a:rPr lang="cs-CZ" dirty="0"/>
              <a:t>)</a:t>
            </a:r>
          </a:p>
        </p:txBody>
      </p:sp>
    </p:spTree>
    <p:extLst>
      <p:ext uri="{BB962C8B-B14F-4D97-AF65-F5344CB8AC3E}">
        <p14:creationId xmlns:p14="http://schemas.microsoft.com/office/powerpoint/2010/main" val="265756934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latin typeface="Arial" charset="0"/>
              </a:rPr>
              <a:t>What </a:t>
            </a:r>
            <a:r>
              <a:rPr lang="en-US" dirty="0">
                <a:latin typeface="Arial" charset="0"/>
              </a:rPr>
              <a:t>Did I Learn In This Module?</a:t>
            </a:r>
          </a:p>
        </p:txBody>
      </p:sp>
      <p:sp>
        <p:nvSpPr>
          <p:cNvPr id="3" name="Content Placeholder 2">
            <a:extLst>
              <a:ext uri="{FF2B5EF4-FFF2-40B4-BE49-F238E27FC236}">
                <a16:creationId xmlns="" xmlns:a16="http://schemas.microsoft.com/office/drawing/2014/main" id="{3DAE3C7F-29F0-E642-900F-4B11D89F74B0}"/>
              </a:ext>
            </a:extLst>
          </p:cNvPr>
          <p:cNvSpPr>
            <a:spLocks noGrp="1"/>
          </p:cNvSpPr>
          <p:nvPr>
            <p:ph idx="1"/>
          </p:nvPr>
        </p:nvSpPr>
        <p:spPr/>
        <p:txBody>
          <a:bodyPr/>
          <a:lstStyle/>
          <a:p>
            <a:pPr>
              <a:spcAft>
                <a:spcPts val="0"/>
              </a:spcAft>
              <a:buFont typeface="Arial" panose="020B0604020202020204" pitchFamily="34" charset="0"/>
              <a:buChar char="•"/>
            </a:pPr>
            <a:r>
              <a:rPr lang="en-US" sz="1400" dirty="0"/>
              <a:t>Inter-VLAN routing is the process of forwarding network traffic from one VLAN to another VLAN. </a:t>
            </a:r>
          </a:p>
          <a:p>
            <a:pPr>
              <a:spcAft>
                <a:spcPts val="0"/>
              </a:spcAft>
              <a:buFont typeface="Arial" panose="020B0604020202020204" pitchFamily="34" charset="0"/>
              <a:buChar char="•"/>
            </a:pPr>
            <a:r>
              <a:rPr lang="en-US" sz="1400" dirty="0"/>
              <a:t>Three options include legacy, router-on-a-stick, and Layer 3 switch using SVIs. </a:t>
            </a:r>
          </a:p>
          <a:p>
            <a:pPr>
              <a:spcAft>
                <a:spcPts val="0"/>
              </a:spcAft>
              <a:buFont typeface="Arial" panose="020B0604020202020204" pitchFamily="34" charset="0"/>
              <a:buChar char="•"/>
            </a:pPr>
            <a:r>
              <a:rPr lang="en-US" sz="1400" dirty="0"/>
              <a:t>To configure a switch with VLANs and trunking, complete the following steps: create and name the VLANs, create the management interface, configure access ports, and configure trunking ports. </a:t>
            </a:r>
          </a:p>
          <a:p>
            <a:pPr>
              <a:spcAft>
                <a:spcPts val="0"/>
              </a:spcAft>
              <a:buFont typeface="Arial" panose="020B0604020202020204" pitchFamily="34" charset="0"/>
              <a:buChar char="•"/>
            </a:pPr>
            <a:r>
              <a:rPr lang="en-US" sz="1400" dirty="0"/>
              <a:t>The router-on-a-stick method requires a subinterface to be created for each VLAN to be routed. A subinterface is created using the </a:t>
            </a:r>
            <a:r>
              <a:rPr lang="en-US" sz="1400" b="1" dirty="0"/>
              <a:t>interface interface_id subinterface_id </a:t>
            </a:r>
            <a:r>
              <a:rPr lang="en-US" sz="1400" dirty="0"/>
              <a:t>global configuration mode command. </a:t>
            </a:r>
          </a:p>
          <a:p>
            <a:pPr>
              <a:spcAft>
                <a:spcPts val="0"/>
              </a:spcAft>
              <a:buFont typeface="Arial" panose="020B0604020202020204" pitchFamily="34" charset="0"/>
              <a:buChar char="•"/>
            </a:pPr>
            <a:r>
              <a:rPr lang="en-US" sz="1400" dirty="0"/>
              <a:t>Each router subinterface must be assigned an IP address on a unique subnet for routing to occur. When all subinterfaces have been created, the physical interface must be enabled using the no shutdown interface configuration command. </a:t>
            </a:r>
          </a:p>
          <a:p>
            <a:pPr>
              <a:spcAft>
                <a:spcPts val="0"/>
              </a:spcAft>
              <a:buFont typeface="Arial" panose="020B0604020202020204" pitchFamily="34" charset="0"/>
              <a:buChar char="•"/>
            </a:pPr>
            <a:r>
              <a:rPr lang="en-US" sz="1400" dirty="0"/>
              <a:t>Enterprise campus LANs use Layer 3 switches to provide inter-VLAN routing. Layer 3 switches use hardware-based switching to achieve higher-packet processing rates than routers. </a:t>
            </a:r>
          </a:p>
          <a:p>
            <a:pPr>
              <a:spcAft>
                <a:spcPts val="0"/>
              </a:spcAft>
              <a:buFont typeface="Arial" panose="020B0604020202020204" pitchFamily="34" charset="0"/>
              <a:buChar char="•"/>
            </a:pPr>
            <a:r>
              <a:rPr lang="en-US" sz="1400" dirty="0"/>
              <a:t>Capabilities of a Layer 3 switch include routing from one VLAN to another using multiple switched virtual interfaces (SVIs) and converting a Layer 2 switchport to a Layer 3 interface (i.e., a routed port). </a:t>
            </a:r>
          </a:p>
          <a:p>
            <a:pPr>
              <a:spcAft>
                <a:spcPts val="0"/>
              </a:spcAft>
              <a:buFont typeface="Arial" panose="020B0604020202020204" pitchFamily="34" charset="0"/>
              <a:buChar char="•"/>
            </a:pPr>
            <a:r>
              <a:rPr lang="en-US" sz="1400" dirty="0"/>
              <a:t>To provide inter-VLAN routing, Layer 3 switches use SVIs. SVIs are configured using the same </a:t>
            </a:r>
            <a:r>
              <a:rPr lang="en-US" sz="1400" b="1" dirty="0"/>
              <a:t>interface vlan vlan-id </a:t>
            </a:r>
            <a:r>
              <a:rPr lang="en-US" sz="1400" dirty="0"/>
              <a:t>command used to create the management SVI on a Layer 2 switch.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latin typeface="Arial" charset="0"/>
              </a:rPr>
              <a:t>What </a:t>
            </a:r>
            <a:r>
              <a:rPr lang="en-US" dirty="0">
                <a:latin typeface="Arial" charset="0"/>
              </a:rPr>
              <a:t>Did I Learn In This Module? (Cont.)</a:t>
            </a:r>
          </a:p>
        </p:txBody>
      </p:sp>
      <p:sp>
        <p:nvSpPr>
          <p:cNvPr id="3" name="Content Placeholder 2">
            <a:extLst>
              <a:ext uri="{FF2B5EF4-FFF2-40B4-BE49-F238E27FC236}">
                <a16:creationId xmlns="" xmlns:a16="http://schemas.microsoft.com/office/drawing/2014/main" id="{3DAE3C7F-29F0-E642-900F-4B11D89F74B0}"/>
              </a:ext>
            </a:extLst>
          </p:cNvPr>
          <p:cNvSpPr>
            <a:spLocks noGrp="1"/>
          </p:cNvSpPr>
          <p:nvPr>
            <p:ph idx="1"/>
          </p:nvPr>
        </p:nvSpPr>
        <p:spPr>
          <a:xfrm>
            <a:off x="144064" y="798944"/>
            <a:ext cx="8999935" cy="4155319"/>
          </a:xfrm>
        </p:spPr>
        <p:txBody>
          <a:bodyPr/>
          <a:lstStyle/>
          <a:p>
            <a:pPr>
              <a:spcAft>
                <a:spcPts val="0"/>
              </a:spcAft>
              <a:buFont typeface="Arial" panose="020B0604020202020204" pitchFamily="34" charset="0"/>
              <a:buChar char="•"/>
            </a:pPr>
            <a:r>
              <a:rPr lang="en-US" sz="1400" dirty="0"/>
              <a:t>To configure a switch with VLANS and trunking, complete the following steps: create the VLANS, create the SVI VLAN interfaces, configure access ports, and enable IP routing. </a:t>
            </a:r>
          </a:p>
          <a:p>
            <a:pPr>
              <a:spcAft>
                <a:spcPts val="0"/>
              </a:spcAft>
              <a:buFont typeface="Arial" panose="020B0604020202020204" pitchFamily="34" charset="0"/>
              <a:buChar char="•"/>
            </a:pPr>
            <a:r>
              <a:rPr lang="en-US" sz="1400" dirty="0"/>
              <a:t>To enable routing on a Layer 3 switch, a routed port must be configured. A routed port is created on a Layer 3 switch by disabling the switchport feature on a Layer 2 port that is connected to another Layer 3 device. The interface can be configured with an IPv4 configuration to connect to a router or another Layer 3 switch. </a:t>
            </a:r>
          </a:p>
          <a:p>
            <a:pPr>
              <a:spcAft>
                <a:spcPts val="0"/>
              </a:spcAft>
              <a:buFont typeface="Arial" panose="020B0604020202020204" pitchFamily="34" charset="0"/>
              <a:buChar char="•"/>
            </a:pPr>
            <a:r>
              <a:rPr lang="en-US" sz="1400" dirty="0"/>
              <a:t>To configure a Layer 3 switch to route with a router, follow these steps: configure the routed port, enable routing, configure routing, verify routing, and verify connectivity.</a:t>
            </a:r>
          </a:p>
          <a:p>
            <a:pPr>
              <a:spcAft>
                <a:spcPts val="0"/>
              </a:spcAft>
              <a:buFont typeface="Arial" panose="020B0604020202020204" pitchFamily="34" charset="0"/>
              <a:buChar char="•"/>
            </a:pPr>
            <a:r>
              <a:rPr lang="en-US" sz="1400" dirty="0"/>
              <a:t>There are a number of reasons why an </a:t>
            </a:r>
            <a:r>
              <a:rPr lang="en-US" sz="1400" dirty="0" smtClean="0"/>
              <a:t>inter-V</a:t>
            </a:r>
            <a:r>
              <a:rPr lang="cs-CZ" sz="1400" smtClean="0"/>
              <a:t>L</a:t>
            </a:r>
            <a:r>
              <a:rPr lang="en-US" sz="1400" smtClean="0"/>
              <a:t>AN </a:t>
            </a:r>
            <a:r>
              <a:rPr lang="en-US" sz="1400" dirty="0"/>
              <a:t>configuration may not work. All are related to connectivity issues such as missing VLANs, switch trunk port issues, switch access port issues, and router configuration issues. </a:t>
            </a:r>
          </a:p>
          <a:p>
            <a:pPr>
              <a:spcAft>
                <a:spcPts val="0"/>
              </a:spcAft>
              <a:buFont typeface="Arial" panose="020B0604020202020204" pitchFamily="34" charset="0"/>
              <a:buChar char="•"/>
            </a:pPr>
            <a:r>
              <a:rPr lang="en-US" sz="1400" dirty="0"/>
              <a:t>A VLAN could be missing if it was not created, it was accidently deleted, or it is not allowed on the trunk link. </a:t>
            </a:r>
          </a:p>
          <a:p>
            <a:pPr>
              <a:spcAft>
                <a:spcPts val="0"/>
              </a:spcAft>
              <a:buFont typeface="Arial" panose="020B0604020202020204" pitchFamily="34" charset="0"/>
              <a:buChar char="•"/>
            </a:pPr>
            <a:r>
              <a:rPr lang="en-US" sz="1400" dirty="0"/>
              <a:t>Another issue for inter-VLAN routing includes misconfigured switch ports. </a:t>
            </a:r>
          </a:p>
          <a:p>
            <a:pPr>
              <a:spcAft>
                <a:spcPts val="0"/>
              </a:spcAft>
              <a:buFont typeface="Arial" panose="020B0604020202020204" pitchFamily="34" charset="0"/>
              <a:buChar char="•"/>
            </a:pPr>
            <a:r>
              <a:rPr lang="en-US" sz="1400" dirty="0"/>
              <a:t>In a legacy inter-VLAN solution, a </a:t>
            </a:r>
            <a:r>
              <a:rPr lang="en-US" sz="1400" dirty="0">
                <a:solidFill>
                  <a:srgbClr val="FF0000"/>
                </a:solidFill>
              </a:rPr>
              <a:t>misconfigured switch port could </a:t>
            </a:r>
            <a:r>
              <a:rPr lang="en-US" sz="1400" dirty="0"/>
              <a:t>be caused when the connecting router port is not assigned to the correct VLAN.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920091034"/>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latin typeface="Arial" charset="0"/>
              </a:rPr>
              <a:t>What </a:t>
            </a:r>
            <a:r>
              <a:rPr lang="en-US" dirty="0">
                <a:latin typeface="Arial" charset="0"/>
              </a:rPr>
              <a:t>Did I Learn In This Module? (Cont.)</a:t>
            </a:r>
          </a:p>
        </p:txBody>
      </p:sp>
      <p:sp>
        <p:nvSpPr>
          <p:cNvPr id="3" name="Content Placeholder 2">
            <a:extLst>
              <a:ext uri="{FF2B5EF4-FFF2-40B4-BE49-F238E27FC236}">
                <a16:creationId xmlns="" xmlns:a16="http://schemas.microsoft.com/office/drawing/2014/main" id="{3DAE3C7F-29F0-E642-900F-4B11D89F74B0}"/>
              </a:ext>
            </a:extLst>
          </p:cNvPr>
          <p:cNvSpPr>
            <a:spLocks noGrp="1"/>
          </p:cNvSpPr>
          <p:nvPr>
            <p:ph idx="1"/>
          </p:nvPr>
        </p:nvSpPr>
        <p:spPr/>
        <p:txBody>
          <a:bodyPr/>
          <a:lstStyle/>
          <a:p>
            <a:pPr>
              <a:spcBef>
                <a:spcPts val="1200"/>
              </a:spcBef>
              <a:spcAft>
                <a:spcPts val="0"/>
              </a:spcAft>
              <a:buFont typeface="Arial" panose="020B0604020202020204" pitchFamily="34" charset="0"/>
              <a:buChar char="•"/>
            </a:pPr>
            <a:r>
              <a:rPr lang="en-US" sz="1400" dirty="0"/>
              <a:t>With a </a:t>
            </a:r>
            <a:r>
              <a:rPr lang="en-US" sz="1400" i="1" dirty="0">
                <a:solidFill>
                  <a:srgbClr val="FF0000"/>
                </a:solidFill>
              </a:rPr>
              <a:t>router-on-a-stick solution</a:t>
            </a:r>
            <a:r>
              <a:rPr lang="en-US" sz="1400" dirty="0"/>
              <a:t>, the most </a:t>
            </a:r>
            <a:r>
              <a:rPr lang="en-US" sz="1400" dirty="0">
                <a:solidFill>
                  <a:srgbClr val="FF0000"/>
                </a:solidFill>
              </a:rPr>
              <a:t>common cause is a misconfigured trunk port</a:t>
            </a:r>
            <a:r>
              <a:rPr lang="en-US" sz="1400" dirty="0"/>
              <a:t>. </a:t>
            </a:r>
          </a:p>
          <a:p>
            <a:pPr>
              <a:spcBef>
                <a:spcPts val="1200"/>
              </a:spcBef>
              <a:spcAft>
                <a:spcPts val="0"/>
              </a:spcAft>
              <a:buFont typeface="Arial" panose="020B0604020202020204" pitchFamily="34" charset="0"/>
              <a:buChar char="•"/>
            </a:pPr>
            <a:r>
              <a:rPr lang="en-US" sz="1400" dirty="0"/>
              <a:t>When a problem is suspected with a </a:t>
            </a:r>
            <a:r>
              <a:rPr lang="en-US" sz="1400" dirty="0">
                <a:solidFill>
                  <a:srgbClr val="FF0000"/>
                </a:solidFill>
              </a:rPr>
              <a:t>switch access port configuration</a:t>
            </a:r>
            <a:r>
              <a:rPr lang="en-US" sz="1400" dirty="0"/>
              <a:t>, use</a:t>
            </a:r>
            <a:r>
              <a:rPr lang="en-US" sz="1400" b="1" dirty="0"/>
              <a:t> ping </a:t>
            </a:r>
            <a:r>
              <a:rPr lang="en-US" sz="1400" dirty="0"/>
              <a:t>and </a:t>
            </a:r>
            <a:r>
              <a:rPr lang="en-US" sz="1400" b="1" dirty="0"/>
              <a:t>show interfaces interface-id switchport</a:t>
            </a:r>
            <a:r>
              <a:rPr lang="en-US" sz="1400" dirty="0"/>
              <a:t> commands to identify the problem. </a:t>
            </a:r>
          </a:p>
          <a:p>
            <a:pPr>
              <a:spcBef>
                <a:spcPts val="1200"/>
              </a:spcBef>
              <a:spcAft>
                <a:spcPts val="0"/>
              </a:spcAft>
              <a:buFont typeface="Arial" panose="020B0604020202020204" pitchFamily="34" charset="0"/>
              <a:buChar char="•"/>
            </a:pPr>
            <a:r>
              <a:rPr lang="en-US" sz="1400" dirty="0"/>
              <a:t>Router configuration problems with </a:t>
            </a:r>
            <a:r>
              <a:rPr lang="en-US" sz="1400" dirty="0">
                <a:solidFill>
                  <a:srgbClr val="FF0000"/>
                </a:solidFill>
              </a:rPr>
              <a:t>router-on-a-stick</a:t>
            </a:r>
            <a:r>
              <a:rPr lang="en-US" sz="1400" dirty="0"/>
              <a:t> configurations are usually related to </a:t>
            </a:r>
            <a:r>
              <a:rPr lang="en-US" sz="1400" dirty="0">
                <a:solidFill>
                  <a:srgbClr val="FF0000"/>
                </a:solidFill>
              </a:rPr>
              <a:t>subinterface misconfigurations</a:t>
            </a:r>
            <a:r>
              <a:rPr lang="en-US" sz="1400" dirty="0"/>
              <a:t>. Verify the subinterface status using the </a:t>
            </a:r>
            <a:r>
              <a:rPr lang="en-US" sz="1400" b="1" dirty="0"/>
              <a:t>show ip interface brief </a:t>
            </a:r>
            <a:r>
              <a:rPr lang="en-US" sz="1400" dirty="0"/>
              <a:t>command.</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38690229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Troubleshoot inter-VLAN routing on Layer 3 devices</a:t>
            </a:r>
            <a:endParaRPr lang="en-US" altLang="en-US" sz="500" dirty="0">
              <a:solidFill>
                <a:schemeClr val="tx1"/>
              </a:solidFill>
            </a:endParaRPr>
          </a:p>
          <a:p>
            <a:endParaRPr lang="en-US" dirty="0"/>
          </a:p>
        </p:txBody>
      </p:sp>
      <p:graphicFrame>
        <p:nvGraphicFramePr>
          <p:cNvPr id="3" name="Table 2">
            <a:extLst>
              <a:ext uri="{FF2B5EF4-FFF2-40B4-BE49-F238E27FC236}">
                <a16:creationId xmlns=""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608422423"/>
              </p:ext>
            </p:extLst>
          </p:nvPr>
        </p:nvGraphicFramePr>
        <p:xfrm>
          <a:off x="655782" y="1732166"/>
          <a:ext cx="7555085" cy="2307590"/>
        </p:xfrm>
        <a:graphic>
          <a:graphicData uri="http://schemas.openxmlformats.org/drawingml/2006/table">
            <a:tbl>
              <a:tblPr firstRow="1" bandRow="1">
                <a:tableStyleId>{5C22544A-7EE6-4342-B048-85BDC9FD1C3A}</a:tableStyleId>
              </a:tblPr>
              <a:tblGrid>
                <a:gridCol w="3225845">
                  <a:extLst>
                    <a:ext uri="{9D8B030D-6E8A-4147-A177-3AD203B41FA5}">
                      <a16:colId xmlns="" xmlns:a16="http://schemas.microsoft.com/office/drawing/2014/main" val="2579019526"/>
                    </a:ext>
                  </a:extLst>
                </a:gridCol>
                <a:gridCol w="4329240">
                  <a:extLst>
                    <a:ext uri="{9D8B030D-6E8A-4147-A177-3AD203B41FA5}">
                      <a16:colId xmlns=""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 xmlns:a16="http://schemas.microsoft.com/office/drawing/2014/main" val="742401779"/>
                  </a:ext>
                </a:extLst>
              </a:tr>
              <a:tr h="370840">
                <a:tc>
                  <a:txBody>
                    <a:bodyPr/>
                    <a:lstStyle/>
                    <a:p>
                      <a:pPr fontAlgn="ctr"/>
                      <a:r>
                        <a:rPr lang="en-US" b="1" dirty="0">
                          <a:solidFill>
                            <a:schemeClr val="bg1"/>
                          </a:solidFill>
                          <a:effectLst/>
                        </a:rPr>
                        <a:t>Inter-VLAN Routing Operation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options for configuring inter-VLAN routing.</a:t>
                      </a:r>
                    </a:p>
                  </a:txBody>
                  <a:tcPr marL="47625" marR="47625" marT="47625" marB="47625" anchor="ctr"/>
                </a:tc>
                <a:extLst>
                  <a:ext uri="{0D108BD9-81ED-4DB2-BD59-A6C34878D82A}">
                    <a16:rowId xmlns="" xmlns:a16="http://schemas.microsoft.com/office/drawing/2014/main" val="3150950737"/>
                  </a:ext>
                </a:extLst>
              </a:tr>
              <a:tr h="370840">
                <a:tc>
                  <a:txBody>
                    <a:bodyPr/>
                    <a:lstStyle/>
                    <a:p>
                      <a:pPr fontAlgn="ctr"/>
                      <a:r>
                        <a:rPr lang="en-US" b="1" dirty="0">
                          <a:solidFill>
                            <a:schemeClr val="bg1"/>
                          </a:solidFill>
                          <a:effectLst/>
                        </a:rPr>
                        <a:t>Router-on-a-Stick Inter-VLAN Routing</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router-on-a-stick inter-VLAN routing.</a:t>
                      </a:r>
                    </a:p>
                  </a:txBody>
                  <a:tcPr marL="47625" marR="47625" marT="47625" marB="47625" anchor="ctr"/>
                </a:tc>
                <a:extLst>
                  <a:ext uri="{0D108BD9-81ED-4DB2-BD59-A6C34878D82A}">
                    <a16:rowId xmlns="" xmlns:a16="http://schemas.microsoft.com/office/drawing/2014/main" val="2772085455"/>
                  </a:ext>
                </a:extLst>
              </a:tr>
              <a:tr h="370840">
                <a:tc>
                  <a:txBody>
                    <a:bodyPr/>
                    <a:lstStyle/>
                    <a:p>
                      <a:pPr fontAlgn="ctr"/>
                      <a:r>
                        <a:rPr lang="en-US" b="1" dirty="0">
                          <a:solidFill>
                            <a:schemeClr val="bg1"/>
                          </a:solidFill>
                          <a:effectLst/>
                        </a:rPr>
                        <a:t>Inter-VLAN Routing using Layer 3 Switches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inter-VLAN routing using Layer 3 switching.</a:t>
                      </a:r>
                    </a:p>
                  </a:txBody>
                  <a:tcPr marL="47625" marR="47625" marT="47625" marB="47625" anchor="ctr"/>
                </a:tc>
                <a:extLst>
                  <a:ext uri="{0D108BD9-81ED-4DB2-BD59-A6C34878D82A}">
                    <a16:rowId xmlns="" xmlns:a16="http://schemas.microsoft.com/office/drawing/2014/main" val="3228802595"/>
                  </a:ext>
                </a:extLst>
              </a:tr>
              <a:tr h="370840">
                <a:tc>
                  <a:txBody>
                    <a:bodyPr/>
                    <a:lstStyle/>
                    <a:p>
                      <a:pPr fontAlgn="ctr"/>
                      <a:r>
                        <a:rPr lang="en-US" b="1" dirty="0">
                          <a:solidFill>
                            <a:schemeClr val="bg1"/>
                          </a:solidFill>
                          <a:effectLst/>
                        </a:rPr>
                        <a:t>Troubleshoot Inter-VLAN Routing</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Troubleshoot common inter-VLAN configuration issues.</a:t>
                      </a:r>
                    </a:p>
                  </a:txBody>
                  <a:tcPr marL="47625" marR="47625" marT="47625" marB="47625" anchor="ctr"/>
                </a:tc>
                <a:extLst>
                  <a:ext uri="{0D108BD9-81ED-4DB2-BD59-A6C34878D82A}">
                    <a16:rowId xmlns=""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dirty="0" smtClean="0">
                <a:latin typeface="Arial" charset="0"/>
              </a:rPr>
              <a:t>New </a:t>
            </a:r>
            <a:r>
              <a:rPr lang="en-US" dirty="0">
                <a:latin typeface="Arial" charset="0"/>
              </a:rPr>
              <a:t>Terms and Commands</a:t>
            </a:r>
          </a:p>
        </p:txBody>
      </p:sp>
      <p:sp>
        <p:nvSpPr>
          <p:cNvPr id="3" name="Content Placeholder 2">
            <a:extLst>
              <a:ext uri="{FF2B5EF4-FFF2-40B4-BE49-F238E27FC236}">
                <a16:creationId xmlns="" xmlns:a16="http://schemas.microsoft.com/office/drawing/2014/main" id="{CE8C6162-D86A-9644-A0EE-E1EE5E7020B3}"/>
              </a:ext>
            </a:extLst>
          </p:cNvPr>
          <p:cNvSpPr>
            <a:spLocks noGrp="1"/>
          </p:cNvSpPr>
          <p:nvPr>
            <p:ph idx="1"/>
          </p:nvPr>
        </p:nvSpPr>
        <p:spPr>
          <a:xfrm>
            <a:off x="144065" y="798944"/>
            <a:ext cx="4662713" cy="4155319"/>
          </a:xfrm>
        </p:spPr>
        <p:txBody>
          <a:bodyPr/>
          <a:lstStyle/>
          <a:p>
            <a:r>
              <a:rPr lang="en-US" sz="1100" dirty="0"/>
              <a:t>Inter-VLAN Routing</a:t>
            </a:r>
          </a:p>
          <a:p>
            <a:r>
              <a:rPr lang="en-US" sz="1100" dirty="0"/>
              <a:t>Router-on-a-Stick</a:t>
            </a:r>
          </a:p>
          <a:p>
            <a:r>
              <a:rPr lang="en-US" sz="1100" b="1" dirty="0"/>
              <a:t>encapsulation dot1q X [ native ]</a:t>
            </a:r>
            <a:endParaRPr lang="en-US" sz="1100" dirty="0"/>
          </a:p>
          <a:p>
            <a:r>
              <a:rPr lang="en-US" sz="1100" b="1" dirty="0"/>
              <a:t>no switchport</a:t>
            </a:r>
            <a:endParaRPr lang="en-US" sz="1100" dirty="0"/>
          </a:p>
          <a:p>
            <a:r>
              <a:rPr lang="en-US" sz="1100" b="1" dirty="0"/>
              <a:t>router ospf</a:t>
            </a:r>
            <a:endParaRPr lang="en-US" sz="1100" dirty="0"/>
          </a:p>
          <a:p>
            <a:r>
              <a:rPr lang="en-US" sz="1100" b="1" dirty="0"/>
              <a:t>ip routing</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1200" dirty="0"/>
              <a:t>Téma </a:t>
            </a:r>
            <a:r>
              <a:rPr lang="cs-CZ" sz="1200" dirty="0" smtClean="0"/>
              <a:t>4.1 </a:t>
            </a:r>
          </a:p>
          <a:p>
            <a:pPr marL="0" indent="0">
              <a:buNone/>
            </a:pPr>
            <a:r>
              <a:rPr lang="cs-CZ" sz="1200" dirty="0" smtClean="0"/>
              <a:t>Co </a:t>
            </a:r>
            <a:r>
              <a:rPr lang="cs-CZ" sz="1200" dirty="0"/>
              <a:t>podle vás přispívá k omezení počtu VLAN podporovaných </a:t>
            </a:r>
            <a:r>
              <a:rPr lang="cs-CZ" sz="1200" dirty="0" err="1"/>
              <a:t>Router</a:t>
            </a:r>
            <a:r>
              <a:rPr lang="cs-CZ" sz="1200" dirty="0"/>
              <a:t>-on-a-</a:t>
            </a:r>
            <a:r>
              <a:rPr lang="cs-CZ" sz="1200" dirty="0" err="1"/>
              <a:t>Stick</a:t>
            </a:r>
            <a:r>
              <a:rPr lang="cs-CZ" sz="1200" dirty="0"/>
              <a:t> Inter-VLAN </a:t>
            </a:r>
            <a:r>
              <a:rPr lang="cs-CZ" sz="1200" dirty="0" err="1"/>
              <a:t>Routing</a:t>
            </a:r>
            <a:r>
              <a:rPr lang="cs-CZ" sz="1200" dirty="0"/>
              <a:t>?</a:t>
            </a:r>
          </a:p>
          <a:p>
            <a:pPr marL="0" indent="0">
              <a:buNone/>
            </a:pPr>
            <a:r>
              <a:rPr lang="cs-CZ" sz="1200" dirty="0"/>
              <a:t>Jaký je podle vás rozdíl mezi </a:t>
            </a:r>
            <a:r>
              <a:rPr lang="cs-CZ" sz="1200" dirty="0" smtClean="0"/>
              <a:t>interface </a:t>
            </a:r>
            <a:r>
              <a:rPr lang="cs-CZ" sz="1200" dirty="0" err="1" smtClean="0"/>
              <a:t>loopbacku</a:t>
            </a:r>
            <a:r>
              <a:rPr lang="cs-CZ" sz="1200" dirty="0" smtClean="0"/>
              <a:t> </a:t>
            </a:r>
            <a:r>
              <a:rPr lang="cs-CZ" sz="1200" dirty="0" err="1" smtClean="0"/>
              <a:t>routeru</a:t>
            </a:r>
            <a:r>
              <a:rPr lang="cs-CZ" sz="1200" dirty="0" smtClean="0"/>
              <a:t> </a:t>
            </a:r>
            <a:r>
              <a:rPr lang="cs-CZ" sz="1200" dirty="0"/>
              <a:t>a </a:t>
            </a:r>
            <a:r>
              <a:rPr lang="cs-CZ" sz="1200" dirty="0" err="1" smtClean="0"/>
              <a:t>subinterface</a:t>
            </a:r>
            <a:r>
              <a:rPr lang="cs-CZ" sz="1200" dirty="0" smtClean="0"/>
              <a:t> </a:t>
            </a:r>
            <a:r>
              <a:rPr lang="cs-CZ" sz="1200" dirty="0" err="1" smtClean="0"/>
              <a:t>routeru</a:t>
            </a:r>
            <a:r>
              <a:rPr lang="cs-CZ" sz="1200" dirty="0"/>
              <a:t>?</a:t>
            </a:r>
          </a:p>
          <a:p>
            <a:pPr marL="0" indent="0">
              <a:buNone/>
            </a:pPr>
            <a:r>
              <a:rPr lang="cs-CZ" sz="1200" dirty="0"/>
              <a:t>Téma 4.2</a:t>
            </a:r>
          </a:p>
          <a:p>
            <a:pPr marL="0" indent="0">
              <a:buNone/>
            </a:pPr>
            <a:r>
              <a:rPr lang="cs-CZ" sz="1200" dirty="0" smtClean="0"/>
              <a:t>Jaká je primární výhoda uspořádání </a:t>
            </a:r>
            <a:r>
              <a:rPr lang="cs-CZ" sz="1200" dirty="0" err="1" smtClean="0"/>
              <a:t>Router</a:t>
            </a:r>
            <a:r>
              <a:rPr lang="cs-CZ" sz="1200" dirty="0" smtClean="0"/>
              <a:t>-on-a-</a:t>
            </a:r>
            <a:r>
              <a:rPr lang="cs-CZ" sz="1200" dirty="0" err="1" smtClean="0"/>
              <a:t>stick</a:t>
            </a:r>
            <a:r>
              <a:rPr lang="cs-CZ" sz="1200" dirty="0" smtClean="0"/>
              <a:t> </a:t>
            </a:r>
            <a:r>
              <a:rPr lang="cs-CZ" sz="1200" dirty="0"/>
              <a:t>na rozdíl od </a:t>
            </a:r>
            <a:r>
              <a:rPr lang="cs-CZ" sz="1200" dirty="0" err="1"/>
              <a:t>Legacy</a:t>
            </a:r>
            <a:r>
              <a:rPr lang="cs-CZ" sz="1200" dirty="0"/>
              <a:t> Inter-VLAN </a:t>
            </a:r>
            <a:r>
              <a:rPr lang="cs-CZ" sz="1200" dirty="0" err="1"/>
              <a:t>Routing</a:t>
            </a:r>
            <a:r>
              <a:rPr lang="cs-CZ" sz="1200" dirty="0"/>
              <a:t>?</a:t>
            </a:r>
          </a:p>
          <a:p>
            <a:pPr marL="0" indent="0">
              <a:buNone/>
            </a:pPr>
            <a:r>
              <a:rPr lang="cs-CZ" sz="1200" dirty="0"/>
              <a:t>Jak </a:t>
            </a:r>
            <a:r>
              <a:rPr lang="cs-CZ" sz="1200" dirty="0" err="1"/>
              <a:t>router</a:t>
            </a:r>
            <a:r>
              <a:rPr lang="cs-CZ" sz="1200" dirty="0"/>
              <a:t> </a:t>
            </a:r>
            <a:r>
              <a:rPr lang="cs-CZ" sz="1200" dirty="0" smtClean="0"/>
              <a:t>zpracovává nativní </a:t>
            </a:r>
            <a:r>
              <a:rPr lang="cs-CZ" sz="1200" dirty="0"/>
              <a:t>VLAN?</a:t>
            </a:r>
          </a:p>
          <a:p>
            <a:pPr marL="0" indent="0">
              <a:buNone/>
            </a:pPr>
            <a:r>
              <a:rPr lang="cs-CZ" sz="1200" dirty="0"/>
              <a:t>Téma 4.3</a:t>
            </a:r>
          </a:p>
          <a:p>
            <a:pPr marL="0" indent="0">
              <a:buNone/>
            </a:pPr>
            <a:r>
              <a:rPr lang="cs-CZ" sz="1200" dirty="0"/>
              <a:t>Jaké jsou největší úspory, kterých můžete dosáhnout při použití přepínače L</a:t>
            </a:r>
            <a:r>
              <a:rPr lang="cs-CZ" sz="1200" dirty="0" smtClean="0"/>
              <a:t>3 </a:t>
            </a:r>
            <a:r>
              <a:rPr lang="cs-CZ" sz="1200" dirty="0"/>
              <a:t>jako směrovače Inter-VLAN?</a:t>
            </a:r>
          </a:p>
          <a:p>
            <a:pPr marL="0" indent="0">
              <a:buNone/>
            </a:pPr>
            <a:r>
              <a:rPr lang="cs-CZ" sz="1200" dirty="0"/>
              <a:t>Jaký je dopad příkazu </a:t>
            </a:r>
            <a:r>
              <a:rPr lang="cs-CZ" sz="1200" dirty="0">
                <a:latin typeface="Courier New" panose="02070309020205020404" pitchFamily="49" charset="0"/>
                <a:cs typeface="Courier New" panose="02070309020205020404" pitchFamily="49" charset="0"/>
              </a:rPr>
              <a:t>no </a:t>
            </a:r>
            <a:r>
              <a:rPr lang="cs-CZ" sz="1200" dirty="0" err="1">
                <a:latin typeface="Courier New" panose="02070309020205020404" pitchFamily="49" charset="0"/>
                <a:cs typeface="Courier New" panose="02070309020205020404" pitchFamily="49" charset="0"/>
              </a:rPr>
              <a:t>switchport</a:t>
            </a:r>
            <a:r>
              <a:rPr lang="cs-CZ" sz="1200" dirty="0"/>
              <a:t>?</a:t>
            </a:r>
          </a:p>
          <a:p>
            <a:pPr marL="0" indent="0">
              <a:buNone/>
            </a:pPr>
            <a:r>
              <a:rPr lang="cs-CZ" sz="1200" dirty="0"/>
              <a:t>Téma 4.4</a:t>
            </a:r>
          </a:p>
          <a:p>
            <a:pPr marL="0" indent="0">
              <a:buNone/>
            </a:pPr>
            <a:r>
              <a:rPr lang="cs-CZ" sz="1200" dirty="0"/>
              <a:t>Co je podle vás nejčastější příčinou chyb při implementaci směrování Inter-VLAN?</a:t>
            </a:r>
          </a:p>
          <a:p>
            <a:pPr marL="0" indent="0">
              <a:buNone/>
            </a:pPr>
            <a:r>
              <a:rPr lang="cs-CZ" sz="1200" dirty="0"/>
              <a:t>J</a:t>
            </a:r>
            <a:r>
              <a:rPr lang="cs-CZ" sz="1200" dirty="0" smtClean="0"/>
              <a:t>aký </a:t>
            </a:r>
            <a:r>
              <a:rPr lang="cs-CZ" sz="1200" dirty="0"/>
              <a:t>druh směrování Inter-VLAN je podle vás vhodný </a:t>
            </a:r>
            <a:r>
              <a:rPr lang="cs-CZ" sz="1200" dirty="0" smtClean="0"/>
              <a:t>z hlediska  nejnižšího počtu chyb </a:t>
            </a:r>
            <a:r>
              <a:rPr lang="cs-CZ" sz="1200" dirty="0"/>
              <a:t>při implementaci?</a:t>
            </a:r>
          </a:p>
        </p:txBody>
      </p:sp>
      <p:sp>
        <p:nvSpPr>
          <p:cNvPr id="3" name="Nadpis 2"/>
          <p:cNvSpPr>
            <a:spLocks noGrp="1"/>
          </p:cNvSpPr>
          <p:nvPr>
            <p:ph type="title"/>
          </p:nvPr>
        </p:nvSpPr>
        <p:spPr/>
        <p:txBody>
          <a:bodyPr/>
          <a:lstStyle/>
          <a:p>
            <a:endParaRPr lang="cs-CZ" dirty="0"/>
          </a:p>
        </p:txBody>
      </p:sp>
    </p:spTree>
    <p:extLst>
      <p:ext uri="{BB962C8B-B14F-4D97-AF65-F5344CB8AC3E}">
        <p14:creationId xmlns:p14="http://schemas.microsoft.com/office/powerpoint/2010/main" val="160550746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3989DE8B-DB45-47BA-BB54-C8C253C9F182}" type="slidenum">
              <a:rPr lang="cs-CZ" altLang="cs-CZ"/>
              <a:pPr/>
              <a:t>52</a:t>
            </a:fld>
            <a:endParaRPr lang="cs-CZ" altLang="cs-CZ"/>
          </a:p>
        </p:txBody>
      </p:sp>
      <p:sp>
        <p:nvSpPr>
          <p:cNvPr id="214018" name="Rectangle 2"/>
          <p:cNvSpPr>
            <a:spLocks noGrp="1" noChangeArrowheads="1"/>
          </p:cNvSpPr>
          <p:nvPr>
            <p:ph type="title"/>
          </p:nvPr>
        </p:nvSpPr>
        <p:spPr/>
        <p:txBody>
          <a:bodyPr/>
          <a:lstStyle/>
          <a:p>
            <a:r>
              <a:rPr lang="cs-CZ" altLang="cs-CZ" b="0">
                <a:latin typeface="Arial" pitchFamily="34" charset="0"/>
              </a:rPr>
              <a:t>Klasické firewally</a:t>
            </a:r>
          </a:p>
        </p:txBody>
      </p:sp>
      <p:sp>
        <p:nvSpPr>
          <p:cNvPr id="214019" name="Rectangle 3"/>
          <p:cNvSpPr>
            <a:spLocks noChangeArrowheads="1"/>
          </p:cNvSpPr>
          <p:nvPr/>
        </p:nvSpPr>
        <p:spPr bwMode="auto">
          <a:xfrm>
            <a:off x="3200400" y="1600200"/>
            <a:ext cx="2743200" cy="1143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20" name="Rectangle 4"/>
          <p:cNvSpPr>
            <a:spLocks noChangeArrowheads="1"/>
          </p:cNvSpPr>
          <p:nvPr/>
        </p:nvSpPr>
        <p:spPr bwMode="auto">
          <a:xfrm>
            <a:off x="3200400" y="3314700"/>
            <a:ext cx="2743200" cy="13144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21" name="Rectangle 5"/>
          <p:cNvSpPr>
            <a:spLocks noChangeArrowheads="1"/>
          </p:cNvSpPr>
          <p:nvPr/>
        </p:nvSpPr>
        <p:spPr bwMode="auto">
          <a:xfrm>
            <a:off x="3505200" y="2171700"/>
            <a:ext cx="762000" cy="457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22" name="Line 6"/>
          <p:cNvSpPr>
            <a:spLocks noChangeShapeType="1"/>
          </p:cNvSpPr>
          <p:nvPr/>
        </p:nvSpPr>
        <p:spPr bwMode="auto">
          <a:xfrm>
            <a:off x="3201988" y="1943100"/>
            <a:ext cx="27416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23" name="Oval 7"/>
          <p:cNvSpPr>
            <a:spLocks noChangeArrowheads="1"/>
          </p:cNvSpPr>
          <p:nvPr/>
        </p:nvSpPr>
        <p:spPr bwMode="auto">
          <a:xfrm>
            <a:off x="4953000" y="2228850"/>
            <a:ext cx="838200" cy="3429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24" name="Oval 8"/>
          <p:cNvSpPr>
            <a:spLocks noChangeArrowheads="1"/>
          </p:cNvSpPr>
          <p:nvPr/>
        </p:nvSpPr>
        <p:spPr bwMode="auto">
          <a:xfrm>
            <a:off x="3429000" y="3429000"/>
            <a:ext cx="838200" cy="3429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25" name="Oval 9"/>
          <p:cNvSpPr>
            <a:spLocks noChangeArrowheads="1"/>
          </p:cNvSpPr>
          <p:nvPr/>
        </p:nvSpPr>
        <p:spPr bwMode="auto">
          <a:xfrm>
            <a:off x="4953000" y="4114800"/>
            <a:ext cx="838200" cy="3429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26" name="Line 10"/>
          <p:cNvSpPr>
            <a:spLocks noChangeShapeType="1"/>
          </p:cNvSpPr>
          <p:nvPr/>
        </p:nvSpPr>
        <p:spPr bwMode="auto">
          <a:xfrm>
            <a:off x="3201988" y="3886200"/>
            <a:ext cx="27416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27" name="Line 11"/>
          <p:cNvSpPr>
            <a:spLocks noChangeShapeType="1"/>
          </p:cNvSpPr>
          <p:nvPr/>
        </p:nvSpPr>
        <p:spPr bwMode="auto">
          <a:xfrm>
            <a:off x="5792788" y="2400300"/>
            <a:ext cx="7604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28" name="Rectangle 12"/>
          <p:cNvSpPr>
            <a:spLocks noChangeArrowheads="1"/>
          </p:cNvSpPr>
          <p:nvPr/>
        </p:nvSpPr>
        <p:spPr bwMode="auto">
          <a:xfrm>
            <a:off x="6553200" y="2286000"/>
            <a:ext cx="533400" cy="2857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29" name="Rectangle 13"/>
          <p:cNvSpPr>
            <a:spLocks noChangeArrowheads="1"/>
          </p:cNvSpPr>
          <p:nvPr/>
        </p:nvSpPr>
        <p:spPr bwMode="auto">
          <a:xfrm>
            <a:off x="1981200" y="2228850"/>
            <a:ext cx="533400" cy="2857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30" name="Rectangle 14"/>
          <p:cNvSpPr>
            <a:spLocks noChangeArrowheads="1"/>
          </p:cNvSpPr>
          <p:nvPr/>
        </p:nvSpPr>
        <p:spPr bwMode="auto">
          <a:xfrm>
            <a:off x="1828800" y="2857500"/>
            <a:ext cx="457200" cy="2857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31" name="Rectangle 15"/>
          <p:cNvSpPr>
            <a:spLocks noChangeArrowheads="1"/>
          </p:cNvSpPr>
          <p:nvPr/>
        </p:nvSpPr>
        <p:spPr bwMode="auto">
          <a:xfrm>
            <a:off x="1828800" y="4229100"/>
            <a:ext cx="533400" cy="2857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32" name="Rectangle 16"/>
          <p:cNvSpPr>
            <a:spLocks noChangeArrowheads="1"/>
          </p:cNvSpPr>
          <p:nvPr/>
        </p:nvSpPr>
        <p:spPr bwMode="auto">
          <a:xfrm>
            <a:off x="6553200" y="4114800"/>
            <a:ext cx="533400" cy="2857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33" name="Line 17"/>
          <p:cNvSpPr>
            <a:spLocks noChangeShapeType="1"/>
          </p:cNvSpPr>
          <p:nvPr/>
        </p:nvSpPr>
        <p:spPr bwMode="auto">
          <a:xfrm>
            <a:off x="5792788" y="4286250"/>
            <a:ext cx="7604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34" name="Line 18"/>
          <p:cNvSpPr>
            <a:spLocks noChangeShapeType="1"/>
          </p:cNvSpPr>
          <p:nvPr/>
        </p:nvSpPr>
        <p:spPr bwMode="auto">
          <a:xfrm>
            <a:off x="7088188" y="2400300"/>
            <a:ext cx="7604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35" name="Line 19"/>
          <p:cNvSpPr>
            <a:spLocks noChangeShapeType="1"/>
          </p:cNvSpPr>
          <p:nvPr/>
        </p:nvSpPr>
        <p:spPr bwMode="auto">
          <a:xfrm>
            <a:off x="4268788" y="2400300"/>
            <a:ext cx="6842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36" name="Line 20"/>
          <p:cNvSpPr>
            <a:spLocks noChangeShapeType="1"/>
          </p:cNvSpPr>
          <p:nvPr/>
        </p:nvSpPr>
        <p:spPr bwMode="auto">
          <a:xfrm>
            <a:off x="7088188" y="4286250"/>
            <a:ext cx="6842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37" name="Line 21"/>
          <p:cNvSpPr>
            <a:spLocks noChangeShapeType="1"/>
          </p:cNvSpPr>
          <p:nvPr/>
        </p:nvSpPr>
        <p:spPr bwMode="auto">
          <a:xfrm>
            <a:off x="4116388" y="3715941"/>
            <a:ext cx="836612" cy="513159"/>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38" name="Line 22"/>
          <p:cNvSpPr>
            <a:spLocks noChangeShapeType="1"/>
          </p:cNvSpPr>
          <p:nvPr/>
        </p:nvSpPr>
        <p:spPr bwMode="auto">
          <a:xfrm>
            <a:off x="2516188" y="2400300"/>
            <a:ext cx="9890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39" name="Line 23"/>
          <p:cNvSpPr>
            <a:spLocks noChangeShapeType="1"/>
          </p:cNvSpPr>
          <p:nvPr/>
        </p:nvSpPr>
        <p:spPr bwMode="auto">
          <a:xfrm>
            <a:off x="1220788" y="2400300"/>
            <a:ext cx="7604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40" name="Line 24"/>
          <p:cNvSpPr>
            <a:spLocks noChangeShapeType="1"/>
          </p:cNvSpPr>
          <p:nvPr/>
        </p:nvSpPr>
        <p:spPr bwMode="auto">
          <a:xfrm flipH="1">
            <a:off x="2287588" y="2630091"/>
            <a:ext cx="1370012" cy="341709"/>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41" name="Line 25"/>
          <p:cNvSpPr>
            <a:spLocks noChangeShapeType="1"/>
          </p:cNvSpPr>
          <p:nvPr/>
        </p:nvSpPr>
        <p:spPr bwMode="auto">
          <a:xfrm flipH="1">
            <a:off x="1144588" y="3087291"/>
            <a:ext cx="684212" cy="170259"/>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42" name="Line 26"/>
          <p:cNvSpPr>
            <a:spLocks noChangeShapeType="1"/>
          </p:cNvSpPr>
          <p:nvPr/>
        </p:nvSpPr>
        <p:spPr bwMode="auto">
          <a:xfrm>
            <a:off x="1068388" y="4343400"/>
            <a:ext cx="7604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43" name="Line 27"/>
          <p:cNvSpPr>
            <a:spLocks noChangeShapeType="1"/>
          </p:cNvSpPr>
          <p:nvPr/>
        </p:nvSpPr>
        <p:spPr bwMode="auto">
          <a:xfrm>
            <a:off x="2363788" y="4343400"/>
            <a:ext cx="9128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44" name="Line 28"/>
          <p:cNvSpPr>
            <a:spLocks noChangeShapeType="1"/>
          </p:cNvSpPr>
          <p:nvPr/>
        </p:nvSpPr>
        <p:spPr bwMode="auto">
          <a:xfrm flipV="1">
            <a:off x="3278188" y="3773091"/>
            <a:ext cx="379412" cy="570309"/>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4045" name="Rectangle 29"/>
          <p:cNvSpPr>
            <a:spLocks noChangeArrowheads="1"/>
          </p:cNvSpPr>
          <p:nvPr/>
        </p:nvSpPr>
        <p:spPr bwMode="auto">
          <a:xfrm>
            <a:off x="3489325" y="1210866"/>
            <a:ext cx="1570943"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cs-CZ" sz="2000" b="0">
                <a:latin typeface="Times New Roman" pitchFamily="18" charset="0"/>
              </a:rPr>
              <a:t>paketový filtr</a:t>
            </a:r>
          </a:p>
        </p:txBody>
      </p:sp>
      <p:sp>
        <p:nvSpPr>
          <p:cNvPr id="214046" name="Rectangle 30"/>
          <p:cNvSpPr>
            <a:spLocks noChangeArrowheads="1"/>
          </p:cNvSpPr>
          <p:nvPr/>
        </p:nvSpPr>
        <p:spPr bwMode="auto">
          <a:xfrm>
            <a:off x="3489325" y="2218135"/>
            <a:ext cx="860813"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cs-CZ" sz="1600" b="0">
                <a:latin typeface="Times New Roman" pitchFamily="18" charset="0"/>
              </a:rPr>
              <a:t>Filtrov.</a:t>
            </a:r>
          </a:p>
          <a:p>
            <a:pPr eaLnBrk="0" hangingPunct="0"/>
            <a:r>
              <a:rPr lang="en-US" altLang="cs-CZ" sz="1600" b="0">
                <a:latin typeface="Times New Roman" pitchFamily="18" charset="0"/>
              </a:rPr>
              <a:t>pravidla</a:t>
            </a:r>
          </a:p>
        </p:txBody>
      </p:sp>
      <p:sp>
        <p:nvSpPr>
          <p:cNvPr id="214047" name="Rectangle 31"/>
          <p:cNvSpPr>
            <a:spLocks noChangeArrowheads="1"/>
          </p:cNvSpPr>
          <p:nvPr/>
        </p:nvSpPr>
        <p:spPr bwMode="auto">
          <a:xfrm>
            <a:off x="1981201" y="2228850"/>
            <a:ext cx="57547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cs-CZ" altLang="cs-CZ" sz="1400" b="0">
                <a:latin typeface="Times New Roman" pitchFamily="18" charset="0"/>
              </a:rPr>
              <a:t>paket</a:t>
            </a:r>
          </a:p>
        </p:txBody>
      </p:sp>
      <p:sp>
        <p:nvSpPr>
          <p:cNvPr id="214048" name="Rectangle 32"/>
          <p:cNvSpPr>
            <a:spLocks noChangeArrowheads="1"/>
          </p:cNvSpPr>
          <p:nvPr/>
        </p:nvSpPr>
        <p:spPr bwMode="auto">
          <a:xfrm>
            <a:off x="1752601" y="2857500"/>
            <a:ext cx="62356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cs-CZ" altLang="cs-CZ" sz="1400" b="0">
                <a:latin typeface="Arial" pitchFamily="34" charset="0"/>
              </a:rPr>
              <a:t>paket</a:t>
            </a:r>
          </a:p>
        </p:txBody>
      </p:sp>
      <p:sp>
        <p:nvSpPr>
          <p:cNvPr id="214049" name="Rectangle 33"/>
          <p:cNvSpPr>
            <a:spLocks noChangeArrowheads="1"/>
          </p:cNvSpPr>
          <p:nvPr/>
        </p:nvSpPr>
        <p:spPr bwMode="auto">
          <a:xfrm>
            <a:off x="6553201" y="2343150"/>
            <a:ext cx="57547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cs-CZ" altLang="cs-CZ" sz="1400" b="0">
                <a:latin typeface="Times New Roman" pitchFamily="18" charset="0"/>
              </a:rPr>
              <a:t>paket</a:t>
            </a:r>
          </a:p>
        </p:txBody>
      </p:sp>
      <p:sp>
        <p:nvSpPr>
          <p:cNvPr id="214050" name="Rectangle 34"/>
          <p:cNvSpPr>
            <a:spLocks noChangeArrowheads="1"/>
          </p:cNvSpPr>
          <p:nvPr/>
        </p:nvSpPr>
        <p:spPr bwMode="auto">
          <a:xfrm>
            <a:off x="6553201" y="4171950"/>
            <a:ext cx="57547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cs-CZ" altLang="cs-CZ" sz="1400" b="0">
                <a:latin typeface="Times New Roman" pitchFamily="18" charset="0"/>
              </a:rPr>
              <a:t>paket</a:t>
            </a:r>
          </a:p>
        </p:txBody>
      </p:sp>
      <p:sp>
        <p:nvSpPr>
          <p:cNvPr id="214051" name="Rectangle 35"/>
          <p:cNvSpPr>
            <a:spLocks noChangeArrowheads="1"/>
          </p:cNvSpPr>
          <p:nvPr/>
        </p:nvSpPr>
        <p:spPr bwMode="auto">
          <a:xfrm>
            <a:off x="1828801" y="4229100"/>
            <a:ext cx="57547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cs-CZ" altLang="cs-CZ" sz="1400" b="0">
                <a:latin typeface="Times New Roman" pitchFamily="18" charset="0"/>
              </a:rPr>
              <a:t>paket</a:t>
            </a:r>
          </a:p>
        </p:txBody>
      </p:sp>
      <p:sp>
        <p:nvSpPr>
          <p:cNvPr id="214052" name="Rectangle 36"/>
          <p:cNvSpPr>
            <a:spLocks noChangeArrowheads="1"/>
          </p:cNvSpPr>
          <p:nvPr/>
        </p:nvSpPr>
        <p:spPr bwMode="auto">
          <a:xfrm>
            <a:off x="3565525" y="3457575"/>
            <a:ext cx="72455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cs-CZ" sz="1800" b="0">
                <a:latin typeface="Times New Roman" pitchFamily="18" charset="0"/>
              </a:rPr>
              <a:t>proxy</a:t>
            </a:r>
          </a:p>
        </p:txBody>
      </p:sp>
      <p:sp>
        <p:nvSpPr>
          <p:cNvPr id="214053" name="Rectangle 37"/>
          <p:cNvSpPr>
            <a:spLocks noChangeArrowheads="1"/>
          </p:cNvSpPr>
          <p:nvPr/>
        </p:nvSpPr>
        <p:spPr bwMode="auto">
          <a:xfrm>
            <a:off x="5105401" y="2286000"/>
            <a:ext cx="61395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cs-CZ" sz="1400" b="0">
                <a:latin typeface="Times New Roman" pitchFamily="18" charset="0"/>
              </a:rPr>
              <a:t>route</a:t>
            </a:r>
            <a:r>
              <a:rPr lang="cs-CZ" altLang="cs-CZ" sz="1400" b="0">
                <a:latin typeface="Times New Roman" pitchFamily="18" charset="0"/>
              </a:rPr>
              <a:t>r</a:t>
            </a:r>
          </a:p>
        </p:txBody>
      </p:sp>
      <p:sp>
        <p:nvSpPr>
          <p:cNvPr id="214054" name="Rectangle 38"/>
          <p:cNvSpPr>
            <a:spLocks noChangeArrowheads="1"/>
          </p:cNvSpPr>
          <p:nvPr/>
        </p:nvSpPr>
        <p:spPr bwMode="auto">
          <a:xfrm>
            <a:off x="5105401" y="4171950"/>
            <a:ext cx="61395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cs-CZ" sz="1400" b="0">
                <a:latin typeface="Times New Roman" pitchFamily="18" charset="0"/>
              </a:rPr>
              <a:t>router</a:t>
            </a:r>
          </a:p>
        </p:txBody>
      </p:sp>
      <p:sp>
        <p:nvSpPr>
          <p:cNvPr id="214055" name="Rectangle 39"/>
          <p:cNvSpPr>
            <a:spLocks noChangeArrowheads="1"/>
          </p:cNvSpPr>
          <p:nvPr/>
        </p:nvSpPr>
        <p:spPr bwMode="auto">
          <a:xfrm>
            <a:off x="3260725" y="1665685"/>
            <a:ext cx="132889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cs-CZ" altLang="cs-CZ" sz="1400" b="0">
                <a:latin typeface="Times New Roman" pitchFamily="18" charset="0"/>
              </a:rPr>
              <a:t>aplikační vrstva</a:t>
            </a:r>
          </a:p>
        </p:txBody>
      </p:sp>
      <p:sp>
        <p:nvSpPr>
          <p:cNvPr id="214056" name="Rectangle 40"/>
          <p:cNvSpPr>
            <a:spLocks noChangeArrowheads="1"/>
          </p:cNvSpPr>
          <p:nvPr/>
        </p:nvSpPr>
        <p:spPr bwMode="auto">
          <a:xfrm>
            <a:off x="4495800" y="3486150"/>
            <a:ext cx="132889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cs-CZ" altLang="cs-CZ" sz="1400" b="0">
                <a:latin typeface="Times New Roman" pitchFamily="18" charset="0"/>
              </a:rPr>
              <a:t>aplikační vrstva</a:t>
            </a:r>
          </a:p>
        </p:txBody>
      </p:sp>
      <p:sp>
        <p:nvSpPr>
          <p:cNvPr id="214057" name="Rectangle 41"/>
          <p:cNvSpPr>
            <a:spLocks noChangeArrowheads="1"/>
          </p:cNvSpPr>
          <p:nvPr/>
        </p:nvSpPr>
        <p:spPr bwMode="auto">
          <a:xfrm>
            <a:off x="3200401" y="1943100"/>
            <a:ext cx="112691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cs-CZ" altLang="cs-CZ" sz="1400" b="0">
                <a:latin typeface="Times New Roman" pitchFamily="18" charset="0"/>
              </a:rPr>
              <a:t>síťová vrstva</a:t>
            </a:r>
          </a:p>
        </p:txBody>
      </p:sp>
      <p:sp>
        <p:nvSpPr>
          <p:cNvPr id="214058" name="Rectangle 42"/>
          <p:cNvSpPr>
            <a:spLocks noChangeArrowheads="1"/>
          </p:cNvSpPr>
          <p:nvPr/>
        </p:nvSpPr>
        <p:spPr bwMode="auto">
          <a:xfrm>
            <a:off x="3581401" y="4286250"/>
            <a:ext cx="112691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cs-CZ" altLang="cs-CZ" sz="1400" b="0">
                <a:latin typeface="Times New Roman" pitchFamily="18" charset="0"/>
              </a:rPr>
              <a:t>síťová vrstva</a:t>
            </a:r>
          </a:p>
        </p:txBody>
      </p:sp>
      <p:sp>
        <p:nvSpPr>
          <p:cNvPr id="214059" name="Rectangle 43"/>
          <p:cNvSpPr>
            <a:spLocks noChangeArrowheads="1"/>
          </p:cNvSpPr>
          <p:nvPr/>
        </p:nvSpPr>
        <p:spPr bwMode="auto">
          <a:xfrm>
            <a:off x="3336925" y="2982517"/>
            <a:ext cx="1756891"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cs-CZ" altLang="cs-CZ" sz="2000" b="0">
                <a:latin typeface="Times New Roman" pitchFamily="18" charset="0"/>
              </a:rPr>
              <a:t>aplikační brána</a:t>
            </a:r>
          </a:p>
        </p:txBody>
      </p:sp>
    </p:spTree>
    <p:extLst>
      <p:ext uri="{BB962C8B-B14F-4D97-AF65-F5344CB8AC3E}">
        <p14:creationId xmlns:p14="http://schemas.microsoft.com/office/powerpoint/2010/main" val="3320752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1E02717C-EA73-4C20-8B9C-513E8B04DDD1}" type="slidenum">
              <a:rPr lang="cs-CZ" altLang="cs-CZ"/>
              <a:pPr/>
              <a:t>53</a:t>
            </a:fld>
            <a:endParaRPr lang="cs-CZ" altLang="cs-CZ"/>
          </a:p>
        </p:txBody>
      </p:sp>
      <p:sp>
        <p:nvSpPr>
          <p:cNvPr id="216066" name="Rectangle 2"/>
          <p:cNvSpPr>
            <a:spLocks noGrp="1" noChangeArrowheads="1"/>
          </p:cNvSpPr>
          <p:nvPr>
            <p:ph type="title"/>
          </p:nvPr>
        </p:nvSpPr>
        <p:spPr/>
        <p:txBody>
          <a:bodyPr/>
          <a:lstStyle/>
          <a:p>
            <a:r>
              <a:rPr lang="cs-CZ" altLang="cs-CZ" b="0" dirty="0" smtClean="0">
                <a:latin typeface="Arial" pitchFamily="34" charset="0"/>
              </a:rPr>
              <a:t>Další </a:t>
            </a:r>
            <a:r>
              <a:rPr lang="en-US" altLang="cs-CZ" b="0" dirty="0" err="1">
                <a:latin typeface="Arial" pitchFamily="34" charset="0"/>
              </a:rPr>
              <a:t>firewally</a:t>
            </a:r>
            <a:endParaRPr lang="en-US" altLang="cs-CZ" b="0" dirty="0">
              <a:latin typeface="Arial" pitchFamily="34" charset="0"/>
            </a:endParaRPr>
          </a:p>
        </p:txBody>
      </p:sp>
      <p:sp>
        <p:nvSpPr>
          <p:cNvPr id="216067" name="Text Box 3"/>
          <p:cNvSpPr txBox="1">
            <a:spLocks noChangeArrowheads="1"/>
          </p:cNvSpPr>
          <p:nvPr/>
        </p:nvSpPr>
        <p:spPr bwMode="auto">
          <a:xfrm>
            <a:off x="2574925" y="2299097"/>
            <a:ext cx="19191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cs-CZ" altLang="cs-CZ"/>
              <a:t> </a:t>
            </a:r>
            <a:r>
              <a:rPr lang="cs-CZ" altLang="cs-CZ" b="0">
                <a:latin typeface="Arial" pitchFamily="34" charset="0"/>
              </a:rPr>
              <a:t>dynamické filtry</a:t>
            </a:r>
          </a:p>
          <a:p>
            <a:pPr>
              <a:buFontTx/>
              <a:buChar char="•"/>
            </a:pPr>
            <a:r>
              <a:rPr lang="cs-CZ" altLang="cs-CZ" b="0">
                <a:latin typeface="Arial" pitchFamily="34" charset="0"/>
              </a:rPr>
              <a:t> </a:t>
            </a:r>
            <a:r>
              <a:rPr lang="en-US" altLang="cs-CZ" b="0">
                <a:latin typeface="Arial" pitchFamily="34" charset="0"/>
              </a:rPr>
              <a:t>kernel proxy</a:t>
            </a:r>
          </a:p>
          <a:p>
            <a:pPr>
              <a:buFontTx/>
              <a:buChar char="•"/>
            </a:pPr>
            <a:r>
              <a:rPr lang="en-US" altLang="cs-CZ" b="0">
                <a:latin typeface="Arial" pitchFamily="34" charset="0"/>
              </a:rPr>
              <a:t> adaptivní proxy</a:t>
            </a:r>
            <a:endParaRPr lang="en-US" altLang="cs-CZ"/>
          </a:p>
        </p:txBody>
      </p:sp>
    </p:spTree>
    <p:extLst>
      <p:ext uri="{BB962C8B-B14F-4D97-AF65-F5344CB8AC3E}">
        <p14:creationId xmlns:p14="http://schemas.microsoft.com/office/powerpoint/2010/main" val="1171057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86200227-DD8E-4868-AF6F-3F5549BBCD2F}" type="slidenum">
              <a:rPr lang="cs-CZ" altLang="cs-CZ"/>
              <a:pPr/>
              <a:t>54</a:t>
            </a:fld>
            <a:endParaRPr lang="cs-CZ" altLang="cs-CZ"/>
          </a:p>
        </p:txBody>
      </p:sp>
      <p:sp>
        <p:nvSpPr>
          <p:cNvPr id="219138" name="Rectangle 2"/>
          <p:cNvSpPr>
            <a:spLocks noGrp="1" noChangeArrowheads="1"/>
          </p:cNvSpPr>
          <p:nvPr>
            <p:ph type="title"/>
          </p:nvPr>
        </p:nvSpPr>
        <p:spPr>
          <a:xfrm>
            <a:off x="228600" y="171450"/>
            <a:ext cx="8534400" cy="857250"/>
          </a:xfrm>
        </p:spPr>
        <p:txBody>
          <a:bodyPr/>
          <a:lstStyle/>
          <a:p>
            <a:r>
              <a:rPr lang="cs-CZ" altLang="cs-CZ" b="0">
                <a:latin typeface="Arial" pitchFamily="34" charset="0"/>
              </a:rPr>
              <a:t>Protokoly, které bývají </a:t>
            </a:r>
            <a:br>
              <a:rPr lang="cs-CZ" altLang="cs-CZ" b="0">
                <a:latin typeface="Arial" pitchFamily="34" charset="0"/>
              </a:rPr>
            </a:br>
            <a:r>
              <a:rPr lang="cs-CZ" altLang="cs-CZ" b="0">
                <a:latin typeface="Arial" pitchFamily="34" charset="0"/>
              </a:rPr>
              <a:t>cílem útoku</a:t>
            </a:r>
          </a:p>
        </p:txBody>
      </p:sp>
      <p:sp>
        <p:nvSpPr>
          <p:cNvPr id="219139" name="Text Box 3"/>
          <p:cNvSpPr txBox="1">
            <a:spLocks noChangeArrowheads="1"/>
          </p:cNvSpPr>
          <p:nvPr/>
        </p:nvSpPr>
        <p:spPr bwMode="auto">
          <a:xfrm>
            <a:off x="1676401" y="2283619"/>
            <a:ext cx="12362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b="0">
                <a:latin typeface="Arial" pitchFamily="34" charset="0"/>
              </a:rPr>
              <a:t>TFTP</a:t>
            </a:r>
          </a:p>
          <a:p>
            <a:r>
              <a:rPr lang="cs-CZ" altLang="cs-CZ" b="0">
                <a:latin typeface="Arial" pitchFamily="34" charset="0"/>
              </a:rPr>
              <a:t>X-</a:t>
            </a:r>
            <a:r>
              <a:rPr lang="en-US" altLang="cs-CZ" b="0">
                <a:latin typeface="Arial" pitchFamily="34" charset="0"/>
              </a:rPr>
              <a:t>Window</a:t>
            </a:r>
          </a:p>
          <a:p>
            <a:r>
              <a:rPr lang="cs-CZ" altLang="cs-CZ" b="0">
                <a:latin typeface="Arial" pitchFamily="34" charset="0"/>
              </a:rPr>
              <a:t>RPC</a:t>
            </a:r>
          </a:p>
        </p:txBody>
      </p:sp>
      <p:sp>
        <p:nvSpPr>
          <p:cNvPr id="219140" name="Text Box 4"/>
          <p:cNvSpPr txBox="1">
            <a:spLocks noChangeArrowheads="1"/>
          </p:cNvSpPr>
          <p:nvPr/>
        </p:nvSpPr>
        <p:spPr bwMode="auto">
          <a:xfrm>
            <a:off x="5486401" y="1371600"/>
            <a:ext cx="83869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b="0">
                <a:latin typeface="Arial" pitchFamily="34" charset="0"/>
              </a:rPr>
              <a:t>Telnet</a:t>
            </a:r>
          </a:p>
          <a:p>
            <a:r>
              <a:rPr lang="en-US" altLang="cs-CZ" b="0">
                <a:latin typeface="Arial" pitchFamily="34" charset="0"/>
              </a:rPr>
              <a:t>FTP</a:t>
            </a:r>
          </a:p>
          <a:p>
            <a:r>
              <a:rPr lang="en-US" altLang="cs-CZ" b="0">
                <a:latin typeface="Arial" pitchFamily="34" charset="0"/>
              </a:rPr>
              <a:t>SMTP</a:t>
            </a:r>
          </a:p>
          <a:p>
            <a:r>
              <a:rPr lang="en-US" altLang="cs-CZ" b="0">
                <a:latin typeface="Arial" pitchFamily="34" charset="0"/>
              </a:rPr>
              <a:t>RIP</a:t>
            </a:r>
          </a:p>
          <a:p>
            <a:r>
              <a:rPr lang="en-US" altLang="cs-CZ" b="0">
                <a:latin typeface="Arial" pitchFamily="34" charset="0"/>
              </a:rPr>
              <a:t>DNS</a:t>
            </a:r>
          </a:p>
          <a:p>
            <a:r>
              <a:rPr lang="en-US" altLang="cs-CZ" b="0">
                <a:latin typeface="Arial" pitchFamily="34" charset="0"/>
              </a:rPr>
              <a:t>UUCP</a:t>
            </a:r>
          </a:p>
          <a:p>
            <a:r>
              <a:rPr lang="en-US" altLang="cs-CZ" b="0">
                <a:latin typeface="Arial" pitchFamily="34" charset="0"/>
              </a:rPr>
              <a:t>NNTP</a:t>
            </a:r>
          </a:p>
          <a:p>
            <a:r>
              <a:rPr lang="en-US" altLang="cs-CZ" b="0">
                <a:latin typeface="Arial" pitchFamily="34" charset="0"/>
              </a:rPr>
              <a:t>NTP</a:t>
            </a:r>
          </a:p>
          <a:p>
            <a:r>
              <a:rPr lang="cs-CZ" altLang="cs-CZ" b="0">
                <a:latin typeface="Arial" pitchFamily="34" charset="0"/>
              </a:rPr>
              <a:t>HTTP</a:t>
            </a:r>
            <a:endParaRPr lang="cs-CZ" altLang="cs-CZ"/>
          </a:p>
        </p:txBody>
      </p:sp>
    </p:spTree>
    <p:extLst>
      <p:ext uri="{BB962C8B-B14F-4D97-AF65-F5344CB8AC3E}">
        <p14:creationId xmlns:p14="http://schemas.microsoft.com/office/powerpoint/2010/main" val="1829617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AB0D447D-57FA-41EA-8AC6-AE3A4151A416}" type="slidenum">
              <a:rPr lang="cs-CZ" altLang="cs-CZ"/>
              <a:pPr/>
              <a:t>55</a:t>
            </a:fld>
            <a:endParaRPr lang="cs-CZ" altLang="cs-CZ"/>
          </a:p>
        </p:txBody>
      </p:sp>
      <p:sp>
        <p:nvSpPr>
          <p:cNvPr id="225282" name="Rectangle 2"/>
          <p:cNvSpPr>
            <a:spLocks noGrp="1" noChangeArrowheads="1"/>
          </p:cNvSpPr>
          <p:nvPr>
            <p:ph type="title"/>
          </p:nvPr>
        </p:nvSpPr>
        <p:spPr/>
        <p:txBody>
          <a:bodyPr/>
          <a:lstStyle/>
          <a:p>
            <a:r>
              <a:rPr lang="cs-CZ" altLang="cs-CZ" b="0" dirty="0">
                <a:latin typeface="Arial" pitchFamily="34" charset="0"/>
              </a:rPr>
              <a:t>Dodatečné funkce mění</a:t>
            </a:r>
            <a:br>
              <a:rPr lang="cs-CZ" altLang="cs-CZ" b="0" dirty="0">
                <a:latin typeface="Arial" pitchFamily="34" charset="0"/>
              </a:rPr>
            </a:br>
            <a:r>
              <a:rPr lang="en-US" altLang="cs-CZ" b="0" dirty="0">
                <a:latin typeface="Arial" pitchFamily="34" charset="0"/>
              </a:rPr>
              <a:t>firewall</a:t>
            </a:r>
            <a:r>
              <a:rPr lang="cs-CZ" altLang="cs-CZ" b="0" dirty="0">
                <a:latin typeface="Arial" pitchFamily="34" charset="0"/>
              </a:rPr>
              <a:t> v </a:t>
            </a:r>
            <a:r>
              <a:rPr lang="cs-CZ" altLang="cs-CZ" dirty="0" smtClean="0">
                <a:latin typeface="Arial" pitchFamily="34" charset="0"/>
              </a:rPr>
              <a:t>UTM resp. NGFW</a:t>
            </a:r>
            <a:endParaRPr lang="cs-CZ" altLang="cs-CZ" b="0" dirty="0">
              <a:latin typeface="Arial" pitchFamily="34" charset="0"/>
            </a:endParaRPr>
          </a:p>
        </p:txBody>
      </p:sp>
      <p:sp>
        <p:nvSpPr>
          <p:cNvPr id="225283" name="Text Box 3"/>
          <p:cNvSpPr txBox="1">
            <a:spLocks noChangeArrowheads="1"/>
          </p:cNvSpPr>
          <p:nvPr/>
        </p:nvSpPr>
        <p:spPr bwMode="auto">
          <a:xfrm>
            <a:off x="1143001" y="1370410"/>
            <a:ext cx="417614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cs-CZ" altLang="cs-CZ"/>
              <a:t> </a:t>
            </a:r>
            <a:r>
              <a:rPr lang="cs-CZ" altLang="cs-CZ" b="0">
                <a:latin typeface="Arial" pitchFamily="34" charset="0"/>
              </a:rPr>
              <a:t>tunelování</a:t>
            </a:r>
          </a:p>
          <a:p>
            <a:pPr>
              <a:buFontTx/>
              <a:buChar char="•"/>
            </a:pPr>
            <a:r>
              <a:rPr lang="cs-CZ" altLang="cs-CZ" b="0">
                <a:latin typeface="Arial" pitchFamily="34" charset="0"/>
              </a:rPr>
              <a:t> translace adres</a:t>
            </a:r>
          </a:p>
          <a:p>
            <a:pPr>
              <a:buFontTx/>
              <a:buChar char="•"/>
            </a:pPr>
            <a:r>
              <a:rPr lang="cs-CZ" altLang="cs-CZ" b="0">
                <a:latin typeface="Arial" pitchFamily="34" charset="0"/>
              </a:rPr>
              <a:t> </a:t>
            </a:r>
            <a:r>
              <a:rPr lang="en-US" altLang="cs-CZ" b="0">
                <a:latin typeface="Arial" pitchFamily="34" charset="0"/>
              </a:rPr>
              <a:t>autentizace</a:t>
            </a:r>
            <a:r>
              <a:rPr lang="cs-CZ" altLang="cs-CZ" b="0">
                <a:latin typeface="Arial" pitchFamily="34" charset="0"/>
              </a:rPr>
              <a:t> uživatelů</a:t>
            </a:r>
          </a:p>
          <a:p>
            <a:pPr>
              <a:buFontTx/>
              <a:buChar char="•"/>
            </a:pPr>
            <a:r>
              <a:rPr lang="cs-CZ" altLang="cs-CZ" b="0">
                <a:latin typeface="Arial" pitchFamily="34" charset="0"/>
              </a:rPr>
              <a:t> detekce průniků</a:t>
            </a:r>
          </a:p>
          <a:p>
            <a:pPr>
              <a:buFontTx/>
              <a:buChar char="•"/>
            </a:pPr>
            <a:r>
              <a:rPr lang="cs-CZ" altLang="cs-CZ" b="0">
                <a:latin typeface="Arial" pitchFamily="34" charset="0"/>
              </a:rPr>
              <a:t> </a:t>
            </a:r>
            <a:r>
              <a:rPr lang="en-US" altLang="cs-CZ" b="0">
                <a:latin typeface="Arial" pitchFamily="34" charset="0"/>
              </a:rPr>
              <a:t>blokace</a:t>
            </a:r>
            <a:r>
              <a:rPr lang="cs-CZ" altLang="cs-CZ" b="0">
                <a:latin typeface="Arial" pitchFamily="34" charset="0"/>
              </a:rPr>
              <a:t>, restrikce  a antivirový nástroj</a:t>
            </a:r>
          </a:p>
          <a:p>
            <a:pPr>
              <a:buFontTx/>
              <a:buChar char="•"/>
            </a:pPr>
            <a:r>
              <a:rPr lang="cs-CZ" altLang="cs-CZ" b="0">
                <a:latin typeface="Arial" pitchFamily="34" charset="0"/>
              </a:rPr>
              <a:t> podpora demilitarizovaného portu</a:t>
            </a:r>
          </a:p>
          <a:p>
            <a:pPr>
              <a:buFontTx/>
              <a:buChar char="•"/>
            </a:pPr>
            <a:r>
              <a:rPr lang="cs-CZ" altLang="cs-CZ" b="0">
                <a:latin typeface="Arial" pitchFamily="34" charset="0"/>
              </a:rPr>
              <a:t> vzdálené řízení  nastavování</a:t>
            </a:r>
          </a:p>
          <a:p>
            <a:pPr>
              <a:buFontTx/>
              <a:buChar char="•"/>
            </a:pPr>
            <a:r>
              <a:rPr lang="cs-CZ" altLang="cs-CZ" b="0">
                <a:latin typeface="Arial" pitchFamily="34" charset="0"/>
              </a:rPr>
              <a:t> alarmy</a:t>
            </a:r>
          </a:p>
          <a:p>
            <a:pPr>
              <a:buFontTx/>
              <a:buChar char="•"/>
            </a:pPr>
            <a:r>
              <a:rPr lang="cs-CZ" altLang="cs-CZ" b="0">
                <a:latin typeface="Arial" pitchFamily="34" charset="0"/>
              </a:rPr>
              <a:t> </a:t>
            </a:r>
            <a:r>
              <a:rPr lang="en-US" altLang="cs-CZ" b="0">
                <a:latin typeface="Arial" pitchFamily="34" charset="0"/>
              </a:rPr>
              <a:t>kešování</a:t>
            </a:r>
            <a:r>
              <a:rPr lang="cs-CZ" altLang="cs-CZ" b="0">
                <a:latin typeface="Arial" pitchFamily="34" charset="0"/>
              </a:rPr>
              <a:t> informací atd.</a:t>
            </a:r>
          </a:p>
        </p:txBody>
      </p:sp>
    </p:spTree>
    <p:extLst>
      <p:ext uri="{BB962C8B-B14F-4D97-AF65-F5344CB8AC3E}">
        <p14:creationId xmlns:p14="http://schemas.microsoft.com/office/powerpoint/2010/main" val="3047099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000" b="1" dirty="0"/>
              <a:t>UTM</a:t>
            </a:r>
            <a:r>
              <a:rPr lang="cs-CZ" sz="2000" dirty="0"/>
              <a:t> </a:t>
            </a:r>
            <a:r>
              <a:rPr lang="en-US" sz="2000" dirty="0" err="1"/>
              <a:t>byly</a:t>
            </a:r>
            <a:r>
              <a:rPr lang="en-US" sz="2000" dirty="0"/>
              <a:t> p</a:t>
            </a:r>
            <a:r>
              <a:rPr lang="cs-CZ" sz="2000" dirty="0" err="1"/>
              <a:t>ůvodně</a:t>
            </a:r>
            <a:r>
              <a:rPr lang="en-US" sz="2000" dirty="0"/>
              <a:t> </a:t>
            </a:r>
            <a:r>
              <a:rPr lang="cs-CZ" sz="2000" dirty="0"/>
              <a:t>firewally kategorie SMB rozšířené o funkce IDS/IPS, </a:t>
            </a:r>
            <a:r>
              <a:rPr lang="cs-CZ" sz="2000" dirty="0" err="1"/>
              <a:t>antimalwaru</a:t>
            </a:r>
            <a:r>
              <a:rPr lang="cs-CZ" sz="2000" dirty="0"/>
              <a:t>, </a:t>
            </a:r>
            <a:r>
              <a:rPr lang="cs-CZ" sz="2000" dirty="0" err="1"/>
              <a:t>antispamu</a:t>
            </a:r>
            <a:r>
              <a:rPr lang="cs-CZ" sz="2000" dirty="0"/>
              <a:t> a filtrování obsahu v jediném snadno </a:t>
            </a:r>
            <a:r>
              <a:rPr lang="cs-CZ" sz="2000" dirty="0" err="1"/>
              <a:t>spravovatelném</a:t>
            </a:r>
            <a:r>
              <a:rPr lang="cs-CZ" sz="2000" dirty="0"/>
              <a:t> zařízení. Nověji přidaly funkce, jako je VPN, vyvažování zátěže a prevence ztráty dat (DLP), a jsou stále častěji dodávány jako služba prostřednictvím </a:t>
            </a:r>
            <a:r>
              <a:rPr lang="cs-CZ" sz="2000" dirty="0" err="1"/>
              <a:t>cloudu</a:t>
            </a:r>
            <a:r>
              <a:rPr lang="cs-CZ" sz="2000" dirty="0"/>
              <a:t>.</a:t>
            </a:r>
          </a:p>
          <a:p>
            <a:r>
              <a:rPr lang="cs-CZ" sz="2000" b="1" dirty="0" smtClean="0"/>
              <a:t>NGFW</a:t>
            </a:r>
            <a:r>
              <a:rPr lang="cs-CZ" sz="2000" dirty="0" smtClean="0"/>
              <a:t> kombi</a:t>
            </a:r>
            <a:r>
              <a:rPr lang="en-US" sz="2000" dirty="0" err="1" smtClean="0"/>
              <a:t>nuj</a:t>
            </a:r>
            <a:r>
              <a:rPr lang="cs-CZ" sz="2000" dirty="0" smtClean="0"/>
              <a:t>í </a:t>
            </a:r>
            <a:r>
              <a:rPr lang="cs-CZ" sz="2000" dirty="0"/>
              <a:t>tradiční filtrování portů a protokolů s funkcemi </a:t>
            </a:r>
            <a:r>
              <a:rPr lang="cs-CZ" sz="2000" dirty="0" smtClean="0"/>
              <a:t>IDS/IPS </a:t>
            </a:r>
            <a:r>
              <a:rPr lang="cs-CZ" sz="2000" dirty="0"/>
              <a:t>a schopností detekovat provoz na aplikační vrstvě; postupem času přidali další funkce, jako je hloubková kontrola paketů a detekce </a:t>
            </a:r>
            <a:r>
              <a:rPr lang="cs-CZ" sz="2000" dirty="0" err="1"/>
              <a:t>malwaru</a:t>
            </a:r>
            <a:r>
              <a:rPr lang="cs-CZ" sz="2000" dirty="0" smtClean="0"/>
              <a:t>.</a:t>
            </a:r>
          </a:p>
          <a:p>
            <a:r>
              <a:rPr lang="cs-CZ" sz="2000" dirty="0" smtClean="0"/>
              <a:t>Ochrana proti </a:t>
            </a:r>
            <a:r>
              <a:rPr lang="cs-CZ" sz="2000" dirty="0" err="1" smtClean="0"/>
              <a:t>malwaru</a:t>
            </a:r>
            <a:r>
              <a:rPr lang="cs-CZ" sz="2000" dirty="0" smtClean="0"/>
              <a:t> </a:t>
            </a:r>
            <a:r>
              <a:rPr lang="cs-CZ" sz="2000" dirty="0"/>
              <a:t>a </a:t>
            </a:r>
            <a:r>
              <a:rPr lang="cs-CZ" sz="2000" dirty="0" smtClean="0"/>
              <a:t>virům</a:t>
            </a:r>
            <a:r>
              <a:rPr lang="cs-CZ" sz="2000" dirty="0"/>
              <a:t>, webový </a:t>
            </a:r>
            <a:r>
              <a:rPr lang="cs-CZ" sz="2000" dirty="0" err="1"/>
              <a:t>proxy</a:t>
            </a:r>
            <a:r>
              <a:rPr lang="cs-CZ" sz="2000" dirty="0"/>
              <a:t> a další, které existují v bráně firewall UTM, nejsou </a:t>
            </a:r>
            <a:r>
              <a:rPr lang="cs-CZ" sz="2000" dirty="0" smtClean="0"/>
              <a:t>původní součástí </a:t>
            </a:r>
            <a:r>
              <a:rPr lang="cs-CZ" sz="2000" dirty="0"/>
              <a:t>architektury NGFW, protože tyto linie byly </a:t>
            </a:r>
            <a:r>
              <a:rPr lang="cs-CZ" sz="2000" dirty="0" smtClean="0"/>
              <a:t>původně </a:t>
            </a:r>
            <a:r>
              <a:rPr lang="cs-CZ" sz="2000" dirty="0" err="1" smtClean="0"/>
              <a:t>outsourcovány</a:t>
            </a:r>
            <a:r>
              <a:rPr lang="cs-CZ" sz="2000" dirty="0" smtClean="0"/>
              <a:t> </a:t>
            </a:r>
            <a:r>
              <a:rPr lang="cs-CZ" sz="2000" dirty="0"/>
              <a:t>a odstraněny, což </a:t>
            </a:r>
            <a:r>
              <a:rPr lang="cs-CZ" sz="2000" dirty="0" smtClean="0"/>
              <a:t>zajistilo </a:t>
            </a:r>
            <a:r>
              <a:rPr lang="cs-CZ" sz="2000" dirty="0"/>
              <a:t>bohaté stupně škálovatelnosti pro velká prostředí.</a:t>
            </a:r>
            <a:endParaRPr lang="cs-CZ" sz="2000" dirty="0" smtClean="0"/>
          </a:p>
        </p:txBody>
      </p:sp>
      <p:sp>
        <p:nvSpPr>
          <p:cNvPr id="3" name="Nadpis 2"/>
          <p:cNvSpPr>
            <a:spLocks noGrp="1"/>
          </p:cNvSpPr>
          <p:nvPr>
            <p:ph type="title"/>
          </p:nvPr>
        </p:nvSpPr>
        <p:spPr/>
        <p:txBody>
          <a:bodyPr/>
          <a:lstStyle/>
          <a:p>
            <a:r>
              <a:rPr lang="cs-CZ" dirty="0" smtClean="0"/>
              <a:t>UTM (</a:t>
            </a:r>
            <a:r>
              <a:rPr lang="cs-CZ" dirty="0" err="1"/>
              <a:t>unified</a:t>
            </a:r>
            <a:r>
              <a:rPr lang="cs-CZ" dirty="0"/>
              <a:t> </a:t>
            </a:r>
            <a:r>
              <a:rPr lang="cs-CZ" dirty="0" err="1"/>
              <a:t>threat</a:t>
            </a:r>
            <a:r>
              <a:rPr lang="cs-CZ" dirty="0"/>
              <a:t> </a:t>
            </a:r>
            <a:r>
              <a:rPr lang="cs-CZ" dirty="0" smtClean="0"/>
              <a:t>management) a NGFW (</a:t>
            </a:r>
            <a:r>
              <a:rPr lang="cs-CZ" dirty="0" err="1" smtClean="0"/>
              <a:t>nextgen</a:t>
            </a:r>
            <a:r>
              <a:rPr lang="cs-CZ" dirty="0" smtClean="0"/>
              <a:t> FW)</a:t>
            </a:r>
            <a:endParaRPr lang="cs-CZ" dirty="0"/>
          </a:p>
        </p:txBody>
      </p:sp>
    </p:spTree>
    <p:extLst>
      <p:ext uri="{BB962C8B-B14F-4D97-AF65-F5344CB8AC3E}">
        <p14:creationId xmlns:p14="http://schemas.microsoft.com/office/powerpoint/2010/main" val="304064295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Výrobci NGEW a UTM</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737" y="1285356"/>
            <a:ext cx="7132938" cy="318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25314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smtClean="0">
                <a:solidFill>
                  <a:schemeClr val="accent1">
                    <a:lumMod val="75000"/>
                  </a:schemeClr>
                </a:solidFill>
              </a:rPr>
              <a:t>Obrana průmyslových zařízení pomocí zónové obrany</a:t>
            </a:r>
            <a:endParaRPr lang="cs-CZ" dirty="0">
              <a:solidFill>
                <a:schemeClr val="accent1">
                  <a:lumMod val="75000"/>
                </a:schemeClr>
              </a:solidFill>
            </a:endParaRPr>
          </a:p>
        </p:txBody>
      </p:sp>
      <p:sp>
        <p:nvSpPr>
          <p:cNvPr id="3" name="Zástupný symbol pro číslo snímku 2"/>
          <p:cNvSpPr>
            <a:spLocks noGrp="1"/>
          </p:cNvSpPr>
          <p:nvPr>
            <p:ph type="sldNum" sz="quarter" idx="4294967295"/>
          </p:nvPr>
        </p:nvSpPr>
        <p:spPr>
          <a:xfrm>
            <a:off x="6553200" y="4767263"/>
            <a:ext cx="2133600" cy="273844"/>
          </a:xfrm>
          <a:prstGeom prst="rect">
            <a:avLst/>
          </a:prstGeom>
        </p:spPr>
        <p:txBody>
          <a:bodyPr/>
          <a:lstStyle/>
          <a:p>
            <a:pPr>
              <a:defRPr/>
            </a:pPr>
            <a:fld id="{919057ED-8C84-4F4E-8AC6-7DA336BD4772}" type="slidenum">
              <a:rPr lang="cs-CZ" smtClean="0"/>
              <a:pPr>
                <a:defRPr/>
              </a:pPr>
              <a:t>58</a:t>
            </a:fld>
            <a:endParaRPr lang="cs-CZ"/>
          </a:p>
        </p:txBody>
      </p:sp>
      <p:sp>
        <p:nvSpPr>
          <p:cNvPr id="4" name="TextovéPole 3"/>
          <p:cNvSpPr txBox="1"/>
          <p:nvPr/>
        </p:nvSpPr>
        <p:spPr>
          <a:xfrm>
            <a:off x="312738" y="1168003"/>
            <a:ext cx="6161541" cy="6001643"/>
          </a:xfrm>
          <a:prstGeom prst="rect">
            <a:avLst/>
          </a:prstGeom>
          <a:noFill/>
        </p:spPr>
        <p:txBody>
          <a:bodyPr wrap="square">
            <a:spAutoFit/>
          </a:bodyPr>
          <a:lstStyle/>
          <a:p>
            <a:pPr marL="342900" indent="-342900">
              <a:buFont typeface="Wingdings" panose="05000000000000000000" pitchFamily="2" charset="2"/>
              <a:buChar char="§"/>
              <a:defRPr/>
            </a:pPr>
            <a:r>
              <a:rPr lang="cs-CZ" sz="2400" dirty="0">
                <a:solidFill>
                  <a:schemeClr val="accent1">
                    <a:lumMod val="75000"/>
                  </a:schemeClr>
                </a:solidFill>
              </a:rPr>
              <a:t>Speciální firewally (</a:t>
            </a:r>
            <a:r>
              <a:rPr lang="cs-CZ" sz="2400" dirty="0" err="1">
                <a:solidFill>
                  <a:schemeClr val="accent1">
                    <a:lumMod val="75000"/>
                  </a:schemeClr>
                </a:solidFill>
              </a:rPr>
              <a:t>conduits</a:t>
            </a:r>
            <a:r>
              <a:rPr lang="cs-CZ" sz="2400" dirty="0">
                <a:solidFill>
                  <a:schemeClr val="accent1">
                    <a:lumMod val="75000"/>
                  </a:schemeClr>
                </a:solidFill>
              </a:rPr>
              <a:t>) mají pomocí seznamů povolených příkazů zabránit přelévání problémů z jedné zóny do druhé. Řada od sebe oddělených zón umožňuje realizovat tzv. obranu v hloubce. </a:t>
            </a:r>
          </a:p>
          <a:p>
            <a:pPr marL="342900" indent="-342900">
              <a:buFont typeface="Wingdings" panose="05000000000000000000" pitchFamily="2" charset="2"/>
              <a:buChar char="§"/>
              <a:defRPr/>
            </a:pPr>
            <a:endParaRPr lang="cs-CZ" sz="2400" dirty="0">
              <a:solidFill>
                <a:schemeClr val="accent1">
                  <a:lumMod val="75000"/>
                </a:schemeClr>
              </a:solidFill>
            </a:endParaRPr>
          </a:p>
          <a:p>
            <a:pPr marL="342900" indent="-342900">
              <a:buFont typeface="Wingdings" panose="05000000000000000000" pitchFamily="2" charset="2"/>
              <a:buChar char="§"/>
              <a:defRPr/>
            </a:pPr>
            <a:r>
              <a:rPr lang="cs-CZ" sz="2400" dirty="0">
                <a:solidFill>
                  <a:schemeClr val="accent1">
                    <a:lumMod val="75000"/>
                  </a:schemeClr>
                </a:solidFill>
              </a:rPr>
              <a:t>Typickým </a:t>
            </a:r>
            <a:r>
              <a:rPr lang="cs-CZ" sz="2400" dirty="0" err="1">
                <a:solidFill>
                  <a:schemeClr val="accent1">
                    <a:lumMod val="75000"/>
                  </a:schemeClr>
                </a:solidFill>
              </a:rPr>
              <a:t>conduitem</a:t>
            </a:r>
            <a:r>
              <a:rPr lang="cs-CZ" sz="2400" dirty="0">
                <a:solidFill>
                  <a:schemeClr val="accent1">
                    <a:lumMod val="75000"/>
                  </a:schemeClr>
                </a:solidFill>
              </a:rPr>
              <a:t> je např. </a:t>
            </a:r>
            <a:r>
              <a:rPr lang="cs-CZ" sz="2400" dirty="0" err="1">
                <a:solidFill>
                  <a:schemeClr val="accent1">
                    <a:lumMod val="75000"/>
                  </a:schemeClr>
                </a:solidFill>
              </a:rPr>
              <a:t>Tofino</a:t>
            </a:r>
            <a:r>
              <a:rPr lang="cs-CZ" sz="2400" dirty="0">
                <a:solidFill>
                  <a:schemeClr val="accent1">
                    <a:lumMod val="75000"/>
                  </a:schemeClr>
                </a:solidFill>
              </a:rPr>
              <a:t> </a:t>
            </a:r>
            <a:r>
              <a:rPr lang="cs-CZ" sz="2400" dirty="0" err="1">
                <a:solidFill>
                  <a:schemeClr val="accent1">
                    <a:lumMod val="75000"/>
                  </a:schemeClr>
                </a:solidFill>
              </a:rPr>
              <a:t>Security</a:t>
            </a:r>
            <a:r>
              <a:rPr lang="cs-CZ" sz="2400" dirty="0">
                <a:solidFill>
                  <a:schemeClr val="accent1">
                    <a:lumMod val="75000"/>
                  </a:schemeClr>
                </a:solidFill>
              </a:rPr>
              <a:t> </a:t>
            </a:r>
            <a:r>
              <a:rPr lang="cs-CZ" sz="2400" dirty="0" err="1">
                <a:solidFill>
                  <a:schemeClr val="accent1">
                    <a:lumMod val="75000"/>
                  </a:schemeClr>
                </a:solidFill>
              </a:rPr>
              <a:t>Appliance</a:t>
            </a:r>
            <a:r>
              <a:rPr lang="cs-CZ" sz="2400" dirty="0">
                <a:solidFill>
                  <a:schemeClr val="accent1">
                    <a:lumMod val="75000"/>
                  </a:schemeClr>
                </a:solidFill>
              </a:rPr>
              <a:t> (TSA):</a:t>
            </a:r>
          </a:p>
          <a:p>
            <a:pPr>
              <a:defRPr/>
            </a:pPr>
            <a:endParaRPr lang="cs-CZ" sz="2400" dirty="0">
              <a:solidFill>
                <a:schemeClr val="accent1">
                  <a:lumMod val="75000"/>
                </a:schemeClr>
              </a:solidFill>
            </a:endParaRPr>
          </a:p>
          <a:p>
            <a:pPr>
              <a:defRPr/>
            </a:pPr>
            <a:endParaRPr lang="cs-CZ" sz="2400" dirty="0">
              <a:solidFill>
                <a:schemeClr val="accent1">
                  <a:lumMod val="75000"/>
                </a:schemeClr>
              </a:solidFill>
            </a:endParaRPr>
          </a:p>
          <a:p>
            <a:pPr>
              <a:defRPr/>
            </a:pPr>
            <a:endParaRPr lang="cs-CZ" sz="2400" dirty="0">
              <a:solidFill>
                <a:schemeClr val="accent1">
                  <a:lumMod val="75000"/>
                </a:schemeClr>
              </a:solidFill>
            </a:endParaRPr>
          </a:p>
          <a:p>
            <a:pPr>
              <a:defRPr/>
            </a:pPr>
            <a:endParaRPr lang="cs-CZ" sz="2400" dirty="0">
              <a:solidFill>
                <a:schemeClr val="accent1">
                  <a:lumMod val="75000"/>
                </a:schemeClr>
              </a:solidFill>
            </a:endParaRPr>
          </a:p>
          <a:p>
            <a:pPr>
              <a:defRPr/>
            </a:pPr>
            <a:endParaRPr lang="cs-CZ" sz="2400" dirty="0">
              <a:solidFill>
                <a:schemeClr val="accent1">
                  <a:lumMod val="75000"/>
                </a:schemeClr>
              </a:solidFill>
            </a:endParaRPr>
          </a:p>
          <a:p>
            <a:pPr>
              <a:defRPr/>
            </a:pPr>
            <a:endParaRPr lang="cs-CZ" sz="2400" dirty="0">
              <a:solidFill>
                <a:schemeClr val="accent1">
                  <a:lumMod val="75000"/>
                </a:schemeClr>
              </a:solidFill>
            </a:endParaRPr>
          </a:p>
          <a:p>
            <a:pPr>
              <a:defRPr/>
            </a:pPr>
            <a:endParaRPr lang="cs-CZ" sz="2400" dirty="0">
              <a:solidFill>
                <a:schemeClr val="accent1">
                  <a:lumMod val="75000"/>
                </a:schemeClr>
              </a:solidFill>
            </a:endParaRPr>
          </a:p>
        </p:txBody>
      </p:sp>
      <p:pic>
        <p:nvPicPr>
          <p:cNvPr id="40965" name="Obrázek 4" descr="triconex_tofino_firewall_l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146" y="2093119"/>
            <a:ext cx="1657350" cy="173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6743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normAutofit fontScale="90000"/>
          </a:bodyPr>
          <a:lstStyle/>
          <a:p>
            <a:pPr>
              <a:defRPr/>
            </a:pPr>
            <a:r>
              <a:rPr lang="cs-CZ" dirty="0" smtClean="0">
                <a:solidFill>
                  <a:schemeClr val="accent1">
                    <a:lumMod val="75000"/>
                  </a:schemeClr>
                </a:solidFill>
              </a:rPr>
              <a:t>Schéma typického průmyslového objektu – zde elektrárny</a:t>
            </a:r>
          </a:p>
        </p:txBody>
      </p:sp>
      <p:sp>
        <p:nvSpPr>
          <p:cNvPr id="3" name="Zástupný symbol pro číslo snímku 2"/>
          <p:cNvSpPr>
            <a:spLocks noGrp="1"/>
          </p:cNvSpPr>
          <p:nvPr>
            <p:ph type="sldNum" sz="quarter" idx="4294967295"/>
          </p:nvPr>
        </p:nvSpPr>
        <p:spPr>
          <a:xfrm>
            <a:off x="6553200" y="4767263"/>
            <a:ext cx="2133600" cy="273844"/>
          </a:xfrm>
          <a:prstGeom prst="rect">
            <a:avLst/>
          </a:prstGeom>
        </p:spPr>
        <p:txBody>
          <a:bodyPr/>
          <a:lstStyle/>
          <a:p>
            <a:pPr>
              <a:defRPr/>
            </a:pPr>
            <a:fld id="{47AE7872-398C-459E-A21C-62DEBA36F6AB}" type="slidenum">
              <a:rPr lang="cs-CZ" smtClean="0"/>
              <a:pPr>
                <a:defRPr/>
              </a:pPr>
              <a:t>59</a:t>
            </a:fld>
            <a:endParaRPr lang="cs-CZ"/>
          </a:p>
        </p:txBody>
      </p:sp>
      <p:pic>
        <p:nvPicPr>
          <p:cNvPr id="41988" name="Obrázek 3" descr="typicka architektura elektrarn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6" y="1092994"/>
            <a:ext cx="5199063" cy="405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505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9136"/>
            <a:ext cx="7598042" cy="1468664"/>
          </a:xfrm>
        </p:spPr>
        <p:txBody>
          <a:bodyPr/>
          <a:lstStyle/>
          <a:p>
            <a:r>
              <a:rPr lang="en-US" dirty="0">
                <a:solidFill>
                  <a:srgbClr val="0070C0"/>
                </a:solidFill>
              </a:rPr>
              <a:t>4.1 Inter-VLAN Routing Operation</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0" y="205979"/>
            <a:ext cx="9144000" cy="857250"/>
          </a:xfrm>
        </p:spPr>
        <p:txBody>
          <a:bodyPr>
            <a:normAutofit fontScale="90000"/>
          </a:bodyPr>
          <a:lstStyle/>
          <a:p>
            <a:pPr>
              <a:defRPr/>
            </a:pPr>
            <a:r>
              <a:rPr lang="cs-CZ" dirty="0" smtClean="0">
                <a:solidFill>
                  <a:schemeClr val="accent1">
                    <a:lumMod val="75000"/>
                  </a:schemeClr>
                </a:solidFill>
              </a:rPr>
              <a:t>Příklad rozdělení řízení elektrárny </a:t>
            </a:r>
            <a:br>
              <a:rPr lang="cs-CZ" dirty="0" smtClean="0">
                <a:solidFill>
                  <a:schemeClr val="accent1">
                    <a:lumMod val="75000"/>
                  </a:schemeClr>
                </a:solidFill>
              </a:rPr>
            </a:br>
            <a:r>
              <a:rPr lang="cs-CZ" dirty="0" smtClean="0">
                <a:solidFill>
                  <a:schemeClr val="accent1">
                    <a:lumMod val="75000"/>
                  </a:schemeClr>
                </a:solidFill>
              </a:rPr>
              <a:t>do jednotlivých úrovní</a:t>
            </a:r>
            <a:endParaRPr lang="cs-CZ" dirty="0">
              <a:solidFill>
                <a:schemeClr val="accent1">
                  <a:lumMod val="75000"/>
                </a:schemeClr>
              </a:solidFill>
            </a:endParaRPr>
          </a:p>
        </p:txBody>
      </p:sp>
      <p:sp>
        <p:nvSpPr>
          <p:cNvPr id="3" name="Zástupný symbol pro číslo snímku 2"/>
          <p:cNvSpPr>
            <a:spLocks noGrp="1"/>
          </p:cNvSpPr>
          <p:nvPr>
            <p:ph type="sldNum" sz="quarter" idx="4294967295"/>
          </p:nvPr>
        </p:nvSpPr>
        <p:spPr>
          <a:xfrm>
            <a:off x="6553200" y="4767263"/>
            <a:ext cx="2133600" cy="273844"/>
          </a:xfrm>
          <a:prstGeom prst="rect">
            <a:avLst/>
          </a:prstGeom>
        </p:spPr>
        <p:txBody>
          <a:bodyPr/>
          <a:lstStyle/>
          <a:p>
            <a:pPr>
              <a:defRPr/>
            </a:pPr>
            <a:fld id="{3D27C336-D503-40D9-A36B-1E23B1B0FEE6}" type="slidenum">
              <a:rPr lang="cs-CZ" smtClean="0"/>
              <a:pPr>
                <a:defRPr/>
              </a:pPr>
              <a:t>60</a:t>
            </a:fld>
            <a:endParaRPr lang="cs-CZ"/>
          </a:p>
        </p:txBody>
      </p:sp>
      <p:pic>
        <p:nvPicPr>
          <p:cNvPr id="43012" name="Obrázek 3" descr="bezpečnostní úrovně.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9" y="1096566"/>
            <a:ext cx="7113587" cy="404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4010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F692A296-684C-4D58-812A-C47EDA86ACEC}" type="slidenum">
              <a:rPr lang="cs-CZ" altLang="cs-CZ"/>
              <a:pPr/>
              <a:t>61</a:t>
            </a:fld>
            <a:endParaRPr lang="cs-CZ" altLang="cs-CZ"/>
          </a:p>
        </p:txBody>
      </p:sp>
      <p:sp>
        <p:nvSpPr>
          <p:cNvPr id="228354" name="Rectangle 2"/>
          <p:cNvSpPr>
            <a:spLocks noGrp="1" noChangeArrowheads="1"/>
          </p:cNvSpPr>
          <p:nvPr>
            <p:ph type="title"/>
          </p:nvPr>
        </p:nvSpPr>
        <p:spPr/>
        <p:txBody>
          <a:bodyPr/>
          <a:lstStyle/>
          <a:p>
            <a:r>
              <a:rPr lang="cs-CZ" altLang="cs-CZ" b="0" i="1">
                <a:latin typeface="Arial" pitchFamily="34" charset="0"/>
              </a:rPr>
              <a:t>typ 1</a:t>
            </a:r>
            <a:r>
              <a:rPr lang="cs-CZ" altLang="cs-CZ" b="0">
                <a:latin typeface="Arial" pitchFamily="34" charset="0"/>
              </a:rPr>
              <a:t/>
            </a:r>
            <a:br>
              <a:rPr lang="cs-CZ" altLang="cs-CZ" b="0">
                <a:latin typeface="Arial" pitchFamily="34" charset="0"/>
              </a:rPr>
            </a:br>
            <a:r>
              <a:rPr lang="en-US" altLang="cs-CZ" b="0">
                <a:latin typeface="Arial" pitchFamily="34" charset="0"/>
              </a:rPr>
              <a:t>Dual Homed Gateway</a:t>
            </a:r>
          </a:p>
        </p:txBody>
      </p:sp>
      <p:pic>
        <p:nvPicPr>
          <p:cNvPr id="228358" name="Picture 6" descr="D:\dockalnovy\Telecom\Obrazky\Switch\1_skripta (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075" y="1485900"/>
            <a:ext cx="3836988" cy="324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68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F9491BA5-B9CA-4311-8A1A-6C77590CBB3A}" type="slidenum">
              <a:rPr lang="cs-CZ" altLang="cs-CZ"/>
              <a:pPr/>
              <a:t>62</a:t>
            </a:fld>
            <a:endParaRPr lang="cs-CZ" altLang="cs-CZ"/>
          </a:p>
        </p:txBody>
      </p:sp>
      <p:sp>
        <p:nvSpPr>
          <p:cNvPr id="230402" name="Rectangle 2"/>
          <p:cNvSpPr>
            <a:spLocks noGrp="1" noChangeArrowheads="1"/>
          </p:cNvSpPr>
          <p:nvPr>
            <p:ph type="title"/>
          </p:nvPr>
        </p:nvSpPr>
        <p:spPr/>
        <p:txBody>
          <a:bodyPr/>
          <a:lstStyle/>
          <a:p>
            <a:r>
              <a:rPr lang="cs-CZ" altLang="cs-CZ" b="0" i="1">
                <a:latin typeface="Arial" pitchFamily="34" charset="0"/>
              </a:rPr>
              <a:t>typ 2</a:t>
            </a:r>
            <a:r>
              <a:rPr lang="cs-CZ" altLang="cs-CZ" b="0">
                <a:latin typeface="Arial" pitchFamily="34" charset="0"/>
              </a:rPr>
              <a:t/>
            </a:r>
            <a:br>
              <a:rPr lang="cs-CZ" altLang="cs-CZ" b="0">
                <a:latin typeface="Arial" pitchFamily="34" charset="0"/>
              </a:rPr>
            </a:br>
            <a:r>
              <a:rPr lang="cs-CZ" altLang="cs-CZ" b="0">
                <a:latin typeface="Arial" pitchFamily="34" charset="0"/>
              </a:rPr>
              <a:t>Předsunutá obrana</a:t>
            </a:r>
          </a:p>
        </p:txBody>
      </p:sp>
      <p:pic>
        <p:nvPicPr>
          <p:cNvPr id="230403" name="Picture 3" descr="D:\dockalnovy\Telecom\Obrazky\Switch\2_skripta (2).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1428751"/>
            <a:ext cx="4170363" cy="340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281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EC6749B5-4189-42EF-BFEF-3667F838FA37}" type="slidenum">
              <a:rPr lang="cs-CZ" altLang="cs-CZ"/>
              <a:pPr/>
              <a:t>63</a:t>
            </a:fld>
            <a:endParaRPr lang="cs-CZ" altLang="cs-CZ"/>
          </a:p>
        </p:txBody>
      </p:sp>
      <p:sp>
        <p:nvSpPr>
          <p:cNvPr id="232450" name="Rectangle 2"/>
          <p:cNvSpPr>
            <a:spLocks noGrp="1" noChangeArrowheads="1"/>
          </p:cNvSpPr>
          <p:nvPr>
            <p:ph type="title"/>
          </p:nvPr>
        </p:nvSpPr>
        <p:spPr/>
        <p:txBody>
          <a:bodyPr/>
          <a:lstStyle/>
          <a:p>
            <a:r>
              <a:rPr lang="cs-CZ" altLang="cs-CZ" b="0" i="1">
                <a:latin typeface="Arial" pitchFamily="34" charset="0"/>
              </a:rPr>
              <a:t>typ 3</a:t>
            </a:r>
            <a:r>
              <a:rPr lang="cs-CZ" altLang="cs-CZ" b="0">
                <a:latin typeface="Arial" pitchFamily="34" charset="0"/>
              </a:rPr>
              <a:t/>
            </a:r>
            <a:br>
              <a:rPr lang="cs-CZ" altLang="cs-CZ" b="0">
                <a:latin typeface="Arial" pitchFamily="34" charset="0"/>
              </a:rPr>
            </a:br>
            <a:r>
              <a:rPr lang="cs-CZ" altLang="cs-CZ" b="0">
                <a:latin typeface="Arial" pitchFamily="34" charset="0"/>
              </a:rPr>
              <a:t>Diverzifikovaná obrana</a:t>
            </a:r>
          </a:p>
        </p:txBody>
      </p:sp>
      <p:pic>
        <p:nvPicPr>
          <p:cNvPr id="232452" name="Picture 4" descr="D:\dockalnovy\Telecom\Obrazky\Switch\3_skripta.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372791"/>
            <a:ext cx="5311775"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877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56811339-A532-4614-BE07-E1ECCE9558CD}" type="slidenum">
              <a:rPr lang="cs-CZ" altLang="cs-CZ"/>
              <a:pPr/>
              <a:t>64</a:t>
            </a:fld>
            <a:endParaRPr lang="cs-CZ" altLang="cs-CZ"/>
          </a:p>
        </p:txBody>
      </p:sp>
      <p:sp>
        <p:nvSpPr>
          <p:cNvPr id="236546" name="Rectangle 2"/>
          <p:cNvSpPr>
            <a:spLocks noGrp="1" noChangeArrowheads="1"/>
          </p:cNvSpPr>
          <p:nvPr>
            <p:ph type="title"/>
          </p:nvPr>
        </p:nvSpPr>
        <p:spPr/>
        <p:txBody>
          <a:bodyPr/>
          <a:lstStyle/>
          <a:p>
            <a:r>
              <a:rPr lang="cs-CZ" altLang="cs-CZ" b="0" i="1">
                <a:latin typeface="Arial" pitchFamily="34" charset="0"/>
              </a:rPr>
              <a:t>typ 4</a:t>
            </a:r>
            <a:r>
              <a:rPr lang="cs-CZ" altLang="cs-CZ" b="0">
                <a:latin typeface="Arial" pitchFamily="34" charset="0"/>
              </a:rPr>
              <a:t/>
            </a:r>
            <a:br>
              <a:rPr lang="cs-CZ" altLang="cs-CZ" b="0">
                <a:latin typeface="Arial" pitchFamily="34" charset="0"/>
              </a:rPr>
            </a:br>
            <a:r>
              <a:rPr lang="en-US" altLang="cs-CZ" b="0">
                <a:latin typeface="Arial" pitchFamily="34" charset="0"/>
              </a:rPr>
              <a:t>Screen subnet</a:t>
            </a:r>
          </a:p>
        </p:txBody>
      </p:sp>
      <p:pic>
        <p:nvPicPr>
          <p:cNvPr id="236548" name="Picture 4" descr="D:\dockalnovy\Telecom\Obrazky\Switch\4_skripta.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85900"/>
            <a:ext cx="4298950" cy="343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561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3AEA84FB-47E6-42DF-A0B6-79BA6975FC39}" type="slidenum">
              <a:rPr lang="cs-CZ" altLang="cs-CZ"/>
              <a:pPr/>
              <a:t>65</a:t>
            </a:fld>
            <a:endParaRPr lang="cs-CZ" altLang="cs-CZ"/>
          </a:p>
        </p:txBody>
      </p:sp>
      <p:sp>
        <p:nvSpPr>
          <p:cNvPr id="227330" name="Rectangle 2"/>
          <p:cNvSpPr>
            <a:spLocks noGrp="1" noChangeArrowheads="1"/>
          </p:cNvSpPr>
          <p:nvPr>
            <p:ph type="title"/>
          </p:nvPr>
        </p:nvSpPr>
        <p:spPr/>
        <p:txBody>
          <a:bodyPr/>
          <a:lstStyle/>
          <a:p>
            <a:r>
              <a:rPr lang="cs-CZ" altLang="cs-CZ" b="0" i="1">
                <a:latin typeface="Arial" pitchFamily="34" charset="0"/>
              </a:rPr>
              <a:t>typ 5</a:t>
            </a:r>
            <a:r>
              <a:rPr lang="cs-CZ" altLang="cs-CZ" b="0">
                <a:latin typeface="Arial" pitchFamily="34" charset="0"/>
              </a:rPr>
              <a:t/>
            </a:r>
            <a:br>
              <a:rPr lang="cs-CZ" altLang="cs-CZ" b="0">
                <a:latin typeface="Arial" pitchFamily="34" charset="0"/>
              </a:rPr>
            </a:br>
            <a:r>
              <a:rPr lang="cs-CZ" altLang="cs-CZ" b="0">
                <a:latin typeface="Arial" pitchFamily="34" charset="0"/>
              </a:rPr>
              <a:t>Polopropustná zeď</a:t>
            </a:r>
          </a:p>
        </p:txBody>
      </p:sp>
      <p:pic>
        <p:nvPicPr>
          <p:cNvPr id="227332" name="Picture 4" descr="D:\dockalnovy\Telecom\Obrazky\Switch\5_skripta.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85900"/>
            <a:ext cx="4897438"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860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1297EA41-35E7-4917-86FA-2474369045B5}" type="slidenum">
              <a:rPr lang="cs-CZ" altLang="cs-CZ"/>
              <a:pPr/>
              <a:t>66</a:t>
            </a:fld>
            <a:endParaRPr lang="cs-CZ" altLang="cs-CZ"/>
          </a:p>
        </p:txBody>
      </p:sp>
      <p:sp>
        <p:nvSpPr>
          <p:cNvPr id="239618" name="Rectangle 2"/>
          <p:cNvSpPr>
            <a:spLocks noGrp="1" noChangeArrowheads="1"/>
          </p:cNvSpPr>
          <p:nvPr>
            <p:ph type="title"/>
          </p:nvPr>
        </p:nvSpPr>
        <p:spPr/>
        <p:txBody>
          <a:bodyPr/>
          <a:lstStyle/>
          <a:p>
            <a:r>
              <a:rPr lang="cs-CZ" altLang="cs-CZ" b="0" i="1">
                <a:latin typeface="Arial" pitchFamily="34" charset="0"/>
              </a:rPr>
              <a:t>typ 6</a:t>
            </a:r>
            <a:r>
              <a:rPr lang="cs-CZ" altLang="cs-CZ" b="0">
                <a:latin typeface="Arial" pitchFamily="34" charset="0"/>
              </a:rPr>
              <a:t/>
            </a:r>
            <a:br>
              <a:rPr lang="cs-CZ" altLang="cs-CZ" b="0">
                <a:latin typeface="Arial" pitchFamily="34" charset="0"/>
              </a:rPr>
            </a:br>
            <a:r>
              <a:rPr lang="en-US" altLang="cs-CZ" b="0">
                <a:latin typeface="Arial" pitchFamily="34" charset="0"/>
              </a:rPr>
              <a:t>Context vectoring</a:t>
            </a:r>
          </a:p>
        </p:txBody>
      </p:sp>
      <p:pic>
        <p:nvPicPr>
          <p:cNvPr id="239619" name="Picture 3" descr="D:\dockalnovy\Telecom\Obrazky\Switch\6_skripta.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5494338" cy="356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84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6B321C22-F9BE-406D-AD2A-4EB176E5B266}" type="slidenum">
              <a:rPr lang="cs-CZ" altLang="cs-CZ"/>
              <a:pPr/>
              <a:t>67</a:t>
            </a:fld>
            <a:endParaRPr lang="cs-CZ" altLang="cs-CZ"/>
          </a:p>
        </p:txBody>
      </p:sp>
      <p:sp>
        <p:nvSpPr>
          <p:cNvPr id="241666" name="Rectangle 2"/>
          <p:cNvSpPr>
            <a:spLocks noGrp="1" noChangeArrowheads="1"/>
          </p:cNvSpPr>
          <p:nvPr>
            <p:ph type="title"/>
          </p:nvPr>
        </p:nvSpPr>
        <p:spPr/>
        <p:txBody>
          <a:bodyPr/>
          <a:lstStyle/>
          <a:p>
            <a:r>
              <a:rPr lang="cs-CZ" altLang="cs-CZ" b="0" i="1">
                <a:latin typeface="Arial" pitchFamily="34" charset="0"/>
              </a:rPr>
              <a:t>typ 7</a:t>
            </a:r>
            <a:r>
              <a:rPr lang="cs-CZ" altLang="cs-CZ" b="0">
                <a:latin typeface="Arial" pitchFamily="34" charset="0"/>
              </a:rPr>
              <a:t/>
            </a:r>
            <a:br>
              <a:rPr lang="cs-CZ" altLang="cs-CZ" b="0">
                <a:latin typeface="Arial" pitchFamily="34" charset="0"/>
              </a:rPr>
            </a:br>
            <a:r>
              <a:rPr lang="en-US" altLang="cs-CZ" b="0">
                <a:latin typeface="Arial" pitchFamily="34" charset="0"/>
              </a:rPr>
              <a:t>Metafirewall</a:t>
            </a:r>
          </a:p>
        </p:txBody>
      </p:sp>
      <p:pic>
        <p:nvPicPr>
          <p:cNvPr id="241667" name="Picture 3" descr="D:\dockalnovy\Telecom\Obrazky\Switch\7_skripta.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53728"/>
            <a:ext cx="6477000" cy="370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4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potencionálních otázek testu</a:t>
            </a:r>
            <a:endParaRPr lang="cs-CZ" dirty="0"/>
          </a:p>
        </p:txBody>
      </p:sp>
      <p:pic>
        <p:nvPicPr>
          <p:cNvPr id="3" name="Zástupný symbol pro obsah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48" y="1514285"/>
            <a:ext cx="7821116" cy="2724530"/>
          </a:xfrm>
          <a:prstGeom prst="rect">
            <a:avLst/>
          </a:prstGeom>
        </p:spPr>
      </p:pic>
    </p:spTree>
    <p:extLst>
      <p:ext uri="{BB962C8B-B14F-4D97-AF65-F5344CB8AC3E}">
        <p14:creationId xmlns:p14="http://schemas.microsoft.com/office/powerpoint/2010/main" val="182563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0307" y="2100154"/>
            <a:ext cx="6801799" cy="1552792"/>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7724814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What </a:t>
            </a:r>
            <a:r>
              <a:rPr lang="en-US" sz="2400" dirty="0"/>
              <a:t>is Inter-VLAN Routing?</a:t>
            </a:r>
          </a:p>
        </p:txBody>
      </p:sp>
      <p:sp>
        <p:nvSpPr>
          <p:cNvPr id="5" name="Content Placeholder 4">
            <a:extLst>
              <a:ext uri="{FF2B5EF4-FFF2-40B4-BE49-F238E27FC236}">
                <a16:creationId xmlns="" xmlns:a16="http://schemas.microsoft.com/office/drawing/2014/main" id="{88A9C66E-E200-0744-A063-593632BE68AD}"/>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VLANs are used to segment switched Layer 2 networks for a variety of reasons. Regardless of the reason, hosts in one VLAN cannot communicate with hosts in another VLAN unless there is a router or a Layer 3 switch to provide routing services.</a:t>
            </a:r>
          </a:p>
          <a:p>
            <a:pPr marL="0" indent="0" algn="l"/>
            <a:endParaRPr lang="en-US" sz="1400" dirty="0">
              <a:solidFill>
                <a:srgbClr val="000000"/>
              </a:solidFill>
            </a:endParaRPr>
          </a:p>
          <a:p>
            <a:pPr marL="0" indent="0" algn="l"/>
            <a:r>
              <a:rPr lang="en-US" sz="1400" dirty="0">
                <a:solidFill>
                  <a:srgbClr val="000000"/>
                </a:solidFill>
              </a:rPr>
              <a:t>Inter-VLAN routing is the process of forwarding network traffic from one VLAN to another VLAN.</a:t>
            </a:r>
          </a:p>
          <a:p>
            <a:pPr marL="0" indent="0" algn="l"/>
            <a:endParaRPr lang="en-US" sz="1400" dirty="0">
              <a:solidFill>
                <a:srgbClr val="000000"/>
              </a:solidFill>
            </a:endParaRPr>
          </a:p>
          <a:p>
            <a:pPr marL="0" indent="0" algn="l"/>
            <a:r>
              <a:rPr lang="en-US" sz="1400" dirty="0">
                <a:solidFill>
                  <a:srgbClr val="000000"/>
                </a:solidFill>
              </a:rPr>
              <a:t>There are three inter-VLAN routing options:</a:t>
            </a:r>
          </a:p>
          <a:p>
            <a:pPr marL="358835" lvl="1" indent="-285750">
              <a:buFont typeface="Arial" panose="020B0604020202020204" pitchFamily="34" charset="0"/>
              <a:buChar char="•"/>
            </a:pPr>
            <a:r>
              <a:rPr lang="en-US" b="1" dirty="0">
                <a:solidFill>
                  <a:srgbClr val="000000"/>
                </a:solidFill>
              </a:rPr>
              <a:t>Legacy Inter-VLAN routing</a:t>
            </a:r>
            <a:r>
              <a:rPr lang="en-US" dirty="0">
                <a:solidFill>
                  <a:srgbClr val="000000"/>
                </a:solidFill>
              </a:rPr>
              <a:t> - This is a legacy solution. It does not scale well.</a:t>
            </a:r>
          </a:p>
          <a:p>
            <a:pPr marL="358835" lvl="1" indent="-285750">
              <a:buFont typeface="Arial" panose="020B0604020202020204" pitchFamily="34" charset="0"/>
              <a:buChar char="•"/>
            </a:pPr>
            <a:r>
              <a:rPr lang="en-US" b="1" dirty="0">
                <a:solidFill>
                  <a:srgbClr val="000000"/>
                </a:solidFill>
              </a:rPr>
              <a:t>Router-on-a-Stick</a:t>
            </a:r>
            <a:r>
              <a:rPr lang="en-US" dirty="0">
                <a:solidFill>
                  <a:srgbClr val="000000"/>
                </a:solidFill>
              </a:rPr>
              <a:t> - This is an acceptable solution for a small to medium-sized network.</a:t>
            </a:r>
          </a:p>
          <a:p>
            <a:pPr marL="358835" lvl="1" indent="-285750">
              <a:buFont typeface="Arial" panose="020B0604020202020204" pitchFamily="34" charset="0"/>
              <a:buChar char="•"/>
            </a:pPr>
            <a:r>
              <a:rPr lang="en-US" b="1" dirty="0">
                <a:solidFill>
                  <a:srgbClr val="000000"/>
                </a:solidFill>
              </a:rPr>
              <a:t>Layer 3 switch using switched virtual interfaces (SVIs)</a:t>
            </a:r>
            <a:r>
              <a:rPr lang="en-US" dirty="0">
                <a:solidFill>
                  <a:srgbClr val="000000"/>
                </a:solidFill>
              </a:rPr>
              <a:t> - This is the </a:t>
            </a:r>
            <a:r>
              <a:rPr lang="en-US" dirty="0">
                <a:solidFill>
                  <a:srgbClr val="FF0000"/>
                </a:solidFill>
              </a:rPr>
              <a:t>most scalable solution </a:t>
            </a:r>
            <a:r>
              <a:rPr lang="en-US" dirty="0">
                <a:solidFill>
                  <a:srgbClr val="000000"/>
                </a:solidFill>
              </a:rPr>
              <a:t>for medium to large organizations.</a:t>
            </a:r>
          </a:p>
          <a:p>
            <a:pPr marL="0" indent="0" algn="l"/>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385" y="1909628"/>
            <a:ext cx="7649643" cy="1933845"/>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136020214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0072" y="798513"/>
            <a:ext cx="5342269" cy="4156075"/>
          </a:xfrm>
        </p:spPr>
      </p:pic>
      <p:sp>
        <p:nvSpPr>
          <p:cNvPr id="3" name="Nadpis 2"/>
          <p:cNvSpPr>
            <a:spLocks noGrp="1"/>
          </p:cNvSpPr>
          <p:nvPr>
            <p:ph type="title"/>
          </p:nvPr>
        </p:nvSpPr>
        <p:spPr/>
        <p:txBody>
          <a:bodyPr/>
          <a:lstStyle/>
          <a:p>
            <a:r>
              <a:rPr lang="cs-CZ" dirty="0" smtClean="0"/>
              <a:t>Kolik je tam </a:t>
            </a:r>
            <a:r>
              <a:rPr lang="cs-CZ" dirty="0" err="1" smtClean="0"/>
              <a:t>broadcast</a:t>
            </a:r>
            <a:r>
              <a:rPr lang="cs-CZ" dirty="0" smtClean="0"/>
              <a:t> domén? (8)</a:t>
            </a:r>
            <a:endParaRPr lang="cs-CZ" dirty="0"/>
          </a:p>
        </p:txBody>
      </p:sp>
    </p:spTree>
    <p:extLst>
      <p:ext uri="{BB962C8B-B14F-4D97-AF65-F5344CB8AC3E}">
        <p14:creationId xmlns:p14="http://schemas.microsoft.com/office/powerpoint/2010/main" val="145227969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832" y="1871522"/>
            <a:ext cx="7868748" cy="2010056"/>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86958314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148" y="2076339"/>
            <a:ext cx="7640116" cy="1600423"/>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191221281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649" y="1528575"/>
            <a:ext cx="7097115" cy="2695951"/>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424034540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925" y="798513"/>
            <a:ext cx="6394563" cy="4156075"/>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01817691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785" y="798513"/>
            <a:ext cx="6742843" cy="4156075"/>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91393336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626" y="798513"/>
            <a:ext cx="6277160" cy="4156075"/>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150252372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648" y="1714338"/>
            <a:ext cx="7821116" cy="2324424"/>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80498713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1356" y="798513"/>
            <a:ext cx="4599700" cy="4156075"/>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1993027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Legacy </a:t>
            </a:r>
            <a:r>
              <a:rPr lang="en-US" sz="2400" dirty="0"/>
              <a:t>Inter-VLAN Routing</a:t>
            </a:r>
          </a:p>
        </p:txBody>
      </p:sp>
      <p:sp>
        <p:nvSpPr>
          <p:cNvPr id="4" name="Content Placeholder 3">
            <a:extLst>
              <a:ext uri="{FF2B5EF4-FFF2-40B4-BE49-F238E27FC236}">
                <a16:creationId xmlns="" xmlns:a16="http://schemas.microsoft.com/office/drawing/2014/main" id="{EEC262F2-F016-904F-A7D1-E53C0815C6A2}"/>
              </a:ext>
            </a:extLst>
          </p:cNvPr>
          <p:cNvSpPr>
            <a:spLocks noGrp="1"/>
          </p:cNvSpPr>
          <p:nvPr>
            <p:ph idx="1"/>
          </p:nvPr>
        </p:nvSpPr>
        <p:spPr>
          <a:xfrm>
            <a:off x="474662" y="731837"/>
            <a:ext cx="8280057" cy="1839913"/>
          </a:xfrm>
        </p:spPr>
        <p:txBody>
          <a:bodyPr/>
          <a:lstStyle/>
          <a:p>
            <a:pPr marL="342900" indent="-342900" algn="l">
              <a:buFont typeface="Arial" panose="020B0604020202020204" pitchFamily="34" charset="0"/>
              <a:buChar char="•"/>
            </a:pPr>
            <a:r>
              <a:rPr lang="en-US" sz="1400" dirty="0">
                <a:solidFill>
                  <a:srgbClr val="000000"/>
                </a:solidFill>
              </a:rPr>
              <a:t>The first inter-VLAN routing solution relied on using a router with multiple Ethernet interfaces. Each router interface was connected to a switch port in different VLANs. The router interfaces served as the default gateways to the local hosts on the VLAN subnet.</a:t>
            </a:r>
          </a:p>
          <a:p>
            <a:pPr marL="342900" indent="-342900" algn="l">
              <a:buFont typeface="Arial" panose="020B0604020202020204" pitchFamily="34" charset="0"/>
              <a:buChar char="•"/>
            </a:pPr>
            <a:r>
              <a:rPr lang="en-US" sz="1400" dirty="0">
                <a:solidFill>
                  <a:srgbClr val="000000"/>
                </a:solidFill>
              </a:rPr>
              <a:t>Legacy inter-VLAN routing using physical interfaces works, but it has a significant limitation. It is not reasonably scalable because </a:t>
            </a:r>
            <a:r>
              <a:rPr lang="en-US" sz="1400" dirty="0">
                <a:solidFill>
                  <a:srgbClr val="FF0000"/>
                </a:solidFill>
              </a:rPr>
              <a:t>routers have a limited number of physical interfaces</a:t>
            </a:r>
            <a:r>
              <a:rPr lang="en-US" sz="1400" dirty="0">
                <a:solidFill>
                  <a:srgbClr val="000000"/>
                </a:solidFill>
              </a:rPr>
              <a:t>. Requiring one physical router interface per VLAN quickly exhausts the physical interface capacity of a router.</a:t>
            </a:r>
          </a:p>
          <a:p>
            <a:pPr marL="342900" indent="-342900" algn="l">
              <a:buFont typeface="Arial" panose="020B0604020202020204" pitchFamily="34" charset="0"/>
              <a:buChar char="•"/>
            </a:pPr>
            <a:r>
              <a:rPr lang="en-US" sz="1400" b="1" dirty="0">
                <a:solidFill>
                  <a:srgbClr val="000000"/>
                </a:solidFill>
              </a:rPr>
              <a:t>Note</a:t>
            </a:r>
            <a:r>
              <a:rPr lang="en-US" sz="1400" dirty="0">
                <a:solidFill>
                  <a:srgbClr val="000000"/>
                </a:solidFill>
              </a:rPr>
              <a:t>: This method of inter-VLAN routing is no longer implemented in switched networks and is included </a:t>
            </a:r>
            <a:r>
              <a:rPr lang="en-US" sz="1400" dirty="0">
                <a:solidFill>
                  <a:srgbClr val="FF0000"/>
                </a:solidFill>
              </a:rPr>
              <a:t>for explanation purposes only</a:t>
            </a:r>
            <a:r>
              <a:rPr lang="en-US" sz="1400" dirty="0">
                <a:solidFill>
                  <a:srgbClr val="000000"/>
                </a:solidFill>
              </a:rPr>
              <a:t>.</a:t>
            </a:r>
          </a:p>
        </p:txBody>
      </p:sp>
      <p:pic>
        <p:nvPicPr>
          <p:cNvPr id="7" name="Picture 6">
            <a:extLst>
              <a:ext uri="{FF2B5EF4-FFF2-40B4-BE49-F238E27FC236}">
                <a16:creationId xmlns="" xmlns:a16="http://schemas.microsoft.com/office/drawing/2014/main" id="{4C68F331-22AB-E84A-B6A1-B8209A49DF1E}"/>
              </a:ext>
            </a:extLst>
          </p:cNvPr>
          <p:cNvPicPr>
            <a:picLocks noChangeAspect="1"/>
          </p:cNvPicPr>
          <p:nvPr/>
        </p:nvPicPr>
        <p:blipFill>
          <a:blip r:embed="rId3"/>
          <a:stretch>
            <a:fillRect/>
          </a:stretch>
        </p:blipFill>
        <p:spPr>
          <a:xfrm>
            <a:off x="2426389" y="2666246"/>
            <a:ext cx="3704587" cy="2023802"/>
          </a:xfrm>
          <a:prstGeom prst="rect">
            <a:avLst/>
          </a:prstGeom>
        </p:spPr>
      </p:pic>
    </p:spTree>
    <p:extLst>
      <p:ext uri="{BB962C8B-B14F-4D97-AF65-F5344CB8AC3E}">
        <p14:creationId xmlns:p14="http://schemas.microsoft.com/office/powerpoint/2010/main" val="1614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9963" y="798513"/>
            <a:ext cx="4662487" cy="4156075"/>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156558696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0924" y="798513"/>
            <a:ext cx="6380565" cy="4156075"/>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409023351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2421" y="798513"/>
            <a:ext cx="4657570" cy="4156075"/>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82221427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1877" y="798513"/>
            <a:ext cx="4898658" cy="4156075"/>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48653450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6604" y="1567543"/>
            <a:ext cx="6918103" cy="1735016"/>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33072752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0046" y="798513"/>
            <a:ext cx="4882320" cy="4156075"/>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183120983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027" y="798513"/>
            <a:ext cx="4790359" cy="4156075"/>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29365382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Router-on-a-Stick </a:t>
            </a:r>
            <a:r>
              <a:rPr lang="en-US" sz="2400" dirty="0"/>
              <a:t>Inter-VLAN Routing</a:t>
            </a:r>
          </a:p>
        </p:txBody>
      </p:sp>
      <p:sp>
        <p:nvSpPr>
          <p:cNvPr id="5" name="Content Placeholder 4">
            <a:extLst>
              <a:ext uri="{FF2B5EF4-FFF2-40B4-BE49-F238E27FC236}">
                <a16:creationId xmlns="" xmlns:a16="http://schemas.microsoft.com/office/drawing/2014/main" id="{70F2F6A6-80F2-8246-91BE-81A444BD4CE2}"/>
              </a:ext>
            </a:extLst>
          </p:cNvPr>
          <p:cNvSpPr>
            <a:spLocks noGrp="1"/>
          </p:cNvSpPr>
          <p:nvPr>
            <p:ph idx="1"/>
          </p:nvPr>
        </p:nvSpPr>
        <p:spPr>
          <a:xfrm>
            <a:off x="133004" y="731837"/>
            <a:ext cx="8621715" cy="3689897"/>
          </a:xfrm>
        </p:spPr>
        <p:txBody>
          <a:bodyPr/>
          <a:lstStyle/>
          <a:p>
            <a:pPr marL="0" indent="0" algn="l"/>
            <a:r>
              <a:rPr lang="en-US" sz="1400" dirty="0">
                <a:solidFill>
                  <a:srgbClr val="000000"/>
                </a:solidFill>
              </a:rPr>
              <a:t>The ‘router-on-a-stick’ inter-VLAN routing method overcomes the limitation of the legacy inter-VLAN routing method. It only requires one physical Ethernet interface to route traffic between multiple VLANs on a network.</a:t>
            </a:r>
          </a:p>
          <a:p>
            <a:pPr marL="285750" indent="-285750" algn="l">
              <a:buFont typeface="Arial" panose="020B0604020202020204" pitchFamily="34" charset="0"/>
              <a:buChar char="•"/>
            </a:pPr>
            <a:r>
              <a:rPr lang="en-US" sz="1400" dirty="0">
                <a:solidFill>
                  <a:srgbClr val="000000"/>
                </a:solidFill>
              </a:rPr>
              <a:t>A Cisco IOS router Ethernet interface is configured as an 802.1Q trunk and connected to a trunk port on a Layer 2 switch. Specifically, the router interface is configured using subinterfaces to identify routable VLANs.</a:t>
            </a:r>
          </a:p>
          <a:p>
            <a:pPr marL="285750" indent="-285750" algn="l">
              <a:buFont typeface="Arial" panose="020B0604020202020204" pitchFamily="34" charset="0"/>
              <a:buChar char="•"/>
            </a:pPr>
            <a:r>
              <a:rPr lang="en-US" sz="1400" dirty="0">
                <a:solidFill>
                  <a:srgbClr val="000000"/>
                </a:solidFill>
              </a:rPr>
              <a:t>The configured subinterfaces are </a:t>
            </a:r>
            <a:r>
              <a:rPr lang="en-US" sz="1400" dirty="0">
                <a:solidFill>
                  <a:srgbClr val="FF0000"/>
                </a:solidFill>
              </a:rPr>
              <a:t>software-based virtual interfaces</a:t>
            </a:r>
            <a:r>
              <a:rPr lang="en-US" sz="1400" dirty="0">
                <a:solidFill>
                  <a:srgbClr val="000000"/>
                </a:solidFill>
              </a:rPr>
              <a:t>. Each is associated with a single physical Ethernet interface. Subinterfaces are configured in software on a router. Each subinterface is independently configured with an IP address and VLAN assignment. Subinterfaces are configured for different subnets that correspond to their VLAN assignment. This facilitates logical routing.</a:t>
            </a:r>
          </a:p>
          <a:p>
            <a:pPr marL="285750" indent="-285750" algn="l">
              <a:buFont typeface="Arial" panose="020B0604020202020204" pitchFamily="34" charset="0"/>
              <a:buChar char="•"/>
            </a:pPr>
            <a:r>
              <a:rPr lang="en-US" sz="1400" dirty="0">
                <a:solidFill>
                  <a:srgbClr val="000000"/>
                </a:solidFill>
              </a:rPr>
              <a:t>When VLAN-tagged traffic enters the router interface, it is forwarded to the VLAN </a:t>
            </a:r>
            <a:r>
              <a:rPr lang="en-US" sz="1400" dirty="0" err="1">
                <a:solidFill>
                  <a:srgbClr val="000000"/>
                </a:solidFill>
              </a:rPr>
              <a:t>subinterface</a:t>
            </a:r>
            <a:r>
              <a:rPr lang="en-US" sz="1400" dirty="0">
                <a:solidFill>
                  <a:srgbClr val="000000"/>
                </a:solidFill>
              </a:rPr>
              <a:t>. After a routing decision is made based on the destination IP network address, the router determines the exit interface for the traffic. If the exit interface is configured as an 802.1q </a:t>
            </a:r>
            <a:r>
              <a:rPr lang="en-US" sz="1400" dirty="0" err="1">
                <a:solidFill>
                  <a:srgbClr val="000000"/>
                </a:solidFill>
              </a:rPr>
              <a:t>subinterface</a:t>
            </a:r>
            <a:r>
              <a:rPr lang="en-US" sz="1400" dirty="0">
                <a:solidFill>
                  <a:srgbClr val="000000"/>
                </a:solidFill>
              </a:rPr>
              <a:t>, the data frames are VLAN-tagged with the new VLAN and sent back out the physical interface</a:t>
            </a:r>
          </a:p>
          <a:p>
            <a:pPr marL="0" indent="0" algn="l"/>
            <a:r>
              <a:rPr lang="en-US" sz="1400" b="1" dirty="0">
                <a:solidFill>
                  <a:srgbClr val="000000"/>
                </a:solidFill>
              </a:rPr>
              <a:t>Note</a:t>
            </a:r>
            <a:r>
              <a:rPr lang="en-US" sz="1400" dirty="0">
                <a:solidFill>
                  <a:srgbClr val="000000"/>
                </a:solidFill>
              </a:rPr>
              <a:t>: The router-on-a-stick method of inter-VLAN routing does not scale beyond </a:t>
            </a:r>
            <a:r>
              <a:rPr lang="en-US" sz="1400" dirty="0">
                <a:solidFill>
                  <a:srgbClr val="FF0000"/>
                </a:solidFill>
              </a:rPr>
              <a:t>50 VLANs</a:t>
            </a:r>
            <a:r>
              <a:rPr lang="en-US" sz="1600" dirty="0">
                <a:solidFill>
                  <a:srgbClr val="000000"/>
                </a:solidFill>
              </a:rPr>
              <a:t>.</a:t>
            </a:r>
          </a:p>
        </p:txBody>
      </p:sp>
    </p:spTree>
    <p:extLst>
      <p:ext uri="{BB962C8B-B14F-4D97-AF65-F5344CB8AC3E}">
        <p14:creationId xmlns:p14="http://schemas.microsoft.com/office/powerpoint/2010/main" val="16828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5713</TotalTime>
  <Words>6551</Words>
  <Application>Microsoft Office PowerPoint</Application>
  <PresentationFormat>Předvádění na obrazovce (16:9)</PresentationFormat>
  <Paragraphs>683</Paragraphs>
  <Slides>87</Slides>
  <Notes>57</Notes>
  <HiddenSlides>3</HiddenSlides>
  <MMClips>0</MMClips>
  <ScaleCrop>false</ScaleCrop>
  <HeadingPairs>
    <vt:vector size="4" baseType="variant">
      <vt:variant>
        <vt:lpstr>Motiv</vt:lpstr>
      </vt:variant>
      <vt:variant>
        <vt:i4>1</vt:i4>
      </vt:variant>
      <vt:variant>
        <vt:lpstr>Nadpisy snímků</vt:lpstr>
      </vt:variant>
      <vt:variant>
        <vt:i4>87</vt:i4>
      </vt:variant>
    </vt:vector>
  </HeadingPairs>
  <TitlesOfParts>
    <vt:vector size="88" baseType="lpstr">
      <vt:lpstr>Default Theme</vt:lpstr>
      <vt:lpstr>Module 4: Inter-VLAN Routing</vt:lpstr>
      <vt:lpstr>Module 4: Activities</vt:lpstr>
      <vt:lpstr>Module 4: Best Practices</vt:lpstr>
      <vt:lpstr>Dotazy</vt:lpstr>
      <vt:lpstr>Module Objectives</vt:lpstr>
      <vt:lpstr>4.1 Inter-VLAN Routing Operation</vt:lpstr>
      <vt:lpstr>What is Inter-VLAN Routing?</vt:lpstr>
      <vt:lpstr>Legacy Inter-VLAN Routing</vt:lpstr>
      <vt:lpstr>Router-on-a-Stick Inter-VLAN Routing</vt:lpstr>
      <vt:lpstr>Inter-VLAN Routing on a Layer 3 Switch</vt:lpstr>
      <vt:lpstr>Inter-VLAN Routing on a Layer 3 Switch (Cont.)</vt:lpstr>
      <vt:lpstr>4.2 Router-on-a-Stick Inter-VLAN Routing</vt:lpstr>
      <vt:lpstr>Router-on-a-Stick Scenario</vt:lpstr>
      <vt:lpstr>S1 VLAN and Trunking Configuration</vt:lpstr>
      <vt:lpstr>S2 VLAN and Trunking Configuration</vt:lpstr>
      <vt:lpstr>R1 Subinterface Configuration</vt:lpstr>
      <vt:lpstr>R1 Subinterface Configuration (Cont.)</vt:lpstr>
      <vt:lpstr>Verify Connectivity Between PC1 and PC2</vt:lpstr>
      <vt:lpstr>Router-on-a-Stick Inter-VLAN Routing Verification</vt:lpstr>
      <vt:lpstr>Packet Tracer– Configure Router-on-a-Stick Inter-VLAN Routing</vt:lpstr>
      <vt:lpstr>Lab – Configure Router-on-a-Stick Inter-VLAN Routing</vt:lpstr>
      <vt:lpstr>4.3 Inter-VLAN Routing using Layer 3 Switches</vt:lpstr>
      <vt:lpstr>Layer 3 Switch Inter-VLAN Routing</vt:lpstr>
      <vt:lpstr>https://www.youtube.com/watch?v=NmkFzDrZsXM&amp;t=42s </vt:lpstr>
      <vt:lpstr>Layer 3 Switch Scenario</vt:lpstr>
      <vt:lpstr>Layer 3 Switch Configuration</vt:lpstr>
      <vt:lpstr>Layer 3 Switch Inter-VLAN Routing Verification</vt:lpstr>
      <vt:lpstr>Routing on a Layer 3 Switch</vt:lpstr>
      <vt:lpstr>Routing Scenario on a Layer 3 Switch</vt:lpstr>
      <vt:lpstr>Routing Configuration on a Layer 3 Switch</vt:lpstr>
      <vt:lpstr>Praktický příklad</vt:lpstr>
      <vt:lpstr>Packet Tracer – Configure Layer 3 Switching and inter-VLAN Routing</vt:lpstr>
      <vt:lpstr>4.4 Troubleshoot Inter-VLAN Routing</vt:lpstr>
      <vt:lpstr>Common Inter-VLAN Issues</vt:lpstr>
      <vt:lpstr>Troubleshoot Inter-VLAN Routing Scenario</vt:lpstr>
      <vt:lpstr>1. Error: Missing VLANs</vt:lpstr>
      <vt:lpstr>2. Error: Switch Trunk Port Issues</vt:lpstr>
      <vt:lpstr>3. Error: Switch Access Port Issues</vt:lpstr>
      <vt:lpstr>4. Error: Router Configuration Issues</vt:lpstr>
      <vt:lpstr>Packet Tracer – Troubleshoot Inter-VLAN Routing</vt:lpstr>
      <vt:lpstr>Lab – Troubleshoot Inter-VLAN Routing</vt:lpstr>
      <vt:lpstr>4.5 Module Practice and Quiz</vt:lpstr>
      <vt:lpstr>Packet Tracer – Inter-VLAN Routing Challenge</vt:lpstr>
      <vt:lpstr>Lab– Implement Inter-VLAN Routing</vt:lpstr>
      <vt:lpstr>Co jsme se naučili (1/2)</vt:lpstr>
      <vt:lpstr>Co jsme se naučili (2/2)</vt:lpstr>
      <vt:lpstr>What Did I Learn In This Module?</vt:lpstr>
      <vt:lpstr>What Did I Learn In This Module? (Cont.)</vt:lpstr>
      <vt:lpstr>What Did I Learn In This Module? (Cont.)</vt:lpstr>
      <vt:lpstr>New Terms and Commands</vt:lpstr>
      <vt:lpstr>Prezentace aplikace PowerPoint</vt:lpstr>
      <vt:lpstr>Klasické firewally</vt:lpstr>
      <vt:lpstr>Další firewally</vt:lpstr>
      <vt:lpstr>Protokoly, které bývají  cílem útoku</vt:lpstr>
      <vt:lpstr>Dodatečné funkce mění firewall v UTM resp. NGFW</vt:lpstr>
      <vt:lpstr>UTM (unified threat management) a NGFW (nextgen FW)</vt:lpstr>
      <vt:lpstr>Výrobci NGEW a UTM</vt:lpstr>
      <vt:lpstr>Obrana průmyslových zařízení pomocí zónové obrany</vt:lpstr>
      <vt:lpstr>Schéma typického průmyslového objektu – zde elektrárny</vt:lpstr>
      <vt:lpstr>Příklad rozdělení řízení elektrárny  do jednotlivých úrovní</vt:lpstr>
      <vt:lpstr>typ 1 Dual Homed Gateway</vt:lpstr>
      <vt:lpstr>typ 2 Předsunutá obrana</vt:lpstr>
      <vt:lpstr>typ 3 Diverzifikovaná obrana</vt:lpstr>
      <vt:lpstr>typ 4 Screen subnet</vt:lpstr>
      <vt:lpstr>typ 5 Polopropustná zeď</vt:lpstr>
      <vt:lpstr>typ 6 Context vectoring</vt:lpstr>
      <vt:lpstr>typ 7 Metafirewall</vt:lpstr>
      <vt:lpstr>Ukázka potencionálních otázek testu</vt:lpstr>
      <vt:lpstr>Prezentace aplikace PowerPoint</vt:lpstr>
      <vt:lpstr>Prezentace aplikace PowerPoint</vt:lpstr>
      <vt:lpstr>Kolik je tam broadcast domén? (8)</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363</cp:revision>
  <cp:lastPrinted>2020-10-18T11:37:24Z</cp:lastPrinted>
  <dcterms:created xsi:type="dcterms:W3CDTF">2019-10-18T06:21:22Z</dcterms:created>
  <dcterms:modified xsi:type="dcterms:W3CDTF">2021-05-30T09:52:27Z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