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4"/>
  </p:notesMasterIdLst>
  <p:sldIdLst>
    <p:sldId id="513" r:id="rId2"/>
    <p:sldId id="763" r:id="rId3"/>
    <p:sldId id="876" r:id="rId4"/>
    <p:sldId id="860" r:id="rId5"/>
    <p:sldId id="759" r:id="rId6"/>
    <p:sldId id="1108" r:id="rId7"/>
    <p:sldId id="1176" r:id="rId8"/>
    <p:sldId id="1177" r:id="rId9"/>
    <p:sldId id="1178" r:id="rId10"/>
    <p:sldId id="1179" r:id="rId11"/>
    <p:sldId id="1180" r:id="rId12"/>
    <p:sldId id="1181" r:id="rId13"/>
    <p:sldId id="1182" r:id="rId14"/>
    <p:sldId id="1326" r:id="rId15"/>
    <p:sldId id="1183" r:id="rId16"/>
    <p:sldId id="1184" r:id="rId17"/>
    <p:sldId id="1327" r:id="rId18"/>
    <p:sldId id="1103" r:id="rId19"/>
    <p:sldId id="1172" r:id="rId20"/>
    <p:sldId id="1185" r:id="rId21"/>
    <p:sldId id="1186" r:id="rId22"/>
    <p:sldId id="1319" r:id="rId23"/>
    <p:sldId id="1187" r:id="rId24"/>
    <p:sldId id="1171" r:id="rId25"/>
    <p:sldId id="1173" r:id="rId26"/>
    <p:sldId id="1188" r:id="rId27"/>
    <p:sldId id="1189" r:id="rId28"/>
    <p:sldId id="1303" r:id="rId29"/>
    <p:sldId id="1190" r:id="rId30"/>
    <p:sldId id="1191" r:id="rId31"/>
    <p:sldId id="1192" r:id="rId32"/>
    <p:sldId id="1193" r:id="rId33"/>
    <p:sldId id="1194" r:id="rId34"/>
    <p:sldId id="1323" r:id="rId35"/>
    <p:sldId id="1320" r:id="rId36"/>
    <p:sldId id="1322" r:id="rId37"/>
    <p:sldId id="1324" r:id="rId38"/>
    <p:sldId id="1321" r:id="rId39"/>
    <p:sldId id="1325" r:id="rId40"/>
    <p:sldId id="1197" r:id="rId41"/>
    <p:sldId id="1052" r:id="rId42"/>
    <p:sldId id="957" r:id="rId43"/>
    <p:sldId id="1138" r:id="rId44"/>
    <p:sldId id="1174" r:id="rId45"/>
    <p:sldId id="1175" r:id="rId46"/>
    <p:sldId id="1304" r:id="rId47"/>
    <p:sldId id="1195" r:id="rId48"/>
    <p:sldId id="1305" r:id="rId49"/>
    <p:sldId id="1196" r:id="rId50"/>
    <p:sldId id="1306" r:id="rId51"/>
    <p:sldId id="874" r:id="rId52"/>
    <p:sldId id="291" r:id="rId53"/>
  </p:sldIdLst>
  <p:sldSz cx="9144000" cy="5143500" type="screen16x9"/>
  <p:notesSz cx="6858000" cy="9144000"/>
  <p:custDataLst>
    <p:tags r:id="rId5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2" autoAdjust="0"/>
    <p:restoredTop sz="93868" autoAdjust="0"/>
  </p:normalViewPr>
  <p:slideViewPr>
    <p:cSldViewPr snapToGrid="0" showGuides="1">
      <p:cViewPr varScale="1">
        <p:scale>
          <a:sx n="137" d="100"/>
          <a:sy n="137" d="100"/>
        </p:scale>
        <p:origin x="-1212" y="-7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6: Basic Device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6.1.5 – AutoNegotiation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5997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6.1.6 – PAgP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16535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6.1.6 – PAgP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5512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6.1.7 – PAgP Mode Settings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20273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6.1.8 – LACP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52015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6.1.9 – LACP Mode Settings Example</a:t>
            </a:r>
          </a:p>
          <a:p>
            <a:r>
              <a:rPr lang="en-US" dirty="0"/>
              <a:t>6.1.10 – Check Your Understanding – EtherChannel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450857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6.2 – Configure EtherChannel</a:t>
            </a:r>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6.2.1 – Configuration Guidelines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6.2.1 – Configuration Guidelines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01400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6.2.2 – LACP Configuration Example</a:t>
            </a:r>
          </a:p>
          <a:p>
            <a:r>
              <a:rPr lang="en-US" dirty="0"/>
              <a:t>6.2.3 – Syntax Checker – Configure EtherChannel</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70018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6.2.4 – Packet Tracer – Configure EtherChannel</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672283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6.3 – Verify and Troubleshoot EtherChannel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6.3.1 – Verify EtherChannel</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6.3.2 – Common Issues with EtherChannel Configurations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350875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78677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232619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771660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707961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370347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6.3.4 – </a:t>
            </a:r>
            <a:r>
              <a:rPr lang="en-US" sz="1200" dirty="0"/>
              <a:t>Packet Tracer – Troubleshoot EtherChannel</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674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6: EtherChannel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41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4186850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6.4.1 – Packet Tracer – Implement EtherChannel</a:t>
            </a:r>
          </a:p>
        </p:txBody>
      </p:sp>
    </p:spTree>
    <p:extLst>
      <p:ext uri="{BB962C8B-B14F-4D97-AF65-F5344CB8AC3E}">
        <p14:creationId xmlns:p14="http://schemas.microsoft.com/office/powerpoint/2010/main" val="2527915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6.4.2 – Lab – Implement EtherChannel</a:t>
            </a:r>
          </a:p>
        </p:txBody>
      </p:sp>
    </p:spTree>
    <p:extLst>
      <p:ext uri="{BB962C8B-B14F-4D97-AF65-F5344CB8AC3E}">
        <p14:creationId xmlns:p14="http://schemas.microsoft.com/office/powerpoint/2010/main" val="1466095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6.4.3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6.4.3 – What Did I Learn In This Module? (Cont.)</a:t>
            </a:r>
          </a:p>
        </p:txBody>
      </p:sp>
    </p:spTree>
    <p:extLst>
      <p:ext uri="{BB962C8B-B14F-4D97-AF65-F5344CB8AC3E}">
        <p14:creationId xmlns:p14="http://schemas.microsoft.com/office/powerpoint/2010/main" val="1652631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6.4.4 – Module Quiz - EtherChannel</a:t>
            </a:r>
          </a:p>
        </p:txBody>
      </p:sp>
    </p:spTree>
    <p:extLst>
      <p:ext uri="{BB962C8B-B14F-4D97-AF65-F5344CB8AC3E}">
        <p14:creationId xmlns:p14="http://schemas.microsoft.com/office/powerpoint/2010/main" val="2160898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6.0 – Introduction</a:t>
            </a:r>
          </a:p>
          <a:p>
            <a:pPr>
              <a:buFontTx/>
              <a:buNone/>
            </a:pPr>
            <a:r>
              <a:rPr lang="en-GB" dirty="0"/>
              <a:t>6.0.2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6.1 – EtherChannel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6.1.1 – Link Aggregation</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6.1.2 - EtherChannel</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51308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6.1.3 – Advantages of EtherChannel</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50633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6.1.4 – Implementation Restrictions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901783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6: EtherChannel</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a:t>
            </a:r>
            <a:r>
              <a:rPr lang="en-US" dirty="0" smtClean="0">
                <a:solidFill>
                  <a:schemeClr val="bg2">
                    <a:lumMod val="40000"/>
                    <a:lumOff val="60000"/>
                  </a:schemeClr>
                </a:solidFill>
              </a:rPr>
              <a:t>Materials </a:t>
            </a:r>
            <a:endParaRPr lang="en-US" dirty="0">
              <a:solidFill>
                <a:schemeClr val="bg2">
                  <a:lumMod val="40000"/>
                  <a:lumOff val="60000"/>
                </a:schemeClr>
              </a:solidFill>
            </a:endParaRP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err="1"/>
              <a:t>AutoNegotiation</a:t>
            </a:r>
            <a:r>
              <a:rPr lang="en-US" sz="2400" dirty="0"/>
              <a:t> Protocols</a:t>
            </a:r>
          </a:p>
        </p:txBody>
      </p:sp>
      <p:sp>
        <p:nvSpPr>
          <p:cNvPr id="5" name="Content Placeholder 4">
            <a:extLst>
              <a:ext uri="{FF2B5EF4-FFF2-40B4-BE49-F238E27FC236}">
                <a16:creationId xmlns="" xmlns:a16="http://schemas.microsoft.com/office/drawing/2014/main" id="{2A820061-1207-4116-A10C-14636EABCB94}"/>
              </a:ext>
            </a:extLst>
          </p:cNvPr>
          <p:cNvSpPr>
            <a:spLocks noGrp="1"/>
          </p:cNvSpPr>
          <p:nvPr>
            <p:ph idx="1"/>
          </p:nvPr>
        </p:nvSpPr>
        <p:spPr>
          <a:xfrm>
            <a:off x="507713" y="731837"/>
            <a:ext cx="8280057" cy="3689897"/>
          </a:xfrm>
        </p:spPr>
        <p:txBody>
          <a:bodyPr/>
          <a:lstStyle/>
          <a:p>
            <a:pPr marL="0" indent="0" algn="l"/>
            <a:r>
              <a:rPr lang="en-US" sz="1600" dirty="0">
                <a:solidFill>
                  <a:srgbClr val="000000"/>
                </a:solidFill>
              </a:rPr>
              <a:t>EtherChannels can be formed through negotiation using one of two protocols, Port Aggregation Protocol (PAgP) or </a:t>
            </a:r>
            <a:r>
              <a:rPr lang="en-US" sz="1600" b="1" dirty="0">
                <a:solidFill>
                  <a:srgbClr val="000000"/>
                </a:solidFill>
              </a:rPr>
              <a:t>Link Aggregation Control Proto</a:t>
            </a:r>
            <a:r>
              <a:rPr lang="en-US" sz="1600" dirty="0">
                <a:solidFill>
                  <a:srgbClr val="000000"/>
                </a:solidFill>
              </a:rPr>
              <a:t>col (LACP). These protocols allow ports with similar characteristics to form a channel through dynamic negotiation with adjoining switches.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It is also </a:t>
            </a:r>
            <a:r>
              <a:rPr lang="en-US" sz="1600" dirty="0">
                <a:solidFill>
                  <a:srgbClr val="FF0000"/>
                </a:solidFill>
              </a:rPr>
              <a:t>possible</a:t>
            </a:r>
            <a:r>
              <a:rPr lang="en-US" sz="1600" dirty="0">
                <a:solidFill>
                  <a:srgbClr val="000000"/>
                </a:solidFill>
              </a:rPr>
              <a:t> to configure a </a:t>
            </a:r>
            <a:r>
              <a:rPr lang="en-US" sz="1600" dirty="0">
                <a:solidFill>
                  <a:srgbClr val="FF0000"/>
                </a:solidFill>
              </a:rPr>
              <a:t>static or unconditional </a:t>
            </a:r>
            <a:r>
              <a:rPr lang="en-US" sz="1600" dirty="0">
                <a:solidFill>
                  <a:srgbClr val="000000"/>
                </a:solidFill>
              </a:rPr>
              <a:t>EtherChannel without </a:t>
            </a:r>
            <a:r>
              <a:rPr lang="en-US" sz="1600" dirty="0" err="1">
                <a:solidFill>
                  <a:srgbClr val="000000"/>
                </a:solidFill>
              </a:rPr>
              <a:t>PAgP</a:t>
            </a:r>
            <a:r>
              <a:rPr lang="en-US" sz="1600" dirty="0">
                <a:solidFill>
                  <a:srgbClr val="000000"/>
                </a:solidFill>
              </a:rPr>
              <a:t> </a:t>
            </a:r>
            <a:r>
              <a:rPr lang="cs-CZ" sz="1600" dirty="0">
                <a:solidFill>
                  <a:srgbClr val="000000"/>
                </a:solidFill>
              </a:rPr>
              <a:t>(devadesátá léta) </a:t>
            </a:r>
            <a:r>
              <a:rPr lang="en-US" sz="1600" dirty="0">
                <a:solidFill>
                  <a:srgbClr val="000000"/>
                </a:solidFill>
              </a:rPr>
              <a:t>or LACP</a:t>
            </a:r>
            <a:r>
              <a:rPr lang="cs-CZ" sz="1600" dirty="0">
                <a:solidFill>
                  <a:srgbClr val="000000"/>
                </a:solidFill>
              </a:rPr>
              <a:t> (2000)</a:t>
            </a:r>
            <a:r>
              <a:rPr lang="en-US" sz="1600"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8378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err="1"/>
              <a:t>PAgP</a:t>
            </a:r>
            <a:r>
              <a:rPr lang="en-US" sz="2400" dirty="0"/>
              <a:t> Operation</a:t>
            </a:r>
          </a:p>
        </p:txBody>
      </p:sp>
      <p:sp>
        <p:nvSpPr>
          <p:cNvPr id="4" name="Content Placeholder 3">
            <a:extLst>
              <a:ext uri="{FF2B5EF4-FFF2-40B4-BE49-F238E27FC236}">
                <a16:creationId xmlns="" xmlns:a16="http://schemas.microsoft.com/office/drawing/2014/main" id="{280DE99B-4C77-4C0F-BAD4-C673DCB950CF}"/>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PAgP (pronounced “Pag - P”) is a </a:t>
            </a:r>
            <a:r>
              <a:rPr lang="en-US" sz="1400" dirty="0">
                <a:solidFill>
                  <a:srgbClr val="FF0000"/>
                </a:solidFill>
              </a:rPr>
              <a:t>Cisco-proprietary protocol </a:t>
            </a:r>
            <a:r>
              <a:rPr lang="en-US" sz="1400" dirty="0">
                <a:solidFill>
                  <a:srgbClr val="000000"/>
                </a:solidFill>
              </a:rPr>
              <a:t>that aids in the automatic creation of EtherChannel links. When an EtherChannel link is configured using PAgP, </a:t>
            </a:r>
            <a:r>
              <a:rPr lang="en-US" sz="1400" dirty="0">
                <a:solidFill>
                  <a:srgbClr val="FF0000"/>
                </a:solidFill>
              </a:rPr>
              <a:t>PAgP packets </a:t>
            </a:r>
            <a:r>
              <a:rPr lang="en-US" sz="1400" dirty="0">
                <a:solidFill>
                  <a:srgbClr val="000000"/>
                </a:solidFill>
              </a:rPr>
              <a:t>are sent between EtherChannel-capable ports to negotiate the forming of a channel. When PAgP identifies matched Ethernet links, it groups the links into an EtherChannel. </a:t>
            </a:r>
            <a:r>
              <a:rPr lang="en-US" sz="1400" dirty="0">
                <a:solidFill>
                  <a:srgbClr val="FF0000"/>
                </a:solidFill>
              </a:rPr>
              <a:t>The EtherChannel is then added to the spanning tree as a single port</a:t>
            </a:r>
            <a:r>
              <a:rPr lang="en-US" sz="1400" dirty="0">
                <a:solidFill>
                  <a:srgbClr val="000000"/>
                </a:solidFill>
              </a:rPr>
              <a:t>.</a:t>
            </a:r>
          </a:p>
          <a:p>
            <a:pPr marL="0" indent="0" algn="l"/>
            <a:endParaRPr lang="en-US" sz="1400" dirty="0">
              <a:solidFill>
                <a:srgbClr val="000000"/>
              </a:solidFill>
            </a:endParaRPr>
          </a:p>
          <a:p>
            <a:pPr marL="0" indent="0" algn="l"/>
            <a:r>
              <a:rPr lang="en-US" sz="1400" dirty="0">
                <a:solidFill>
                  <a:srgbClr val="000000"/>
                </a:solidFill>
              </a:rPr>
              <a:t>When enabled, PAgP also manages the EtherChannel. </a:t>
            </a:r>
            <a:r>
              <a:rPr lang="en-US" sz="1400" dirty="0" err="1">
                <a:solidFill>
                  <a:srgbClr val="FF0000"/>
                </a:solidFill>
              </a:rPr>
              <a:t>PAgP</a:t>
            </a:r>
            <a:r>
              <a:rPr lang="en-US" sz="1400" dirty="0">
                <a:solidFill>
                  <a:srgbClr val="FF0000"/>
                </a:solidFill>
              </a:rPr>
              <a:t> packets are sent every 30 seconds</a:t>
            </a:r>
            <a:r>
              <a:rPr lang="en-US" sz="1400" dirty="0">
                <a:solidFill>
                  <a:srgbClr val="000000"/>
                </a:solidFill>
              </a:rPr>
              <a:t>. PAgP checks for configuration consistency and manages link additions and failures between two switches. It ensures that when an EtherChannel is created, all ports have the same type of configuration.</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In EtherChannel, it is mandatory that </a:t>
            </a:r>
            <a:r>
              <a:rPr lang="en-US" sz="1400" dirty="0">
                <a:solidFill>
                  <a:srgbClr val="FF0000"/>
                </a:solidFill>
              </a:rPr>
              <a:t>all ports have the same speed, duplex setting, and VLAN information</a:t>
            </a:r>
            <a:r>
              <a:rPr lang="en-US" sz="1400" dirty="0">
                <a:solidFill>
                  <a:srgbClr val="000000"/>
                </a:solidFill>
              </a:rPr>
              <a:t>. </a:t>
            </a:r>
            <a:r>
              <a:rPr lang="en-US" sz="1400" dirty="0">
                <a:solidFill>
                  <a:srgbClr val="FF0000"/>
                </a:solidFill>
              </a:rPr>
              <a:t>Any port modification after the creation of the channel also changes all other channel ports</a:t>
            </a:r>
            <a:r>
              <a:rPr lang="en-US" sz="1400" dirty="0">
                <a:solidFill>
                  <a:srgbClr val="000000"/>
                </a:solidFill>
              </a:rPr>
              <a: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27068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err="1"/>
              <a:t>PAgP</a:t>
            </a:r>
            <a:r>
              <a:rPr lang="en-US" sz="2400" dirty="0"/>
              <a:t> Operation (Cont.)</a:t>
            </a:r>
          </a:p>
        </p:txBody>
      </p:sp>
      <p:sp>
        <p:nvSpPr>
          <p:cNvPr id="4" name="Content Placeholder 3">
            <a:extLst>
              <a:ext uri="{FF2B5EF4-FFF2-40B4-BE49-F238E27FC236}">
                <a16:creationId xmlns="" xmlns:a16="http://schemas.microsoft.com/office/drawing/2014/main" id="{280DE99B-4C77-4C0F-BAD4-C673DCB950CF}"/>
              </a:ext>
            </a:extLst>
          </p:cNvPr>
          <p:cNvSpPr>
            <a:spLocks noGrp="1"/>
          </p:cNvSpPr>
          <p:nvPr>
            <p:ph idx="1"/>
          </p:nvPr>
        </p:nvSpPr>
        <p:spPr>
          <a:xfrm>
            <a:off x="91440" y="731837"/>
            <a:ext cx="8663279" cy="3689897"/>
          </a:xfrm>
        </p:spPr>
        <p:txBody>
          <a:bodyPr/>
          <a:lstStyle/>
          <a:p>
            <a:pPr marL="0" indent="0" algn="l"/>
            <a:r>
              <a:rPr lang="en-US" sz="1400" dirty="0">
                <a:solidFill>
                  <a:srgbClr val="000000"/>
                </a:solidFill>
              </a:rPr>
              <a:t>PAgP helps create the EtherChannel link by detecting the configuration of each side and ensuring that links are compatible so that the EtherChannel link can be enabled when needed. The modes for PAgP as follows:</a:t>
            </a:r>
          </a:p>
          <a:p>
            <a:pPr marL="415985" lvl="1" indent="-342900">
              <a:buFont typeface="Arial" panose="020B0604020202020204" pitchFamily="34" charset="0"/>
              <a:buChar char="•"/>
            </a:pPr>
            <a:r>
              <a:rPr lang="en-US" b="1" dirty="0">
                <a:solidFill>
                  <a:srgbClr val="000000"/>
                </a:solidFill>
              </a:rPr>
              <a:t>On</a:t>
            </a:r>
            <a:r>
              <a:rPr lang="en-US" dirty="0">
                <a:solidFill>
                  <a:srgbClr val="000000"/>
                </a:solidFill>
              </a:rPr>
              <a:t> - This mode forces the interface to channel without PAgP. Interfaces configured in the on mode do not exchange PAgP packets.</a:t>
            </a:r>
          </a:p>
          <a:p>
            <a:pPr marL="415985" lvl="1" indent="-342900">
              <a:buFont typeface="Arial" panose="020B0604020202020204" pitchFamily="34" charset="0"/>
              <a:buChar char="•"/>
            </a:pPr>
            <a:r>
              <a:rPr lang="en-US" b="1" dirty="0">
                <a:solidFill>
                  <a:srgbClr val="000000"/>
                </a:solidFill>
              </a:rPr>
              <a:t>PAgP desirable</a:t>
            </a:r>
            <a:r>
              <a:rPr lang="en-US" dirty="0">
                <a:solidFill>
                  <a:srgbClr val="000000"/>
                </a:solidFill>
              </a:rPr>
              <a:t> - This PAgP mode places an interface in an active negotiating state in which the interface initiates negotiations with other interfaces by </a:t>
            </a:r>
            <a:r>
              <a:rPr lang="en-US" dirty="0">
                <a:solidFill>
                  <a:srgbClr val="FF0000"/>
                </a:solidFill>
              </a:rPr>
              <a:t>sending PAgP packets</a:t>
            </a:r>
            <a:r>
              <a:rPr lang="en-US" dirty="0">
                <a:solidFill>
                  <a:srgbClr val="000000"/>
                </a:solidFill>
              </a:rPr>
              <a:t>.</a:t>
            </a:r>
          </a:p>
          <a:p>
            <a:pPr marL="415985" lvl="1" indent="-342900">
              <a:buFont typeface="Arial" panose="020B0604020202020204" pitchFamily="34" charset="0"/>
              <a:buChar char="•"/>
            </a:pPr>
            <a:r>
              <a:rPr lang="en-US" b="1" dirty="0">
                <a:solidFill>
                  <a:srgbClr val="000000"/>
                </a:solidFill>
              </a:rPr>
              <a:t>PAgP auto</a:t>
            </a:r>
            <a:r>
              <a:rPr lang="en-US" dirty="0">
                <a:solidFill>
                  <a:srgbClr val="000000"/>
                </a:solidFill>
              </a:rPr>
              <a:t> - This PAgP mode places an interface in a passive negotiating state in which the interface responds to the PAgP packets that it </a:t>
            </a:r>
            <a:r>
              <a:rPr lang="en-US" dirty="0">
                <a:solidFill>
                  <a:srgbClr val="FF0000"/>
                </a:solidFill>
              </a:rPr>
              <a:t>receives but does not initiate </a:t>
            </a:r>
            <a:r>
              <a:rPr lang="en-US" dirty="0">
                <a:solidFill>
                  <a:srgbClr val="000000"/>
                </a:solidFill>
              </a:rPr>
              <a:t>PAgP negotiation.</a:t>
            </a:r>
          </a:p>
          <a:p>
            <a:pPr marL="0" indent="0" algn="l"/>
            <a:r>
              <a:rPr lang="en-US" sz="1400" dirty="0">
                <a:solidFill>
                  <a:srgbClr val="000000"/>
                </a:solidFill>
              </a:rPr>
              <a:t>The modes must be compatible on each side. If one side is configured to be in auto mode, it is placed in a passive state, waiting for the other side to initiate the EtherChannel negotiation. </a:t>
            </a:r>
            <a:r>
              <a:rPr lang="en-US" sz="1400" dirty="0">
                <a:solidFill>
                  <a:srgbClr val="FF0000"/>
                </a:solidFill>
              </a:rPr>
              <a:t>If the other side is also set to auto, the negotiation never starts</a:t>
            </a:r>
            <a:r>
              <a:rPr lang="en-US" sz="1400" dirty="0">
                <a:solidFill>
                  <a:srgbClr val="000000"/>
                </a:solidFill>
              </a:rPr>
              <a:t> and the EtherChannel does not form. If all modes are disabled by using the </a:t>
            </a:r>
            <a:r>
              <a:rPr lang="en-US" sz="1400" b="1" dirty="0">
                <a:solidFill>
                  <a:srgbClr val="000000"/>
                </a:solidFill>
              </a:rPr>
              <a:t>no</a:t>
            </a:r>
            <a:r>
              <a:rPr lang="en-US" sz="1400" dirty="0">
                <a:solidFill>
                  <a:srgbClr val="000000"/>
                </a:solidFill>
              </a:rPr>
              <a:t> command, or if no mode is configured, then the EtherChannel is disabled. The on mode manually places the interface in an EtherChannel, without any negotiation. It works only if the other side is also set to on. If the other side is set to negotiate parameters through PAgP, no EtherChannel forms, because the side that is set to on mode does not negotiate. No negotiation between the two switches means there is no checking to make sure that all the links in the EtherChannel are terminating on the other side, or that there is PAgP compatibility on the other switch.</a:t>
            </a: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4463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err="1"/>
              <a:t>PAgP</a:t>
            </a:r>
            <a:r>
              <a:rPr lang="en-US" sz="2400" dirty="0"/>
              <a:t> Mode Settings Example</a:t>
            </a:r>
          </a:p>
        </p:txBody>
      </p:sp>
      <p:sp>
        <p:nvSpPr>
          <p:cNvPr id="8" name="Rectangle 7">
            <a:extLst>
              <a:ext uri="{FF2B5EF4-FFF2-40B4-BE49-F238E27FC236}">
                <a16:creationId xmlns="" xmlns:a16="http://schemas.microsoft.com/office/drawing/2014/main" id="{0E66BA79-F528-41F5-ABC2-A87591E5550A}"/>
              </a:ext>
            </a:extLst>
          </p:cNvPr>
          <p:cNvSpPr/>
          <p:nvPr/>
        </p:nvSpPr>
        <p:spPr>
          <a:xfrm>
            <a:off x="725212" y="1802626"/>
            <a:ext cx="8345487" cy="276999"/>
          </a:xfrm>
          <a:prstGeom prst="rect">
            <a:avLst/>
          </a:prstGeom>
        </p:spPr>
        <p:txBody>
          <a:bodyPr wrap="square">
            <a:spAutoFit/>
          </a:bodyPr>
          <a:lstStyle/>
          <a:p>
            <a:r>
              <a:rPr lang="en-US" sz="1200" dirty="0">
                <a:solidFill>
                  <a:srgbClr val="000000"/>
                </a:solidFill>
                <a:latin typeface="CiscoSans"/>
              </a:rPr>
              <a:t>The table shows the various combination of PAgP modes on S1 and S2 and the resulting channel establishment outcome.</a:t>
            </a:r>
            <a:endParaRPr lang="en-US" sz="1200" dirty="0">
              <a:solidFill>
                <a:srgbClr val="000000"/>
              </a:solidFill>
            </a:endParaRPr>
          </a:p>
        </p:txBody>
      </p:sp>
      <p:graphicFrame>
        <p:nvGraphicFramePr>
          <p:cNvPr id="6" name="Table 6">
            <a:extLst>
              <a:ext uri="{FF2B5EF4-FFF2-40B4-BE49-F238E27FC236}">
                <a16:creationId xmlns="" xmlns:a16="http://schemas.microsoft.com/office/drawing/2014/main" id="{65FCCA97-AE56-4F83-A94E-A0F0269C6BF5}"/>
              </a:ext>
            </a:extLst>
          </p:cNvPr>
          <p:cNvGraphicFramePr>
            <a:graphicFrameLocks noGrp="1"/>
          </p:cNvGraphicFramePr>
          <p:nvPr>
            <p:ph idx="1"/>
            <p:extLst>
              <p:ext uri="{D42A27DB-BD31-4B8C-83A1-F6EECF244321}">
                <p14:modId xmlns:p14="http://schemas.microsoft.com/office/powerpoint/2010/main" val="1729028090"/>
              </p:ext>
            </p:extLst>
          </p:nvPr>
        </p:nvGraphicFramePr>
        <p:xfrm>
          <a:off x="409574" y="2079625"/>
          <a:ext cx="8280399" cy="2595880"/>
        </p:xfrm>
        <a:graphic>
          <a:graphicData uri="http://schemas.openxmlformats.org/drawingml/2006/table">
            <a:tbl>
              <a:tblPr firstRow="1" bandRow="1">
                <a:tableStyleId>{5C22544A-7EE6-4342-B048-85BDC9FD1C3A}</a:tableStyleId>
              </a:tblPr>
              <a:tblGrid>
                <a:gridCol w="2760133">
                  <a:extLst>
                    <a:ext uri="{9D8B030D-6E8A-4147-A177-3AD203B41FA5}">
                      <a16:colId xmlns="" xmlns:a16="http://schemas.microsoft.com/office/drawing/2014/main" val="3474995422"/>
                    </a:ext>
                  </a:extLst>
                </a:gridCol>
                <a:gridCol w="2760133">
                  <a:extLst>
                    <a:ext uri="{9D8B030D-6E8A-4147-A177-3AD203B41FA5}">
                      <a16:colId xmlns="" xmlns:a16="http://schemas.microsoft.com/office/drawing/2014/main" val="1004143382"/>
                    </a:ext>
                  </a:extLst>
                </a:gridCol>
                <a:gridCol w="2760133">
                  <a:extLst>
                    <a:ext uri="{9D8B030D-6E8A-4147-A177-3AD203B41FA5}">
                      <a16:colId xmlns="" xmlns:a16="http://schemas.microsoft.com/office/drawing/2014/main" val="11355646"/>
                    </a:ext>
                  </a:extLst>
                </a:gridCol>
              </a:tblGrid>
              <a:tr h="370840">
                <a:tc>
                  <a:txBody>
                    <a:bodyPr/>
                    <a:lstStyle/>
                    <a:p>
                      <a:pPr algn="l" fontAlgn="ctr"/>
                      <a:r>
                        <a:rPr lang="en-US" b="1" dirty="0">
                          <a:effectLst/>
                        </a:rPr>
                        <a:t>S1</a:t>
                      </a:r>
                      <a:endParaRPr lang="en-US" dirty="0">
                        <a:effectLst/>
                      </a:endParaRPr>
                    </a:p>
                  </a:txBody>
                  <a:tcPr marL="47625" marR="47625" marT="47625" marB="47625" anchor="ctr"/>
                </a:tc>
                <a:tc>
                  <a:txBody>
                    <a:bodyPr/>
                    <a:lstStyle/>
                    <a:p>
                      <a:pPr algn="l" fontAlgn="ctr"/>
                      <a:r>
                        <a:rPr lang="en-US" b="1" dirty="0">
                          <a:effectLst/>
                        </a:rPr>
                        <a:t>S2</a:t>
                      </a:r>
                      <a:endParaRPr lang="en-US" dirty="0">
                        <a:effectLst/>
                      </a:endParaRPr>
                    </a:p>
                  </a:txBody>
                  <a:tcPr marL="47625" marR="47625" marT="47625" marB="47625" anchor="ctr"/>
                </a:tc>
                <a:tc>
                  <a:txBody>
                    <a:bodyPr/>
                    <a:lstStyle/>
                    <a:p>
                      <a:pPr algn="l" fontAlgn="ctr"/>
                      <a:r>
                        <a:rPr lang="en-US" b="1" dirty="0">
                          <a:effectLst/>
                        </a:rPr>
                        <a:t>Channel Establishment</a:t>
                      </a:r>
                      <a:endParaRPr lang="en-US" dirty="0">
                        <a:effectLst/>
                      </a:endParaRPr>
                    </a:p>
                  </a:txBody>
                  <a:tcPr marL="47625" marR="47625" marT="47625" marB="47625" anchor="ctr"/>
                </a:tc>
                <a:extLst>
                  <a:ext uri="{0D108BD9-81ED-4DB2-BD59-A6C34878D82A}">
                    <a16:rowId xmlns="" xmlns:a16="http://schemas.microsoft.com/office/drawing/2014/main" val="2821277384"/>
                  </a:ext>
                </a:extLst>
              </a:tr>
              <a:tr h="370840">
                <a:tc>
                  <a:txBody>
                    <a:bodyPr/>
                    <a:lstStyle/>
                    <a:p>
                      <a:pPr fontAlgn="ctr"/>
                      <a:r>
                        <a:rPr lang="en-US" b="0" dirty="0">
                          <a:effectLst/>
                        </a:rPr>
                        <a:t>On</a:t>
                      </a:r>
                    </a:p>
                  </a:txBody>
                  <a:tcPr marL="47625" marR="47625" marT="47625" marB="47625" anchor="ctr"/>
                </a:tc>
                <a:tc>
                  <a:txBody>
                    <a:bodyPr/>
                    <a:lstStyle/>
                    <a:p>
                      <a:pPr fontAlgn="ctr"/>
                      <a:r>
                        <a:rPr lang="en-US" b="0" dirty="0">
                          <a:effectLst/>
                        </a:rPr>
                        <a:t>On</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 xmlns:a16="http://schemas.microsoft.com/office/drawing/2014/main" val="2306753522"/>
                  </a:ext>
                </a:extLst>
              </a:tr>
              <a:tr h="370840">
                <a:tc>
                  <a:txBody>
                    <a:bodyPr/>
                    <a:lstStyle/>
                    <a:p>
                      <a:pPr fontAlgn="ctr"/>
                      <a:r>
                        <a:rPr lang="en-US" b="0" dirty="0">
                          <a:solidFill>
                            <a:srgbClr val="00B0F0"/>
                          </a:solidFill>
                          <a:effectLst/>
                        </a:rPr>
                        <a:t>On</a:t>
                      </a:r>
                    </a:p>
                  </a:txBody>
                  <a:tcPr marL="47625" marR="47625" marT="47625" marB="47625" anchor="ctr"/>
                </a:tc>
                <a:tc>
                  <a:txBody>
                    <a:bodyPr/>
                    <a:lstStyle/>
                    <a:p>
                      <a:pPr fontAlgn="ctr"/>
                      <a:r>
                        <a:rPr lang="en-US" b="0" dirty="0">
                          <a:solidFill>
                            <a:srgbClr val="00B0F0"/>
                          </a:solidFill>
                          <a:effectLst/>
                        </a:rPr>
                        <a:t>Desirable/Auto</a:t>
                      </a:r>
                    </a:p>
                  </a:txBody>
                  <a:tcPr marL="47625" marR="47625" marT="47625" marB="47625" anchor="ctr"/>
                </a:tc>
                <a:tc>
                  <a:txBody>
                    <a:bodyPr/>
                    <a:lstStyle/>
                    <a:p>
                      <a:pPr fontAlgn="ctr"/>
                      <a:r>
                        <a:rPr lang="en-US" b="0" dirty="0">
                          <a:solidFill>
                            <a:srgbClr val="FF0000"/>
                          </a:solidFill>
                          <a:effectLst/>
                        </a:rPr>
                        <a:t>No</a:t>
                      </a:r>
                    </a:p>
                  </a:txBody>
                  <a:tcPr marL="47625" marR="47625" marT="47625" marB="47625" anchor="ctr"/>
                </a:tc>
                <a:extLst>
                  <a:ext uri="{0D108BD9-81ED-4DB2-BD59-A6C34878D82A}">
                    <a16:rowId xmlns="" xmlns:a16="http://schemas.microsoft.com/office/drawing/2014/main" val="4029621944"/>
                  </a:ext>
                </a:extLst>
              </a:tr>
              <a:tr h="370840">
                <a:tc>
                  <a:txBody>
                    <a:bodyPr/>
                    <a:lstStyle/>
                    <a:p>
                      <a:pPr fontAlgn="ctr"/>
                      <a:r>
                        <a:rPr lang="en-US" b="0" dirty="0">
                          <a:effectLst/>
                        </a:rPr>
                        <a:t>Desirable</a:t>
                      </a:r>
                    </a:p>
                  </a:txBody>
                  <a:tcPr marL="47625" marR="47625" marT="47625" marB="47625" anchor="ctr"/>
                </a:tc>
                <a:tc>
                  <a:txBody>
                    <a:bodyPr/>
                    <a:lstStyle/>
                    <a:p>
                      <a:pPr fontAlgn="ctr"/>
                      <a:r>
                        <a:rPr lang="en-US" b="0" dirty="0">
                          <a:effectLst/>
                        </a:rPr>
                        <a:t>Desirable</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 xmlns:a16="http://schemas.microsoft.com/office/drawing/2014/main" val="2591074662"/>
                  </a:ext>
                </a:extLst>
              </a:tr>
              <a:tr h="370840">
                <a:tc>
                  <a:txBody>
                    <a:bodyPr/>
                    <a:lstStyle/>
                    <a:p>
                      <a:pPr fontAlgn="ctr"/>
                      <a:r>
                        <a:rPr lang="en-US" b="0" dirty="0">
                          <a:effectLst/>
                        </a:rPr>
                        <a:t>Desirable</a:t>
                      </a:r>
                    </a:p>
                  </a:txBody>
                  <a:tcPr marL="47625" marR="47625" marT="47625" marB="47625" anchor="ctr"/>
                </a:tc>
                <a:tc>
                  <a:txBody>
                    <a:bodyPr/>
                    <a:lstStyle/>
                    <a:p>
                      <a:pPr fontAlgn="ctr"/>
                      <a:r>
                        <a:rPr lang="en-US" b="0" dirty="0">
                          <a:effectLst/>
                        </a:rPr>
                        <a:t>Auto</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 xmlns:a16="http://schemas.microsoft.com/office/drawing/2014/main" val="2439455479"/>
                  </a:ext>
                </a:extLst>
              </a:tr>
              <a:tr h="370840">
                <a:tc>
                  <a:txBody>
                    <a:bodyPr/>
                    <a:lstStyle/>
                    <a:p>
                      <a:pPr fontAlgn="ctr"/>
                      <a:r>
                        <a:rPr lang="en-US" b="0" dirty="0">
                          <a:effectLst/>
                        </a:rPr>
                        <a:t>Auto</a:t>
                      </a:r>
                    </a:p>
                  </a:txBody>
                  <a:tcPr marL="47625" marR="47625" marT="47625" marB="47625" anchor="ctr"/>
                </a:tc>
                <a:tc>
                  <a:txBody>
                    <a:bodyPr/>
                    <a:lstStyle/>
                    <a:p>
                      <a:pPr fontAlgn="ctr"/>
                      <a:r>
                        <a:rPr lang="en-US" b="0" dirty="0">
                          <a:effectLst/>
                        </a:rPr>
                        <a:t>Desirable</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 xmlns:a16="http://schemas.microsoft.com/office/drawing/2014/main" val="2624062119"/>
                  </a:ext>
                </a:extLst>
              </a:tr>
              <a:tr h="370840">
                <a:tc>
                  <a:txBody>
                    <a:bodyPr/>
                    <a:lstStyle/>
                    <a:p>
                      <a:pPr fontAlgn="ctr"/>
                      <a:r>
                        <a:rPr lang="en-US" b="0" dirty="0">
                          <a:effectLst/>
                        </a:rPr>
                        <a:t>Auto</a:t>
                      </a:r>
                    </a:p>
                  </a:txBody>
                  <a:tcPr marL="47625" marR="47625" marT="47625" marB="47625" anchor="ctr"/>
                </a:tc>
                <a:tc>
                  <a:txBody>
                    <a:bodyPr/>
                    <a:lstStyle/>
                    <a:p>
                      <a:pPr fontAlgn="ctr"/>
                      <a:r>
                        <a:rPr lang="en-US" b="0" dirty="0">
                          <a:effectLst/>
                        </a:rPr>
                        <a:t>Auto</a:t>
                      </a:r>
                    </a:p>
                  </a:txBody>
                  <a:tcPr marL="47625" marR="47625" marT="47625" marB="47625" anchor="ctr"/>
                </a:tc>
                <a:tc>
                  <a:txBody>
                    <a:bodyPr/>
                    <a:lstStyle/>
                    <a:p>
                      <a:pPr fontAlgn="ctr"/>
                      <a:r>
                        <a:rPr lang="en-US" b="0" dirty="0">
                          <a:solidFill>
                            <a:srgbClr val="FF0000"/>
                          </a:solidFill>
                          <a:effectLst/>
                        </a:rPr>
                        <a:t>No</a:t>
                      </a:r>
                    </a:p>
                  </a:txBody>
                  <a:tcPr marL="47625" marR="47625" marT="47625" marB="47625" anchor="ctr"/>
                </a:tc>
                <a:extLst>
                  <a:ext uri="{0D108BD9-81ED-4DB2-BD59-A6C34878D82A}">
                    <a16:rowId xmlns="" xmlns:a16="http://schemas.microsoft.com/office/drawing/2014/main" val="1085735784"/>
                  </a:ext>
                </a:extLst>
              </a:tr>
            </a:tbl>
          </a:graphicData>
        </a:graphic>
      </p:graphicFrame>
      <p:pic>
        <p:nvPicPr>
          <p:cNvPr id="9" name="Picture 8">
            <a:extLst>
              <a:ext uri="{FF2B5EF4-FFF2-40B4-BE49-F238E27FC236}">
                <a16:creationId xmlns="" xmlns:a16="http://schemas.microsoft.com/office/drawing/2014/main" id="{A5E80DBB-FC0F-45A7-8E89-A67436F4B421}"/>
              </a:ext>
            </a:extLst>
          </p:cNvPr>
          <p:cNvPicPr>
            <a:picLocks noChangeAspect="1"/>
          </p:cNvPicPr>
          <p:nvPr/>
        </p:nvPicPr>
        <p:blipFill>
          <a:blip r:embed="rId3"/>
          <a:stretch>
            <a:fillRect/>
          </a:stretch>
        </p:blipFill>
        <p:spPr>
          <a:xfrm>
            <a:off x="2387260" y="731837"/>
            <a:ext cx="3570968" cy="985770"/>
          </a:xfrm>
          <a:prstGeom prst="rect">
            <a:avLst/>
          </a:prstGeom>
        </p:spPr>
      </p:pic>
    </p:spTree>
    <p:extLst>
      <p:ext uri="{BB962C8B-B14F-4D97-AF65-F5344CB8AC3E}">
        <p14:creationId xmlns:p14="http://schemas.microsoft.com/office/powerpoint/2010/main" val="301905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obsah 4">
            <a:extLst>
              <a:ext uri="{FF2B5EF4-FFF2-40B4-BE49-F238E27FC236}">
                <a16:creationId xmlns="" xmlns:a16="http://schemas.microsoft.com/office/drawing/2014/main" id="{9684195D-6A7F-48AE-8C23-DCD3AF394579}"/>
              </a:ext>
            </a:extLst>
          </p:cNvPr>
          <p:cNvPicPr>
            <a:picLocks noGrp="1" noChangeAspect="1"/>
          </p:cNvPicPr>
          <p:nvPr>
            <p:ph idx="1"/>
          </p:nvPr>
        </p:nvPicPr>
        <p:blipFill>
          <a:blip r:embed="rId2"/>
          <a:stretch>
            <a:fillRect/>
          </a:stretch>
        </p:blipFill>
        <p:spPr>
          <a:xfrm>
            <a:off x="2693624" y="1073150"/>
            <a:ext cx="3474327" cy="4052044"/>
          </a:xfrm>
        </p:spPr>
      </p:pic>
      <p:sp>
        <p:nvSpPr>
          <p:cNvPr id="3" name="Nadpis 2">
            <a:extLst>
              <a:ext uri="{FF2B5EF4-FFF2-40B4-BE49-F238E27FC236}">
                <a16:creationId xmlns="" xmlns:a16="http://schemas.microsoft.com/office/drawing/2014/main" id="{531E1B1A-61E5-4EB7-8909-AFF61FC74C46}"/>
              </a:ext>
            </a:extLst>
          </p:cNvPr>
          <p:cNvSpPr>
            <a:spLocks noGrp="1"/>
          </p:cNvSpPr>
          <p:nvPr>
            <p:ph type="title"/>
          </p:nvPr>
        </p:nvSpPr>
        <p:spPr/>
        <p:txBody>
          <a:bodyPr/>
          <a:lstStyle/>
          <a:p>
            <a:r>
              <a:rPr lang="cs-CZ" dirty="0"/>
              <a:t>Filtry </a:t>
            </a:r>
            <a:r>
              <a:rPr lang="cs-CZ" dirty="0" err="1"/>
              <a:t>Wiresharku</a:t>
            </a:r>
            <a:r>
              <a:rPr lang="cs-CZ" dirty="0"/>
              <a:t> pro </a:t>
            </a:r>
            <a:r>
              <a:rPr lang="cs-CZ" dirty="0" err="1"/>
              <a:t>PAgP</a:t>
            </a:r>
            <a:endParaRPr lang="cs-CZ" dirty="0"/>
          </a:p>
        </p:txBody>
      </p:sp>
    </p:spTree>
    <p:extLst>
      <p:ext uri="{BB962C8B-B14F-4D97-AF65-F5344CB8AC3E}">
        <p14:creationId xmlns:p14="http://schemas.microsoft.com/office/powerpoint/2010/main" val="241032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LACP Operation</a:t>
            </a:r>
          </a:p>
        </p:txBody>
      </p:sp>
      <p:sp>
        <p:nvSpPr>
          <p:cNvPr id="4" name="Content Placeholder 3">
            <a:extLst>
              <a:ext uri="{FF2B5EF4-FFF2-40B4-BE49-F238E27FC236}">
                <a16:creationId xmlns="" xmlns:a16="http://schemas.microsoft.com/office/drawing/2014/main" id="{E88979FC-6B38-4D51-8DCD-AA1025B52B7A}"/>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LACP is part of an IEEE specification (802.3ad) that allows several physical ports to be bundled to form a single logical channel. LACP allows a switch to negotiate an automatic bundle by sending LACP packets to the other switch. It performs a function similar to PAgP with Cisco EtherChannel. Because LACP is an IEEE standard, it can be used to facilitate EtherChannels in </a:t>
            </a:r>
            <a:r>
              <a:rPr lang="en-US" sz="1400" dirty="0">
                <a:solidFill>
                  <a:srgbClr val="FF0000"/>
                </a:solidFill>
              </a:rPr>
              <a:t>multivendor environments</a:t>
            </a:r>
            <a:r>
              <a:rPr lang="en-US" sz="1400" dirty="0">
                <a:solidFill>
                  <a:srgbClr val="000000"/>
                </a:solidFill>
              </a:rPr>
              <a:t>. On Cisco devices, both protocols are supported.</a:t>
            </a:r>
          </a:p>
          <a:p>
            <a:pPr marL="0" indent="0" algn="l"/>
            <a:endParaRPr lang="en-US" sz="1400" b="1" dirty="0">
              <a:solidFill>
                <a:srgbClr val="000000"/>
              </a:solidFill>
            </a:endParaRPr>
          </a:p>
          <a:p>
            <a:pPr marL="0" indent="0" algn="l"/>
            <a:r>
              <a:rPr lang="en-US" sz="1400" dirty="0">
                <a:solidFill>
                  <a:srgbClr val="000000"/>
                </a:solidFill>
              </a:rPr>
              <a:t>LACP provides the same negotiation benefits as PAgP. LACP helps create the EtherChannel link by detecting the configuration of each side and making sure that they are compatible so that the EtherChannel link can be enabled when needed. The modes for LACP are as follows:</a:t>
            </a:r>
          </a:p>
          <a:p>
            <a:pPr marL="415985" lvl="1" indent="-342900">
              <a:buFont typeface="Arial" panose="020B0604020202020204" pitchFamily="34" charset="0"/>
              <a:buChar char="•"/>
            </a:pPr>
            <a:r>
              <a:rPr lang="en-US" b="1" dirty="0">
                <a:solidFill>
                  <a:srgbClr val="000000"/>
                </a:solidFill>
              </a:rPr>
              <a:t>On</a:t>
            </a:r>
            <a:r>
              <a:rPr lang="en-US" dirty="0">
                <a:solidFill>
                  <a:srgbClr val="000000"/>
                </a:solidFill>
              </a:rPr>
              <a:t> - This mode forces the interface to channel without LACP. Interfaces configured in the on mode do not exchange LACP packets.</a:t>
            </a:r>
          </a:p>
          <a:p>
            <a:pPr marL="415985" lvl="1" indent="-342900">
              <a:buFont typeface="Arial" panose="020B0604020202020204" pitchFamily="34" charset="0"/>
              <a:buChar char="•"/>
            </a:pPr>
            <a:r>
              <a:rPr lang="en-US" b="1" dirty="0">
                <a:solidFill>
                  <a:srgbClr val="000000"/>
                </a:solidFill>
              </a:rPr>
              <a:t>LACP active</a:t>
            </a:r>
            <a:r>
              <a:rPr lang="en-US" dirty="0">
                <a:solidFill>
                  <a:srgbClr val="000000"/>
                </a:solidFill>
              </a:rPr>
              <a:t> - This LACP mode places a port in an active negotiating state. In this state, the port initiates negotiations with other ports by sending </a:t>
            </a:r>
            <a:r>
              <a:rPr lang="en-US" dirty="0">
                <a:solidFill>
                  <a:srgbClr val="FF0000"/>
                </a:solidFill>
              </a:rPr>
              <a:t>LACP packets</a:t>
            </a:r>
            <a:r>
              <a:rPr lang="en-US" dirty="0">
                <a:solidFill>
                  <a:srgbClr val="000000"/>
                </a:solidFill>
              </a:rPr>
              <a:t>.</a:t>
            </a:r>
          </a:p>
          <a:p>
            <a:pPr marL="415985" lvl="1" indent="-342900">
              <a:buFont typeface="Arial" panose="020B0604020202020204" pitchFamily="34" charset="0"/>
              <a:buChar char="•"/>
            </a:pPr>
            <a:r>
              <a:rPr lang="en-US" b="1" dirty="0">
                <a:solidFill>
                  <a:srgbClr val="000000"/>
                </a:solidFill>
              </a:rPr>
              <a:t>LACP passive</a:t>
            </a:r>
            <a:r>
              <a:rPr lang="en-US" dirty="0">
                <a:solidFill>
                  <a:srgbClr val="000000"/>
                </a:solidFill>
              </a:rPr>
              <a:t> - This LACP mode places a port in a passive negotiating state. In this state, the port responds to the LACP packets that it receives but does not initiate LACP packet negotiation.</a:t>
            </a:r>
          </a:p>
          <a:p>
            <a:pPr marL="0" indent="0" algn="l"/>
            <a:endParaRPr lang="en-US" sz="1200" dirty="0">
              <a:solidFill>
                <a:srgbClr val="000000"/>
              </a:solidFill>
            </a:endParaRPr>
          </a:p>
        </p:txBody>
      </p:sp>
    </p:spTree>
    <p:extLst>
      <p:ext uri="{BB962C8B-B14F-4D97-AF65-F5344CB8AC3E}">
        <p14:creationId xmlns:p14="http://schemas.microsoft.com/office/powerpoint/2010/main" val="38967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LACP Mode Settings Example</a:t>
            </a:r>
          </a:p>
        </p:txBody>
      </p:sp>
      <p:sp>
        <p:nvSpPr>
          <p:cNvPr id="8" name="Rectangle 7">
            <a:extLst>
              <a:ext uri="{FF2B5EF4-FFF2-40B4-BE49-F238E27FC236}">
                <a16:creationId xmlns="" xmlns:a16="http://schemas.microsoft.com/office/drawing/2014/main" id="{FB8B27BD-16B4-48C8-80D5-0408F532F0DD}"/>
              </a:ext>
            </a:extLst>
          </p:cNvPr>
          <p:cNvSpPr/>
          <p:nvPr/>
        </p:nvSpPr>
        <p:spPr>
          <a:xfrm>
            <a:off x="323849" y="2110085"/>
            <a:ext cx="8496301" cy="276999"/>
          </a:xfrm>
          <a:prstGeom prst="rect">
            <a:avLst/>
          </a:prstGeom>
        </p:spPr>
        <p:txBody>
          <a:bodyPr wrap="square">
            <a:spAutoFit/>
          </a:bodyPr>
          <a:lstStyle/>
          <a:p>
            <a:r>
              <a:rPr lang="en-US" sz="1200" dirty="0">
                <a:solidFill>
                  <a:srgbClr val="000000"/>
                </a:solidFill>
                <a:latin typeface="+mn-lt"/>
              </a:rPr>
              <a:t>The table shows the various combination of LACP modes on S1 and S2 and the resulting channel establishment outcome.</a:t>
            </a:r>
          </a:p>
        </p:txBody>
      </p:sp>
      <p:graphicFrame>
        <p:nvGraphicFramePr>
          <p:cNvPr id="6" name="Table 6">
            <a:extLst>
              <a:ext uri="{FF2B5EF4-FFF2-40B4-BE49-F238E27FC236}">
                <a16:creationId xmlns="" xmlns:a16="http://schemas.microsoft.com/office/drawing/2014/main" id="{E2039DBE-33CD-42C8-9494-7E46C0B4BFCC}"/>
              </a:ext>
            </a:extLst>
          </p:cNvPr>
          <p:cNvGraphicFramePr>
            <a:graphicFrameLocks noGrp="1"/>
          </p:cNvGraphicFramePr>
          <p:nvPr>
            <p:ph idx="1"/>
            <p:extLst>
              <p:ext uri="{D42A27DB-BD31-4B8C-83A1-F6EECF244321}">
                <p14:modId xmlns:p14="http://schemas.microsoft.com/office/powerpoint/2010/main" val="473907747"/>
              </p:ext>
            </p:extLst>
          </p:nvPr>
        </p:nvGraphicFramePr>
        <p:xfrm>
          <a:off x="431799" y="2387084"/>
          <a:ext cx="8280399" cy="2233112"/>
        </p:xfrm>
        <a:graphic>
          <a:graphicData uri="http://schemas.openxmlformats.org/drawingml/2006/table">
            <a:tbl>
              <a:tblPr firstRow="1" bandRow="1">
                <a:tableStyleId>{5C22544A-7EE6-4342-B048-85BDC9FD1C3A}</a:tableStyleId>
              </a:tblPr>
              <a:tblGrid>
                <a:gridCol w="2760133">
                  <a:extLst>
                    <a:ext uri="{9D8B030D-6E8A-4147-A177-3AD203B41FA5}">
                      <a16:colId xmlns="" xmlns:a16="http://schemas.microsoft.com/office/drawing/2014/main" val="644121284"/>
                    </a:ext>
                  </a:extLst>
                </a:gridCol>
                <a:gridCol w="2760133">
                  <a:extLst>
                    <a:ext uri="{9D8B030D-6E8A-4147-A177-3AD203B41FA5}">
                      <a16:colId xmlns="" xmlns:a16="http://schemas.microsoft.com/office/drawing/2014/main" val="4224245782"/>
                    </a:ext>
                  </a:extLst>
                </a:gridCol>
                <a:gridCol w="2760133">
                  <a:extLst>
                    <a:ext uri="{9D8B030D-6E8A-4147-A177-3AD203B41FA5}">
                      <a16:colId xmlns="" xmlns:a16="http://schemas.microsoft.com/office/drawing/2014/main" val="1896936921"/>
                    </a:ext>
                  </a:extLst>
                </a:gridCol>
              </a:tblGrid>
              <a:tr h="319016">
                <a:tc>
                  <a:txBody>
                    <a:bodyPr/>
                    <a:lstStyle/>
                    <a:p>
                      <a:pPr algn="l" fontAlgn="ctr"/>
                      <a:r>
                        <a:rPr lang="en-US" sz="1400" b="1" dirty="0">
                          <a:effectLst/>
                        </a:rPr>
                        <a:t>S1</a:t>
                      </a:r>
                      <a:endParaRPr lang="en-US" sz="1400" dirty="0">
                        <a:effectLst/>
                      </a:endParaRPr>
                    </a:p>
                  </a:txBody>
                  <a:tcPr marL="47625" marR="47625" marT="47625" marB="47625" anchor="ctr"/>
                </a:tc>
                <a:tc>
                  <a:txBody>
                    <a:bodyPr/>
                    <a:lstStyle/>
                    <a:p>
                      <a:pPr algn="l" fontAlgn="ctr"/>
                      <a:r>
                        <a:rPr lang="en-US" sz="1400" b="1" dirty="0">
                          <a:effectLst/>
                        </a:rPr>
                        <a:t>S2</a:t>
                      </a:r>
                      <a:endParaRPr lang="en-US" sz="1400" dirty="0">
                        <a:effectLst/>
                      </a:endParaRPr>
                    </a:p>
                  </a:txBody>
                  <a:tcPr marL="47625" marR="47625" marT="47625" marB="47625" anchor="ctr"/>
                </a:tc>
                <a:tc>
                  <a:txBody>
                    <a:bodyPr/>
                    <a:lstStyle/>
                    <a:p>
                      <a:pPr algn="l" fontAlgn="ctr"/>
                      <a:r>
                        <a:rPr lang="en-US" sz="1400" b="1" dirty="0">
                          <a:effectLst/>
                        </a:rPr>
                        <a:t>Channel Establishment</a:t>
                      </a:r>
                      <a:endParaRPr lang="en-US" sz="1400" dirty="0">
                        <a:effectLst/>
                      </a:endParaRPr>
                    </a:p>
                  </a:txBody>
                  <a:tcPr marL="47625" marR="47625" marT="47625" marB="47625" anchor="ctr"/>
                </a:tc>
                <a:extLst>
                  <a:ext uri="{0D108BD9-81ED-4DB2-BD59-A6C34878D82A}">
                    <a16:rowId xmlns="" xmlns:a16="http://schemas.microsoft.com/office/drawing/2014/main" val="1314096232"/>
                  </a:ext>
                </a:extLst>
              </a:tr>
              <a:tr h="319016">
                <a:tc>
                  <a:txBody>
                    <a:bodyPr/>
                    <a:lstStyle/>
                    <a:p>
                      <a:pPr fontAlgn="ctr"/>
                      <a:r>
                        <a:rPr lang="en-US" sz="1400" b="0" dirty="0">
                          <a:effectLst/>
                        </a:rPr>
                        <a:t>On</a:t>
                      </a:r>
                    </a:p>
                  </a:txBody>
                  <a:tcPr marL="47625" marR="47625" marT="47625" marB="47625" anchor="ctr"/>
                </a:tc>
                <a:tc>
                  <a:txBody>
                    <a:bodyPr/>
                    <a:lstStyle/>
                    <a:p>
                      <a:pPr fontAlgn="ctr"/>
                      <a:r>
                        <a:rPr lang="en-US" sz="1400" b="0" dirty="0">
                          <a:effectLst/>
                        </a:rPr>
                        <a:t>On</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 xmlns:a16="http://schemas.microsoft.com/office/drawing/2014/main" val="271414976"/>
                  </a:ext>
                </a:extLst>
              </a:tr>
              <a:tr h="319016">
                <a:tc>
                  <a:txBody>
                    <a:bodyPr/>
                    <a:lstStyle/>
                    <a:p>
                      <a:pPr fontAlgn="ctr"/>
                      <a:r>
                        <a:rPr lang="en-US" sz="1400" b="0" dirty="0">
                          <a:effectLst/>
                        </a:rPr>
                        <a:t>On</a:t>
                      </a:r>
                    </a:p>
                  </a:txBody>
                  <a:tcPr marL="47625" marR="47625" marT="47625" marB="47625" anchor="ctr"/>
                </a:tc>
                <a:tc>
                  <a:txBody>
                    <a:bodyPr/>
                    <a:lstStyle/>
                    <a:p>
                      <a:pPr fontAlgn="ctr"/>
                      <a:r>
                        <a:rPr lang="en-US" sz="1400" b="0" dirty="0">
                          <a:effectLst/>
                        </a:rPr>
                        <a:t>Active/Passive</a:t>
                      </a:r>
                    </a:p>
                  </a:txBody>
                  <a:tcPr marL="47625" marR="47625" marT="47625" marB="47625" anchor="ctr"/>
                </a:tc>
                <a:tc>
                  <a:txBody>
                    <a:bodyPr/>
                    <a:lstStyle/>
                    <a:p>
                      <a:pPr fontAlgn="ctr"/>
                      <a:r>
                        <a:rPr lang="en-US" sz="1400" b="0" dirty="0">
                          <a:solidFill>
                            <a:srgbClr val="FF0000"/>
                          </a:solidFill>
                          <a:effectLst/>
                        </a:rPr>
                        <a:t>No</a:t>
                      </a:r>
                    </a:p>
                  </a:txBody>
                  <a:tcPr marL="47625" marR="47625" marT="47625" marB="47625" anchor="ctr"/>
                </a:tc>
                <a:extLst>
                  <a:ext uri="{0D108BD9-81ED-4DB2-BD59-A6C34878D82A}">
                    <a16:rowId xmlns="" xmlns:a16="http://schemas.microsoft.com/office/drawing/2014/main" val="3655746299"/>
                  </a:ext>
                </a:extLst>
              </a:tr>
              <a:tr h="319016">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 xmlns:a16="http://schemas.microsoft.com/office/drawing/2014/main" val="1781739624"/>
                  </a:ext>
                </a:extLst>
              </a:tr>
              <a:tr h="319016">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 xmlns:a16="http://schemas.microsoft.com/office/drawing/2014/main" val="1313281587"/>
                  </a:ext>
                </a:extLst>
              </a:tr>
              <a:tr h="319016">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 xmlns:a16="http://schemas.microsoft.com/office/drawing/2014/main" val="2228110332"/>
                  </a:ext>
                </a:extLst>
              </a:tr>
              <a:tr h="319016">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Passive</a:t>
                      </a:r>
                    </a:p>
                  </a:txBody>
                  <a:tcPr marL="47625" marR="47625" marT="47625" marB="47625" anchor="ctr"/>
                </a:tc>
                <a:tc>
                  <a:txBody>
                    <a:bodyPr/>
                    <a:lstStyle/>
                    <a:p>
                      <a:pPr fontAlgn="ctr"/>
                      <a:r>
                        <a:rPr lang="en-US" sz="1400" b="0" dirty="0">
                          <a:solidFill>
                            <a:srgbClr val="FF0000"/>
                          </a:solidFill>
                          <a:effectLst/>
                        </a:rPr>
                        <a:t>No</a:t>
                      </a:r>
                    </a:p>
                  </a:txBody>
                  <a:tcPr marL="47625" marR="47625" marT="47625" marB="47625" anchor="ctr"/>
                </a:tc>
                <a:extLst>
                  <a:ext uri="{0D108BD9-81ED-4DB2-BD59-A6C34878D82A}">
                    <a16:rowId xmlns="" xmlns:a16="http://schemas.microsoft.com/office/drawing/2014/main" val="1300522389"/>
                  </a:ext>
                </a:extLst>
              </a:tr>
            </a:tbl>
          </a:graphicData>
        </a:graphic>
      </p:graphicFrame>
      <p:pic>
        <p:nvPicPr>
          <p:cNvPr id="9" name="Picture 8">
            <a:extLst>
              <a:ext uri="{FF2B5EF4-FFF2-40B4-BE49-F238E27FC236}">
                <a16:creationId xmlns="" xmlns:a16="http://schemas.microsoft.com/office/drawing/2014/main" id="{4C413900-FBB5-4114-9208-C3417BC00C5A}"/>
              </a:ext>
            </a:extLst>
          </p:cNvPr>
          <p:cNvPicPr>
            <a:picLocks noChangeAspect="1"/>
          </p:cNvPicPr>
          <p:nvPr/>
        </p:nvPicPr>
        <p:blipFill>
          <a:blip r:embed="rId3"/>
          <a:stretch>
            <a:fillRect/>
          </a:stretch>
        </p:blipFill>
        <p:spPr>
          <a:xfrm>
            <a:off x="1871660" y="756221"/>
            <a:ext cx="5400675" cy="1371600"/>
          </a:xfrm>
          <a:prstGeom prst="rect">
            <a:avLst/>
          </a:prstGeom>
        </p:spPr>
      </p:pic>
    </p:spTree>
    <p:extLst>
      <p:ext uri="{BB962C8B-B14F-4D97-AF65-F5344CB8AC3E}">
        <p14:creationId xmlns:p14="http://schemas.microsoft.com/office/powerpoint/2010/main" val="176645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obsah 4">
            <a:extLst>
              <a:ext uri="{FF2B5EF4-FFF2-40B4-BE49-F238E27FC236}">
                <a16:creationId xmlns="" xmlns:a16="http://schemas.microsoft.com/office/drawing/2014/main" id="{7F2B61B1-D6B6-4ACF-8951-E89C08042FFB}"/>
              </a:ext>
            </a:extLst>
          </p:cNvPr>
          <p:cNvPicPr>
            <a:picLocks noGrp="1" noChangeAspect="1"/>
          </p:cNvPicPr>
          <p:nvPr>
            <p:ph idx="1"/>
          </p:nvPr>
        </p:nvPicPr>
        <p:blipFill>
          <a:blip r:embed="rId2"/>
          <a:stretch>
            <a:fillRect/>
          </a:stretch>
        </p:blipFill>
        <p:spPr>
          <a:xfrm>
            <a:off x="4051476" y="862076"/>
            <a:ext cx="3594229" cy="4281424"/>
          </a:xfrm>
        </p:spPr>
      </p:pic>
      <p:sp>
        <p:nvSpPr>
          <p:cNvPr id="3" name="Nadpis 2">
            <a:extLst>
              <a:ext uri="{FF2B5EF4-FFF2-40B4-BE49-F238E27FC236}">
                <a16:creationId xmlns="" xmlns:a16="http://schemas.microsoft.com/office/drawing/2014/main" id="{CA00093C-8BEE-4507-8314-6452CD9B2DBD}"/>
              </a:ext>
            </a:extLst>
          </p:cNvPr>
          <p:cNvSpPr>
            <a:spLocks noGrp="1"/>
          </p:cNvSpPr>
          <p:nvPr>
            <p:ph type="title"/>
          </p:nvPr>
        </p:nvSpPr>
        <p:spPr/>
        <p:txBody>
          <a:bodyPr/>
          <a:lstStyle/>
          <a:p>
            <a:r>
              <a:rPr lang="cs-CZ" dirty="0"/>
              <a:t>Filtry </a:t>
            </a:r>
            <a:r>
              <a:rPr lang="cs-CZ" dirty="0" err="1"/>
              <a:t>Wiresharku</a:t>
            </a:r>
            <a:r>
              <a:rPr lang="cs-CZ" dirty="0"/>
              <a:t> pro LACP</a:t>
            </a:r>
            <a:br>
              <a:rPr lang="cs-CZ" dirty="0"/>
            </a:br>
            <a:r>
              <a:rPr lang="cs-CZ" sz="1000" dirty="0"/>
              <a:t>https://www.wireshark.org/docs/dfref/l/lacp.html</a:t>
            </a:r>
          </a:p>
        </p:txBody>
      </p:sp>
    </p:spTree>
    <p:extLst>
      <p:ext uri="{BB962C8B-B14F-4D97-AF65-F5344CB8AC3E}">
        <p14:creationId xmlns:p14="http://schemas.microsoft.com/office/powerpoint/2010/main" val="28885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6.2 Configure EtherChannel</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Configuration Guidelines</a:t>
            </a:r>
          </a:p>
        </p:txBody>
      </p:sp>
      <p:sp>
        <p:nvSpPr>
          <p:cNvPr id="5" name="Content Placeholder 4">
            <a:extLst>
              <a:ext uri="{FF2B5EF4-FFF2-40B4-BE49-F238E27FC236}">
                <a16:creationId xmlns="" xmlns:a16="http://schemas.microsoft.com/office/drawing/2014/main" id="{14402F9C-D6D7-4A93-936B-85F5A2F0A2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following guidelines and restrictions are useful for configuring EtherChannel:</a:t>
            </a:r>
          </a:p>
          <a:p>
            <a:pPr marL="342900" indent="-342900" algn="l">
              <a:buFont typeface="Arial" panose="020B0604020202020204" pitchFamily="34" charset="0"/>
              <a:buChar char="•"/>
            </a:pPr>
            <a:r>
              <a:rPr lang="en-US" sz="1600" b="1" dirty="0">
                <a:solidFill>
                  <a:srgbClr val="000000"/>
                </a:solidFill>
              </a:rPr>
              <a:t>EtherChannel support</a:t>
            </a:r>
            <a:r>
              <a:rPr lang="en-US" sz="1600" dirty="0">
                <a:solidFill>
                  <a:srgbClr val="000000"/>
                </a:solidFill>
              </a:rPr>
              <a:t> - All Ethernet interfaces must support EtherChannel with no requirement that interfaces be physically contiguous.</a:t>
            </a:r>
          </a:p>
          <a:p>
            <a:pPr marL="342900" indent="-342900" algn="l">
              <a:buFont typeface="Arial" panose="020B0604020202020204" pitchFamily="34" charset="0"/>
              <a:buChar char="•"/>
            </a:pPr>
            <a:r>
              <a:rPr lang="en-US" sz="1600" b="1" dirty="0">
                <a:solidFill>
                  <a:srgbClr val="000000"/>
                </a:solidFill>
              </a:rPr>
              <a:t>Speed and duplex</a:t>
            </a:r>
            <a:r>
              <a:rPr lang="en-US" sz="1600" dirty="0">
                <a:solidFill>
                  <a:srgbClr val="000000"/>
                </a:solidFill>
              </a:rPr>
              <a:t> - Configure all interfaces in an EtherChannel to operate at the </a:t>
            </a:r>
            <a:r>
              <a:rPr lang="en-US" sz="1600" dirty="0">
                <a:solidFill>
                  <a:srgbClr val="FF0000"/>
                </a:solidFill>
              </a:rPr>
              <a:t>same speed and in the same duplex mode</a:t>
            </a:r>
            <a:r>
              <a:rPr lang="en-US" sz="1600" dirty="0">
                <a:solidFill>
                  <a:srgbClr val="000000"/>
                </a:solidFill>
              </a:rPr>
              <a:t>.</a:t>
            </a:r>
          </a:p>
          <a:p>
            <a:pPr marL="342900" indent="-342900" algn="l">
              <a:buFont typeface="Arial" panose="020B0604020202020204" pitchFamily="34" charset="0"/>
              <a:buChar char="•"/>
            </a:pPr>
            <a:r>
              <a:rPr lang="en-US" sz="1600" b="1" dirty="0">
                <a:solidFill>
                  <a:srgbClr val="000000"/>
                </a:solidFill>
              </a:rPr>
              <a:t>VLAN match</a:t>
            </a:r>
            <a:r>
              <a:rPr lang="en-US" sz="1600" dirty="0">
                <a:solidFill>
                  <a:srgbClr val="000000"/>
                </a:solidFill>
              </a:rPr>
              <a:t> - All interfaces in the EtherChannel bundle must be assigned to the </a:t>
            </a:r>
            <a:r>
              <a:rPr lang="en-US" sz="1600" dirty="0">
                <a:solidFill>
                  <a:srgbClr val="FF0000"/>
                </a:solidFill>
              </a:rPr>
              <a:t>same VLAN </a:t>
            </a:r>
            <a:r>
              <a:rPr lang="en-US" sz="1600" dirty="0">
                <a:solidFill>
                  <a:srgbClr val="000000"/>
                </a:solidFill>
              </a:rPr>
              <a:t>or be configured as a </a:t>
            </a:r>
            <a:r>
              <a:rPr lang="en-US" sz="1600" dirty="0">
                <a:solidFill>
                  <a:srgbClr val="FF0000"/>
                </a:solidFill>
              </a:rPr>
              <a:t>trunk</a:t>
            </a:r>
            <a:r>
              <a:rPr lang="cs-CZ" sz="1600" dirty="0">
                <a:solidFill>
                  <a:srgbClr val="000000"/>
                </a:solidFill>
              </a:rPr>
              <a:t>.</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Range of VLANs</a:t>
            </a:r>
            <a:r>
              <a:rPr lang="en-US" sz="1600" dirty="0">
                <a:solidFill>
                  <a:srgbClr val="000000"/>
                </a:solidFill>
              </a:rPr>
              <a:t> - An EtherChannel supports the same </a:t>
            </a:r>
            <a:r>
              <a:rPr lang="en-US" sz="1600" dirty="0">
                <a:solidFill>
                  <a:srgbClr val="FF0000"/>
                </a:solidFill>
              </a:rPr>
              <a:t>allowed range of VLANs on all the interfaces</a:t>
            </a:r>
            <a:r>
              <a:rPr lang="en-US" sz="1600" dirty="0">
                <a:solidFill>
                  <a:srgbClr val="000000"/>
                </a:solidFill>
              </a:rPr>
              <a:t> in a trunking EtherChannel. If the allowed range of VLANs is not the same, the interfaces do not form an EtherChannel, even when they are set to </a:t>
            </a:r>
            <a:r>
              <a:rPr lang="en-US" sz="1600" b="1" dirty="0">
                <a:solidFill>
                  <a:srgbClr val="000000"/>
                </a:solidFill>
              </a:rPr>
              <a:t>auto</a:t>
            </a:r>
            <a:r>
              <a:rPr lang="en-US" sz="1600" dirty="0">
                <a:solidFill>
                  <a:srgbClr val="000000"/>
                </a:solidFill>
              </a:rPr>
              <a:t> or </a:t>
            </a:r>
            <a:r>
              <a:rPr lang="en-US" sz="1600" b="1" dirty="0">
                <a:solidFill>
                  <a:srgbClr val="000000"/>
                </a:solidFill>
              </a:rPr>
              <a:t>desirable</a:t>
            </a:r>
            <a:r>
              <a:rPr lang="en-US" sz="1600" dirty="0">
                <a:solidFill>
                  <a:srgbClr val="000000"/>
                </a:solidFill>
              </a:rPr>
              <a:t> mode.</a:t>
            </a:r>
          </a:p>
          <a:p>
            <a:pPr marL="0" indent="0" algn="l"/>
            <a:endParaRPr lang="en-US" sz="12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6: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73548278"/>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 xmlns:a16="http://schemas.microsoft.com/office/drawing/2014/main" val="20001"/>
                    </a:ext>
                  </a:extLst>
                </a:gridCol>
                <a:gridCol w="1857736">
                  <a:extLst>
                    <a:ext uri="{9D8B030D-6E8A-4147-A177-3AD203B41FA5}">
                      <a16:colId xmlns="" xmlns:a16="http://schemas.microsoft.com/office/drawing/2014/main" val="3156509146"/>
                    </a:ext>
                  </a:extLst>
                </a:gridCol>
                <a:gridCol w="4080076">
                  <a:extLst>
                    <a:ext uri="{9D8B030D-6E8A-4147-A177-3AD203B41FA5}">
                      <a16:colId xmlns="" xmlns:a16="http://schemas.microsoft.com/office/drawing/2014/main" val="20002"/>
                    </a:ext>
                  </a:extLst>
                </a:gridCol>
                <a:gridCol w="1161873">
                  <a:extLst>
                    <a:ext uri="{9D8B030D-6E8A-4147-A177-3AD203B41FA5}">
                      <a16:colId xmlns=""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 xmlns:a16="http://schemas.microsoft.com/office/drawing/2014/main" val="10000"/>
                  </a:ext>
                </a:extLst>
              </a:tr>
              <a:tr h="350784">
                <a:tc>
                  <a:txBody>
                    <a:bodyPr/>
                    <a:lstStyle/>
                    <a:p>
                      <a:pPr algn="ctr"/>
                      <a:r>
                        <a:rPr lang="en-US" sz="1100" dirty="0">
                          <a:solidFill>
                            <a:srgbClr val="000000"/>
                          </a:solidFill>
                        </a:rPr>
                        <a:t>6.1.10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EtherChannel Operation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1"/>
                  </a:ext>
                </a:extLst>
              </a:tr>
              <a:tr h="350784">
                <a:tc>
                  <a:txBody>
                    <a:bodyPr/>
                    <a:lstStyle/>
                    <a:p>
                      <a:pPr algn="ctr"/>
                      <a:r>
                        <a:rPr lang="en-US" sz="1100" dirty="0">
                          <a:solidFill>
                            <a:srgbClr val="000000"/>
                          </a:solidFill>
                        </a:rPr>
                        <a:t>6.2.3</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EtherChannel</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6"/>
                  </a:ext>
                </a:extLst>
              </a:tr>
              <a:tr h="350784">
                <a:tc>
                  <a:txBody>
                    <a:bodyPr/>
                    <a:lstStyle/>
                    <a:p>
                      <a:pPr algn="ctr"/>
                      <a:r>
                        <a:rPr lang="en-US" sz="1100" dirty="0">
                          <a:solidFill>
                            <a:srgbClr val="000000"/>
                          </a:solidFill>
                        </a:rPr>
                        <a:t>6.2.4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Troubleshoot EtherChannel</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10008"/>
                  </a:ext>
                </a:extLst>
              </a:tr>
              <a:tr h="350784">
                <a:tc>
                  <a:txBody>
                    <a:bodyPr/>
                    <a:lstStyle/>
                    <a:p>
                      <a:pPr algn="ctr"/>
                      <a:r>
                        <a:rPr lang="en-US" sz="1100" dirty="0">
                          <a:solidFill>
                            <a:srgbClr val="000000"/>
                          </a:solidFill>
                        </a:rPr>
                        <a:t>6.4.1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Implement EtherChannel</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2582900979"/>
                  </a:ext>
                </a:extLst>
              </a:tr>
              <a:tr h="350784">
                <a:tc>
                  <a:txBody>
                    <a:bodyPr/>
                    <a:lstStyle/>
                    <a:p>
                      <a:pPr algn="ctr"/>
                      <a:r>
                        <a:rPr lang="en-US" sz="1100" dirty="0">
                          <a:solidFill>
                            <a:srgbClr val="000000"/>
                          </a:solidFill>
                        </a:rPr>
                        <a:t>6.4.2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B05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B050"/>
                          </a:solidFill>
                        </a:rPr>
                        <a:t>Implement EtherChannel</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Configuration Guidelines (Cont.)</a:t>
            </a:r>
          </a:p>
        </p:txBody>
      </p:sp>
      <p:sp>
        <p:nvSpPr>
          <p:cNvPr id="5" name="Content Placeholder 4">
            <a:extLst>
              <a:ext uri="{FF2B5EF4-FFF2-40B4-BE49-F238E27FC236}">
                <a16:creationId xmlns="" xmlns:a16="http://schemas.microsoft.com/office/drawing/2014/main" id="{14402F9C-D6D7-4A93-936B-85F5A2F0A26D}"/>
              </a:ext>
            </a:extLst>
          </p:cNvPr>
          <p:cNvSpPr>
            <a:spLocks noGrp="1"/>
          </p:cNvSpPr>
          <p:nvPr>
            <p:ph idx="1"/>
          </p:nvPr>
        </p:nvSpPr>
        <p:spPr>
          <a:xfrm>
            <a:off x="474662" y="731838"/>
            <a:ext cx="8280057" cy="1940416"/>
          </a:xfrm>
        </p:spPr>
        <p:txBody>
          <a:bodyPr/>
          <a:lstStyle/>
          <a:p>
            <a:pPr marL="342900" indent="-342900" algn="l">
              <a:buFont typeface="Arial" panose="020B0604020202020204" pitchFamily="34" charset="0"/>
              <a:buChar char="•"/>
            </a:pPr>
            <a:r>
              <a:rPr lang="en-US" sz="1500" dirty="0">
                <a:solidFill>
                  <a:srgbClr val="000000"/>
                </a:solidFill>
              </a:rPr>
              <a:t>The </a:t>
            </a:r>
            <a:r>
              <a:rPr lang="en-US" sz="1800" dirty="0">
                <a:solidFill>
                  <a:srgbClr val="FF0000"/>
                </a:solidFill>
              </a:rPr>
              <a:t>figure</a:t>
            </a:r>
            <a:r>
              <a:rPr lang="en-US" sz="1500" dirty="0">
                <a:solidFill>
                  <a:srgbClr val="000000"/>
                </a:solidFill>
              </a:rPr>
              <a:t> shows a configuration that would allow an EtherChannel to form between S1 and S2.</a:t>
            </a:r>
          </a:p>
          <a:p>
            <a:pPr marL="342900" indent="-342900" algn="l">
              <a:buFont typeface="Arial" panose="020B0604020202020204" pitchFamily="34" charset="0"/>
              <a:buChar char="•"/>
            </a:pPr>
            <a:r>
              <a:rPr lang="en-US" sz="1500" dirty="0">
                <a:solidFill>
                  <a:srgbClr val="000000"/>
                </a:solidFill>
              </a:rPr>
              <a:t>If these settings must be changed, configure them in port channel interface configuration mode. Any configuration that is applied to the port channel interface also affects individual interfaces. However, configurations that are applied to the individual interfaces do not affect the port channel interface. Therefore, making configuration changes to an interface that is part of an EtherChannel link may cause interface compatibility issues.</a:t>
            </a:r>
          </a:p>
          <a:p>
            <a:pPr marL="342900" indent="-342900" algn="l">
              <a:buFont typeface="Arial" panose="020B0604020202020204" pitchFamily="34" charset="0"/>
              <a:buChar char="•"/>
            </a:pPr>
            <a:r>
              <a:rPr lang="en-US" sz="1500" dirty="0">
                <a:solidFill>
                  <a:srgbClr val="000000"/>
                </a:solidFill>
              </a:rPr>
              <a:t>The port channel can be configured in </a:t>
            </a:r>
            <a:r>
              <a:rPr lang="en-US" sz="1500" dirty="0">
                <a:solidFill>
                  <a:srgbClr val="FF0000"/>
                </a:solidFill>
              </a:rPr>
              <a:t>access mode, trunk mode </a:t>
            </a:r>
            <a:r>
              <a:rPr lang="en-US" sz="1500" dirty="0">
                <a:solidFill>
                  <a:srgbClr val="000000"/>
                </a:solidFill>
              </a:rPr>
              <a:t>(most common), or on a </a:t>
            </a:r>
            <a:r>
              <a:rPr lang="en-US" sz="1500" dirty="0">
                <a:solidFill>
                  <a:srgbClr val="FF0000"/>
                </a:solidFill>
              </a:rPr>
              <a:t>routed port</a:t>
            </a:r>
            <a:r>
              <a:rPr lang="en-US" sz="1500" dirty="0">
                <a:solidFill>
                  <a:srgbClr val="000000"/>
                </a:solidFill>
              </a:rPr>
              <a:t>.</a:t>
            </a:r>
          </a:p>
          <a:p>
            <a:pPr marL="0" indent="0" algn="l"/>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 xmlns:a16="http://schemas.microsoft.com/office/drawing/2014/main" id="{0DEDAB16-BC09-48F3-B9D1-87C56F94592E}"/>
              </a:ext>
            </a:extLst>
          </p:cNvPr>
          <p:cNvPicPr>
            <a:picLocks noChangeAspect="1"/>
          </p:cNvPicPr>
          <p:nvPr/>
        </p:nvPicPr>
        <p:blipFill>
          <a:blip r:embed="rId3"/>
          <a:stretch>
            <a:fillRect/>
          </a:stretch>
        </p:blipFill>
        <p:spPr>
          <a:xfrm>
            <a:off x="2286501" y="2838508"/>
            <a:ext cx="4437993" cy="1947546"/>
          </a:xfrm>
          <a:prstGeom prst="rect">
            <a:avLst/>
          </a:prstGeom>
        </p:spPr>
      </p:pic>
    </p:spTree>
    <p:extLst>
      <p:ext uri="{BB962C8B-B14F-4D97-AF65-F5344CB8AC3E}">
        <p14:creationId xmlns:p14="http://schemas.microsoft.com/office/powerpoint/2010/main" val="284454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LACP Configuration Example</a:t>
            </a:r>
          </a:p>
        </p:txBody>
      </p:sp>
      <p:sp>
        <p:nvSpPr>
          <p:cNvPr id="4" name="Content Placeholder 3">
            <a:extLst>
              <a:ext uri="{FF2B5EF4-FFF2-40B4-BE49-F238E27FC236}">
                <a16:creationId xmlns="" xmlns:a16="http://schemas.microsoft.com/office/drawing/2014/main" id="{B3202802-B6C4-4698-8D38-180E70AE85D3}"/>
              </a:ext>
            </a:extLst>
          </p:cNvPr>
          <p:cNvSpPr>
            <a:spLocks noGrp="1"/>
          </p:cNvSpPr>
          <p:nvPr>
            <p:ph idx="1"/>
          </p:nvPr>
        </p:nvSpPr>
        <p:spPr>
          <a:xfrm>
            <a:off x="0" y="731838"/>
            <a:ext cx="9144000" cy="2477188"/>
          </a:xfrm>
        </p:spPr>
        <p:txBody>
          <a:bodyPr/>
          <a:lstStyle/>
          <a:p>
            <a:pPr marL="0" indent="0" algn="l"/>
            <a:r>
              <a:rPr lang="en-US" sz="1600" dirty="0">
                <a:solidFill>
                  <a:srgbClr val="000000"/>
                </a:solidFill>
              </a:rPr>
              <a:t>Configuring EtherChannel with LACP requires the following three steps:</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Specify the </a:t>
            </a:r>
            <a:r>
              <a:rPr lang="en-US" sz="1400" dirty="0">
                <a:solidFill>
                  <a:srgbClr val="FF0000"/>
                </a:solidFill>
              </a:rPr>
              <a:t>interfaces </a:t>
            </a:r>
            <a:r>
              <a:rPr lang="en-US" sz="1400" dirty="0">
                <a:solidFill>
                  <a:srgbClr val="000000"/>
                </a:solidFill>
              </a:rPr>
              <a:t>that compose the EtherChannel group using the </a:t>
            </a:r>
            <a:r>
              <a:rPr lang="en-US" sz="1400" b="1" dirty="0">
                <a:solidFill>
                  <a:srgbClr val="000000"/>
                </a:solidFill>
              </a:rPr>
              <a:t>interface range</a:t>
            </a:r>
            <a:r>
              <a:rPr lang="en-US" sz="1400" dirty="0">
                <a:solidFill>
                  <a:srgbClr val="000000"/>
                </a:solidFill>
              </a:rPr>
              <a:t> </a:t>
            </a:r>
            <a:r>
              <a:rPr lang="en-US" sz="1400" i="1" dirty="0">
                <a:solidFill>
                  <a:srgbClr val="000000"/>
                </a:solidFill>
              </a:rPr>
              <a:t>interface</a:t>
            </a:r>
            <a:r>
              <a:rPr lang="en-US" sz="1400" dirty="0">
                <a:solidFill>
                  <a:srgbClr val="000000"/>
                </a:solidFill>
              </a:rPr>
              <a:t> global configuration mode command. The </a:t>
            </a:r>
            <a:r>
              <a:rPr lang="en-US" sz="1400" b="1" dirty="0">
                <a:solidFill>
                  <a:srgbClr val="000000"/>
                </a:solidFill>
              </a:rPr>
              <a:t>range</a:t>
            </a:r>
            <a:r>
              <a:rPr lang="en-US" sz="1400" dirty="0">
                <a:solidFill>
                  <a:srgbClr val="000000"/>
                </a:solidFill>
              </a:rPr>
              <a:t> keyword allows you to select several interfaces and configure them all together.</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Create the </a:t>
            </a:r>
            <a:r>
              <a:rPr lang="en-US" sz="1400" dirty="0">
                <a:solidFill>
                  <a:srgbClr val="FF0000"/>
                </a:solidFill>
              </a:rPr>
              <a:t>port channel </a:t>
            </a:r>
            <a:r>
              <a:rPr lang="en-US" sz="1400" dirty="0">
                <a:solidFill>
                  <a:srgbClr val="000000"/>
                </a:solidFill>
              </a:rPr>
              <a:t>interface with the </a:t>
            </a:r>
            <a:r>
              <a:rPr lang="en-US" sz="1400" b="1" dirty="0">
                <a:solidFill>
                  <a:srgbClr val="000000"/>
                </a:solidFill>
              </a:rPr>
              <a:t>channel-group</a:t>
            </a:r>
            <a:r>
              <a:rPr lang="en-US" sz="1400" dirty="0">
                <a:solidFill>
                  <a:srgbClr val="000000"/>
                </a:solidFill>
              </a:rPr>
              <a:t> </a:t>
            </a:r>
            <a:r>
              <a:rPr lang="en-US" sz="1400" i="1" dirty="0">
                <a:solidFill>
                  <a:srgbClr val="000000"/>
                </a:solidFill>
              </a:rPr>
              <a:t>identifier</a:t>
            </a:r>
            <a:r>
              <a:rPr lang="en-US" sz="1400" dirty="0">
                <a:solidFill>
                  <a:srgbClr val="000000"/>
                </a:solidFill>
              </a:rPr>
              <a:t> </a:t>
            </a:r>
            <a:r>
              <a:rPr lang="en-US" sz="1400" b="1" dirty="0">
                <a:solidFill>
                  <a:srgbClr val="000000"/>
                </a:solidFill>
              </a:rPr>
              <a:t>mode active</a:t>
            </a:r>
            <a:r>
              <a:rPr lang="en-US" sz="1400" dirty="0">
                <a:solidFill>
                  <a:srgbClr val="000000"/>
                </a:solidFill>
              </a:rPr>
              <a:t> command in interface range configuration mode. The identifier specifies a channel group number. The </a:t>
            </a:r>
            <a:r>
              <a:rPr lang="en-US" sz="1400" b="1" dirty="0">
                <a:solidFill>
                  <a:srgbClr val="000000"/>
                </a:solidFill>
              </a:rPr>
              <a:t>mode active</a:t>
            </a:r>
            <a:r>
              <a:rPr lang="en-US" sz="1400" dirty="0">
                <a:solidFill>
                  <a:srgbClr val="000000"/>
                </a:solidFill>
              </a:rPr>
              <a:t> keywords identify this as an LACP EtherChannel configuration.</a:t>
            </a:r>
            <a:r>
              <a:rPr lang="cs-CZ" sz="1400" dirty="0">
                <a:solidFill>
                  <a:srgbClr val="000000"/>
                </a:solidFill>
              </a:rPr>
              <a:t> </a:t>
            </a:r>
            <a:r>
              <a:rPr lang="cs-CZ" sz="1400" dirty="0">
                <a:solidFill>
                  <a:srgbClr val="0070C0"/>
                </a:solidFill>
              </a:rPr>
              <a:t>Definice kanálu</a:t>
            </a:r>
            <a:endParaRPr lang="en-US" sz="1400" dirty="0">
              <a:solidFill>
                <a:srgbClr val="0070C0"/>
              </a:solidFill>
            </a:endParaRPr>
          </a:p>
          <a:p>
            <a:pPr marL="342900" indent="-342900" algn="l">
              <a:buFont typeface="Arial" panose="020B0604020202020204" pitchFamily="34" charset="0"/>
              <a:buChar char="•"/>
            </a:pPr>
            <a:r>
              <a:rPr lang="en-US" sz="1400" b="1" dirty="0">
                <a:solidFill>
                  <a:srgbClr val="000000"/>
                </a:solidFill>
              </a:rPr>
              <a:t>Step3.</a:t>
            </a:r>
            <a:r>
              <a:rPr lang="en-US" sz="1400" dirty="0">
                <a:solidFill>
                  <a:srgbClr val="000000"/>
                </a:solidFill>
              </a:rPr>
              <a:t> To change Layer 2 settings on the port channel interface, enter port channel interface configuration mode using the </a:t>
            </a:r>
            <a:r>
              <a:rPr lang="en-US" sz="1400" b="1" dirty="0">
                <a:solidFill>
                  <a:srgbClr val="FF0000"/>
                </a:solidFill>
              </a:rPr>
              <a:t>interface port-channel</a:t>
            </a:r>
            <a:r>
              <a:rPr lang="en-US" sz="1400" dirty="0">
                <a:solidFill>
                  <a:srgbClr val="FF0000"/>
                </a:solidFill>
              </a:rPr>
              <a:t> </a:t>
            </a:r>
            <a:r>
              <a:rPr lang="en-US" sz="1400" dirty="0">
                <a:solidFill>
                  <a:srgbClr val="000000"/>
                </a:solidFill>
              </a:rPr>
              <a:t>command, followed by the interface identifier. In the example, S1 is configured with an LACP EtherChannel. The port channel is configured as a trunk interface with the allowed VLANs specified.</a:t>
            </a:r>
            <a:r>
              <a:rPr lang="cs-CZ" sz="1400" dirty="0">
                <a:solidFill>
                  <a:srgbClr val="000000"/>
                </a:solidFill>
              </a:rPr>
              <a:t> </a:t>
            </a:r>
            <a:r>
              <a:rPr lang="cs-CZ" sz="1400" dirty="0">
                <a:solidFill>
                  <a:srgbClr val="0070C0"/>
                </a:solidFill>
              </a:rPr>
              <a:t>Nastavení parametrů  kanálu</a:t>
            </a:r>
            <a:endParaRPr lang="en-US" sz="1400" dirty="0">
              <a:solidFill>
                <a:srgbClr val="0070C0"/>
              </a:solidFill>
            </a:endParaRP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 xmlns:a16="http://schemas.microsoft.com/office/drawing/2014/main" id="{3B792C82-FBC3-4E2D-9829-2E0BF6BE9461}"/>
              </a:ext>
            </a:extLst>
          </p:cNvPr>
          <p:cNvPicPr>
            <a:picLocks noChangeAspect="1"/>
          </p:cNvPicPr>
          <p:nvPr/>
        </p:nvPicPr>
        <p:blipFill>
          <a:blip r:embed="rId3"/>
          <a:stretch>
            <a:fillRect/>
          </a:stretch>
        </p:blipFill>
        <p:spPr>
          <a:xfrm>
            <a:off x="2836204" y="3449964"/>
            <a:ext cx="3471591" cy="1376126"/>
          </a:xfrm>
          <a:prstGeom prst="rect">
            <a:avLst/>
          </a:prstGeom>
        </p:spPr>
      </p:pic>
    </p:spTree>
    <p:extLst>
      <p:ext uri="{BB962C8B-B14F-4D97-AF65-F5344CB8AC3E}">
        <p14:creationId xmlns:p14="http://schemas.microsoft.com/office/powerpoint/2010/main" val="158538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 y="1"/>
            <a:ext cx="9144001" cy="661736"/>
          </a:xfrm>
        </p:spPr>
        <p:txBody>
          <a:bodyPr/>
          <a:lstStyle/>
          <a:p>
            <a:r>
              <a:rPr lang="cs-CZ" dirty="0"/>
              <a:t>Ukázka CCNP: </a:t>
            </a:r>
            <a:r>
              <a:rPr lang="en-US" dirty="0"/>
              <a:t>Port-Channel Load Balancing Hash Option</a:t>
            </a:r>
          </a:p>
        </p:txBody>
      </p:sp>
      <p:sp>
        <p:nvSpPr>
          <p:cNvPr id="7" name="TextBox 6"/>
          <p:cNvSpPr txBox="1"/>
          <p:nvPr/>
        </p:nvSpPr>
        <p:spPr>
          <a:xfrm>
            <a:off x="121298" y="661737"/>
            <a:ext cx="8696131" cy="4278094"/>
          </a:xfrm>
          <a:prstGeom prst="rect">
            <a:avLst/>
          </a:prstGeom>
          <a:noFill/>
        </p:spPr>
        <p:txBody>
          <a:bodyPr wrap="square" rtlCol="0">
            <a:spAutoFit/>
          </a:bodyPr>
          <a:lstStyle/>
          <a:p>
            <a:r>
              <a:rPr lang="en-US" sz="1600" dirty="0">
                <a:solidFill>
                  <a:srgbClr val="000000"/>
                </a:solidFill>
                <a:latin typeface="+mn-lt"/>
              </a:rPr>
              <a:t>The global command </a:t>
            </a:r>
            <a:r>
              <a:rPr lang="en-US" sz="1600" b="1" dirty="0">
                <a:solidFill>
                  <a:srgbClr val="000000"/>
                </a:solidFill>
                <a:latin typeface="+mn-lt"/>
              </a:rPr>
              <a:t>port-channel load-balance </a:t>
            </a:r>
            <a:r>
              <a:rPr lang="en-US" sz="1600" i="1" dirty="0">
                <a:solidFill>
                  <a:srgbClr val="000000"/>
                </a:solidFill>
                <a:latin typeface="+mn-lt"/>
              </a:rPr>
              <a:t>hash. </a:t>
            </a:r>
            <a:r>
              <a:rPr lang="en-US" sz="1600" dirty="0">
                <a:solidFill>
                  <a:srgbClr val="000000"/>
                </a:solidFill>
                <a:latin typeface="+mn-lt"/>
              </a:rPr>
              <a:t>The </a:t>
            </a:r>
            <a:r>
              <a:rPr lang="en-US" sz="1600" i="1" dirty="0">
                <a:solidFill>
                  <a:srgbClr val="000000"/>
                </a:solidFill>
                <a:latin typeface="+mn-lt"/>
              </a:rPr>
              <a:t>hash </a:t>
            </a:r>
            <a:r>
              <a:rPr lang="en-US" sz="1600" dirty="0">
                <a:solidFill>
                  <a:srgbClr val="000000"/>
                </a:solidFill>
                <a:latin typeface="+mn-lt"/>
              </a:rPr>
              <a:t>option has the following keyword choices:</a:t>
            </a:r>
          </a:p>
          <a:p>
            <a:endParaRPr lang="en-US" sz="800" dirty="0">
              <a:solidFill>
                <a:srgbClr val="000000"/>
              </a:solidFill>
              <a:latin typeface="+mn-lt"/>
            </a:endParaRPr>
          </a:p>
          <a:p>
            <a:pPr marL="742950" lvl="1" indent="-285750">
              <a:buFont typeface="Arial" panose="020B0604020202020204" pitchFamily="34" charset="0"/>
              <a:buChar char="•"/>
            </a:pPr>
            <a:r>
              <a:rPr lang="en-US" sz="1600" b="1" dirty="0">
                <a:solidFill>
                  <a:srgbClr val="000000"/>
                </a:solidFill>
                <a:latin typeface="+mn-lt"/>
              </a:rPr>
              <a:t>dst-ip: </a:t>
            </a:r>
            <a:r>
              <a:rPr lang="en-US" sz="1600" dirty="0">
                <a:solidFill>
                  <a:srgbClr val="000000"/>
                </a:solidFill>
                <a:latin typeface="+mn-lt"/>
              </a:rPr>
              <a:t>Destination IP address</a:t>
            </a:r>
          </a:p>
          <a:p>
            <a:pPr marL="742950" lvl="1" indent="-285750">
              <a:buFont typeface="Arial" panose="020B0604020202020204" pitchFamily="34" charset="0"/>
              <a:buChar char="•"/>
            </a:pPr>
            <a:r>
              <a:rPr lang="en-US" sz="1600" b="1" dirty="0">
                <a:solidFill>
                  <a:srgbClr val="000000"/>
                </a:solidFill>
                <a:latin typeface="+mn-lt"/>
              </a:rPr>
              <a:t>dst-mac: </a:t>
            </a:r>
            <a:r>
              <a:rPr lang="en-US" sz="1600" dirty="0">
                <a:solidFill>
                  <a:srgbClr val="000000"/>
                </a:solidFill>
                <a:latin typeface="+mn-lt"/>
              </a:rPr>
              <a:t>Destination MAC address</a:t>
            </a:r>
          </a:p>
          <a:p>
            <a:pPr marL="742950" lvl="1" indent="-285750">
              <a:buFont typeface="Arial" panose="020B0604020202020204" pitchFamily="34" charset="0"/>
              <a:buChar char="•"/>
            </a:pPr>
            <a:r>
              <a:rPr lang="en-US" sz="1600" b="1" dirty="0">
                <a:solidFill>
                  <a:srgbClr val="000000"/>
                </a:solidFill>
                <a:latin typeface="+mn-lt"/>
              </a:rPr>
              <a:t>dst-mixed-ip-port: </a:t>
            </a:r>
            <a:r>
              <a:rPr lang="en-US" sz="1600" dirty="0">
                <a:solidFill>
                  <a:srgbClr val="000000"/>
                </a:solidFill>
                <a:latin typeface="+mn-lt"/>
              </a:rPr>
              <a:t>Destination IP address and destination TCP/UDP port</a:t>
            </a:r>
          </a:p>
          <a:p>
            <a:pPr marL="742950" lvl="1" indent="-285750">
              <a:buFont typeface="Arial" panose="020B0604020202020204" pitchFamily="34" charset="0"/>
              <a:buChar char="•"/>
            </a:pPr>
            <a:r>
              <a:rPr lang="en-US" sz="1600" b="1" dirty="0">
                <a:solidFill>
                  <a:srgbClr val="000000"/>
                </a:solidFill>
                <a:latin typeface="+mn-lt"/>
              </a:rPr>
              <a:t>dst-port: </a:t>
            </a:r>
            <a:r>
              <a:rPr lang="en-US" sz="1600" dirty="0">
                <a:solidFill>
                  <a:srgbClr val="000000"/>
                </a:solidFill>
                <a:latin typeface="+mn-lt"/>
              </a:rPr>
              <a:t>Destination TCP/UDP port</a:t>
            </a:r>
          </a:p>
          <a:p>
            <a:pPr marL="742950" lvl="1" indent="-285750">
              <a:buFont typeface="Arial" panose="020B0604020202020204" pitchFamily="34" charset="0"/>
              <a:buChar char="•"/>
            </a:pPr>
            <a:r>
              <a:rPr lang="en-US" sz="1600" b="1" dirty="0">
                <a:solidFill>
                  <a:srgbClr val="000000"/>
                </a:solidFill>
                <a:latin typeface="+mn-lt"/>
              </a:rPr>
              <a:t>src-dst-ip: </a:t>
            </a:r>
            <a:r>
              <a:rPr lang="en-US" sz="1600" dirty="0">
                <a:solidFill>
                  <a:srgbClr val="000000"/>
                </a:solidFill>
                <a:latin typeface="+mn-lt"/>
              </a:rPr>
              <a:t>Source and destination IP addresses</a:t>
            </a:r>
          </a:p>
          <a:p>
            <a:pPr marL="742950" lvl="1" indent="-285750">
              <a:buFont typeface="Arial" panose="020B0604020202020204" pitchFamily="34" charset="0"/>
              <a:buChar char="•"/>
            </a:pPr>
            <a:r>
              <a:rPr lang="en-US" sz="1600" b="1" dirty="0">
                <a:solidFill>
                  <a:srgbClr val="000000"/>
                </a:solidFill>
                <a:latin typeface="+mn-lt"/>
              </a:rPr>
              <a:t>src-dest-ip-only: </a:t>
            </a:r>
            <a:r>
              <a:rPr lang="en-US" sz="1600" dirty="0">
                <a:solidFill>
                  <a:srgbClr val="000000"/>
                </a:solidFill>
                <a:latin typeface="+mn-lt"/>
              </a:rPr>
              <a:t>Source and destination IP addresses only</a:t>
            </a:r>
          </a:p>
          <a:p>
            <a:pPr marL="742950" lvl="1" indent="-285750">
              <a:buFont typeface="Arial" panose="020B0604020202020204" pitchFamily="34" charset="0"/>
              <a:buChar char="•"/>
            </a:pPr>
            <a:r>
              <a:rPr lang="en-US" sz="1600" b="1" dirty="0">
                <a:solidFill>
                  <a:srgbClr val="000000"/>
                </a:solidFill>
                <a:latin typeface="+mn-lt"/>
              </a:rPr>
              <a:t>src-dst-mac: </a:t>
            </a:r>
            <a:r>
              <a:rPr lang="en-US" sz="1600" dirty="0">
                <a:solidFill>
                  <a:srgbClr val="000000"/>
                </a:solidFill>
                <a:latin typeface="+mn-lt"/>
              </a:rPr>
              <a:t>Source and destination MAC addresses</a:t>
            </a:r>
          </a:p>
          <a:p>
            <a:pPr marL="742950" lvl="1" indent="-285750">
              <a:buFont typeface="Arial" panose="020B0604020202020204" pitchFamily="34" charset="0"/>
              <a:buChar char="•"/>
            </a:pPr>
            <a:r>
              <a:rPr lang="en-US" sz="1600" b="1" dirty="0">
                <a:solidFill>
                  <a:srgbClr val="000000"/>
                </a:solidFill>
                <a:latin typeface="+mn-lt"/>
              </a:rPr>
              <a:t>src-dst-mixed-ip-port: </a:t>
            </a:r>
            <a:r>
              <a:rPr lang="en-US" sz="1600" dirty="0">
                <a:solidFill>
                  <a:srgbClr val="000000"/>
                </a:solidFill>
                <a:latin typeface="+mn-lt"/>
              </a:rPr>
              <a:t>Source and destination IP addresses and source and destination TCP/UDP ports</a:t>
            </a:r>
          </a:p>
          <a:p>
            <a:pPr marL="742950" lvl="1" indent="-285750">
              <a:buFont typeface="Arial" panose="020B0604020202020204" pitchFamily="34" charset="0"/>
              <a:buChar char="•"/>
            </a:pPr>
            <a:r>
              <a:rPr lang="en-US" sz="1600" b="1" dirty="0">
                <a:solidFill>
                  <a:srgbClr val="000000"/>
                </a:solidFill>
                <a:latin typeface="+mn-lt"/>
              </a:rPr>
              <a:t>src-dst-port: </a:t>
            </a:r>
            <a:r>
              <a:rPr lang="en-US" sz="1600" dirty="0">
                <a:solidFill>
                  <a:srgbClr val="000000"/>
                </a:solidFill>
                <a:latin typeface="+mn-lt"/>
              </a:rPr>
              <a:t>Source and destination TCP/UDP ports only</a:t>
            </a:r>
          </a:p>
          <a:p>
            <a:pPr marL="742950" lvl="1" indent="-285750">
              <a:buFont typeface="Arial" panose="020B0604020202020204" pitchFamily="34" charset="0"/>
              <a:buChar char="•"/>
            </a:pPr>
            <a:r>
              <a:rPr lang="en-US" sz="1600" b="1" dirty="0">
                <a:solidFill>
                  <a:srgbClr val="000000"/>
                </a:solidFill>
                <a:latin typeface="+mn-lt"/>
              </a:rPr>
              <a:t>src-ip: </a:t>
            </a:r>
            <a:r>
              <a:rPr lang="en-US" sz="1600" dirty="0">
                <a:solidFill>
                  <a:srgbClr val="000000"/>
                </a:solidFill>
                <a:latin typeface="+mn-lt"/>
              </a:rPr>
              <a:t>Source IP address</a:t>
            </a:r>
          </a:p>
          <a:p>
            <a:pPr marL="742950" lvl="1" indent="-285750">
              <a:buFont typeface="Arial" panose="020B0604020202020204" pitchFamily="34" charset="0"/>
              <a:buChar char="•"/>
            </a:pPr>
            <a:r>
              <a:rPr lang="en-US" sz="1600" b="1" dirty="0">
                <a:solidFill>
                  <a:srgbClr val="000000"/>
                </a:solidFill>
                <a:latin typeface="+mn-lt"/>
              </a:rPr>
              <a:t>src-mac: </a:t>
            </a:r>
            <a:r>
              <a:rPr lang="en-US" sz="1600" dirty="0">
                <a:solidFill>
                  <a:srgbClr val="000000"/>
                </a:solidFill>
                <a:latin typeface="+mn-lt"/>
              </a:rPr>
              <a:t>Source MAC address</a:t>
            </a:r>
          </a:p>
          <a:p>
            <a:pPr marL="742950" lvl="1" indent="-285750">
              <a:buFont typeface="Arial" panose="020B0604020202020204" pitchFamily="34" charset="0"/>
              <a:buChar char="•"/>
            </a:pPr>
            <a:r>
              <a:rPr lang="en-US" sz="1600" b="1" dirty="0">
                <a:solidFill>
                  <a:srgbClr val="000000"/>
                </a:solidFill>
                <a:latin typeface="+mn-lt"/>
              </a:rPr>
              <a:t>src-mixed-ip-port: </a:t>
            </a:r>
            <a:r>
              <a:rPr lang="en-US" sz="1600" dirty="0">
                <a:solidFill>
                  <a:srgbClr val="000000"/>
                </a:solidFill>
                <a:latin typeface="+mn-lt"/>
              </a:rPr>
              <a:t>Source IP address and source TCP/UDP port</a:t>
            </a:r>
          </a:p>
          <a:p>
            <a:pPr marL="742950" lvl="1" indent="-285750">
              <a:buFont typeface="Arial" panose="020B0604020202020204" pitchFamily="34" charset="0"/>
              <a:buChar char="•"/>
            </a:pPr>
            <a:r>
              <a:rPr lang="en-US" sz="1600" b="1" dirty="0">
                <a:solidFill>
                  <a:srgbClr val="000000"/>
                </a:solidFill>
                <a:latin typeface="+mn-lt"/>
              </a:rPr>
              <a:t>src-port: </a:t>
            </a:r>
            <a:r>
              <a:rPr lang="en-US" sz="1600" dirty="0">
                <a:solidFill>
                  <a:srgbClr val="000000"/>
                </a:solidFill>
                <a:latin typeface="+mn-lt"/>
              </a:rPr>
              <a:t>Source TCP/UDP port</a:t>
            </a:r>
          </a:p>
        </p:txBody>
      </p:sp>
    </p:spTree>
    <p:extLst>
      <p:ext uri="{BB962C8B-B14F-4D97-AF65-F5344CB8AC3E}">
        <p14:creationId xmlns:p14="http://schemas.microsoft.com/office/powerpoint/2010/main" val="7315345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a:solidFill>
            <a:srgbClr val="FFFF00"/>
          </a:solidFill>
        </p:spPr>
        <p:txBody>
          <a:bodyPr/>
          <a:lstStyle/>
          <a:p>
            <a:r>
              <a:rPr lang="en-US" sz="2400" dirty="0"/>
              <a:t>Packet Tracer – Configure EtherChannel</a:t>
            </a:r>
          </a:p>
        </p:txBody>
      </p:sp>
      <p:sp>
        <p:nvSpPr>
          <p:cNvPr id="5" name="Content Placeholder 4">
            <a:extLst>
              <a:ext uri="{FF2B5EF4-FFF2-40B4-BE49-F238E27FC236}">
                <a16:creationId xmlns="" xmlns:a16="http://schemas.microsoft.com/office/drawing/2014/main" id="{F1E02C44-7E14-4DE8-8B65-9AA38783B216}"/>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Configure Basic Switch Settings</a:t>
            </a:r>
          </a:p>
          <a:p>
            <a:pPr marL="285750" indent="-285750" algn="l">
              <a:buFont typeface="Arial" panose="020B0604020202020204" pitchFamily="34" charset="0"/>
              <a:buChar char="•"/>
            </a:pPr>
            <a:r>
              <a:rPr lang="en-US" sz="1800" dirty="0">
                <a:solidFill>
                  <a:srgbClr val="000000"/>
                </a:solidFill>
              </a:rPr>
              <a:t>Configure an EtherChannel with Cisco PAgP</a:t>
            </a:r>
          </a:p>
          <a:p>
            <a:pPr marL="285750" indent="-285750" algn="l">
              <a:buFont typeface="Arial" panose="020B0604020202020204" pitchFamily="34" charset="0"/>
              <a:buChar char="•"/>
            </a:pPr>
            <a:r>
              <a:rPr lang="en-US" sz="1800" dirty="0">
                <a:solidFill>
                  <a:srgbClr val="000000"/>
                </a:solidFill>
              </a:rPr>
              <a:t>Configure and 802.3ad EtherChannel</a:t>
            </a:r>
          </a:p>
          <a:p>
            <a:pPr marL="285750" indent="-285750" algn="l">
              <a:buFont typeface="Arial" panose="020B0604020202020204" pitchFamily="34" charset="0"/>
              <a:buChar char="•"/>
            </a:pPr>
            <a:r>
              <a:rPr lang="en-US" sz="1800" dirty="0">
                <a:solidFill>
                  <a:srgbClr val="000000"/>
                </a:solidFill>
              </a:rPr>
              <a:t>Configure a Redundant EtherChannel Link</a:t>
            </a:r>
          </a:p>
        </p:txBody>
      </p:sp>
    </p:spTree>
    <p:extLst>
      <p:ext uri="{BB962C8B-B14F-4D97-AF65-F5344CB8AC3E}">
        <p14:creationId xmlns:p14="http://schemas.microsoft.com/office/powerpoint/2010/main" val="212642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59"/>
            <a:ext cx="7848344" cy="1478341"/>
          </a:xfrm>
        </p:spPr>
        <p:txBody>
          <a:bodyPr/>
          <a:lstStyle/>
          <a:p>
            <a:r>
              <a:rPr lang="en-US" dirty="0">
                <a:solidFill>
                  <a:srgbClr val="0070C0"/>
                </a:solidFill>
              </a:rPr>
              <a:t>6.3 Verify and Troubleshoot EtherChannel</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Verify EtherChannel</a:t>
            </a:r>
          </a:p>
        </p:txBody>
      </p:sp>
      <p:sp>
        <p:nvSpPr>
          <p:cNvPr id="5" name="Content Placeholder 4">
            <a:extLst>
              <a:ext uri="{FF2B5EF4-FFF2-40B4-BE49-F238E27FC236}">
                <a16:creationId xmlns="" xmlns:a16="http://schemas.microsoft.com/office/drawing/2014/main" id="{DB6DAB57-C9C1-4F52-9310-C0F72DA8C0D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As always, when you configure devices in your network, you must verify your configuration. If there are problems, you will also need to be able to troubleshoot and fix them. There are a number of commands to verify an EtherChannel configuration:</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interfaces port-channel</a:t>
            </a:r>
            <a:r>
              <a:rPr lang="en-US" sz="1600" dirty="0">
                <a:solidFill>
                  <a:srgbClr val="000000"/>
                </a:solidFill>
              </a:rPr>
              <a:t> command displays the general status of the port channel interface. </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etherchannel summary</a:t>
            </a:r>
            <a:r>
              <a:rPr lang="en-US" sz="1600" dirty="0">
                <a:solidFill>
                  <a:srgbClr val="000000"/>
                </a:solidFill>
              </a:rPr>
              <a:t> command displays one line of information per port channel.</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etherchannel port-channel</a:t>
            </a:r>
            <a:r>
              <a:rPr lang="en-US" sz="1600" dirty="0">
                <a:solidFill>
                  <a:srgbClr val="000000"/>
                </a:solidFill>
              </a:rPr>
              <a:t> command displays information about a specific port channel interface.</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interfaces etherchannel</a:t>
            </a:r>
            <a:r>
              <a:rPr lang="en-US" sz="1600" dirty="0">
                <a:solidFill>
                  <a:srgbClr val="000000"/>
                </a:solidFill>
              </a:rPr>
              <a:t> command can provide information about the </a:t>
            </a:r>
            <a:r>
              <a:rPr lang="en-US" sz="1600" dirty="0">
                <a:solidFill>
                  <a:srgbClr val="FF0000"/>
                </a:solidFill>
              </a:rPr>
              <a:t>role of a physical member interface </a:t>
            </a:r>
            <a:r>
              <a:rPr lang="en-US" sz="1600" dirty="0">
                <a:solidFill>
                  <a:srgbClr val="000000"/>
                </a:solidFill>
              </a:rPr>
              <a:t>of the EtherChannel.</a:t>
            </a:r>
          </a:p>
        </p:txBody>
      </p:sp>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Common Issues </a:t>
            </a:r>
            <a:r>
              <a:rPr lang="cs-CZ" sz="2400" dirty="0"/>
              <a:t>(typické problémy) </a:t>
            </a:r>
            <a:r>
              <a:rPr lang="en-US" sz="2400" dirty="0"/>
              <a:t>with EtherChannel Configurations</a:t>
            </a:r>
          </a:p>
        </p:txBody>
      </p:sp>
      <p:sp>
        <p:nvSpPr>
          <p:cNvPr id="4" name="Content Placeholder 3">
            <a:extLst>
              <a:ext uri="{FF2B5EF4-FFF2-40B4-BE49-F238E27FC236}">
                <a16:creationId xmlns="" xmlns:a16="http://schemas.microsoft.com/office/drawing/2014/main" id="{7C508740-D372-4F58-BBFC-5287922307D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All interfaces within an EtherChannel must have the same configuration of speed and duplex mode, native and allowed VLANs on trunks, and access VLAN on access ports. Ensuring these configurations will significantly reduce network problems related to EtherChannel. Common EtherChannel issues include the following:</a:t>
            </a:r>
          </a:p>
          <a:p>
            <a:pPr marL="415985" lvl="1" indent="-342900">
              <a:buFont typeface="Arial" panose="020B0604020202020204" pitchFamily="34" charset="0"/>
              <a:buChar char="•"/>
            </a:pPr>
            <a:r>
              <a:rPr lang="en-US" sz="1600" dirty="0">
                <a:solidFill>
                  <a:srgbClr val="000000"/>
                </a:solidFill>
              </a:rPr>
              <a:t>Assigned ports in the EtherChannel are </a:t>
            </a:r>
            <a:r>
              <a:rPr lang="en-US" sz="1600" dirty="0">
                <a:solidFill>
                  <a:srgbClr val="FF0000"/>
                </a:solidFill>
              </a:rPr>
              <a:t>not part of the same VLAN</a:t>
            </a:r>
            <a:r>
              <a:rPr lang="en-US" sz="1600" dirty="0">
                <a:solidFill>
                  <a:srgbClr val="000000"/>
                </a:solidFill>
              </a:rPr>
              <a:t>, or </a:t>
            </a:r>
            <a:r>
              <a:rPr lang="en-US" sz="1600" dirty="0">
                <a:solidFill>
                  <a:srgbClr val="FF0000"/>
                </a:solidFill>
              </a:rPr>
              <a:t>not configured as trunks</a:t>
            </a:r>
            <a:r>
              <a:rPr lang="en-US" sz="1600" dirty="0">
                <a:solidFill>
                  <a:srgbClr val="000000"/>
                </a:solidFill>
              </a:rPr>
              <a:t>. Ports with </a:t>
            </a:r>
            <a:r>
              <a:rPr lang="en-US" sz="1600" dirty="0">
                <a:solidFill>
                  <a:srgbClr val="FF0000"/>
                </a:solidFill>
              </a:rPr>
              <a:t>different native VLANs </a:t>
            </a:r>
            <a:r>
              <a:rPr lang="en-US" sz="1600" dirty="0">
                <a:solidFill>
                  <a:srgbClr val="000000"/>
                </a:solidFill>
              </a:rPr>
              <a:t>cannot form an EtherChannel.</a:t>
            </a:r>
          </a:p>
          <a:p>
            <a:pPr marL="415985" lvl="1" indent="-342900">
              <a:buFont typeface="Arial" panose="020B0604020202020204" pitchFamily="34" charset="0"/>
              <a:buChar char="•"/>
            </a:pPr>
            <a:r>
              <a:rPr lang="en-US" sz="1600" dirty="0">
                <a:solidFill>
                  <a:srgbClr val="FF0000"/>
                </a:solidFill>
              </a:rPr>
              <a:t>Trunking</a:t>
            </a:r>
            <a:r>
              <a:rPr lang="en-US" sz="1600" dirty="0">
                <a:solidFill>
                  <a:srgbClr val="000000"/>
                </a:solidFill>
              </a:rPr>
              <a:t> was configured on some of the ports that make up the EtherChannel, but </a:t>
            </a:r>
            <a:r>
              <a:rPr lang="en-US" sz="1600" dirty="0">
                <a:solidFill>
                  <a:srgbClr val="FF0000"/>
                </a:solidFill>
              </a:rPr>
              <a:t>not all of them</a:t>
            </a:r>
            <a:r>
              <a:rPr lang="en-US" sz="1600" dirty="0">
                <a:solidFill>
                  <a:srgbClr val="000000"/>
                </a:solidFill>
              </a:rPr>
              <a:t>. It is not recommended that you configure trunking mode on individual ports that make up the EtherChannel. When configuring a trunk on an EtherChannel, verify the trunking mode on the EtherChannel.</a:t>
            </a:r>
          </a:p>
          <a:p>
            <a:pPr marL="415985" lvl="1" indent="-342900">
              <a:buFont typeface="Arial" panose="020B0604020202020204" pitchFamily="34" charset="0"/>
              <a:buChar char="•"/>
            </a:pPr>
            <a:r>
              <a:rPr lang="en-US" sz="1600" dirty="0">
                <a:solidFill>
                  <a:srgbClr val="000000"/>
                </a:solidFill>
              </a:rPr>
              <a:t>If the allowed </a:t>
            </a:r>
            <a:r>
              <a:rPr lang="en-US" sz="1600" dirty="0">
                <a:solidFill>
                  <a:srgbClr val="FF0000"/>
                </a:solidFill>
              </a:rPr>
              <a:t>range of VLANs is not the same</a:t>
            </a:r>
            <a:r>
              <a:rPr lang="en-US" sz="1600" dirty="0">
                <a:solidFill>
                  <a:srgbClr val="000000"/>
                </a:solidFill>
              </a:rPr>
              <a:t>, the ports do not form an EtherChannel even when PAgP is set to the </a:t>
            </a:r>
            <a:r>
              <a:rPr lang="en-US" sz="1600" b="1" dirty="0">
                <a:solidFill>
                  <a:srgbClr val="000000"/>
                </a:solidFill>
              </a:rPr>
              <a:t>auto</a:t>
            </a:r>
            <a:r>
              <a:rPr lang="en-US" sz="1600" dirty="0">
                <a:solidFill>
                  <a:srgbClr val="000000"/>
                </a:solidFill>
              </a:rPr>
              <a:t> or </a:t>
            </a:r>
            <a:r>
              <a:rPr lang="en-US" sz="1600" b="1" dirty="0">
                <a:solidFill>
                  <a:srgbClr val="000000"/>
                </a:solidFill>
              </a:rPr>
              <a:t>desirable</a:t>
            </a:r>
            <a:r>
              <a:rPr lang="en-US" sz="1600" dirty="0">
                <a:solidFill>
                  <a:srgbClr val="000000"/>
                </a:solidFill>
              </a:rPr>
              <a:t> mode.</a:t>
            </a:r>
          </a:p>
          <a:p>
            <a:pPr marL="415985" lvl="1" indent="-342900">
              <a:buFont typeface="Arial" panose="020B0604020202020204" pitchFamily="34" charset="0"/>
              <a:buChar char="•"/>
            </a:pPr>
            <a:r>
              <a:rPr lang="en-US" sz="1600" dirty="0">
                <a:solidFill>
                  <a:srgbClr val="000000"/>
                </a:solidFill>
              </a:rPr>
              <a:t>The </a:t>
            </a:r>
            <a:r>
              <a:rPr lang="en-US" sz="1600" dirty="0">
                <a:solidFill>
                  <a:srgbClr val="FF0000"/>
                </a:solidFill>
              </a:rPr>
              <a:t>dynamic negotiation options </a:t>
            </a:r>
            <a:r>
              <a:rPr lang="en-US" sz="1600" dirty="0">
                <a:solidFill>
                  <a:srgbClr val="000000"/>
                </a:solidFill>
              </a:rPr>
              <a:t>for PAgP and LACP </a:t>
            </a:r>
            <a:r>
              <a:rPr lang="en-US" sz="1600" dirty="0">
                <a:solidFill>
                  <a:srgbClr val="FF0000"/>
                </a:solidFill>
              </a:rPr>
              <a:t>are not compatibly </a:t>
            </a:r>
            <a:r>
              <a:rPr lang="en-US" sz="1600" dirty="0">
                <a:solidFill>
                  <a:srgbClr val="000000"/>
                </a:solidFill>
              </a:rPr>
              <a:t>configured on both ends of the EtherChannel.</a:t>
            </a:r>
          </a:p>
          <a:p>
            <a:pPr marL="0" indent="0" algn="l"/>
            <a:endParaRPr lang="en-US" sz="1400" dirty="0">
              <a:solidFill>
                <a:srgbClr val="000000"/>
              </a:solidFill>
            </a:endParaRPr>
          </a:p>
        </p:txBody>
      </p:sp>
    </p:spTree>
    <p:extLst>
      <p:ext uri="{BB962C8B-B14F-4D97-AF65-F5344CB8AC3E}">
        <p14:creationId xmlns:p14="http://schemas.microsoft.com/office/powerpoint/2010/main" val="14527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Troubleshoot EtherChannel Example</a:t>
            </a:r>
          </a:p>
        </p:txBody>
      </p:sp>
      <p:sp>
        <p:nvSpPr>
          <p:cNvPr id="5" name="Content Placeholder 4">
            <a:extLst>
              <a:ext uri="{FF2B5EF4-FFF2-40B4-BE49-F238E27FC236}">
                <a16:creationId xmlns="" xmlns:a16="http://schemas.microsoft.com/office/drawing/2014/main" id="{B192CB3F-11C7-4E7D-AF4C-3024EF013665}"/>
              </a:ext>
            </a:extLst>
          </p:cNvPr>
          <p:cNvSpPr>
            <a:spLocks noGrp="1"/>
          </p:cNvSpPr>
          <p:nvPr>
            <p:ph idx="1"/>
          </p:nvPr>
        </p:nvSpPr>
        <p:spPr>
          <a:xfrm>
            <a:off x="474662" y="731838"/>
            <a:ext cx="8280057" cy="731838"/>
          </a:xfrm>
        </p:spPr>
        <p:txBody>
          <a:bodyPr/>
          <a:lstStyle/>
          <a:p>
            <a:pPr marL="0" indent="0" algn="l"/>
            <a:r>
              <a:rPr lang="en-US" sz="1600" dirty="0">
                <a:solidFill>
                  <a:srgbClr val="000000"/>
                </a:solidFill>
              </a:rPr>
              <a:t>In the figure, interfaces F0/1 and F0/2 on switches S1 and S2 are connected with an EtherChannel. However, the EtherChannel is not operational.</a:t>
            </a:r>
          </a:p>
          <a:p>
            <a:pPr marL="0" indent="0" algn="l"/>
            <a:r>
              <a:rPr lang="en-US" sz="1600" dirty="0">
                <a:solidFill>
                  <a:srgbClr val="000000"/>
                </a:solidFill>
              </a:rPr>
              <a:t/>
            </a:r>
            <a:br>
              <a:rPr lang="en-US" sz="1600" dirty="0">
                <a:solidFill>
                  <a:srgbClr val="000000"/>
                </a:solidFill>
              </a:rPr>
            </a:br>
            <a:endParaRPr lang="en-US" sz="1600" dirty="0">
              <a:solidFill>
                <a:srgbClr val="000000"/>
              </a:solidFill>
            </a:endParaRPr>
          </a:p>
        </p:txBody>
      </p:sp>
      <p:pic>
        <p:nvPicPr>
          <p:cNvPr id="6" name="Picture 5">
            <a:extLst>
              <a:ext uri="{FF2B5EF4-FFF2-40B4-BE49-F238E27FC236}">
                <a16:creationId xmlns="" xmlns:a16="http://schemas.microsoft.com/office/drawing/2014/main" id="{EDCAC2A1-2055-4E19-B01E-83BD0EA16DA0}"/>
              </a:ext>
            </a:extLst>
          </p:cNvPr>
          <p:cNvPicPr>
            <a:picLocks noChangeAspect="1"/>
          </p:cNvPicPr>
          <p:nvPr/>
        </p:nvPicPr>
        <p:blipFill>
          <a:blip r:embed="rId3"/>
          <a:stretch>
            <a:fillRect/>
          </a:stretch>
        </p:blipFill>
        <p:spPr>
          <a:xfrm>
            <a:off x="1058361" y="1773620"/>
            <a:ext cx="6228766" cy="1146471"/>
          </a:xfrm>
          <a:prstGeom prst="rect">
            <a:avLst/>
          </a:prstGeom>
        </p:spPr>
      </p:pic>
    </p:spTree>
    <p:extLst>
      <p:ext uri="{BB962C8B-B14F-4D97-AF65-F5344CB8AC3E}">
        <p14:creationId xmlns:p14="http://schemas.microsoft.com/office/powerpoint/2010/main" val="10206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938727" cy="661737"/>
          </a:xfrm>
        </p:spPr>
        <p:txBody>
          <a:bodyPr/>
          <a:lstStyle/>
          <a:p>
            <a:r>
              <a:rPr lang="cs-CZ" dirty="0"/>
              <a:t>Typické stavy logických kanálů</a:t>
            </a:r>
            <a:endParaRPr lang="en-US" dirty="0"/>
          </a:p>
        </p:txBody>
      </p:sp>
      <p:sp>
        <p:nvSpPr>
          <p:cNvPr id="2" name="Content Placeholder 1"/>
          <p:cNvSpPr>
            <a:spLocks noGrp="1"/>
          </p:cNvSpPr>
          <p:nvPr>
            <p:ph idx="1"/>
          </p:nvPr>
        </p:nvSpPr>
        <p:spPr>
          <a:xfrm>
            <a:off x="42109" y="919321"/>
            <a:ext cx="8854505" cy="3304858"/>
          </a:xfrm>
        </p:spPr>
        <p:txBody>
          <a:bodyPr/>
          <a:lstStyle/>
          <a:p>
            <a:pPr>
              <a:buFont typeface="Arial" panose="020B0604020202020204" pitchFamily="34" charset="0"/>
              <a:buChar char="•"/>
            </a:pPr>
            <a:r>
              <a:rPr lang="en-US" dirty="0"/>
              <a:t>U – </a:t>
            </a:r>
            <a:r>
              <a:rPr lang="cs-CZ" dirty="0">
                <a:solidFill>
                  <a:srgbClr val="FF0000"/>
                </a:solidFill>
              </a:rPr>
              <a:t>USED</a:t>
            </a:r>
            <a:r>
              <a:rPr lang="en-US" dirty="0"/>
              <a:t>.</a:t>
            </a:r>
          </a:p>
          <a:p>
            <a:pPr>
              <a:buFont typeface="Arial" panose="020B0604020202020204" pitchFamily="34" charset="0"/>
              <a:buChar char="•"/>
            </a:pPr>
            <a:r>
              <a:rPr lang="en-US" dirty="0"/>
              <a:t>D – </a:t>
            </a:r>
            <a:r>
              <a:rPr lang="cs-CZ" dirty="0">
                <a:solidFill>
                  <a:srgbClr val="FF0000"/>
                </a:solidFill>
              </a:rPr>
              <a:t>DOWN</a:t>
            </a:r>
            <a:r>
              <a:rPr lang="en-US" dirty="0"/>
              <a:t>.</a:t>
            </a:r>
            <a:endParaRPr lang="cs-CZ" dirty="0"/>
          </a:p>
          <a:p>
            <a:pPr>
              <a:buFont typeface="Arial" panose="020B0604020202020204" pitchFamily="34" charset="0"/>
              <a:buChar char="•"/>
            </a:pPr>
            <a:r>
              <a:rPr lang="cs-CZ" dirty="0"/>
              <a:t>P – Port </a:t>
            </a:r>
            <a:r>
              <a:rPr lang="cs-CZ" dirty="0" err="1"/>
              <a:t>Channel</a:t>
            </a:r>
            <a:r>
              <a:rPr lang="cs-CZ" dirty="0"/>
              <a:t> – ruční nastavení.</a:t>
            </a:r>
            <a:endParaRPr lang="en-US" dirty="0"/>
          </a:p>
          <a:p>
            <a:pPr>
              <a:buFont typeface="Arial" panose="020B0604020202020204" pitchFamily="34" charset="0"/>
              <a:buChar char="•"/>
            </a:pPr>
            <a:r>
              <a:rPr lang="en-US" dirty="0"/>
              <a:t>M – </a:t>
            </a:r>
            <a:r>
              <a:rPr lang="cs-CZ" dirty="0"/>
              <a:t>Není splněna podmínka nastavená příkazem </a:t>
            </a:r>
            <a:r>
              <a:rPr lang="en-US" b="1" dirty="0"/>
              <a:t>port-channel min-links </a:t>
            </a:r>
            <a:r>
              <a:rPr lang="en-US" i="1" dirty="0"/>
              <a:t>min-member-interface</a:t>
            </a:r>
            <a:r>
              <a:rPr lang="cs-CZ" i="1" dirty="0"/>
              <a:t>s</a:t>
            </a:r>
            <a:r>
              <a:rPr lang="en-US" dirty="0"/>
              <a:t>.</a:t>
            </a:r>
          </a:p>
          <a:p>
            <a:pPr>
              <a:buFont typeface="Arial" panose="020B0604020202020204" pitchFamily="34" charset="0"/>
              <a:buChar char="•"/>
            </a:pPr>
            <a:r>
              <a:rPr lang="en-US" dirty="0"/>
              <a:t>S – </a:t>
            </a:r>
            <a:r>
              <a:rPr lang="cs-CZ" dirty="0"/>
              <a:t>L2</a:t>
            </a:r>
            <a:r>
              <a:rPr lang="en-US" dirty="0"/>
              <a:t>.</a:t>
            </a:r>
          </a:p>
          <a:p>
            <a:pPr>
              <a:buFont typeface="Arial" panose="020B0604020202020204" pitchFamily="34" charset="0"/>
              <a:buChar char="•"/>
            </a:pPr>
            <a:r>
              <a:rPr lang="en-US" dirty="0"/>
              <a:t>R – L</a:t>
            </a:r>
            <a:r>
              <a:rPr lang="cs-CZ" dirty="0"/>
              <a:t>3</a:t>
            </a:r>
            <a:r>
              <a:rPr lang="en-US" dirty="0"/>
              <a:t>.</a:t>
            </a:r>
            <a:endParaRPr lang="en-US" sz="1600" dirty="0"/>
          </a:p>
        </p:txBody>
      </p:sp>
    </p:spTree>
    <p:extLst>
      <p:ext uri="{BB962C8B-B14F-4D97-AF65-F5344CB8AC3E}">
        <p14:creationId xmlns:p14="http://schemas.microsoft.com/office/powerpoint/2010/main" val="40775326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dirty="0"/>
              <a:t/>
            </a:r>
            <a:br>
              <a:rPr lang="en-US" dirty="0"/>
            </a:br>
            <a:r>
              <a:rPr lang="en-US" sz="2400" dirty="0"/>
              <a:t>Troubleshoot EtherChannel Example (Cont.)</a:t>
            </a:r>
          </a:p>
        </p:txBody>
      </p:sp>
      <p:sp>
        <p:nvSpPr>
          <p:cNvPr id="5" name="Content Placeholder 4">
            <a:extLst>
              <a:ext uri="{FF2B5EF4-FFF2-40B4-BE49-F238E27FC236}">
                <a16:creationId xmlns="" xmlns:a16="http://schemas.microsoft.com/office/drawing/2014/main" id="{B192CB3F-11C7-4E7D-AF4C-3024EF013665}"/>
              </a:ext>
            </a:extLst>
          </p:cNvPr>
          <p:cNvSpPr>
            <a:spLocks noGrp="1"/>
          </p:cNvSpPr>
          <p:nvPr>
            <p:ph idx="1"/>
          </p:nvPr>
        </p:nvSpPr>
        <p:spPr>
          <a:xfrm>
            <a:off x="474662" y="731837"/>
            <a:ext cx="8280057" cy="556123"/>
          </a:xfrm>
        </p:spPr>
        <p:txBody>
          <a:bodyPr/>
          <a:lstStyle/>
          <a:p>
            <a:pPr marL="0" indent="0" algn="l"/>
            <a:r>
              <a:rPr lang="en-US" sz="1600" b="1" dirty="0">
                <a:solidFill>
                  <a:srgbClr val="000000"/>
                </a:solidFill>
              </a:rPr>
              <a:t>Step 1. View the EtherChannel Summary Information: </a:t>
            </a:r>
            <a:r>
              <a:rPr lang="en-US" sz="1600" dirty="0">
                <a:solidFill>
                  <a:srgbClr val="000000"/>
                </a:solidFill>
              </a:rPr>
              <a:t>The output of the </a:t>
            </a:r>
            <a:r>
              <a:rPr lang="en-US" sz="1600" b="1" dirty="0">
                <a:solidFill>
                  <a:srgbClr val="000000"/>
                </a:solidFill>
              </a:rPr>
              <a:t>show etherchannel summary</a:t>
            </a:r>
            <a:r>
              <a:rPr lang="en-US" sz="1600" dirty="0">
                <a:solidFill>
                  <a:srgbClr val="000000"/>
                </a:solidFill>
              </a:rPr>
              <a:t> command indicates that the EtherChannel is down.</a:t>
            </a:r>
            <a:r>
              <a:rPr lang="en-US" sz="1400" dirty="0">
                <a:solidFill>
                  <a:srgbClr val="000000"/>
                </a:solidFill>
              </a:rPr>
              <a:t/>
            </a:r>
            <a:br>
              <a:rPr lang="en-US" sz="1400" dirty="0">
                <a:solidFill>
                  <a:srgbClr val="000000"/>
                </a:solidFill>
              </a:rPr>
            </a:br>
            <a:endParaRPr lang="en-US" sz="1400" dirty="0">
              <a:solidFill>
                <a:srgbClr val="000000"/>
              </a:solidFill>
            </a:endParaRPr>
          </a:p>
        </p:txBody>
      </p:sp>
      <p:pic>
        <p:nvPicPr>
          <p:cNvPr id="2" name="Picture 1">
            <a:extLst>
              <a:ext uri="{FF2B5EF4-FFF2-40B4-BE49-F238E27FC236}">
                <a16:creationId xmlns="" xmlns:a16="http://schemas.microsoft.com/office/drawing/2014/main" id="{9E1E4494-FF79-4C1E-9860-DCEBD25A01D1}"/>
              </a:ext>
            </a:extLst>
          </p:cNvPr>
          <p:cNvPicPr>
            <a:picLocks noChangeAspect="1"/>
          </p:cNvPicPr>
          <p:nvPr/>
        </p:nvPicPr>
        <p:blipFill>
          <a:blip r:embed="rId3"/>
          <a:stretch>
            <a:fillRect/>
          </a:stretch>
        </p:blipFill>
        <p:spPr>
          <a:xfrm>
            <a:off x="2145260" y="1287960"/>
            <a:ext cx="4853480" cy="3232966"/>
          </a:xfrm>
          <a:prstGeom prst="rect">
            <a:avLst/>
          </a:prstGeom>
        </p:spPr>
      </p:pic>
      <p:sp>
        <p:nvSpPr>
          <p:cNvPr id="4" name="TextovéPole 3">
            <a:extLst>
              <a:ext uri="{FF2B5EF4-FFF2-40B4-BE49-F238E27FC236}">
                <a16:creationId xmlns="" xmlns:a16="http://schemas.microsoft.com/office/drawing/2014/main" id="{4DC74047-8D67-42FB-8820-0574257B3117}"/>
              </a:ext>
            </a:extLst>
          </p:cNvPr>
          <p:cNvSpPr txBox="1"/>
          <p:nvPr/>
        </p:nvSpPr>
        <p:spPr>
          <a:xfrm>
            <a:off x="2409665" y="4627085"/>
            <a:ext cx="1903085" cy="369332"/>
          </a:xfrm>
          <a:prstGeom prst="rect">
            <a:avLst/>
          </a:prstGeom>
          <a:noFill/>
        </p:spPr>
        <p:txBody>
          <a:bodyPr wrap="none" rtlCol="0">
            <a:spAutoFit/>
          </a:bodyPr>
          <a:lstStyle/>
          <a:p>
            <a:r>
              <a:rPr lang="cs-CZ" dirty="0"/>
              <a:t>S – L2, D - </a:t>
            </a:r>
            <a:r>
              <a:rPr lang="cs-CZ" dirty="0" err="1"/>
              <a:t>down</a:t>
            </a:r>
            <a:endParaRPr lang="cs-CZ" dirty="0"/>
          </a:p>
        </p:txBody>
      </p:sp>
    </p:spTree>
    <p:extLst>
      <p:ext uri="{BB962C8B-B14F-4D97-AF65-F5344CB8AC3E}">
        <p14:creationId xmlns:p14="http://schemas.microsoft.com/office/powerpoint/2010/main" val="8624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6: EtherChannel</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Troubleshoot EtherChannel Example (Cont.)</a:t>
            </a:r>
          </a:p>
        </p:txBody>
      </p:sp>
      <p:sp>
        <p:nvSpPr>
          <p:cNvPr id="5" name="Content Placeholder 4">
            <a:extLst>
              <a:ext uri="{FF2B5EF4-FFF2-40B4-BE49-F238E27FC236}">
                <a16:creationId xmlns="" xmlns:a16="http://schemas.microsoft.com/office/drawing/2014/main" id="{B192CB3F-11C7-4E7D-AF4C-3024EF013665}"/>
              </a:ext>
            </a:extLst>
          </p:cNvPr>
          <p:cNvSpPr>
            <a:spLocks noGrp="1"/>
          </p:cNvSpPr>
          <p:nvPr>
            <p:ph idx="1"/>
          </p:nvPr>
        </p:nvSpPr>
        <p:spPr>
          <a:xfrm>
            <a:off x="328014" y="1018146"/>
            <a:ext cx="5016024" cy="2204516"/>
          </a:xfrm>
        </p:spPr>
        <p:txBody>
          <a:bodyPr/>
          <a:lstStyle/>
          <a:p>
            <a:pPr marL="0" indent="0" algn="l"/>
            <a:r>
              <a:rPr lang="en-US" sz="1600" b="1" dirty="0">
                <a:solidFill>
                  <a:srgbClr val="000000"/>
                </a:solidFill>
              </a:rPr>
              <a:t>Step 2. View Port Channel Configuration: </a:t>
            </a:r>
            <a:r>
              <a:rPr lang="en-US" sz="1600" dirty="0">
                <a:solidFill>
                  <a:srgbClr val="000000"/>
                </a:solidFill>
              </a:rPr>
              <a:t>In the </a:t>
            </a:r>
            <a:r>
              <a:rPr lang="en-US" sz="1600" b="1" dirty="0">
                <a:solidFill>
                  <a:srgbClr val="000000"/>
                </a:solidFill>
              </a:rPr>
              <a:t>show run | begin interface port-channel</a:t>
            </a:r>
            <a:r>
              <a:rPr lang="en-US" sz="1600" dirty="0">
                <a:solidFill>
                  <a:srgbClr val="000000"/>
                </a:solidFill>
              </a:rPr>
              <a:t> output, more detailed output indicates that there are incompatible PAgP modes configured on S1 and S2.</a:t>
            </a:r>
          </a:p>
        </p:txBody>
      </p:sp>
      <p:pic>
        <p:nvPicPr>
          <p:cNvPr id="4" name="Picture 3">
            <a:extLst>
              <a:ext uri="{FF2B5EF4-FFF2-40B4-BE49-F238E27FC236}">
                <a16:creationId xmlns="" xmlns:a16="http://schemas.microsoft.com/office/drawing/2014/main" id="{BF83C055-5895-411B-ACA9-145FACFF257A}"/>
              </a:ext>
            </a:extLst>
          </p:cNvPr>
          <p:cNvPicPr>
            <a:picLocks noChangeAspect="1"/>
          </p:cNvPicPr>
          <p:nvPr/>
        </p:nvPicPr>
        <p:blipFill>
          <a:blip r:embed="rId3"/>
          <a:stretch>
            <a:fillRect/>
          </a:stretch>
        </p:blipFill>
        <p:spPr>
          <a:xfrm>
            <a:off x="5552501" y="547165"/>
            <a:ext cx="2941504" cy="4616011"/>
          </a:xfrm>
          <a:prstGeom prst="rect">
            <a:avLst/>
          </a:prstGeom>
        </p:spPr>
      </p:pic>
    </p:spTree>
    <p:extLst>
      <p:ext uri="{BB962C8B-B14F-4D97-AF65-F5344CB8AC3E}">
        <p14:creationId xmlns:p14="http://schemas.microsoft.com/office/powerpoint/2010/main" val="49505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Troubleshoot EtherChannel Example (Cont.)</a:t>
            </a:r>
          </a:p>
        </p:txBody>
      </p:sp>
      <p:sp>
        <p:nvSpPr>
          <p:cNvPr id="6" name="Content Placeholder 5">
            <a:extLst>
              <a:ext uri="{FF2B5EF4-FFF2-40B4-BE49-F238E27FC236}">
                <a16:creationId xmlns="" xmlns:a16="http://schemas.microsoft.com/office/drawing/2014/main" id="{8172A352-7588-436F-88AF-722A69C3732C}"/>
              </a:ext>
            </a:extLst>
          </p:cNvPr>
          <p:cNvSpPr>
            <a:spLocks noGrp="1"/>
          </p:cNvSpPr>
          <p:nvPr>
            <p:ph idx="1"/>
          </p:nvPr>
        </p:nvSpPr>
        <p:spPr>
          <a:xfrm>
            <a:off x="474662" y="731837"/>
            <a:ext cx="8280057" cy="1919923"/>
          </a:xfrm>
        </p:spPr>
        <p:txBody>
          <a:bodyPr/>
          <a:lstStyle/>
          <a:p>
            <a:pPr marL="0" indent="0" algn="l"/>
            <a:r>
              <a:rPr lang="en-US" sz="1600" b="1" dirty="0">
                <a:solidFill>
                  <a:srgbClr val="000000"/>
                </a:solidFill>
              </a:rPr>
              <a:t>Step 3: Correct the Misconfiguration: </a:t>
            </a:r>
            <a:r>
              <a:rPr lang="en-US" sz="1600" dirty="0">
                <a:solidFill>
                  <a:srgbClr val="000000"/>
                </a:solidFill>
              </a:rPr>
              <a:t>To correct the issue, the PAgP mode on the EtherChannel is changed to desirable.</a:t>
            </a:r>
          </a:p>
          <a:p>
            <a:pPr marL="0" indent="0" algn="l"/>
            <a:r>
              <a:rPr lang="en-US" sz="1600" b="1" dirty="0">
                <a:solidFill>
                  <a:srgbClr val="000000"/>
                </a:solidFill>
              </a:rPr>
              <a:t>Note</a:t>
            </a:r>
            <a:r>
              <a:rPr lang="en-US" sz="1600" dirty="0">
                <a:solidFill>
                  <a:srgbClr val="000000"/>
                </a:solidFill>
              </a:rPr>
              <a:t>: EtherChannel and STP must interoperate. For this reason, the order in which EtherChannel-related commands are entered is important, which is why you see interface Port-Channel 1 removed and then re-added with the </a:t>
            </a:r>
            <a:r>
              <a:rPr lang="en-US" sz="1600" b="1" dirty="0">
                <a:solidFill>
                  <a:srgbClr val="000000"/>
                </a:solidFill>
              </a:rPr>
              <a:t>channel-group</a:t>
            </a:r>
            <a:r>
              <a:rPr lang="en-US" sz="1600" dirty="0">
                <a:solidFill>
                  <a:srgbClr val="000000"/>
                </a:solidFill>
              </a:rPr>
              <a:t> command, as opposed to directly changed</a:t>
            </a:r>
            <a:r>
              <a:rPr lang="en-US" sz="1600" dirty="0">
                <a:solidFill>
                  <a:srgbClr val="FF0000"/>
                </a:solidFill>
              </a:rPr>
              <a:t>. If one tries to change the configuration directly, STP errors cause the associated ports to go into blocking or errdisabled state</a:t>
            </a:r>
            <a:r>
              <a:rPr lang="en-US" sz="1600" dirty="0">
                <a:solidFill>
                  <a:srgbClr val="000000"/>
                </a:solidFill>
              </a:rPr>
              <a:t>.</a:t>
            </a:r>
          </a:p>
          <a:p>
            <a:pPr marL="0" indent="0" algn="l"/>
            <a:endParaRPr lang="en-US" sz="1200" dirty="0">
              <a:solidFill>
                <a:srgbClr val="000000"/>
              </a:solidFill>
            </a:endParaRPr>
          </a:p>
        </p:txBody>
      </p:sp>
      <p:pic>
        <p:nvPicPr>
          <p:cNvPr id="7" name="Picture 6">
            <a:extLst>
              <a:ext uri="{FF2B5EF4-FFF2-40B4-BE49-F238E27FC236}">
                <a16:creationId xmlns="" xmlns:a16="http://schemas.microsoft.com/office/drawing/2014/main" id="{20F4F1D5-F23F-4DA6-8F4C-9417B4592CFA}"/>
              </a:ext>
            </a:extLst>
          </p:cNvPr>
          <p:cNvPicPr>
            <a:picLocks noChangeAspect="1"/>
          </p:cNvPicPr>
          <p:nvPr/>
        </p:nvPicPr>
        <p:blipFill>
          <a:blip r:embed="rId3"/>
          <a:stretch>
            <a:fillRect/>
          </a:stretch>
        </p:blipFill>
        <p:spPr>
          <a:xfrm>
            <a:off x="3016967" y="2571750"/>
            <a:ext cx="3110065" cy="2167621"/>
          </a:xfrm>
          <a:prstGeom prst="rect">
            <a:avLst/>
          </a:prstGeom>
        </p:spPr>
      </p:pic>
    </p:spTree>
    <p:extLst>
      <p:ext uri="{BB962C8B-B14F-4D97-AF65-F5344CB8AC3E}">
        <p14:creationId xmlns:p14="http://schemas.microsoft.com/office/powerpoint/2010/main" val="32316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Troubleshoot EtherChannel Example (Cont.)</a:t>
            </a:r>
          </a:p>
        </p:txBody>
      </p:sp>
      <p:sp>
        <p:nvSpPr>
          <p:cNvPr id="6" name="Content Placeholder 5">
            <a:extLst>
              <a:ext uri="{FF2B5EF4-FFF2-40B4-BE49-F238E27FC236}">
                <a16:creationId xmlns="" xmlns:a16="http://schemas.microsoft.com/office/drawing/2014/main" id="{8172A352-7588-436F-88AF-722A69C3732C}"/>
              </a:ext>
            </a:extLst>
          </p:cNvPr>
          <p:cNvSpPr>
            <a:spLocks noGrp="1"/>
          </p:cNvSpPr>
          <p:nvPr>
            <p:ph idx="1"/>
          </p:nvPr>
        </p:nvSpPr>
        <p:spPr>
          <a:xfrm>
            <a:off x="474662" y="731837"/>
            <a:ext cx="8280057" cy="625689"/>
          </a:xfrm>
        </p:spPr>
        <p:txBody>
          <a:bodyPr/>
          <a:lstStyle/>
          <a:p>
            <a:pPr marL="0" indent="0" algn="l"/>
            <a:r>
              <a:rPr lang="en-US" sz="1600" b="1" dirty="0">
                <a:solidFill>
                  <a:srgbClr val="000000"/>
                </a:solidFill>
              </a:rPr>
              <a:t>Step 4. Verify EtherChannel is Operational: </a:t>
            </a:r>
            <a:r>
              <a:rPr lang="en-US" sz="1600" dirty="0">
                <a:solidFill>
                  <a:srgbClr val="000000"/>
                </a:solidFill>
              </a:rPr>
              <a:t>The EtherChannel is now active as verified by the output of the </a:t>
            </a:r>
            <a:r>
              <a:rPr lang="en-US" sz="1600" b="1" dirty="0">
                <a:solidFill>
                  <a:srgbClr val="000000"/>
                </a:solidFill>
              </a:rPr>
              <a:t>show etherchannel summary</a:t>
            </a:r>
            <a:r>
              <a:rPr lang="en-US" sz="1600" dirty="0">
                <a:solidFill>
                  <a:srgbClr val="000000"/>
                </a:solidFill>
              </a:rPr>
              <a:t> command.</a:t>
            </a:r>
          </a:p>
          <a:p>
            <a:pPr marL="0" indent="0" algn="l"/>
            <a:endParaRPr lang="en-US" sz="1400" dirty="0">
              <a:solidFill>
                <a:srgbClr val="000000"/>
              </a:solidFill>
            </a:endParaRPr>
          </a:p>
        </p:txBody>
      </p:sp>
      <p:pic>
        <p:nvPicPr>
          <p:cNvPr id="2" name="Picture 1">
            <a:extLst>
              <a:ext uri="{FF2B5EF4-FFF2-40B4-BE49-F238E27FC236}">
                <a16:creationId xmlns="" xmlns:a16="http://schemas.microsoft.com/office/drawing/2014/main" id="{39A1859B-EF71-4142-9BF4-7E584AFDB803}"/>
              </a:ext>
            </a:extLst>
          </p:cNvPr>
          <p:cNvPicPr>
            <a:picLocks noChangeAspect="1"/>
          </p:cNvPicPr>
          <p:nvPr/>
        </p:nvPicPr>
        <p:blipFill>
          <a:blip r:embed="rId3"/>
          <a:stretch>
            <a:fillRect/>
          </a:stretch>
        </p:blipFill>
        <p:spPr>
          <a:xfrm>
            <a:off x="2325167" y="1357526"/>
            <a:ext cx="4493665" cy="3064208"/>
          </a:xfrm>
          <a:prstGeom prst="rect">
            <a:avLst/>
          </a:prstGeom>
        </p:spPr>
      </p:pic>
    </p:spTree>
    <p:extLst>
      <p:ext uri="{BB962C8B-B14F-4D97-AF65-F5344CB8AC3E}">
        <p14:creationId xmlns:p14="http://schemas.microsoft.com/office/powerpoint/2010/main" val="265398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a:solidFill>
            <a:srgbClr val="FFFF00"/>
          </a:solidFill>
        </p:spPr>
        <p:txBody>
          <a:bodyPr/>
          <a:lstStyle/>
          <a:p>
            <a:r>
              <a:rPr lang="en-US" sz="2400" dirty="0"/>
              <a:t>Packet Tracer – Troubleshoot EtherChannel</a:t>
            </a:r>
          </a:p>
        </p:txBody>
      </p:sp>
      <p:sp>
        <p:nvSpPr>
          <p:cNvPr id="6" name="Content Placeholder 5">
            <a:extLst>
              <a:ext uri="{FF2B5EF4-FFF2-40B4-BE49-F238E27FC236}">
                <a16:creationId xmlns="" xmlns:a16="http://schemas.microsoft.com/office/drawing/2014/main" id="{8172A352-7588-436F-88AF-722A69C3732C}"/>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complete the following:</a:t>
            </a:r>
          </a:p>
          <a:p>
            <a:pPr marL="285750" indent="-285750" algn="l">
              <a:buFont typeface="Arial" panose="020B0604020202020204" pitchFamily="34" charset="0"/>
              <a:buChar char="•"/>
            </a:pPr>
            <a:r>
              <a:rPr lang="en-US" sz="1800" dirty="0">
                <a:solidFill>
                  <a:srgbClr val="000000"/>
                </a:solidFill>
              </a:rPr>
              <a:t>Examine the Physical Layer and Correct Switch Port Mode Issues</a:t>
            </a:r>
          </a:p>
          <a:p>
            <a:pPr marL="285750" indent="-285750" algn="l">
              <a:buFont typeface="Arial" panose="020B0604020202020204" pitchFamily="34" charset="0"/>
              <a:buChar char="•"/>
            </a:pPr>
            <a:r>
              <a:rPr lang="en-US" sz="1800" dirty="0">
                <a:solidFill>
                  <a:srgbClr val="000000"/>
                </a:solidFill>
              </a:rPr>
              <a:t>Identify and Correct Port Channel Assignment Issues</a:t>
            </a:r>
          </a:p>
          <a:p>
            <a:pPr marL="285750" indent="-285750" algn="l">
              <a:buFont typeface="Arial" panose="020B0604020202020204" pitchFamily="34" charset="0"/>
              <a:buChar char="•"/>
            </a:pPr>
            <a:r>
              <a:rPr lang="en-US" sz="1800" dirty="0">
                <a:solidFill>
                  <a:srgbClr val="000000"/>
                </a:solidFill>
              </a:rPr>
              <a:t>Identify and Correct Port Channel Assignment Issues</a:t>
            </a:r>
          </a:p>
        </p:txBody>
      </p:sp>
    </p:spTree>
    <p:extLst>
      <p:ext uri="{BB962C8B-B14F-4D97-AF65-F5344CB8AC3E}">
        <p14:creationId xmlns:p14="http://schemas.microsoft.com/office/powerpoint/2010/main" val="425644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 xmlns:a16="http://schemas.microsoft.com/office/drawing/2014/main" id="{E3E700E2-AB32-4630-A1A1-30A714E3E83C}"/>
              </a:ext>
            </a:extLst>
          </p:cNvPr>
          <p:cNvSpPr>
            <a:spLocks noGrp="1"/>
          </p:cNvSpPr>
          <p:nvPr>
            <p:ph type="title"/>
          </p:nvPr>
        </p:nvSpPr>
        <p:spPr/>
        <p:txBody>
          <a:bodyPr/>
          <a:lstStyle/>
          <a:p>
            <a:r>
              <a:rPr lang="cs-CZ" dirty="0"/>
              <a:t>Příklad: </a:t>
            </a:r>
            <a:r>
              <a:rPr lang="cs-CZ" dirty="0">
                <a:solidFill>
                  <a:srgbClr val="FF0000"/>
                </a:solidFill>
              </a:rPr>
              <a:t>Co uděláme jako první u </a:t>
            </a:r>
            <a:r>
              <a:rPr lang="cs-CZ" dirty="0" err="1">
                <a:solidFill>
                  <a:srgbClr val="FF0000"/>
                </a:solidFill>
              </a:rPr>
              <a:t>load</a:t>
            </a:r>
            <a:r>
              <a:rPr lang="cs-CZ" dirty="0">
                <a:solidFill>
                  <a:srgbClr val="FF0000"/>
                </a:solidFill>
              </a:rPr>
              <a:t> </a:t>
            </a:r>
            <a:r>
              <a:rPr lang="cs-CZ" dirty="0" err="1">
                <a:solidFill>
                  <a:srgbClr val="FF0000"/>
                </a:solidFill>
              </a:rPr>
              <a:t>balancingu</a:t>
            </a:r>
            <a:r>
              <a:rPr lang="cs-CZ" dirty="0">
                <a:solidFill>
                  <a:srgbClr val="FF0000"/>
                </a:solidFill>
              </a:rPr>
              <a:t>?</a:t>
            </a:r>
          </a:p>
        </p:txBody>
      </p:sp>
      <p:pic>
        <p:nvPicPr>
          <p:cNvPr id="4" name="Zástupný obsah 6">
            <a:extLst>
              <a:ext uri="{FF2B5EF4-FFF2-40B4-BE49-F238E27FC236}">
                <a16:creationId xmlns="" xmlns:a16="http://schemas.microsoft.com/office/drawing/2014/main" id="{C9BB3C4D-43BD-4F9F-B2F9-A7B6242F43B0}"/>
              </a:ext>
            </a:extLst>
          </p:cNvPr>
          <p:cNvPicPr>
            <a:picLocks noGrp="1" noChangeAspect="1"/>
          </p:cNvPicPr>
          <p:nvPr>
            <p:ph idx="1"/>
          </p:nvPr>
        </p:nvPicPr>
        <p:blipFill>
          <a:blip r:embed="rId2"/>
          <a:stretch>
            <a:fillRect/>
          </a:stretch>
        </p:blipFill>
        <p:spPr>
          <a:xfrm>
            <a:off x="2001408" y="1257733"/>
            <a:ext cx="5143781" cy="3073400"/>
          </a:xfrm>
        </p:spPr>
      </p:pic>
    </p:spTree>
    <p:extLst>
      <p:ext uri="{BB962C8B-B14F-4D97-AF65-F5344CB8AC3E}">
        <p14:creationId xmlns:p14="http://schemas.microsoft.com/office/powerpoint/2010/main" val="5123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 xmlns:a16="http://schemas.microsoft.com/office/drawing/2014/main" id="{A5DADB43-CFC3-46E1-9856-7C2A5442AA82}"/>
              </a:ext>
            </a:extLst>
          </p:cNvPr>
          <p:cNvPicPr>
            <a:picLocks noGrp="1" noChangeAspect="1"/>
          </p:cNvPicPr>
          <p:nvPr>
            <p:ph idx="1"/>
          </p:nvPr>
        </p:nvPicPr>
        <p:blipFill>
          <a:blip r:embed="rId2"/>
          <a:stretch>
            <a:fillRect/>
          </a:stretch>
        </p:blipFill>
        <p:spPr>
          <a:xfrm>
            <a:off x="1326548" y="1383218"/>
            <a:ext cx="6576630" cy="3002540"/>
          </a:xfrm>
        </p:spPr>
      </p:pic>
      <p:sp>
        <p:nvSpPr>
          <p:cNvPr id="3" name="Nadpis 2">
            <a:extLst>
              <a:ext uri="{FF2B5EF4-FFF2-40B4-BE49-F238E27FC236}">
                <a16:creationId xmlns="" xmlns:a16="http://schemas.microsoft.com/office/drawing/2014/main" id="{DD10A05D-C7D8-4794-BA84-E54754C68B92}"/>
              </a:ext>
            </a:extLst>
          </p:cNvPr>
          <p:cNvSpPr>
            <a:spLocks noGrp="1"/>
          </p:cNvSpPr>
          <p:nvPr>
            <p:ph type="title"/>
          </p:nvPr>
        </p:nvSpPr>
        <p:spPr/>
        <p:txBody>
          <a:bodyPr/>
          <a:lstStyle/>
          <a:p>
            <a:r>
              <a:rPr lang="cs-CZ" dirty="0"/>
              <a:t>1.Koukneme se, co je default</a:t>
            </a:r>
          </a:p>
        </p:txBody>
      </p:sp>
    </p:spTree>
    <p:extLst>
      <p:ext uri="{BB962C8B-B14F-4D97-AF65-F5344CB8AC3E}">
        <p14:creationId xmlns:p14="http://schemas.microsoft.com/office/powerpoint/2010/main" val="25539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6">
            <a:extLst>
              <a:ext uri="{FF2B5EF4-FFF2-40B4-BE49-F238E27FC236}">
                <a16:creationId xmlns="" xmlns:a16="http://schemas.microsoft.com/office/drawing/2014/main" id="{50C0FF40-3353-4C77-8641-724B803DFC8F}"/>
              </a:ext>
            </a:extLst>
          </p:cNvPr>
          <p:cNvPicPr>
            <a:picLocks noGrp="1" noChangeAspect="1"/>
          </p:cNvPicPr>
          <p:nvPr>
            <p:ph idx="1"/>
          </p:nvPr>
        </p:nvPicPr>
        <p:blipFill>
          <a:blip r:embed="rId2"/>
          <a:stretch>
            <a:fillRect/>
          </a:stretch>
        </p:blipFill>
        <p:spPr>
          <a:xfrm>
            <a:off x="2042972" y="1347788"/>
            <a:ext cx="5143781" cy="3073400"/>
          </a:xfrm>
        </p:spPr>
      </p:pic>
      <p:sp>
        <p:nvSpPr>
          <p:cNvPr id="3" name="Nadpis 2">
            <a:extLst>
              <a:ext uri="{FF2B5EF4-FFF2-40B4-BE49-F238E27FC236}">
                <a16:creationId xmlns="" xmlns:a16="http://schemas.microsoft.com/office/drawing/2014/main" id="{FA2AB9AB-E232-4208-8E59-092484B3F75B}"/>
              </a:ext>
            </a:extLst>
          </p:cNvPr>
          <p:cNvSpPr>
            <a:spLocks noGrp="1"/>
          </p:cNvSpPr>
          <p:nvPr>
            <p:ph type="title"/>
          </p:nvPr>
        </p:nvSpPr>
        <p:spPr/>
        <p:txBody>
          <a:bodyPr/>
          <a:lstStyle/>
          <a:p>
            <a:r>
              <a:rPr lang="cs-CZ" dirty="0">
                <a:solidFill>
                  <a:srgbClr val="FF0000"/>
                </a:solidFill>
              </a:rPr>
              <a:t>Je to pro tento typický případ dobrá volba?</a:t>
            </a:r>
          </a:p>
        </p:txBody>
      </p:sp>
    </p:spTree>
    <p:extLst>
      <p:ext uri="{BB962C8B-B14F-4D97-AF65-F5344CB8AC3E}">
        <p14:creationId xmlns:p14="http://schemas.microsoft.com/office/powerpoint/2010/main" val="294879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 xmlns:a16="http://schemas.microsoft.com/office/drawing/2014/main" id="{B372EA63-5396-4118-A5E8-BD9DC231E3BB}"/>
              </a:ext>
            </a:extLst>
          </p:cNvPr>
          <p:cNvSpPr>
            <a:spLocks noGrp="1"/>
          </p:cNvSpPr>
          <p:nvPr>
            <p:ph idx="1"/>
          </p:nvPr>
        </p:nvSpPr>
        <p:spPr/>
        <p:txBody>
          <a:bodyPr/>
          <a:lstStyle/>
          <a:p>
            <a:endParaRPr lang="cs-CZ"/>
          </a:p>
        </p:txBody>
      </p:sp>
      <p:sp>
        <p:nvSpPr>
          <p:cNvPr id="3" name="Nadpis 2">
            <a:extLst>
              <a:ext uri="{FF2B5EF4-FFF2-40B4-BE49-F238E27FC236}">
                <a16:creationId xmlns="" xmlns:a16="http://schemas.microsoft.com/office/drawing/2014/main" id="{2E67E5BA-371D-4CF7-96E3-29B1789E24BB}"/>
              </a:ext>
            </a:extLst>
          </p:cNvPr>
          <p:cNvSpPr>
            <a:spLocks noGrp="1"/>
          </p:cNvSpPr>
          <p:nvPr>
            <p:ph type="title"/>
          </p:nvPr>
        </p:nvSpPr>
        <p:spPr/>
        <p:txBody>
          <a:bodyPr/>
          <a:lstStyle/>
          <a:p>
            <a:r>
              <a:rPr lang="cs-CZ" dirty="0"/>
              <a:t>Směrem k serveru je to fajn, ale zpětně ne</a:t>
            </a:r>
          </a:p>
        </p:txBody>
      </p:sp>
      <p:pic>
        <p:nvPicPr>
          <p:cNvPr id="4" name="Zástupný obsah 6">
            <a:extLst>
              <a:ext uri="{FF2B5EF4-FFF2-40B4-BE49-F238E27FC236}">
                <a16:creationId xmlns="" xmlns:a16="http://schemas.microsoft.com/office/drawing/2014/main" id="{7EDA0371-F152-49D3-9AF4-938E9DDDC8F6}"/>
              </a:ext>
            </a:extLst>
          </p:cNvPr>
          <p:cNvPicPr>
            <a:picLocks noChangeAspect="1"/>
          </p:cNvPicPr>
          <p:nvPr/>
        </p:nvPicPr>
        <p:blipFill>
          <a:blip r:embed="rId2"/>
          <a:stretch>
            <a:fillRect/>
          </a:stretch>
        </p:blipFill>
        <p:spPr>
          <a:xfrm>
            <a:off x="2042972" y="1347788"/>
            <a:ext cx="5143781" cy="3073400"/>
          </a:xfrm>
          <a:prstGeom prst="rect">
            <a:avLst/>
          </a:prstGeom>
        </p:spPr>
      </p:pic>
    </p:spTree>
    <p:extLst>
      <p:ext uri="{BB962C8B-B14F-4D97-AF65-F5344CB8AC3E}">
        <p14:creationId xmlns:p14="http://schemas.microsoft.com/office/powerpoint/2010/main" val="98606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 xmlns:a16="http://schemas.microsoft.com/office/drawing/2014/main" id="{74128427-5425-43FD-9941-B183398216D7}"/>
              </a:ext>
            </a:extLst>
          </p:cNvPr>
          <p:cNvPicPr>
            <a:picLocks noGrp="1" noChangeAspect="1"/>
          </p:cNvPicPr>
          <p:nvPr>
            <p:ph idx="1"/>
          </p:nvPr>
        </p:nvPicPr>
        <p:blipFill>
          <a:blip r:embed="rId2"/>
          <a:stretch>
            <a:fillRect/>
          </a:stretch>
        </p:blipFill>
        <p:spPr>
          <a:xfrm>
            <a:off x="1999442" y="1561807"/>
            <a:ext cx="4602879" cy="2469094"/>
          </a:xfrm>
        </p:spPr>
      </p:pic>
      <p:sp>
        <p:nvSpPr>
          <p:cNvPr id="3" name="Nadpis 2">
            <a:extLst>
              <a:ext uri="{FF2B5EF4-FFF2-40B4-BE49-F238E27FC236}">
                <a16:creationId xmlns="" xmlns:a16="http://schemas.microsoft.com/office/drawing/2014/main" id="{4063E793-ED6D-4C9F-9337-04F67F7094CD}"/>
              </a:ext>
            </a:extLst>
          </p:cNvPr>
          <p:cNvSpPr>
            <a:spLocks noGrp="1"/>
          </p:cNvSpPr>
          <p:nvPr>
            <p:ph type="title"/>
          </p:nvPr>
        </p:nvSpPr>
        <p:spPr/>
        <p:txBody>
          <a:bodyPr/>
          <a:lstStyle/>
          <a:p>
            <a:r>
              <a:rPr lang="cs-CZ" dirty="0"/>
              <a:t>2. Zvážím proto další možnosti</a:t>
            </a:r>
          </a:p>
        </p:txBody>
      </p:sp>
      <p:sp>
        <p:nvSpPr>
          <p:cNvPr id="6" name="Rectangle 1">
            <a:extLst>
              <a:ext uri="{FF2B5EF4-FFF2-40B4-BE49-F238E27FC236}">
                <a16:creationId xmlns="" xmlns:a16="http://schemas.microsoft.com/office/drawing/2014/main" id="{E08500AE-61EC-47F5-85BE-2ABF7A478DDC}"/>
              </a:ext>
            </a:extLst>
          </p:cNvPr>
          <p:cNvSpPr>
            <a:spLocks noChangeArrowheads="1"/>
          </p:cNvSpPr>
          <p:nvPr/>
        </p:nvSpPr>
        <p:spPr bwMode="auto">
          <a:xfrm>
            <a:off x="2076680" y="4196286"/>
            <a:ext cx="5300228" cy="360329"/>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8252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rgbClr val="212529"/>
                </a:solidFill>
                <a:effectLst/>
                <a:latin typeface="SFMono-Regular"/>
              </a:rPr>
              <a:t>SW2</a:t>
            </a:r>
            <a:r>
              <a:rPr kumimoji="0" lang="cs-CZ" altLang="cs-CZ" b="0" i="0" u="none" strike="noStrike" cap="none" normalizeH="0" baseline="0" dirty="0">
                <a:ln>
                  <a:noFill/>
                </a:ln>
                <a:solidFill>
                  <a:srgbClr val="212529"/>
                </a:solidFill>
                <a:effectLst/>
                <a:latin typeface="SFMono-Regular"/>
              </a:rPr>
              <a:t>(</a:t>
            </a:r>
            <a:r>
              <a:rPr kumimoji="0" lang="cs-CZ" altLang="cs-CZ" b="0" i="0" u="none" strike="noStrike" cap="none" normalizeH="0" baseline="0" dirty="0" err="1">
                <a:ln>
                  <a:noFill/>
                </a:ln>
                <a:solidFill>
                  <a:srgbClr val="212529"/>
                </a:solidFill>
                <a:effectLst/>
                <a:latin typeface="SFMono-Regular"/>
              </a:rPr>
              <a:t>config</a:t>
            </a:r>
            <a:r>
              <a:rPr kumimoji="0" lang="cs-CZ" altLang="cs-CZ" b="0" i="0" u="none" strike="noStrike" cap="none" normalizeH="0" baseline="0" dirty="0">
                <a:ln>
                  <a:noFill/>
                </a:ln>
                <a:solidFill>
                  <a:srgbClr val="212529"/>
                </a:solidFill>
                <a:effectLst/>
                <a:latin typeface="SFMono-Regular"/>
              </a:rPr>
              <a:t>)#</a:t>
            </a:r>
            <a:r>
              <a:rPr kumimoji="0" lang="cs-CZ" altLang="cs-CZ" b="1" i="0" u="none" strike="noStrike" cap="none" normalizeH="0" baseline="0" dirty="0">
                <a:ln>
                  <a:noFill/>
                </a:ln>
                <a:solidFill>
                  <a:srgbClr val="212529"/>
                </a:solidFill>
                <a:effectLst/>
                <a:latin typeface="SFMono-Regular"/>
              </a:rPr>
              <a:t>port-channel </a:t>
            </a:r>
            <a:r>
              <a:rPr kumimoji="0" lang="cs-CZ" altLang="cs-CZ" b="1" i="0" u="none" strike="noStrike" cap="none" normalizeH="0" baseline="0" dirty="0" err="1">
                <a:ln>
                  <a:noFill/>
                </a:ln>
                <a:solidFill>
                  <a:srgbClr val="212529"/>
                </a:solidFill>
                <a:effectLst/>
                <a:latin typeface="SFMono-Regular"/>
              </a:rPr>
              <a:t>load</a:t>
            </a:r>
            <a:r>
              <a:rPr kumimoji="0" lang="cs-CZ" altLang="cs-CZ" b="1" i="0" u="none" strike="noStrike" cap="none" normalizeH="0" baseline="0" dirty="0">
                <a:ln>
                  <a:noFill/>
                </a:ln>
                <a:solidFill>
                  <a:srgbClr val="212529"/>
                </a:solidFill>
                <a:effectLst/>
                <a:latin typeface="SFMono-Regular"/>
              </a:rPr>
              <a:t>-balance </a:t>
            </a:r>
            <a:r>
              <a:rPr kumimoji="0" lang="cs-CZ" altLang="cs-CZ" b="1" i="0" u="none" strike="noStrike" cap="none" normalizeH="0" baseline="0" dirty="0" err="1">
                <a:ln>
                  <a:noFill/>
                </a:ln>
                <a:solidFill>
                  <a:srgbClr val="212529"/>
                </a:solidFill>
                <a:effectLst/>
                <a:latin typeface="SFMono-Regular"/>
              </a:rPr>
              <a:t>dst</a:t>
            </a:r>
            <a:r>
              <a:rPr kumimoji="0" lang="cs-CZ" altLang="cs-CZ" b="1" i="0" u="none" strike="noStrike" cap="none" normalizeH="0" baseline="0" dirty="0">
                <a:ln>
                  <a:noFill/>
                </a:ln>
                <a:solidFill>
                  <a:srgbClr val="212529"/>
                </a:solidFill>
                <a:effectLst/>
                <a:latin typeface="SFMono-Regular"/>
              </a:rPr>
              <a:t>-mac</a:t>
            </a:r>
            <a:r>
              <a:rPr kumimoji="0" lang="cs-CZ" altLang="cs-CZ" b="0" i="0" u="none" strike="noStrike" cap="none" normalizeH="0" baseline="0" dirty="0">
                <a:ln>
                  <a:noFill/>
                </a:ln>
                <a:solidFill>
                  <a:schemeClr val="tx1"/>
                </a:solidFill>
                <a:effectLst/>
              </a:rPr>
              <a:t> </a:t>
            </a:r>
            <a:endParaRPr kumimoji="0" lang="cs-CZ" altLang="cs-CZ"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5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 xmlns:a16="http://schemas.microsoft.com/office/drawing/2014/main" id="{350091B0-7B84-4635-8E7B-A20AC716CF66}"/>
              </a:ext>
            </a:extLst>
          </p:cNvPr>
          <p:cNvSpPr>
            <a:spLocks noGrp="1"/>
          </p:cNvSpPr>
          <p:nvPr>
            <p:ph type="title"/>
          </p:nvPr>
        </p:nvSpPr>
        <p:spPr>
          <a:xfrm>
            <a:off x="437766" y="341313"/>
            <a:ext cx="8345488" cy="380453"/>
          </a:xfrm>
        </p:spPr>
        <p:txBody>
          <a:bodyPr/>
          <a:lstStyle/>
          <a:p>
            <a:r>
              <a:rPr lang="en-US" dirty="0"/>
              <a:t>Troubleshooting</a:t>
            </a:r>
            <a:r>
              <a:rPr lang="cs-CZ" dirty="0"/>
              <a:t>: </a:t>
            </a:r>
            <a:r>
              <a:rPr lang="cs-CZ"/>
              <a:t>špatný mód</a:t>
            </a:r>
            <a:r>
              <a:rPr lang="en-US" dirty="0"/>
              <a:t/>
            </a:r>
            <a:br>
              <a:rPr lang="en-US" dirty="0"/>
            </a:br>
            <a:r>
              <a:rPr lang="en-US" sz="1200" i="1" dirty="0"/>
              <a:t>https://networklessons.com/switching/troubleshooting-etherchannel</a:t>
            </a:r>
            <a:endParaRPr lang="cs-CZ" sz="1200" i="1" dirty="0"/>
          </a:p>
        </p:txBody>
      </p:sp>
      <p:pic>
        <p:nvPicPr>
          <p:cNvPr id="6" name="Zástupný obsah 5">
            <a:extLst>
              <a:ext uri="{FF2B5EF4-FFF2-40B4-BE49-F238E27FC236}">
                <a16:creationId xmlns="" xmlns:a16="http://schemas.microsoft.com/office/drawing/2014/main" id="{4A628541-F105-491E-91C9-A26FA612F212}"/>
              </a:ext>
            </a:extLst>
          </p:cNvPr>
          <p:cNvPicPr>
            <a:picLocks noGrp="1" noChangeAspect="1"/>
          </p:cNvPicPr>
          <p:nvPr>
            <p:ph idx="1"/>
          </p:nvPr>
        </p:nvPicPr>
        <p:blipFill>
          <a:blip r:embed="rId2"/>
          <a:stretch>
            <a:fillRect/>
          </a:stretch>
        </p:blipFill>
        <p:spPr>
          <a:xfrm>
            <a:off x="1277590" y="1867359"/>
            <a:ext cx="6824111" cy="1521208"/>
          </a:xfrm>
          <a:prstGeom prst="rect">
            <a:avLst/>
          </a:prstGeom>
        </p:spPr>
      </p:pic>
    </p:spTree>
    <p:extLst>
      <p:ext uri="{BB962C8B-B14F-4D97-AF65-F5344CB8AC3E}">
        <p14:creationId xmlns:p14="http://schemas.microsoft.com/office/powerpoint/2010/main" val="293882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EtherChannel</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Troubleshoot EtherChannel on switched links.</a:t>
            </a:r>
            <a:endParaRPr lang="en-US" altLang="en-US" sz="500" dirty="0">
              <a:solidFill>
                <a:schemeClr val="tx1"/>
              </a:solidFill>
            </a:endParaRPr>
          </a:p>
          <a:p>
            <a:endParaRPr lang="en-US" dirty="0"/>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4208402746"/>
              </p:ext>
            </p:extLst>
          </p:nvPr>
        </p:nvGraphicFramePr>
        <p:xfrm>
          <a:off x="655782" y="1732166"/>
          <a:ext cx="7555085" cy="1634490"/>
        </p:xfrm>
        <a:graphic>
          <a:graphicData uri="http://schemas.openxmlformats.org/drawingml/2006/table">
            <a:tbl>
              <a:tblPr firstRow="1" bandRow="1">
                <a:tableStyleId>{5C22544A-7EE6-4342-B048-85BDC9FD1C3A}</a:tableStyleId>
              </a:tblPr>
              <a:tblGrid>
                <a:gridCol w="3225845">
                  <a:extLst>
                    <a:ext uri="{9D8B030D-6E8A-4147-A177-3AD203B41FA5}">
                      <a16:colId xmlns="" xmlns:a16="http://schemas.microsoft.com/office/drawing/2014/main" val="2579019526"/>
                    </a:ext>
                  </a:extLst>
                </a:gridCol>
                <a:gridCol w="4329240">
                  <a:extLst>
                    <a:ext uri="{9D8B030D-6E8A-4147-A177-3AD203B41FA5}">
                      <a16:colId xmlns=""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 xmlns:a16="http://schemas.microsoft.com/office/drawing/2014/main" val="742401779"/>
                  </a:ext>
                </a:extLst>
              </a:tr>
              <a:tr h="370840">
                <a:tc>
                  <a:txBody>
                    <a:bodyPr/>
                    <a:lstStyle/>
                    <a:p>
                      <a:pPr fontAlgn="ctr"/>
                      <a:r>
                        <a:rPr lang="en-US" b="1" dirty="0">
                          <a:solidFill>
                            <a:schemeClr val="bg1"/>
                          </a:solidFill>
                          <a:effectLst/>
                        </a:rPr>
                        <a:t>EtherChannel Operation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EtherChannel technology.</a:t>
                      </a:r>
                    </a:p>
                  </a:txBody>
                  <a:tcPr marL="47625" marR="47625" marT="47625" marB="47625" anchor="ctr"/>
                </a:tc>
                <a:extLst>
                  <a:ext uri="{0D108BD9-81ED-4DB2-BD59-A6C34878D82A}">
                    <a16:rowId xmlns="" xmlns:a16="http://schemas.microsoft.com/office/drawing/2014/main" val="3150950737"/>
                  </a:ext>
                </a:extLst>
              </a:tr>
              <a:tr h="370840">
                <a:tc>
                  <a:txBody>
                    <a:bodyPr/>
                    <a:lstStyle/>
                    <a:p>
                      <a:pPr fontAlgn="ctr"/>
                      <a:r>
                        <a:rPr lang="en-US" b="1" dirty="0">
                          <a:solidFill>
                            <a:schemeClr val="bg1"/>
                          </a:solidFill>
                          <a:effectLst/>
                        </a:rPr>
                        <a:t>Configure EtherChannel</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EtherChannel.</a:t>
                      </a:r>
                    </a:p>
                  </a:txBody>
                  <a:tcPr marL="47625" marR="47625" marT="47625" marB="47625" anchor="ctr"/>
                </a:tc>
                <a:extLst>
                  <a:ext uri="{0D108BD9-81ED-4DB2-BD59-A6C34878D82A}">
                    <a16:rowId xmlns="" xmlns:a16="http://schemas.microsoft.com/office/drawing/2014/main" val="2772085455"/>
                  </a:ext>
                </a:extLst>
              </a:tr>
              <a:tr h="370840">
                <a:tc>
                  <a:txBody>
                    <a:bodyPr/>
                    <a:lstStyle/>
                    <a:p>
                      <a:pPr fontAlgn="ctr"/>
                      <a:r>
                        <a:rPr lang="en-US" b="1" dirty="0">
                          <a:solidFill>
                            <a:schemeClr val="bg1"/>
                          </a:solidFill>
                          <a:effectLst/>
                        </a:rPr>
                        <a:t>Verify and Troubleshoot EtherChannel</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Troubleshoot EtherChannel.</a:t>
                      </a:r>
                    </a:p>
                  </a:txBody>
                  <a:tcPr marL="47625" marR="47625" marT="47625" marB="47625" anchor="ctr"/>
                </a:tc>
                <a:extLst>
                  <a:ext uri="{0D108BD9-81ED-4DB2-BD59-A6C34878D82A}">
                    <a16:rowId xmlns=""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obsah 1">
            <a:extLst>
              <a:ext uri="{FF2B5EF4-FFF2-40B4-BE49-F238E27FC236}">
                <a16:creationId xmlns="" xmlns:a16="http://schemas.microsoft.com/office/drawing/2014/main" id="{39B081E7-1747-4F7E-9197-B2025732F30D}"/>
              </a:ext>
            </a:extLst>
          </p:cNvPr>
          <p:cNvSpPr>
            <a:spLocks noGrp="1"/>
          </p:cNvSpPr>
          <p:nvPr>
            <p:ph idx="1"/>
          </p:nvPr>
        </p:nvSpPr>
        <p:spPr>
          <a:xfrm>
            <a:off x="437766" y="1177025"/>
            <a:ext cx="8280057" cy="3279297"/>
          </a:xfrm>
        </p:spPr>
        <p:txBody>
          <a:bodyPr/>
          <a:lstStyle/>
          <a:p>
            <a:pPr algn="l"/>
            <a:r>
              <a:rPr lang="cs-CZ" sz="1400" dirty="0">
                <a:solidFill>
                  <a:schemeClr val="tx1">
                    <a:lumMod val="50000"/>
                  </a:schemeClr>
                </a:solidFill>
              </a:rPr>
              <a:t>Téma 6.1</a:t>
            </a:r>
          </a:p>
          <a:p>
            <a:pPr algn="l"/>
            <a:r>
              <a:rPr lang="cs-CZ" sz="1400" dirty="0">
                <a:solidFill>
                  <a:schemeClr val="tx1">
                    <a:lumMod val="50000"/>
                  </a:schemeClr>
                </a:solidFill>
              </a:rPr>
              <a:t>Jaký je účel protokolů pro vyjednávání </a:t>
            </a:r>
            <a:r>
              <a:rPr lang="cs-CZ" sz="1400" dirty="0" err="1">
                <a:solidFill>
                  <a:schemeClr val="tx1">
                    <a:lumMod val="50000"/>
                  </a:schemeClr>
                </a:solidFill>
              </a:rPr>
              <a:t>EtherChannel</a:t>
            </a:r>
            <a:r>
              <a:rPr lang="cs-CZ" sz="1400" dirty="0">
                <a:solidFill>
                  <a:schemeClr val="tx1">
                    <a:lumMod val="50000"/>
                  </a:schemeClr>
                </a:solidFill>
              </a:rPr>
              <a:t>?</a:t>
            </a:r>
          </a:p>
          <a:p>
            <a:pPr algn="l"/>
            <a:r>
              <a:rPr lang="cs-CZ" sz="1400" dirty="0">
                <a:solidFill>
                  <a:schemeClr val="tx1">
                    <a:lumMod val="50000"/>
                  </a:schemeClr>
                </a:solidFill>
              </a:rPr>
              <a:t>Jaký je rozdíl mezi LACP a </a:t>
            </a:r>
            <a:r>
              <a:rPr lang="cs-CZ" sz="1400" dirty="0" err="1">
                <a:solidFill>
                  <a:schemeClr val="tx1">
                    <a:lumMod val="50000"/>
                  </a:schemeClr>
                </a:solidFill>
              </a:rPr>
              <a:t>PAgP</a:t>
            </a:r>
            <a:r>
              <a:rPr lang="cs-CZ" sz="1400" dirty="0">
                <a:solidFill>
                  <a:schemeClr val="tx1">
                    <a:lumMod val="50000"/>
                  </a:schemeClr>
                </a:solidFill>
              </a:rPr>
              <a:t>, pokud jde o počet rozhraní, která mohou být seskupena do skupiny?</a:t>
            </a:r>
          </a:p>
          <a:p>
            <a:pPr algn="l"/>
            <a:endParaRPr lang="cs-CZ" sz="1400" dirty="0">
              <a:solidFill>
                <a:schemeClr val="tx1">
                  <a:lumMod val="50000"/>
                </a:schemeClr>
              </a:solidFill>
            </a:endParaRPr>
          </a:p>
          <a:p>
            <a:pPr algn="l"/>
            <a:r>
              <a:rPr lang="cs-CZ" sz="1400" dirty="0">
                <a:solidFill>
                  <a:schemeClr val="tx1">
                    <a:lumMod val="50000"/>
                  </a:schemeClr>
                </a:solidFill>
              </a:rPr>
              <a:t>Téma 6.2</a:t>
            </a:r>
          </a:p>
          <a:p>
            <a:pPr algn="l"/>
            <a:r>
              <a:rPr lang="cs-CZ" sz="1400" dirty="0">
                <a:solidFill>
                  <a:schemeClr val="tx1">
                    <a:lumMod val="50000"/>
                  </a:schemeClr>
                </a:solidFill>
              </a:rPr>
              <a:t>Jakou instanci byste mohli nakonfigurovat </a:t>
            </a:r>
            <a:r>
              <a:rPr lang="cs-CZ" sz="1400" dirty="0" err="1">
                <a:solidFill>
                  <a:schemeClr val="tx1">
                    <a:lumMod val="50000"/>
                  </a:schemeClr>
                </a:solidFill>
              </a:rPr>
              <a:t>bundle</a:t>
            </a:r>
            <a:r>
              <a:rPr lang="cs-CZ" sz="1400" dirty="0">
                <a:solidFill>
                  <a:schemeClr val="tx1">
                    <a:lumMod val="50000"/>
                  </a:schemeClr>
                </a:solidFill>
              </a:rPr>
              <a:t> </a:t>
            </a:r>
            <a:r>
              <a:rPr lang="cs-CZ" sz="1400" dirty="0" err="1">
                <a:solidFill>
                  <a:schemeClr val="tx1">
                    <a:lumMod val="50000"/>
                  </a:schemeClr>
                </a:solidFill>
              </a:rPr>
              <a:t>EtherChannel</a:t>
            </a:r>
            <a:r>
              <a:rPr lang="cs-CZ" sz="1400" dirty="0">
                <a:solidFill>
                  <a:schemeClr val="tx1">
                    <a:lumMod val="50000"/>
                  </a:schemeClr>
                </a:solidFill>
              </a:rPr>
              <a:t> v režimu </a:t>
            </a:r>
            <a:r>
              <a:rPr lang="cs-CZ" sz="1400" dirty="0" err="1">
                <a:solidFill>
                  <a:schemeClr val="tx1">
                    <a:lumMod val="50000"/>
                  </a:schemeClr>
                </a:solidFill>
              </a:rPr>
              <a:t>access</a:t>
            </a:r>
            <a:r>
              <a:rPr lang="cs-CZ" sz="1400" dirty="0">
                <a:solidFill>
                  <a:schemeClr val="tx1">
                    <a:lumMod val="50000"/>
                  </a:schemeClr>
                </a:solidFill>
              </a:rPr>
              <a:t>?</a:t>
            </a:r>
          </a:p>
          <a:p>
            <a:pPr algn="l"/>
            <a:r>
              <a:rPr lang="cs-CZ" sz="1400" dirty="0">
                <a:solidFill>
                  <a:schemeClr val="tx1">
                    <a:lumMod val="50000"/>
                  </a:schemeClr>
                </a:solidFill>
              </a:rPr>
              <a:t>Proč si myslíte, že u stávajících skupin portů a kanálů je nutné provést změny konfigurace pod </a:t>
            </a:r>
            <a:r>
              <a:rPr lang="en-US" sz="1400" dirty="0">
                <a:solidFill>
                  <a:schemeClr val="tx1">
                    <a:lumMod val="50000"/>
                  </a:schemeClr>
                </a:solidFill>
              </a:rPr>
              <a:t>port-channel groups</a:t>
            </a:r>
            <a:r>
              <a:rPr lang="cs-CZ" sz="1400" dirty="0">
                <a:solidFill>
                  <a:schemeClr val="tx1">
                    <a:lumMod val="50000"/>
                  </a:schemeClr>
                </a:solidFill>
              </a:rPr>
              <a:t>?</a:t>
            </a:r>
          </a:p>
          <a:p>
            <a:pPr algn="l"/>
            <a:endParaRPr lang="cs-CZ" sz="1400" dirty="0">
              <a:solidFill>
                <a:schemeClr val="tx1">
                  <a:lumMod val="50000"/>
                </a:schemeClr>
              </a:solidFill>
            </a:endParaRPr>
          </a:p>
          <a:p>
            <a:pPr algn="l"/>
            <a:r>
              <a:rPr lang="cs-CZ" sz="1400" dirty="0">
                <a:solidFill>
                  <a:schemeClr val="tx1">
                    <a:lumMod val="50000"/>
                  </a:schemeClr>
                </a:solidFill>
              </a:rPr>
              <a:t>Téma 6.3</a:t>
            </a:r>
          </a:p>
          <a:p>
            <a:pPr algn="l"/>
            <a:r>
              <a:rPr lang="cs-CZ" sz="1400" dirty="0">
                <a:solidFill>
                  <a:schemeClr val="tx1">
                    <a:lumMod val="50000"/>
                  </a:schemeClr>
                </a:solidFill>
              </a:rPr>
              <a:t>Jak mohou být zaměněny protokoly DTP a </a:t>
            </a:r>
            <a:r>
              <a:rPr lang="cs-CZ" sz="1400" dirty="0" err="1">
                <a:solidFill>
                  <a:schemeClr val="tx1">
                    <a:lumMod val="50000"/>
                  </a:schemeClr>
                </a:solidFill>
              </a:rPr>
              <a:t>EtherChannel</a:t>
            </a:r>
            <a:r>
              <a:rPr lang="cs-CZ" sz="1400" dirty="0">
                <a:solidFill>
                  <a:schemeClr val="tx1">
                    <a:lumMod val="50000"/>
                  </a:schemeClr>
                </a:solidFill>
              </a:rPr>
              <a:t>?</a:t>
            </a:r>
          </a:p>
          <a:p>
            <a:pPr algn="l"/>
            <a:r>
              <a:rPr lang="cs-CZ" sz="1400" dirty="0">
                <a:solidFill>
                  <a:schemeClr val="tx1">
                    <a:lumMod val="50000"/>
                  </a:schemeClr>
                </a:solidFill>
              </a:rPr>
              <a:t>Uveďte konfigurace, která by mohla způsobit, že skupina kanálů nebude úspěšně přijata?</a:t>
            </a:r>
          </a:p>
        </p:txBody>
      </p:sp>
      <p:sp>
        <p:nvSpPr>
          <p:cNvPr id="3" name="Nadpis 2">
            <a:extLst>
              <a:ext uri="{FF2B5EF4-FFF2-40B4-BE49-F238E27FC236}">
                <a16:creationId xmlns="" xmlns:a16="http://schemas.microsoft.com/office/drawing/2014/main" id="{1F3DF9C5-0F73-4FB1-AC06-D76FF69A625B}"/>
              </a:ext>
            </a:extLst>
          </p:cNvPr>
          <p:cNvSpPr>
            <a:spLocks noGrp="1"/>
          </p:cNvSpPr>
          <p:nvPr>
            <p:ph type="title"/>
          </p:nvPr>
        </p:nvSpPr>
        <p:spPr/>
        <p:txBody>
          <a:bodyPr/>
          <a:lstStyle/>
          <a:p>
            <a:r>
              <a:rPr lang="en-US" dirty="0"/>
              <a:t>Module 6: </a:t>
            </a:r>
            <a:r>
              <a:rPr lang="en-US" dirty="0" err="1"/>
              <a:t>Testovac</a:t>
            </a:r>
            <a:r>
              <a:rPr lang="cs-CZ" dirty="0"/>
              <a:t>í otázky</a:t>
            </a:r>
          </a:p>
        </p:txBody>
      </p:sp>
    </p:spTree>
    <p:extLst>
      <p:ext uri="{BB962C8B-B14F-4D97-AF65-F5344CB8AC3E}">
        <p14:creationId xmlns:p14="http://schemas.microsoft.com/office/powerpoint/2010/main" val="75793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a:t>
            </a:r>
            <a:r>
              <a:rPr lang="en-US" dirty="0" err="1"/>
              <a:t>Testovac</a:t>
            </a:r>
            <a:r>
              <a:rPr lang="cs-CZ" dirty="0"/>
              <a:t>í otázky</a:t>
            </a:r>
            <a:endParaRPr lang="en-US" dirty="0"/>
          </a:p>
        </p:txBody>
      </p:sp>
      <p:sp>
        <p:nvSpPr>
          <p:cNvPr id="11266" name="Rectangle 34"/>
          <p:cNvSpPr>
            <a:spLocks noGrp="1" noChangeArrowheads="1"/>
          </p:cNvSpPr>
          <p:nvPr>
            <p:ph idx="1"/>
          </p:nvPr>
        </p:nvSpPr>
        <p:spPr>
          <a:xfrm>
            <a:off x="145357" y="798944"/>
            <a:ext cx="8853286" cy="4041019"/>
          </a:xfrm>
        </p:spPr>
        <p:txBody>
          <a:bodyPr/>
          <a:lstStyle/>
          <a:p>
            <a:pPr marL="0" indent="0">
              <a:lnSpc>
                <a:spcPct val="85000"/>
              </a:lnSpc>
              <a:spcBef>
                <a:spcPct val="30000"/>
              </a:spcBef>
              <a:buNone/>
            </a:pPr>
            <a:endParaRPr lang="cs-CZ" sz="1600" dirty="0"/>
          </a:p>
          <a:p>
            <a:pPr marL="0" indent="0">
              <a:lnSpc>
                <a:spcPct val="85000"/>
              </a:lnSpc>
              <a:spcBef>
                <a:spcPct val="30000"/>
              </a:spcBef>
              <a:buNone/>
            </a:pPr>
            <a:r>
              <a:rPr lang="en-US" sz="1600" dirty="0"/>
              <a:t>Topic 6.1</a:t>
            </a:r>
          </a:p>
          <a:p>
            <a:pPr lvl="2">
              <a:lnSpc>
                <a:spcPct val="85000"/>
              </a:lnSpc>
              <a:spcBef>
                <a:spcPct val="30000"/>
              </a:spcBef>
            </a:pPr>
            <a:r>
              <a:rPr lang="en-US" sz="1600" dirty="0"/>
              <a:t>What is the purpose behind EtherChannel negotiation protocols?</a:t>
            </a:r>
          </a:p>
          <a:p>
            <a:pPr lvl="2">
              <a:lnSpc>
                <a:spcPct val="85000"/>
              </a:lnSpc>
              <a:spcBef>
                <a:spcPct val="30000"/>
              </a:spcBef>
            </a:pPr>
            <a:r>
              <a:rPr lang="en-US" sz="1600" dirty="0"/>
              <a:t>What is the difference between LACP and PAgP in terms of the number of interfaces that may be bundled into a group?</a:t>
            </a:r>
          </a:p>
          <a:p>
            <a:pPr marL="0" indent="0">
              <a:lnSpc>
                <a:spcPct val="85000"/>
              </a:lnSpc>
              <a:spcBef>
                <a:spcPct val="30000"/>
              </a:spcBef>
              <a:buNone/>
            </a:pPr>
            <a:r>
              <a:rPr lang="en-US" sz="1600" dirty="0"/>
              <a:t>Topic 6.2</a:t>
            </a:r>
          </a:p>
          <a:p>
            <a:pPr lvl="2">
              <a:lnSpc>
                <a:spcPct val="85000"/>
              </a:lnSpc>
              <a:spcBef>
                <a:spcPct val="30000"/>
              </a:spcBef>
            </a:pPr>
            <a:r>
              <a:rPr lang="en-US" sz="1600" dirty="0"/>
              <a:t>What instance might you configure an EtherChannel bundle in access mode?</a:t>
            </a:r>
          </a:p>
          <a:p>
            <a:pPr lvl="2">
              <a:lnSpc>
                <a:spcPct val="85000"/>
              </a:lnSpc>
              <a:spcBef>
                <a:spcPct val="30000"/>
              </a:spcBef>
            </a:pPr>
            <a:r>
              <a:rPr lang="en-US" sz="1600" dirty="0"/>
              <a:t>Why do you think configuration changes must be done under the port-channel interface for existing port-channel groups?</a:t>
            </a:r>
          </a:p>
          <a:p>
            <a:pPr marL="0" indent="0">
              <a:lnSpc>
                <a:spcPct val="85000"/>
              </a:lnSpc>
              <a:spcBef>
                <a:spcPct val="30000"/>
              </a:spcBef>
              <a:buNone/>
            </a:pPr>
            <a:r>
              <a:rPr lang="en-US" sz="1600" dirty="0"/>
              <a:t>Topic 6.3</a:t>
            </a:r>
          </a:p>
          <a:p>
            <a:pPr lvl="2">
              <a:lnSpc>
                <a:spcPct val="85000"/>
              </a:lnSpc>
              <a:spcBef>
                <a:spcPct val="30000"/>
              </a:spcBef>
            </a:pPr>
            <a:r>
              <a:rPr lang="en-US" sz="1600" dirty="0"/>
              <a:t>How might the protocols DTP and EtherChannel be confused?</a:t>
            </a:r>
          </a:p>
          <a:p>
            <a:pPr lvl="2">
              <a:lnSpc>
                <a:spcPct val="85000"/>
              </a:lnSpc>
              <a:spcBef>
                <a:spcPct val="30000"/>
              </a:spcBef>
            </a:pPr>
            <a:r>
              <a:rPr lang="en-US" sz="1600" dirty="0"/>
              <a:t>What are some configuration settings that might cause a channel group not to successfully come up?</a:t>
            </a:r>
          </a:p>
        </p:txBody>
      </p:sp>
    </p:spTree>
    <p:custDataLst>
      <p:tags r:id="rId1"/>
    </p:custDataLst>
    <p:extLst>
      <p:ext uri="{BB962C8B-B14F-4D97-AF65-F5344CB8AC3E}">
        <p14:creationId xmlns:p14="http://schemas.microsoft.com/office/powerpoint/2010/main" val="3807132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6.4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solidFill>
            <a:srgbClr val="FFFF00"/>
          </a:solidFill>
        </p:spPr>
        <p:txBody>
          <a:bodyPr/>
          <a:lstStyle/>
          <a:p>
            <a:r>
              <a:rPr lang="en-US" dirty="0">
                <a:latin typeface="Arial" charset="0"/>
              </a:rPr>
              <a:t>Packet Tracer – Implement EtherChannel</a:t>
            </a:r>
          </a:p>
        </p:txBody>
      </p:sp>
      <p:sp>
        <p:nvSpPr>
          <p:cNvPr id="3" name="Content Placeholder 2">
            <a:extLst>
              <a:ext uri="{FF2B5EF4-FFF2-40B4-BE49-F238E27FC236}">
                <a16:creationId xmlns="" xmlns:a16="http://schemas.microsoft.com/office/drawing/2014/main" id="{AE5E9B30-B914-43FA-A7B4-2CA32A20C4FA}"/>
              </a:ext>
            </a:extLst>
          </p:cNvPr>
          <p:cNvSpPr>
            <a:spLocks noGrp="1"/>
          </p:cNvSpPr>
          <p:nvPr>
            <p:ph idx="1"/>
          </p:nvPr>
        </p:nvSpPr>
        <p:spPr/>
        <p:txBody>
          <a:bodyPr/>
          <a:lstStyle/>
          <a:p>
            <a:pPr marL="0" indent="0">
              <a:buNone/>
            </a:pPr>
            <a:r>
              <a:rPr lang="en-US" sz="1800" dirty="0"/>
              <a:t>In this Packet Tracer, you will complete the following:</a:t>
            </a:r>
          </a:p>
          <a:p>
            <a:pPr>
              <a:buFont typeface="Arial" panose="020B0604020202020204" pitchFamily="34" charset="0"/>
              <a:buChar char="•"/>
            </a:pPr>
            <a:r>
              <a:rPr lang="en-US" sz="1800" dirty="0"/>
              <a:t>Build the Network</a:t>
            </a:r>
          </a:p>
          <a:p>
            <a:pPr>
              <a:buFont typeface="Arial" panose="020B0604020202020204" pitchFamily="34" charset="0"/>
              <a:buChar char="•"/>
            </a:pPr>
            <a:r>
              <a:rPr lang="en-US" sz="1800" dirty="0"/>
              <a:t>Configure EtherChannel</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solidFill>
            <a:srgbClr val="92D050"/>
          </a:solidFill>
        </p:spPr>
        <p:txBody>
          <a:bodyPr/>
          <a:lstStyle/>
          <a:p>
            <a:r>
              <a:rPr lang="en-US" dirty="0">
                <a:latin typeface="Arial" charset="0"/>
              </a:rPr>
              <a:t>Lab – Implement EtherChannel</a:t>
            </a:r>
          </a:p>
        </p:txBody>
      </p:sp>
      <p:sp>
        <p:nvSpPr>
          <p:cNvPr id="7" name="Rectangle 6">
            <a:extLst>
              <a:ext uri="{FF2B5EF4-FFF2-40B4-BE49-F238E27FC236}">
                <a16:creationId xmlns="" xmlns:a16="http://schemas.microsoft.com/office/drawing/2014/main" id="{F356F0A0-ABF5-4966-8D7D-E0DC2EA39AA8}"/>
              </a:ext>
            </a:extLst>
          </p:cNvPr>
          <p:cNvSpPr/>
          <p:nvPr/>
        </p:nvSpPr>
        <p:spPr>
          <a:xfrm>
            <a:off x="480848" y="904986"/>
            <a:ext cx="8040414" cy="1754326"/>
          </a:xfrm>
          <a:prstGeom prst="rect">
            <a:avLst/>
          </a:prstGeom>
        </p:spPr>
        <p:txBody>
          <a:bodyPr wrap="square">
            <a:spAutoFit/>
          </a:bodyPr>
          <a:lstStyle/>
          <a:p>
            <a:r>
              <a:rPr lang="en-US" dirty="0">
                <a:solidFill>
                  <a:srgbClr val="000000"/>
                </a:solidFill>
              </a:rPr>
              <a:t>In this lab, you will complete the following objectives:</a:t>
            </a:r>
          </a:p>
          <a:p>
            <a:endParaRPr lang="en-US" dirty="0">
              <a:solidFill>
                <a:srgbClr val="000000"/>
              </a:solidFill>
            </a:endParaRPr>
          </a:p>
          <a:p>
            <a:pPr marL="285750" indent="-285750">
              <a:buFont typeface="Arial" panose="020B0604020202020204" pitchFamily="34" charset="0"/>
              <a:buChar char="•"/>
            </a:pPr>
            <a:r>
              <a:rPr lang="en-US" dirty="0">
                <a:solidFill>
                  <a:srgbClr val="000000"/>
                </a:solidFill>
              </a:rPr>
              <a:t>Part 1: Build the Network and Configure Basic Device Settings</a:t>
            </a:r>
          </a:p>
          <a:p>
            <a:pPr marL="285750" indent="-285750">
              <a:buFont typeface="Arial" panose="020B0604020202020204" pitchFamily="34" charset="0"/>
              <a:buChar char="•"/>
            </a:pPr>
            <a:r>
              <a:rPr lang="en-US" dirty="0">
                <a:solidFill>
                  <a:srgbClr val="000000"/>
                </a:solidFill>
              </a:rPr>
              <a:t>Part 2: Create VLANs and Assign Switch Ports</a:t>
            </a:r>
          </a:p>
          <a:p>
            <a:pPr marL="285750" indent="-285750">
              <a:buFont typeface="Arial" panose="020B0604020202020204" pitchFamily="34" charset="0"/>
              <a:buChar char="•"/>
            </a:pPr>
            <a:r>
              <a:rPr lang="en-US" dirty="0">
                <a:solidFill>
                  <a:srgbClr val="000000"/>
                </a:solidFill>
              </a:rPr>
              <a:t>Part 3: Configure 802.1Q Trunks between the Switches</a:t>
            </a:r>
          </a:p>
          <a:p>
            <a:pPr marL="285750" indent="-285750">
              <a:buFont typeface="Arial" panose="020B0604020202020204" pitchFamily="34" charset="0"/>
              <a:buChar char="•"/>
            </a:pPr>
            <a:r>
              <a:rPr lang="en-US" dirty="0">
                <a:solidFill>
                  <a:srgbClr val="000000"/>
                </a:solidFill>
              </a:rPr>
              <a:t>Part 4: Implement and Verify an EtherChannel between the switches</a:t>
            </a:r>
          </a:p>
        </p:txBody>
      </p:sp>
    </p:spTree>
    <p:custDataLst>
      <p:tags r:id="rId1"/>
    </p:custDataLst>
    <p:extLst>
      <p:ext uri="{BB962C8B-B14F-4D97-AF65-F5344CB8AC3E}">
        <p14:creationId xmlns:p14="http://schemas.microsoft.com/office/powerpoint/2010/main" val="285627566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a:t>
            </a:r>
          </a:p>
        </p:txBody>
      </p:sp>
      <p:sp>
        <p:nvSpPr>
          <p:cNvPr id="3" name="Content Placeholder 2">
            <a:extLst>
              <a:ext uri="{FF2B5EF4-FFF2-40B4-BE49-F238E27FC236}">
                <a16:creationId xmlns="" xmlns:a16="http://schemas.microsoft.com/office/drawing/2014/main" id="{AE5E9B30-B914-43FA-A7B4-2CA32A20C4FA}"/>
              </a:ext>
            </a:extLst>
          </p:cNvPr>
          <p:cNvSpPr>
            <a:spLocks noGrp="1"/>
          </p:cNvSpPr>
          <p:nvPr>
            <p:ph idx="1"/>
          </p:nvPr>
        </p:nvSpPr>
        <p:spPr>
          <a:xfrm>
            <a:off x="145357" y="712679"/>
            <a:ext cx="8853286" cy="4155319"/>
          </a:xfrm>
        </p:spPr>
        <p:txBody>
          <a:bodyPr/>
          <a:lstStyle/>
          <a:p>
            <a:pPr>
              <a:spcBef>
                <a:spcPts val="0"/>
              </a:spcBef>
              <a:spcAft>
                <a:spcPts val="0"/>
              </a:spcAft>
              <a:buFont typeface="Arial" panose="020B0604020202020204" pitchFamily="34" charset="0"/>
              <a:buChar char="•"/>
            </a:pPr>
            <a:r>
              <a:rPr lang="en-US" dirty="0"/>
              <a:t>To increase bandwidth or redundancy, multiple links could be connected between devices. However, STP will block redundant links to prevent switching loops. EtherChannel is a link aggregation technology that allows redundant links between devices that will not be blocked by STP. </a:t>
            </a:r>
          </a:p>
          <a:p>
            <a:pPr>
              <a:spcBef>
                <a:spcPts val="0"/>
              </a:spcBef>
              <a:spcAft>
                <a:spcPts val="0"/>
              </a:spcAft>
              <a:buFont typeface="Arial" panose="020B0604020202020204" pitchFamily="34" charset="0"/>
              <a:buChar char="•"/>
            </a:pPr>
            <a:r>
              <a:rPr lang="en-US" dirty="0"/>
              <a:t>EtherChannel groups multiple physical Ethernet links together into one single logical link. It provides fault-tolerance, load sharing, increased bandwidth, and redundancy between switches, routers, and servers. </a:t>
            </a:r>
          </a:p>
          <a:p>
            <a:pPr>
              <a:spcBef>
                <a:spcPts val="0"/>
              </a:spcBef>
              <a:spcAft>
                <a:spcPts val="0"/>
              </a:spcAft>
              <a:buFont typeface="Arial" panose="020B0604020202020204" pitchFamily="34" charset="0"/>
              <a:buChar char="•"/>
            </a:pPr>
            <a:r>
              <a:rPr lang="en-US" dirty="0"/>
              <a:t>When an EtherChannel is configured, the resulting virtual interface is called a port channel. </a:t>
            </a:r>
          </a:p>
          <a:p>
            <a:pPr>
              <a:spcBef>
                <a:spcPts val="0"/>
              </a:spcBef>
              <a:spcAft>
                <a:spcPts val="0"/>
              </a:spcAft>
              <a:buFont typeface="Arial" panose="020B0604020202020204" pitchFamily="34" charset="0"/>
              <a:buChar char="•"/>
            </a:pPr>
            <a:r>
              <a:rPr lang="en-US" dirty="0"/>
              <a:t>EtherChannels can be formed through negotiation using one of two protocols, PAgP or LACP. These protocols allow ports with similar characteristics to form a channel through dynamic negotiation with adjoining switches. </a:t>
            </a:r>
          </a:p>
          <a:p>
            <a:pPr>
              <a:spcBef>
                <a:spcPts val="0"/>
              </a:spcBef>
              <a:spcAft>
                <a:spcPts val="0"/>
              </a:spcAft>
              <a:buFont typeface="Arial" panose="020B0604020202020204" pitchFamily="34" charset="0"/>
              <a:buChar char="•"/>
            </a:pPr>
            <a:r>
              <a:rPr lang="en-US" dirty="0"/>
              <a:t>When an EtherChannel link is configured using Cisco-proprietary PAgP, PAgP packets are sent between EtherChannel-capable ports to negotiate the forming of a channel. Modes for PAgP are On, PAgP desirable, and PAgP auto. </a:t>
            </a:r>
          </a:p>
          <a:p>
            <a:pPr>
              <a:spcBef>
                <a:spcPts val="0"/>
              </a:spcBef>
              <a:spcAft>
                <a:spcPts val="0"/>
              </a:spcAft>
              <a:buFont typeface="Arial" panose="020B0604020202020204" pitchFamily="34" charset="0"/>
              <a:buChar char="•"/>
            </a:pPr>
            <a:r>
              <a:rPr lang="en-US" dirty="0"/>
              <a:t>LACP performs a function similar to PAgP with Cisco EtherChannel. Because LACP is an IEEE standard, it can be used to facilitate EtherChannels in multivendor environments. Modes for LACP are On, LACP active, and LACP passive.</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Zástupný obsah 1">
            <a:extLst>
              <a:ext uri="{FF2B5EF4-FFF2-40B4-BE49-F238E27FC236}">
                <a16:creationId xmlns="" xmlns:a16="http://schemas.microsoft.com/office/drawing/2014/main" id="{6FE0B2A4-2B41-4A15-AD56-D30B3F60AE3F}"/>
              </a:ext>
            </a:extLst>
          </p:cNvPr>
          <p:cNvSpPr>
            <a:spLocks noGrp="1"/>
          </p:cNvSpPr>
          <p:nvPr>
            <p:ph idx="1"/>
          </p:nvPr>
        </p:nvSpPr>
        <p:spPr>
          <a:xfrm>
            <a:off x="-1" y="798944"/>
            <a:ext cx="9144000" cy="4155319"/>
          </a:xfrm>
        </p:spPr>
        <p:txBody>
          <a:bodyPr/>
          <a:lstStyle/>
          <a:p>
            <a:pPr marL="0" indent="0">
              <a:buNone/>
            </a:pPr>
            <a:r>
              <a:rPr lang="cs-CZ" dirty="0"/>
              <a:t>Aby se zvýšila šířka pásma nebo redundance, mohlo být mezi zařízeními připojeno více kabelů. STP však zablokuje redundantní odkazy, aby se zabránilo smyčkám. </a:t>
            </a:r>
            <a:r>
              <a:rPr lang="cs-CZ" dirty="0" err="1"/>
              <a:t>EtherChannel</a:t>
            </a:r>
            <a:r>
              <a:rPr lang="cs-CZ" dirty="0"/>
              <a:t> je technologie agregace odkazů, která umožňuje redundantní propojení mezi zařízeními, která nebudou blokována STP.</a:t>
            </a:r>
          </a:p>
          <a:p>
            <a:pPr marL="0" indent="0">
              <a:buNone/>
            </a:pPr>
            <a:r>
              <a:rPr lang="cs-CZ" dirty="0" err="1"/>
              <a:t>EtherChannel</a:t>
            </a:r>
            <a:r>
              <a:rPr lang="cs-CZ" dirty="0"/>
              <a:t> seskupuje více fyzických ethernet. linek do jednoho logického spojení. Poskytuje odolnost proti chybám, sdílení zátěže, větší šířku pásma a redundanci mezi přepínači, směrovači a servery.</a:t>
            </a:r>
          </a:p>
          <a:p>
            <a:pPr marL="0" indent="0">
              <a:buNone/>
            </a:pPr>
            <a:r>
              <a:rPr lang="cs-CZ" dirty="0"/>
              <a:t>Když je nakonfigurován </a:t>
            </a:r>
            <a:r>
              <a:rPr lang="cs-CZ" dirty="0" err="1"/>
              <a:t>EtherChannel</a:t>
            </a:r>
            <a:r>
              <a:rPr lang="cs-CZ" dirty="0"/>
              <a:t>, výsledné virtuální rozhraní se nazývá port </a:t>
            </a:r>
            <a:r>
              <a:rPr lang="cs-CZ" dirty="0" err="1"/>
              <a:t>channel</a:t>
            </a:r>
            <a:r>
              <a:rPr lang="cs-CZ" dirty="0"/>
              <a:t>.</a:t>
            </a:r>
          </a:p>
          <a:p>
            <a:pPr marL="0" indent="0">
              <a:buNone/>
            </a:pPr>
            <a:r>
              <a:rPr lang="cs-CZ" dirty="0" err="1"/>
              <a:t>EtherChannels</a:t>
            </a:r>
            <a:r>
              <a:rPr lang="cs-CZ" dirty="0"/>
              <a:t> lze vytvořit vyjednáváním pomocí jednoho ze dvou protokolů, </a:t>
            </a:r>
            <a:r>
              <a:rPr lang="cs-CZ" dirty="0" err="1"/>
              <a:t>PAgP</a:t>
            </a:r>
            <a:r>
              <a:rPr lang="cs-CZ" dirty="0"/>
              <a:t> nebo LACP. Tyto protokoly umožňují portům s podobnými charakteristikami vytvořit kanál pomocí dynamického vyjednávání se sousedními přepínači.</a:t>
            </a:r>
          </a:p>
          <a:p>
            <a:pPr marL="0" indent="0">
              <a:buNone/>
            </a:pPr>
            <a:r>
              <a:rPr lang="cs-CZ" dirty="0"/>
              <a:t>Když je propojení </a:t>
            </a:r>
            <a:r>
              <a:rPr lang="cs-CZ" dirty="0" err="1"/>
              <a:t>EtherChannel</a:t>
            </a:r>
            <a:r>
              <a:rPr lang="cs-CZ" dirty="0"/>
              <a:t> konfigurováno pomocí proprietárního </a:t>
            </a:r>
            <a:r>
              <a:rPr lang="cs-CZ" dirty="0" err="1"/>
              <a:t>PAgP</a:t>
            </a:r>
            <a:r>
              <a:rPr lang="cs-CZ" dirty="0"/>
              <a:t>, pakety </a:t>
            </a:r>
            <a:r>
              <a:rPr lang="cs-CZ" dirty="0" err="1"/>
              <a:t>PAgP</a:t>
            </a:r>
            <a:r>
              <a:rPr lang="cs-CZ" dirty="0"/>
              <a:t> jsou odesílány mezi porty podporujícími </a:t>
            </a:r>
            <a:r>
              <a:rPr lang="cs-CZ" dirty="0" err="1"/>
              <a:t>EtherChannel</a:t>
            </a:r>
            <a:r>
              <a:rPr lang="cs-CZ" dirty="0"/>
              <a:t>, aby bylo možné vyjednat vytvoření kanálu. Režimy pro </a:t>
            </a:r>
            <a:r>
              <a:rPr lang="cs-CZ" dirty="0" err="1"/>
              <a:t>PAgP</a:t>
            </a:r>
            <a:r>
              <a:rPr lang="cs-CZ" dirty="0"/>
              <a:t> jsou On, </a:t>
            </a:r>
            <a:r>
              <a:rPr lang="cs-CZ" dirty="0" err="1"/>
              <a:t>PAgP</a:t>
            </a:r>
            <a:r>
              <a:rPr lang="cs-CZ" dirty="0"/>
              <a:t> </a:t>
            </a:r>
            <a:r>
              <a:rPr lang="cs-CZ" dirty="0" err="1"/>
              <a:t>desirable</a:t>
            </a:r>
            <a:r>
              <a:rPr lang="cs-CZ" dirty="0"/>
              <a:t> (žádoucí) a </a:t>
            </a:r>
            <a:r>
              <a:rPr lang="cs-CZ" dirty="0" err="1"/>
              <a:t>PAgP</a:t>
            </a:r>
            <a:r>
              <a:rPr lang="cs-CZ" dirty="0"/>
              <a:t> auto.</a:t>
            </a:r>
          </a:p>
          <a:p>
            <a:pPr marL="0" indent="0">
              <a:buNone/>
            </a:pPr>
            <a:r>
              <a:rPr lang="cs-CZ" dirty="0"/>
              <a:t>LACP vykonává funkci podobnou </a:t>
            </a:r>
            <a:r>
              <a:rPr lang="cs-CZ" dirty="0" err="1"/>
              <a:t>PAgP</a:t>
            </a:r>
            <a:r>
              <a:rPr lang="cs-CZ" dirty="0"/>
              <a:t> s Cisco </a:t>
            </a:r>
            <a:r>
              <a:rPr lang="cs-CZ" dirty="0" err="1"/>
              <a:t>EtherChannel</a:t>
            </a:r>
            <a:r>
              <a:rPr lang="cs-CZ" dirty="0"/>
              <a:t>. Protože LACP je standard IEEE, lze jej použít k vytvoření </a:t>
            </a:r>
            <a:r>
              <a:rPr lang="cs-CZ" dirty="0" err="1"/>
              <a:t>EtherChannels</a:t>
            </a:r>
            <a:r>
              <a:rPr lang="cs-CZ" dirty="0"/>
              <a:t> v prostředích více dodavatelů. Režimy pro LACP jsou On, LACP </a:t>
            </a:r>
            <a:r>
              <a:rPr lang="cs-CZ" dirty="0" err="1"/>
              <a:t>active</a:t>
            </a:r>
            <a:r>
              <a:rPr lang="cs-CZ" dirty="0"/>
              <a:t> a LACP </a:t>
            </a:r>
            <a:r>
              <a:rPr lang="cs-CZ" dirty="0" err="1"/>
              <a:t>passive</a:t>
            </a:r>
            <a:r>
              <a:rPr lang="cs-CZ" dirty="0"/>
              <a:t>.</a:t>
            </a:r>
          </a:p>
        </p:txBody>
      </p:sp>
      <p:sp>
        <p:nvSpPr>
          <p:cNvPr id="3" name="Nadpis 2">
            <a:extLst>
              <a:ext uri="{FF2B5EF4-FFF2-40B4-BE49-F238E27FC236}">
                <a16:creationId xmlns="" xmlns:a16="http://schemas.microsoft.com/office/drawing/2014/main" id="{9C7167C7-9FE0-4170-AB32-002D72BBC1C5}"/>
              </a:ext>
            </a:extLst>
          </p:cNvPr>
          <p:cNvSpPr>
            <a:spLocks noGrp="1"/>
          </p:cNvSpPr>
          <p:nvPr>
            <p:ph type="title"/>
          </p:nvPr>
        </p:nvSpPr>
        <p:spPr/>
        <p:txBody>
          <a:bodyPr/>
          <a:lstStyle/>
          <a:p>
            <a:r>
              <a:rPr lang="cs-CZ" dirty="0"/>
              <a:t>Co jste se naučili 1 z 3</a:t>
            </a:r>
          </a:p>
        </p:txBody>
      </p:sp>
    </p:spTree>
    <p:extLst>
      <p:ext uri="{BB962C8B-B14F-4D97-AF65-F5344CB8AC3E}">
        <p14:creationId xmlns:p14="http://schemas.microsoft.com/office/powerpoint/2010/main" val="42131623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 (Cont.)</a:t>
            </a:r>
          </a:p>
        </p:txBody>
      </p:sp>
      <p:sp>
        <p:nvSpPr>
          <p:cNvPr id="3" name="Content Placeholder 2">
            <a:extLst>
              <a:ext uri="{FF2B5EF4-FFF2-40B4-BE49-F238E27FC236}">
                <a16:creationId xmlns="" xmlns:a16="http://schemas.microsoft.com/office/drawing/2014/main" id="{AE5E9B30-B914-43FA-A7B4-2CA32A20C4FA}"/>
              </a:ext>
            </a:extLst>
          </p:cNvPr>
          <p:cNvSpPr>
            <a:spLocks noGrp="1"/>
          </p:cNvSpPr>
          <p:nvPr>
            <p:ph idx="1"/>
          </p:nvPr>
        </p:nvSpPr>
        <p:spPr>
          <a:xfrm>
            <a:off x="0" y="798944"/>
            <a:ext cx="9143999" cy="4155319"/>
          </a:xfrm>
        </p:spPr>
        <p:txBody>
          <a:bodyPr/>
          <a:lstStyle/>
          <a:p>
            <a:pPr>
              <a:spcBef>
                <a:spcPts val="0"/>
              </a:spcBef>
              <a:spcAft>
                <a:spcPts val="0"/>
              </a:spcAft>
              <a:buFont typeface="Arial" panose="020B0604020202020204" pitchFamily="34" charset="0"/>
              <a:buChar char="•"/>
            </a:pPr>
            <a:r>
              <a:rPr lang="en-US" dirty="0"/>
              <a:t>The following guidelines and restrictions are useful for configuring EtherChannel:</a:t>
            </a:r>
          </a:p>
          <a:p>
            <a:pPr lvl="1">
              <a:spcBef>
                <a:spcPts val="0"/>
              </a:spcBef>
              <a:spcAft>
                <a:spcPts val="0"/>
              </a:spcAft>
              <a:buFont typeface="Arial" panose="020B0604020202020204" pitchFamily="34" charset="0"/>
              <a:buChar char="•"/>
            </a:pPr>
            <a:r>
              <a:rPr lang="en-US" sz="1500" dirty="0"/>
              <a:t>All Ethernet interfaces on all modules must support EtherChannel with no requirement that interfaces be physically contiguous, or on the same module.</a:t>
            </a:r>
          </a:p>
          <a:p>
            <a:pPr lvl="1">
              <a:spcBef>
                <a:spcPts val="0"/>
              </a:spcBef>
              <a:spcAft>
                <a:spcPts val="0"/>
              </a:spcAft>
              <a:buFont typeface="Arial" panose="020B0604020202020204" pitchFamily="34" charset="0"/>
              <a:buChar char="•"/>
            </a:pPr>
            <a:r>
              <a:rPr lang="en-US" sz="1500" dirty="0"/>
              <a:t>Configure all interfaces in an EtherChannel to operate at the same speed and in the same duplex mode.</a:t>
            </a:r>
          </a:p>
          <a:p>
            <a:pPr lvl="1">
              <a:spcBef>
                <a:spcPts val="0"/>
              </a:spcBef>
              <a:spcAft>
                <a:spcPts val="0"/>
              </a:spcAft>
              <a:buFont typeface="Arial" panose="020B0604020202020204" pitchFamily="34" charset="0"/>
              <a:buChar char="•"/>
            </a:pPr>
            <a:r>
              <a:rPr lang="en-US" sz="1500" dirty="0"/>
              <a:t>All interfaces in the EtherChannel bundle must be assigned to the same VLAN or be configured as a trunk.</a:t>
            </a:r>
          </a:p>
          <a:p>
            <a:pPr lvl="1">
              <a:spcBef>
                <a:spcPts val="0"/>
              </a:spcBef>
              <a:spcAft>
                <a:spcPts val="0"/>
              </a:spcAft>
              <a:buFont typeface="Arial" panose="020B0604020202020204" pitchFamily="34" charset="0"/>
              <a:buChar char="•"/>
            </a:pPr>
            <a:r>
              <a:rPr lang="en-US" sz="1500" dirty="0"/>
              <a:t>An EtherChannel supports the same allowed range of VLANs on all the interfaces in a trunking EtherChannel.</a:t>
            </a:r>
          </a:p>
          <a:p>
            <a:pPr>
              <a:spcBef>
                <a:spcPts val="0"/>
              </a:spcBef>
              <a:spcAft>
                <a:spcPts val="0"/>
              </a:spcAft>
              <a:buFont typeface="Arial" panose="020B0604020202020204" pitchFamily="34" charset="0"/>
              <a:buChar char="•"/>
            </a:pPr>
            <a:r>
              <a:rPr lang="en-US" dirty="0"/>
              <a:t>Configuring EtherChannel with LACP requires three steps:</a:t>
            </a:r>
          </a:p>
          <a:p>
            <a:pPr lvl="1">
              <a:spcBef>
                <a:spcPts val="0"/>
              </a:spcBef>
              <a:spcAft>
                <a:spcPts val="0"/>
              </a:spcAft>
              <a:buFont typeface="Arial" panose="020B0604020202020204" pitchFamily="34" charset="0"/>
              <a:buChar char="•"/>
            </a:pPr>
            <a:r>
              <a:rPr lang="en-US" sz="1500" dirty="0"/>
              <a:t>Step 1. Specify the interfaces that compose the EtherChannel group using the </a:t>
            </a:r>
            <a:r>
              <a:rPr lang="en-US" sz="1500" b="1" dirty="0"/>
              <a:t>interface range </a:t>
            </a:r>
            <a:r>
              <a:rPr lang="en-US" sz="1500" b="1" i="1" dirty="0"/>
              <a:t>interface</a:t>
            </a:r>
            <a:r>
              <a:rPr lang="en-US" sz="1500" b="1" dirty="0"/>
              <a:t> </a:t>
            </a:r>
            <a:r>
              <a:rPr lang="en-US" sz="1500" dirty="0"/>
              <a:t>global configuration mode command.</a:t>
            </a:r>
          </a:p>
          <a:p>
            <a:pPr lvl="1">
              <a:spcBef>
                <a:spcPts val="0"/>
              </a:spcBef>
              <a:spcAft>
                <a:spcPts val="0"/>
              </a:spcAft>
              <a:buFont typeface="Arial" panose="020B0604020202020204" pitchFamily="34" charset="0"/>
              <a:buChar char="•"/>
            </a:pPr>
            <a:r>
              <a:rPr lang="en-US" sz="1500" dirty="0"/>
              <a:t>Step 2. Create the port channel interface with the </a:t>
            </a:r>
            <a:r>
              <a:rPr lang="en-US" sz="1500" b="1" dirty="0"/>
              <a:t>channel-group </a:t>
            </a:r>
            <a:r>
              <a:rPr lang="en-US" sz="1500" b="1" i="1" dirty="0"/>
              <a:t>identifier</a:t>
            </a:r>
            <a:r>
              <a:rPr lang="en-US" sz="1500" b="1" dirty="0"/>
              <a:t> mode active </a:t>
            </a:r>
            <a:r>
              <a:rPr lang="en-US" sz="1500" dirty="0"/>
              <a:t>command in interface range configuration mode.</a:t>
            </a:r>
          </a:p>
          <a:p>
            <a:pPr lvl="1">
              <a:spcBef>
                <a:spcPts val="0"/>
              </a:spcBef>
              <a:spcAft>
                <a:spcPts val="0"/>
              </a:spcAft>
              <a:buFont typeface="Arial" panose="020B0604020202020204" pitchFamily="34" charset="0"/>
              <a:buChar char="•"/>
            </a:pPr>
            <a:r>
              <a:rPr lang="en-US" sz="1500" dirty="0"/>
              <a:t>Step 3. To change Layer 2 settings on the port channel interface, enter port channel interface configuration mode using the </a:t>
            </a:r>
            <a:r>
              <a:rPr lang="en-US" sz="1500" b="1" dirty="0"/>
              <a:t>interface port-channel </a:t>
            </a:r>
            <a:r>
              <a:rPr lang="en-US" sz="1500" dirty="0"/>
              <a:t>command, followed by the interface identifier.</a:t>
            </a:r>
          </a:p>
        </p:txBody>
      </p:sp>
    </p:spTree>
    <p:custDataLst>
      <p:tags r:id="rId1"/>
    </p:custDataLst>
    <p:extLst>
      <p:ext uri="{BB962C8B-B14F-4D97-AF65-F5344CB8AC3E}">
        <p14:creationId xmlns:p14="http://schemas.microsoft.com/office/powerpoint/2010/main" val="336602722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obsah 1">
            <a:extLst>
              <a:ext uri="{FF2B5EF4-FFF2-40B4-BE49-F238E27FC236}">
                <a16:creationId xmlns="" xmlns:a16="http://schemas.microsoft.com/office/drawing/2014/main" id="{88197CB5-E874-4884-9221-733D3DFECDFA}"/>
              </a:ext>
            </a:extLst>
          </p:cNvPr>
          <p:cNvSpPr>
            <a:spLocks noGrp="1"/>
          </p:cNvSpPr>
          <p:nvPr>
            <p:ph idx="1"/>
          </p:nvPr>
        </p:nvSpPr>
        <p:spPr/>
        <p:txBody>
          <a:bodyPr/>
          <a:lstStyle/>
          <a:p>
            <a:pPr marL="0" indent="0">
              <a:buNone/>
            </a:pPr>
            <a:r>
              <a:rPr lang="cs-CZ" sz="1400" dirty="0"/>
              <a:t>Následující pokyny a omezení jsou užitečné pro konfiguraci </a:t>
            </a:r>
            <a:r>
              <a:rPr lang="cs-CZ" sz="1400" dirty="0" err="1"/>
              <a:t>EtherChannel</a:t>
            </a:r>
            <a:r>
              <a:rPr lang="cs-CZ" sz="1400" dirty="0"/>
              <a:t>:</a:t>
            </a:r>
          </a:p>
          <a:p>
            <a:pPr lvl="1"/>
            <a:r>
              <a:rPr lang="cs-CZ" sz="1300" dirty="0"/>
              <a:t>Všechna ethernetová rozhraní na všech modulech musí podporovat </a:t>
            </a:r>
            <a:r>
              <a:rPr lang="cs-CZ" sz="1300" dirty="0" err="1"/>
              <a:t>EtherChannel</a:t>
            </a:r>
            <a:r>
              <a:rPr lang="cs-CZ" sz="1300" dirty="0"/>
              <a:t> bez požadavku na fyzickou souvislost rozhraní nebo na stejném modulu.</a:t>
            </a:r>
          </a:p>
          <a:p>
            <a:pPr lvl="1"/>
            <a:r>
              <a:rPr lang="cs-CZ" sz="1300" dirty="0"/>
              <a:t>Nakonfigurujte všechna rozhraní v </a:t>
            </a:r>
            <a:r>
              <a:rPr lang="cs-CZ" sz="1300" dirty="0" err="1"/>
              <a:t>EtherChannel</a:t>
            </a:r>
            <a:r>
              <a:rPr lang="cs-CZ" sz="1300" dirty="0"/>
              <a:t> tak, aby fungovala stejnou rychlostí a ve stejném duplexním režimu.</a:t>
            </a:r>
          </a:p>
          <a:p>
            <a:pPr lvl="1"/>
            <a:r>
              <a:rPr lang="cs-CZ" sz="1300" dirty="0"/>
              <a:t>Všechna rozhraní ve svazku </a:t>
            </a:r>
            <a:r>
              <a:rPr lang="cs-CZ" sz="1300" dirty="0" err="1"/>
              <a:t>EtherChannel</a:t>
            </a:r>
            <a:r>
              <a:rPr lang="cs-CZ" sz="1300" dirty="0"/>
              <a:t> musí být přiřazena ke stejné síti VLAN nebo musí být nakonfigurována jako </a:t>
            </a:r>
            <a:r>
              <a:rPr lang="cs-CZ" sz="1300" dirty="0" err="1" smtClean="0"/>
              <a:t>tru</a:t>
            </a:r>
            <a:r>
              <a:rPr lang="en-US" sz="1300" dirty="0" err="1" smtClean="0"/>
              <a:t>nk</a:t>
            </a:r>
            <a:r>
              <a:rPr lang="cs-CZ" sz="1300" dirty="0" smtClean="0"/>
              <a:t>.</a:t>
            </a:r>
            <a:endParaRPr lang="cs-CZ" sz="1300" dirty="0"/>
          </a:p>
          <a:p>
            <a:pPr lvl="1"/>
            <a:r>
              <a:rPr lang="cs-CZ" sz="1300" dirty="0" err="1"/>
              <a:t>EtherChannel</a:t>
            </a:r>
            <a:r>
              <a:rPr lang="cs-CZ" sz="1300" dirty="0"/>
              <a:t> podporuje stejný povolený rozsah VLAN na všech rozhraních v kanálu </a:t>
            </a:r>
            <a:r>
              <a:rPr lang="cs-CZ" sz="1300" dirty="0" err="1"/>
              <a:t>EtherChannel</a:t>
            </a:r>
            <a:r>
              <a:rPr lang="cs-CZ" sz="1300" dirty="0"/>
              <a:t>.</a:t>
            </a:r>
          </a:p>
          <a:p>
            <a:pPr marL="142875" lvl="1" indent="0">
              <a:buNone/>
            </a:pPr>
            <a:r>
              <a:rPr lang="cs-CZ" sz="1300" dirty="0"/>
              <a:t>Konfigurace </a:t>
            </a:r>
            <a:r>
              <a:rPr lang="cs-CZ" sz="1300" dirty="0" err="1"/>
              <a:t>EtherChannel</a:t>
            </a:r>
            <a:r>
              <a:rPr lang="cs-CZ" sz="1300" dirty="0"/>
              <a:t> s LACP vyžaduje tři kroky:</a:t>
            </a:r>
          </a:p>
          <a:p>
            <a:pPr lvl="1"/>
            <a:r>
              <a:rPr lang="cs-CZ" sz="1300" dirty="0"/>
              <a:t>Krok 1. Určete rozhraní, která tvoří skupinu </a:t>
            </a:r>
            <a:r>
              <a:rPr lang="cs-CZ" sz="1300" dirty="0" err="1"/>
              <a:t>EtherChannel</a:t>
            </a:r>
            <a:r>
              <a:rPr lang="cs-CZ" sz="1300" dirty="0"/>
              <a:t>, pomocí příkazu režimu globální konfigurace rozhraní rozsahu rozhraní.</a:t>
            </a:r>
          </a:p>
          <a:p>
            <a:pPr lvl="1"/>
            <a:r>
              <a:rPr lang="cs-CZ" sz="1300" dirty="0"/>
              <a:t>Krok 2. Vytvořte rozhraní kanálu </a:t>
            </a:r>
            <a:r>
              <a:rPr lang="cs-CZ" sz="1300" dirty="0" smtClean="0"/>
              <a:t>kanál</a:t>
            </a:r>
            <a:r>
              <a:rPr lang="cs-CZ" sz="1300" dirty="0"/>
              <a:t>ů</a:t>
            </a:r>
            <a:r>
              <a:rPr lang="cs-CZ" sz="1300" dirty="0" smtClean="0"/>
              <a:t> </a:t>
            </a:r>
            <a:r>
              <a:rPr lang="cs-CZ" sz="1300" dirty="0"/>
              <a:t>s aktivním příkazem režimu identifikátoru skupiny kanálů v režimu konfigurace rozsahu rozhraní.</a:t>
            </a:r>
          </a:p>
          <a:p>
            <a:pPr lvl="1"/>
            <a:r>
              <a:rPr lang="cs-CZ" sz="1300" dirty="0"/>
              <a:t>Krok 3. Chcete-li změnit nastavení vrstvy 2 na rozhraní kanálu </a:t>
            </a:r>
            <a:r>
              <a:rPr lang="cs-CZ" sz="1300" dirty="0" err="1"/>
              <a:t>kanálu</a:t>
            </a:r>
            <a:r>
              <a:rPr lang="cs-CZ" sz="1300" dirty="0"/>
              <a:t>, přejděte do režimu konfigurace rozhraní kanálu </a:t>
            </a:r>
            <a:r>
              <a:rPr lang="cs-CZ" sz="1300" dirty="0" smtClean="0"/>
              <a:t> </a:t>
            </a:r>
            <a:r>
              <a:rPr lang="cs-CZ" sz="1300" dirty="0"/>
              <a:t>pomocí příkazu rozhraní port-kanál a poté identifikátoru rozhraní.</a:t>
            </a:r>
          </a:p>
        </p:txBody>
      </p:sp>
      <p:sp>
        <p:nvSpPr>
          <p:cNvPr id="3" name="Nadpis 2">
            <a:extLst>
              <a:ext uri="{FF2B5EF4-FFF2-40B4-BE49-F238E27FC236}">
                <a16:creationId xmlns="" xmlns:a16="http://schemas.microsoft.com/office/drawing/2014/main" id="{10DF6CB5-DB19-4AEE-A4AC-CD5ED134ABF1}"/>
              </a:ext>
            </a:extLst>
          </p:cNvPr>
          <p:cNvSpPr>
            <a:spLocks noGrp="1"/>
          </p:cNvSpPr>
          <p:nvPr>
            <p:ph type="title"/>
          </p:nvPr>
        </p:nvSpPr>
        <p:spPr/>
        <p:txBody>
          <a:bodyPr/>
          <a:lstStyle/>
          <a:p>
            <a:r>
              <a:rPr lang="cs-CZ" dirty="0"/>
              <a:t>Co jste se naučili 2 z 3 </a:t>
            </a:r>
          </a:p>
        </p:txBody>
      </p:sp>
    </p:spTree>
    <p:extLst>
      <p:ext uri="{BB962C8B-B14F-4D97-AF65-F5344CB8AC3E}">
        <p14:creationId xmlns:p14="http://schemas.microsoft.com/office/powerpoint/2010/main" val="233373882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 (Cont.)</a:t>
            </a:r>
          </a:p>
        </p:txBody>
      </p:sp>
      <p:sp>
        <p:nvSpPr>
          <p:cNvPr id="3" name="Content Placeholder 2">
            <a:extLst>
              <a:ext uri="{FF2B5EF4-FFF2-40B4-BE49-F238E27FC236}">
                <a16:creationId xmlns="" xmlns:a16="http://schemas.microsoft.com/office/drawing/2014/main" id="{AE5E9B30-B914-43FA-A7B4-2CA32A20C4FA}"/>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There are a number of commands to verify an EtherChannel configuration including </a:t>
            </a:r>
            <a:r>
              <a:rPr lang="en-US" sz="1600" b="1" dirty="0"/>
              <a:t>show interfaces port-channel</a:t>
            </a:r>
            <a:r>
              <a:rPr lang="en-US" sz="1600" dirty="0"/>
              <a:t>, </a:t>
            </a:r>
            <a:r>
              <a:rPr lang="en-US" sz="1600" b="1" dirty="0"/>
              <a:t>show etherchannel summary</a:t>
            </a:r>
            <a:r>
              <a:rPr lang="en-US" sz="1600" dirty="0"/>
              <a:t>, </a:t>
            </a:r>
            <a:r>
              <a:rPr lang="en-US" sz="1600" b="1" dirty="0"/>
              <a:t>show etherchannel port-channel</a:t>
            </a:r>
            <a:r>
              <a:rPr lang="en-US" sz="1600" dirty="0"/>
              <a:t>, and </a:t>
            </a:r>
            <a:r>
              <a:rPr lang="en-US" sz="1600" b="1" dirty="0"/>
              <a:t>show interfaces etherchannel</a:t>
            </a:r>
            <a:r>
              <a:rPr lang="en-US" sz="1600" dirty="0"/>
              <a:t>. </a:t>
            </a:r>
          </a:p>
          <a:p>
            <a:pPr>
              <a:spcBef>
                <a:spcPts val="0"/>
              </a:spcBef>
              <a:spcAft>
                <a:spcPts val="0"/>
              </a:spcAft>
              <a:buFont typeface="Arial" panose="020B0604020202020204" pitchFamily="34" charset="0"/>
              <a:buChar char="•"/>
            </a:pPr>
            <a:r>
              <a:rPr lang="en-US" sz="1600" dirty="0"/>
              <a:t>Common EtherChannel issues include the following:</a:t>
            </a:r>
          </a:p>
          <a:p>
            <a:pPr lvl="1">
              <a:spcBef>
                <a:spcPts val="0"/>
              </a:spcBef>
              <a:spcAft>
                <a:spcPts val="0"/>
              </a:spcAft>
              <a:buFont typeface="Arial" panose="020B0604020202020204" pitchFamily="34" charset="0"/>
              <a:buChar char="•"/>
            </a:pPr>
            <a:r>
              <a:rPr lang="en-US" sz="1600" dirty="0"/>
              <a:t>Assigned ports in the EtherChannel are not part of the same VLAN, or not configured as trunks. </a:t>
            </a:r>
          </a:p>
          <a:p>
            <a:pPr lvl="1">
              <a:spcBef>
                <a:spcPts val="0"/>
              </a:spcBef>
              <a:spcAft>
                <a:spcPts val="0"/>
              </a:spcAft>
              <a:buFont typeface="Arial" panose="020B0604020202020204" pitchFamily="34" charset="0"/>
              <a:buChar char="•"/>
            </a:pPr>
            <a:r>
              <a:rPr lang="en-US" sz="1600" dirty="0"/>
              <a:t>Ports with different native VLANs cannot form an EtherChannel.</a:t>
            </a:r>
          </a:p>
          <a:p>
            <a:pPr lvl="1">
              <a:spcBef>
                <a:spcPts val="0"/>
              </a:spcBef>
              <a:spcAft>
                <a:spcPts val="0"/>
              </a:spcAft>
              <a:buFont typeface="Arial" panose="020B0604020202020204" pitchFamily="34" charset="0"/>
              <a:buChar char="•"/>
            </a:pPr>
            <a:r>
              <a:rPr lang="en-US" sz="1600" dirty="0"/>
              <a:t>Trunking was configured on some of the ports that make up the EtherChannel, but not all of them.</a:t>
            </a:r>
          </a:p>
          <a:p>
            <a:pPr lvl="1">
              <a:spcBef>
                <a:spcPts val="0"/>
              </a:spcBef>
              <a:spcAft>
                <a:spcPts val="0"/>
              </a:spcAft>
              <a:buFont typeface="Arial" panose="020B0604020202020204" pitchFamily="34" charset="0"/>
              <a:buChar char="•"/>
            </a:pPr>
            <a:r>
              <a:rPr lang="en-US" sz="1600" dirty="0"/>
              <a:t>If the allowed range of VLANs is not the same, the ports do not form an EtherChannel even when PAgP is set to the auto or desirable mode.</a:t>
            </a:r>
          </a:p>
          <a:p>
            <a:pPr lvl="1">
              <a:spcBef>
                <a:spcPts val="0"/>
              </a:spcBef>
              <a:spcAft>
                <a:spcPts val="0"/>
              </a:spcAft>
              <a:buFont typeface="Arial" panose="020B0604020202020204" pitchFamily="34" charset="0"/>
              <a:buChar char="•"/>
            </a:pPr>
            <a:r>
              <a:rPr lang="en-US" sz="1600" dirty="0"/>
              <a:t>The dynamic negotiation options for PAgP and LACP are not compatibly configured on both ends of the EtherChannel.</a:t>
            </a:r>
          </a:p>
        </p:txBody>
      </p:sp>
    </p:spTree>
    <p:custDataLst>
      <p:tags r:id="rId1"/>
    </p:custDataLst>
    <p:extLst>
      <p:ext uri="{BB962C8B-B14F-4D97-AF65-F5344CB8AC3E}">
        <p14:creationId xmlns:p14="http://schemas.microsoft.com/office/powerpoint/2010/main" val="138874500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rgbClr val="0070C0"/>
                </a:solidFill>
              </a:rPr>
              <a:t>6.1 EtherChannel Operation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obsah 1">
            <a:extLst>
              <a:ext uri="{FF2B5EF4-FFF2-40B4-BE49-F238E27FC236}">
                <a16:creationId xmlns="" xmlns:a16="http://schemas.microsoft.com/office/drawing/2014/main" id="{3BDEB390-99DB-4B48-901B-2DD93A28B4F5}"/>
              </a:ext>
            </a:extLst>
          </p:cNvPr>
          <p:cNvSpPr>
            <a:spLocks noGrp="1"/>
          </p:cNvSpPr>
          <p:nvPr>
            <p:ph idx="1"/>
          </p:nvPr>
        </p:nvSpPr>
        <p:spPr/>
        <p:txBody>
          <a:bodyPr/>
          <a:lstStyle/>
          <a:p>
            <a:pPr marL="0" indent="0">
              <a:buNone/>
            </a:pPr>
            <a:r>
              <a:rPr lang="cs-CZ" dirty="0"/>
              <a:t>Existuje řada příkazů k ověření konfigurace </a:t>
            </a:r>
            <a:r>
              <a:rPr lang="cs-CZ" dirty="0" err="1"/>
              <a:t>EtherChannel</a:t>
            </a:r>
            <a:r>
              <a:rPr lang="cs-CZ" dirty="0"/>
              <a:t>, včetně </a:t>
            </a:r>
          </a:p>
          <a:p>
            <a:pPr marL="0" indent="0">
              <a:spcBef>
                <a:spcPts val="0"/>
              </a:spcBef>
              <a:spcAft>
                <a:spcPts val="0"/>
              </a:spcAft>
              <a:buNone/>
            </a:pPr>
            <a:r>
              <a:rPr lang="en-US" sz="1400" b="1" dirty="0"/>
              <a:t>show interfaces port-channel</a:t>
            </a:r>
            <a:endParaRPr lang="cs-CZ" sz="1400" dirty="0"/>
          </a:p>
          <a:p>
            <a:pPr marL="0" indent="0">
              <a:spcBef>
                <a:spcPts val="0"/>
              </a:spcBef>
              <a:spcAft>
                <a:spcPts val="0"/>
              </a:spcAft>
              <a:buNone/>
            </a:pPr>
            <a:r>
              <a:rPr lang="en-US" sz="1400" b="1" dirty="0"/>
              <a:t>show </a:t>
            </a:r>
            <a:r>
              <a:rPr lang="en-US" sz="1400" b="1" dirty="0" err="1"/>
              <a:t>etherchannel</a:t>
            </a:r>
            <a:r>
              <a:rPr lang="en-US" sz="1400" b="1" dirty="0"/>
              <a:t> summary</a:t>
            </a:r>
            <a:endParaRPr lang="cs-CZ" sz="1400" dirty="0"/>
          </a:p>
          <a:p>
            <a:pPr marL="0" indent="0">
              <a:spcBef>
                <a:spcPts val="0"/>
              </a:spcBef>
              <a:spcAft>
                <a:spcPts val="0"/>
              </a:spcAft>
              <a:buNone/>
            </a:pPr>
            <a:r>
              <a:rPr lang="en-US" sz="1400" b="1" dirty="0"/>
              <a:t>show </a:t>
            </a:r>
            <a:r>
              <a:rPr lang="en-US" sz="1400" b="1" dirty="0" err="1"/>
              <a:t>etherchannel</a:t>
            </a:r>
            <a:r>
              <a:rPr lang="en-US" sz="1400" b="1" dirty="0"/>
              <a:t> port-channel</a:t>
            </a:r>
            <a:endParaRPr lang="cs-CZ" sz="1400" b="1" dirty="0"/>
          </a:p>
          <a:p>
            <a:pPr marL="0" indent="0">
              <a:spcBef>
                <a:spcPts val="0"/>
              </a:spcBef>
              <a:spcAft>
                <a:spcPts val="0"/>
              </a:spcAft>
              <a:buNone/>
            </a:pPr>
            <a:r>
              <a:rPr lang="en-US" sz="1400" b="1" dirty="0"/>
              <a:t>show interfaces </a:t>
            </a:r>
            <a:r>
              <a:rPr lang="en-US" sz="1400" b="1" dirty="0" err="1"/>
              <a:t>etherchannel</a:t>
            </a:r>
            <a:endParaRPr lang="cs-CZ" sz="1400" dirty="0"/>
          </a:p>
          <a:p>
            <a:pPr marL="0" indent="0">
              <a:buNone/>
            </a:pPr>
            <a:r>
              <a:rPr lang="cs-CZ" dirty="0"/>
              <a:t>Mezi běžné problémy </a:t>
            </a:r>
            <a:r>
              <a:rPr lang="cs-CZ" dirty="0" err="1"/>
              <a:t>EtherChannel</a:t>
            </a:r>
            <a:r>
              <a:rPr lang="cs-CZ" dirty="0"/>
              <a:t> patří následující:</a:t>
            </a:r>
          </a:p>
          <a:p>
            <a:pPr lvl="1"/>
            <a:r>
              <a:rPr lang="cs-CZ" dirty="0"/>
              <a:t>Přiřazené porty v </a:t>
            </a:r>
            <a:r>
              <a:rPr lang="cs-CZ" dirty="0" err="1"/>
              <a:t>EtherChannel</a:t>
            </a:r>
            <a:r>
              <a:rPr lang="cs-CZ" dirty="0"/>
              <a:t> nejsou součástí stejné VLAN nebo nejsou nakonfigurovány jako </a:t>
            </a:r>
            <a:r>
              <a:rPr lang="cs-CZ" dirty="0" err="1"/>
              <a:t>trunky</a:t>
            </a:r>
            <a:r>
              <a:rPr lang="cs-CZ" dirty="0"/>
              <a:t>.</a:t>
            </a:r>
          </a:p>
          <a:p>
            <a:pPr lvl="1"/>
            <a:r>
              <a:rPr lang="cs-CZ" dirty="0"/>
              <a:t>Porty s různými nativními VLAN nemohou tvořit </a:t>
            </a:r>
            <a:r>
              <a:rPr lang="cs-CZ" dirty="0" err="1"/>
              <a:t>EtherChannel</a:t>
            </a:r>
            <a:r>
              <a:rPr lang="cs-CZ" dirty="0"/>
              <a:t>.</a:t>
            </a:r>
          </a:p>
          <a:p>
            <a:pPr lvl="1"/>
            <a:r>
              <a:rPr lang="cs-CZ" dirty="0" err="1"/>
              <a:t>Trunking</a:t>
            </a:r>
            <a:r>
              <a:rPr lang="cs-CZ" dirty="0"/>
              <a:t> byl nakonfigurován na některých portech, které tvoří </a:t>
            </a:r>
            <a:r>
              <a:rPr lang="cs-CZ" dirty="0" err="1"/>
              <a:t>EtherChannel</a:t>
            </a:r>
            <a:r>
              <a:rPr lang="cs-CZ" dirty="0"/>
              <a:t>, ale ne na všech.</a:t>
            </a:r>
          </a:p>
          <a:p>
            <a:pPr lvl="1"/>
            <a:r>
              <a:rPr lang="cs-CZ" dirty="0"/>
              <a:t>Pokud povolený rozsah VLAN není stejný, porty netvoří </a:t>
            </a:r>
            <a:r>
              <a:rPr lang="cs-CZ" dirty="0" err="1"/>
              <a:t>EtherChannel</a:t>
            </a:r>
            <a:r>
              <a:rPr lang="cs-CZ" dirty="0"/>
              <a:t>, i když je </a:t>
            </a:r>
            <a:r>
              <a:rPr lang="cs-CZ" dirty="0" err="1"/>
              <a:t>PAgP</a:t>
            </a:r>
            <a:r>
              <a:rPr lang="cs-CZ" dirty="0"/>
              <a:t> nastaven na auto nebo </a:t>
            </a:r>
            <a:r>
              <a:rPr lang="cs-CZ" dirty="0" err="1"/>
              <a:t>desirable</a:t>
            </a:r>
            <a:r>
              <a:rPr lang="cs-CZ" dirty="0"/>
              <a:t> režim.</a:t>
            </a:r>
          </a:p>
          <a:p>
            <a:pPr lvl="1"/>
            <a:r>
              <a:rPr lang="cs-CZ" dirty="0"/>
              <a:t>Možnosti dynamického vyjednávání pro </a:t>
            </a:r>
            <a:r>
              <a:rPr lang="cs-CZ" dirty="0" err="1"/>
              <a:t>PAgP</a:t>
            </a:r>
            <a:r>
              <a:rPr lang="cs-CZ" dirty="0"/>
              <a:t> a LACP nejsou kompatibilní na obou koncích </a:t>
            </a:r>
            <a:r>
              <a:rPr lang="cs-CZ" dirty="0" err="1"/>
              <a:t>EtherChannel</a:t>
            </a:r>
            <a:r>
              <a:rPr lang="cs-CZ" dirty="0"/>
              <a:t>.</a:t>
            </a:r>
          </a:p>
        </p:txBody>
      </p:sp>
      <p:sp>
        <p:nvSpPr>
          <p:cNvPr id="3" name="Nadpis 2">
            <a:extLst>
              <a:ext uri="{FF2B5EF4-FFF2-40B4-BE49-F238E27FC236}">
                <a16:creationId xmlns="" xmlns:a16="http://schemas.microsoft.com/office/drawing/2014/main" id="{A27B204D-1D27-48FA-9FC0-42B05C0BB12A}"/>
              </a:ext>
            </a:extLst>
          </p:cNvPr>
          <p:cNvSpPr>
            <a:spLocks noGrp="1"/>
          </p:cNvSpPr>
          <p:nvPr>
            <p:ph type="title"/>
          </p:nvPr>
        </p:nvSpPr>
        <p:spPr/>
        <p:txBody>
          <a:bodyPr/>
          <a:lstStyle/>
          <a:p>
            <a:r>
              <a:rPr lang="cs-CZ" dirty="0"/>
              <a:t>Co jste se naučili 3 z 3</a:t>
            </a:r>
          </a:p>
        </p:txBody>
      </p:sp>
    </p:spTree>
    <p:extLst>
      <p:ext uri="{BB962C8B-B14F-4D97-AF65-F5344CB8AC3E}">
        <p14:creationId xmlns:p14="http://schemas.microsoft.com/office/powerpoint/2010/main" val="340469817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dirty="0">
                <a:latin typeface="Arial" charset="0"/>
              </a:rPr>
              <a:t>New Terms and Commands</a:t>
            </a:r>
          </a:p>
        </p:txBody>
      </p:sp>
      <p:sp>
        <p:nvSpPr>
          <p:cNvPr id="3" name="Content Placeholder 2">
            <a:extLst>
              <a:ext uri="{FF2B5EF4-FFF2-40B4-BE49-F238E27FC236}">
                <a16:creationId xmlns="" xmlns:a16="http://schemas.microsoft.com/office/drawing/2014/main" id="{CE8C6162-D86A-9644-A0EE-E1EE5E7020B3}"/>
              </a:ext>
            </a:extLst>
          </p:cNvPr>
          <p:cNvSpPr>
            <a:spLocks noGrp="1"/>
          </p:cNvSpPr>
          <p:nvPr>
            <p:ph idx="1"/>
          </p:nvPr>
        </p:nvSpPr>
        <p:spPr>
          <a:xfrm>
            <a:off x="144065" y="609056"/>
            <a:ext cx="4703064" cy="4155319"/>
          </a:xfrm>
        </p:spPr>
        <p:txBody>
          <a:bodyPr/>
          <a:lstStyle/>
          <a:p>
            <a:pPr>
              <a:spcBef>
                <a:spcPts val="0"/>
              </a:spcBef>
              <a:spcAft>
                <a:spcPts val="0"/>
              </a:spcAft>
              <a:buFont typeface="Arial" panose="020B0604020202020204" pitchFamily="34" charset="0"/>
              <a:buChar char="•"/>
            </a:pPr>
            <a:r>
              <a:rPr lang="en-US" sz="1600" dirty="0"/>
              <a:t>Link Aggregation</a:t>
            </a:r>
          </a:p>
          <a:p>
            <a:pPr>
              <a:spcBef>
                <a:spcPts val="0"/>
              </a:spcBef>
              <a:spcAft>
                <a:spcPts val="0"/>
              </a:spcAft>
              <a:buFont typeface="Arial" panose="020B0604020202020204" pitchFamily="34" charset="0"/>
              <a:buChar char="•"/>
            </a:pPr>
            <a:r>
              <a:rPr lang="en-US" sz="1600" dirty="0"/>
              <a:t>EtherChannel</a:t>
            </a:r>
          </a:p>
          <a:p>
            <a:pPr>
              <a:spcBef>
                <a:spcPts val="0"/>
              </a:spcBef>
              <a:spcAft>
                <a:spcPts val="0"/>
              </a:spcAft>
              <a:buFont typeface="Arial" panose="020B0604020202020204" pitchFamily="34" charset="0"/>
              <a:buChar char="•"/>
            </a:pPr>
            <a:r>
              <a:rPr lang="en-US" sz="1600" dirty="0"/>
              <a:t>Port Channel</a:t>
            </a:r>
          </a:p>
          <a:p>
            <a:pPr>
              <a:spcBef>
                <a:spcPts val="0"/>
              </a:spcBef>
              <a:spcAft>
                <a:spcPts val="0"/>
              </a:spcAft>
              <a:buFont typeface="Arial" panose="020B0604020202020204" pitchFamily="34" charset="0"/>
              <a:buChar char="•"/>
            </a:pPr>
            <a:r>
              <a:rPr lang="en-US" sz="1600" dirty="0"/>
              <a:t>Port Aggregation Protocol (PAgP)</a:t>
            </a:r>
          </a:p>
          <a:p>
            <a:pPr>
              <a:spcBef>
                <a:spcPts val="0"/>
              </a:spcBef>
              <a:spcAft>
                <a:spcPts val="0"/>
              </a:spcAft>
              <a:buFont typeface="Arial" panose="020B0604020202020204" pitchFamily="34" charset="0"/>
              <a:buChar char="•"/>
            </a:pPr>
            <a:r>
              <a:rPr lang="en-US" sz="1600" dirty="0"/>
              <a:t>Link Aggregation Control Protocol (LACP)</a:t>
            </a:r>
          </a:p>
          <a:p>
            <a:pPr>
              <a:spcBef>
                <a:spcPts val="0"/>
              </a:spcBef>
              <a:spcAft>
                <a:spcPts val="0"/>
              </a:spcAft>
              <a:buFont typeface="Arial" panose="020B0604020202020204" pitchFamily="34" charset="0"/>
              <a:buChar char="•"/>
            </a:pPr>
            <a:r>
              <a:rPr lang="en-US" sz="1600" dirty="0"/>
              <a:t>PAgP desirable</a:t>
            </a:r>
          </a:p>
          <a:p>
            <a:pPr>
              <a:spcBef>
                <a:spcPts val="0"/>
              </a:spcBef>
              <a:spcAft>
                <a:spcPts val="0"/>
              </a:spcAft>
              <a:buFont typeface="Arial" panose="020B0604020202020204" pitchFamily="34" charset="0"/>
              <a:buChar char="•"/>
            </a:pPr>
            <a:r>
              <a:rPr lang="en-US" sz="1600" dirty="0"/>
              <a:t>PAgP auto</a:t>
            </a:r>
          </a:p>
          <a:p>
            <a:pPr>
              <a:spcBef>
                <a:spcPts val="0"/>
              </a:spcBef>
              <a:spcAft>
                <a:spcPts val="0"/>
              </a:spcAft>
              <a:buFont typeface="Arial" panose="020B0604020202020204" pitchFamily="34" charset="0"/>
              <a:buChar char="•"/>
            </a:pPr>
            <a:r>
              <a:rPr lang="en-US" sz="1600" dirty="0"/>
              <a:t>LACP active</a:t>
            </a:r>
          </a:p>
          <a:p>
            <a:pPr>
              <a:spcBef>
                <a:spcPts val="0"/>
              </a:spcBef>
              <a:spcAft>
                <a:spcPts val="0"/>
              </a:spcAft>
              <a:buFont typeface="Arial" panose="020B0604020202020204" pitchFamily="34" charset="0"/>
              <a:buChar char="•"/>
            </a:pPr>
            <a:r>
              <a:rPr lang="en-US" sz="1600" dirty="0"/>
              <a:t>LACP passive</a:t>
            </a:r>
          </a:p>
          <a:p>
            <a:pPr>
              <a:spcBef>
                <a:spcPts val="0"/>
              </a:spcBef>
              <a:spcAft>
                <a:spcPts val="0"/>
              </a:spcAft>
              <a:buFont typeface="Arial" panose="020B0604020202020204" pitchFamily="34" charset="0"/>
              <a:buChar char="•"/>
            </a:pPr>
            <a:r>
              <a:rPr lang="en-US" sz="1600" b="1" dirty="0"/>
              <a:t>channel-group </a:t>
            </a:r>
            <a:r>
              <a:rPr lang="en-US" sz="1600" b="1" i="1" dirty="0"/>
              <a:t>X</a:t>
            </a:r>
            <a:r>
              <a:rPr lang="en-US" sz="1600" b="1" dirty="0"/>
              <a:t> mode [ desirable | auto | active | passive ]</a:t>
            </a:r>
          </a:p>
          <a:p>
            <a:pPr>
              <a:spcBef>
                <a:spcPts val="0"/>
              </a:spcBef>
              <a:spcAft>
                <a:spcPts val="0"/>
              </a:spcAft>
              <a:buFont typeface="Arial" panose="020B0604020202020204" pitchFamily="34" charset="0"/>
              <a:buChar char="•"/>
            </a:pPr>
            <a:r>
              <a:rPr lang="en-US" sz="1600" b="1" dirty="0"/>
              <a:t>interface port-channel </a:t>
            </a:r>
            <a:r>
              <a:rPr lang="en-US" sz="1600" b="1" i="1" dirty="0"/>
              <a:t>X</a:t>
            </a:r>
          </a:p>
          <a:p>
            <a:pPr>
              <a:spcBef>
                <a:spcPts val="0"/>
              </a:spcBef>
              <a:spcAft>
                <a:spcPts val="0"/>
              </a:spcAft>
              <a:buFont typeface="Arial" panose="020B0604020202020204" pitchFamily="34" charset="0"/>
              <a:buChar char="•"/>
            </a:pPr>
            <a:r>
              <a:rPr lang="en-US" sz="1600" b="1" dirty="0"/>
              <a:t>show interfaces port-channel</a:t>
            </a:r>
          </a:p>
          <a:p>
            <a:pPr>
              <a:spcBef>
                <a:spcPts val="0"/>
              </a:spcBef>
              <a:spcAft>
                <a:spcPts val="0"/>
              </a:spcAft>
              <a:buFont typeface="Arial" panose="020B0604020202020204" pitchFamily="34" charset="0"/>
              <a:buChar char="•"/>
            </a:pPr>
            <a:r>
              <a:rPr lang="en-US" sz="1600" b="1" dirty="0"/>
              <a:t>show etherchannel summary</a:t>
            </a:r>
          </a:p>
          <a:p>
            <a:pPr>
              <a:spcBef>
                <a:spcPts val="0"/>
              </a:spcBef>
              <a:spcAft>
                <a:spcPts val="0"/>
              </a:spcAft>
              <a:buFont typeface="Arial" panose="020B0604020202020204" pitchFamily="34" charset="0"/>
              <a:buChar char="•"/>
            </a:pPr>
            <a:r>
              <a:rPr lang="en-US" sz="1600" b="1" dirty="0"/>
              <a:t>show etherchannel port-channel</a:t>
            </a:r>
          </a:p>
          <a:p>
            <a:pPr>
              <a:spcBef>
                <a:spcPts val="0"/>
              </a:spcBef>
              <a:spcAft>
                <a:spcPts val="0"/>
              </a:spcAft>
              <a:buFont typeface="Arial" panose="020B0604020202020204" pitchFamily="34" charset="0"/>
              <a:buChar char="•"/>
            </a:pPr>
            <a:r>
              <a:rPr lang="en-US" sz="1600" b="1" dirty="0"/>
              <a:t>show interfaces etherchannel</a:t>
            </a:r>
          </a:p>
          <a:p>
            <a:pPr>
              <a:spcBef>
                <a:spcPts val="0"/>
              </a:spcBef>
              <a:spcAft>
                <a:spcPts val="0"/>
              </a:spcAft>
            </a:pPr>
            <a:endParaRPr lang="en-US" sz="11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Link Aggregation</a:t>
            </a:r>
          </a:p>
        </p:txBody>
      </p:sp>
      <p:sp>
        <p:nvSpPr>
          <p:cNvPr id="5" name="Content Placeholder 4">
            <a:extLst>
              <a:ext uri="{FF2B5EF4-FFF2-40B4-BE49-F238E27FC236}">
                <a16:creationId xmlns="" xmlns:a16="http://schemas.microsoft.com/office/drawing/2014/main" id="{0DFA8565-A240-41A7-ABB3-834EEFCAD63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There are scenarios in which more bandwidth or redundancy between devices is needed than what can be provided by a single link. Multiple links could be connected between devices to increase bandwidth. However, Spanning Tree Protocol (STP), which is enabled on Layer 2 devices like Cisco switches by default, will block redundant links to prevent switching loops.</a:t>
            </a:r>
          </a:p>
          <a:p>
            <a:pPr marL="342900" indent="-342900" algn="l">
              <a:buFont typeface="Arial" panose="020B0604020202020204" pitchFamily="34" charset="0"/>
              <a:buChar char="•"/>
            </a:pPr>
            <a:r>
              <a:rPr lang="en-US" sz="1600" dirty="0">
                <a:solidFill>
                  <a:srgbClr val="000000"/>
                </a:solidFill>
              </a:rPr>
              <a:t>A link aggregation technology is needed that </a:t>
            </a:r>
            <a:r>
              <a:rPr lang="en-US" sz="1600" dirty="0">
                <a:solidFill>
                  <a:srgbClr val="FF0000"/>
                </a:solidFill>
              </a:rPr>
              <a:t>allows redundant links between devices that will not be blocked by STP</a:t>
            </a:r>
            <a:r>
              <a:rPr lang="en-US" sz="1600" dirty="0">
                <a:solidFill>
                  <a:srgbClr val="000000"/>
                </a:solidFill>
              </a:rPr>
              <a:t>. That technology is known as EtherChannel.</a:t>
            </a:r>
          </a:p>
          <a:p>
            <a:pPr marL="342900" indent="-342900" algn="l">
              <a:buFont typeface="Arial" panose="020B0604020202020204" pitchFamily="34" charset="0"/>
              <a:buChar char="•"/>
            </a:pPr>
            <a:r>
              <a:rPr lang="en-US" sz="1600" dirty="0">
                <a:solidFill>
                  <a:srgbClr val="000000"/>
                </a:solidFill>
              </a:rPr>
              <a:t>EtherChannel is a link aggregation technology that groups multiple physical Ethernet links together into one single logical link. It is used to provide </a:t>
            </a:r>
            <a:r>
              <a:rPr lang="en-US" sz="1600" dirty="0">
                <a:solidFill>
                  <a:srgbClr val="FF0000"/>
                </a:solidFill>
              </a:rPr>
              <a:t>fault-tolerance, load sharing, increased bandwidth, and redundancy</a:t>
            </a:r>
            <a:r>
              <a:rPr lang="en-US" sz="1600" dirty="0">
                <a:solidFill>
                  <a:srgbClr val="000000"/>
                </a:solidFill>
              </a:rPr>
              <a:t> between switches, routers, and servers.</a:t>
            </a:r>
          </a:p>
          <a:p>
            <a:pPr marL="342900" indent="-342900" algn="l">
              <a:buFont typeface="Arial" panose="020B0604020202020204" pitchFamily="34" charset="0"/>
              <a:buChar char="•"/>
            </a:pPr>
            <a:r>
              <a:rPr lang="en-US" sz="1600" dirty="0">
                <a:solidFill>
                  <a:srgbClr val="000000"/>
                </a:solidFill>
              </a:rPr>
              <a:t>EtherChannel technology makes it possible to combine the number of physical links between the switches to increase the overall speed of switch-to-switch communication.</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EtherChannel</a:t>
            </a:r>
          </a:p>
        </p:txBody>
      </p:sp>
      <p:sp>
        <p:nvSpPr>
          <p:cNvPr id="4" name="Content Placeholder 3">
            <a:extLst>
              <a:ext uri="{FF2B5EF4-FFF2-40B4-BE49-F238E27FC236}">
                <a16:creationId xmlns="" xmlns:a16="http://schemas.microsoft.com/office/drawing/2014/main" id="{8606C3D3-AFA2-41F9-AA40-DD17794142A9}"/>
              </a:ext>
            </a:extLst>
          </p:cNvPr>
          <p:cNvSpPr>
            <a:spLocks noGrp="1"/>
          </p:cNvSpPr>
          <p:nvPr>
            <p:ph idx="1"/>
          </p:nvPr>
        </p:nvSpPr>
        <p:spPr>
          <a:xfrm>
            <a:off x="474662" y="731837"/>
            <a:ext cx="3291003" cy="3689897"/>
          </a:xfrm>
        </p:spPr>
        <p:txBody>
          <a:bodyPr/>
          <a:lstStyle/>
          <a:p>
            <a:pPr marL="0" indent="0" algn="l"/>
            <a:r>
              <a:rPr lang="en-US" sz="1600" dirty="0">
                <a:solidFill>
                  <a:srgbClr val="000000"/>
                </a:solidFill>
              </a:rPr>
              <a:t>EtherChannel technology was originally developed by Cisco as a LAN switch-to-switch technique of grouping several Fast Ethernet or Gigabit Ethernet ports into one logical channel. </a:t>
            </a:r>
          </a:p>
          <a:p>
            <a:pPr marL="0" indent="0" algn="l"/>
            <a:endParaRPr lang="en-US" sz="1600" dirty="0">
              <a:solidFill>
                <a:srgbClr val="000000"/>
              </a:solidFill>
            </a:endParaRPr>
          </a:p>
          <a:p>
            <a:pPr marL="0" indent="0" algn="l"/>
            <a:r>
              <a:rPr lang="en-US" sz="1600" dirty="0">
                <a:solidFill>
                  <a:srgbClr val="000000"/>
                </a:solidFill>
              </a:rPr>
              <a:t>When an EtherChannel is configured, the </a:t>
            </a:r>
            <a:r>
              <a:rPr lang="en-US" sz="1600" dirty="0">
                <a:solidFill>
                  <a:srgbClr val="FF0000"/>
                </a:solidFill>
              </a:rPr>
              <a:t>resulting virtual interface is called a port channel</a:t>
            </a:r>
            <a:r>
              <a:rPr lang="en-US" sz="1600" dirty="0">
                <a:solidFill>
                  <a:srgbClr val="000000"/>
                </a:solidFill>
              </a:rPr>
              <a:t>. The physical interfaces are bundled together into a port channel interface, as shown in the figure.</a:t>
            </a:r>
          </a:p>
        </p:txBody>
      </p:sp>
      <p:pic>
        <p:nvPicPr>
          <p:cNvPr id="6" name="Picture 5">
            <a:extLst>
              <a:ext uri="{FF2B5EF4-FFF2-40B4-BE49-F238E27FC236}">
                <a16:creationId xmlns="" xmlns:a16="http://schemas.microsoft.com/office/drawing/2014/main" id="{8A5E5DD2-CDA2-49D4-878C-1ADA6CF9E47D}"/>
              </a:ext>
            </a:extLst>
          </p:cNvPr>
          <p:cNvPicPr>
            <a:picLocks noChangeAspect="1"/>
          </p:cNvPicPr>
          <p:nvPr/>
        </p:nvPicPr>
        <p:blipFill>
          <a:blip r:embed="rId3"/>
          <a:stretch>
            <a:fillRect/>
          </a:stretch>
        </p:blipFill>
        <p:spPr>
          <a:xfrm>
            <a:off x="3897183" y="1116700"/>
            <a:ext cx="4874625" cy="3048969"/>
          </a:xfrm>
          <a:prstGeom prst="rect">
            <a:avLst/>
          </a:prstGeom>
        </p:spPr>
      </p:pic>
    </p:spTree>
    <p:extLst>
      <p:ext uri="{BB962C8B-B14F-4D97-AF65-F5344CB8AC3E}">
        <p14:creationId xmlns:p14="http://schemas.microsoft.com/office/powerpoint/2010/main" val="326629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Advantages of EtherChannel</a:t>
            </a:r>
          </a:p>
        </p:txBody>
      </p:sp>
      <p:sp>
        <p:nvSpPr>
          <p:cNvPr id="5" name="Content Placeholder 4">
            <a:extLst>
              <a:ext uri="{FF2B5EF4-FFF2-40B4-BE49-F238E27FC236}">
                <a16:creationId xmlns="" xmlns:a16="http://schemas.microsoft.com/office/drawing/2014/main" id="{2A820061-1207-4116-A10C-14636EABCB94}"/>
              </a:ext>
            </a:extLst>
          </p:cNvPr>
          <p:cNvSpPr>
            <a:spLocks noGrp="1"/>
          </p:cNvSpPr>
          <p:nvPr>
            <p:ph idx="1"/>
          </p:nvPr>
        </p:nvSpPr>
        <p:spPr>
          <a:xfrm>
            <a:off x="0" y="648393"/>
            <a:ext cx="9144000" cy="3773341"/>
          </a:xfrm>
        </p:spPr>
        <p:txBody>
          <a:bodyPr/>
          <a:lstStyle/>
          <a:p>
            <a:pPr marL="0" indent="0" algn="l"/>
            <a:r>
              <a:rPr lang="en-US" sz="1600" dirty="0">
                <a:solidFill>
                  <a:srgbClr val="000000"/>
                </a:solidFill>
              </a:rPr>
              <a:t>EtherChannel technology has many advantages, including the following</a:t>
            </a:r>
            <a:r>
              <a:rPr lang="en-US" sz="1400" dirty="0">
                <a:solidFill>
                  <a:srgbClr val="000000"/>
                </a:solidFill>
              </a:rPr>
              <a:t>:</a:t>
            </a:r>
          </a:p>
          <a:p>
            <a:pPr marL="342900" indent="-342900" algn="l">
              <a:buFont typeface="Arial" panose="020B0604020202020204" pitchFamily="34" charset="0"/>
              <a:buChar char="•"/>
            </a:pPr>
            <a:r>
              <a:rPr lang="en-US" sz="1600" dirty="0">
                <a:solidFill>
                  <a:srgbClr val="FF0000"/>
                </a:solidFill>
              </a:rPr>
              <a:t>Most configuration tasks can be done on the EtherChannel interface </a:t>
            </a:r>
            <a:r>
              <a:rPr lang="en-US" sz="1600" dirty="0">
                <a:solidFill>
                  <a:srgbClr val="000000"/>
                </a:solidFill>
              </a:rPr>
              <a:t>instead of on each individual port, ensuring configuration consistency throughout the links.</a:t>
            </a:r>
          </a:p>
          <a:p>
            <a:pPr marL="342900" indent="-342900" algn="l">
              <a:buFont typeface="Arial" panose="020B0604020202020204" pitchFamily="34" charset="0"/>
              <a:buChar char="•"/>
            </a:pPr>
            <a:r>
              <a:rPr lang="en-US" sz="1600" dirty="0">
                <a:solidFill>
                  <a:srgbClr val="000000"/>
                </a:solidFill>
              </a:rPr>
              <a:t>EtherChannel relies on existing switch ports. There is </a:t>
            </a:r>
            <a:r>
              <a:rPr lang="en-US" sz="1600" dirty="0">
                <a:solidFill>
                  <a:srgbClr val="FF0000"/>
                </a:solidFill>
              </a:rPr>
              <a:t>no need to upgrade the link</a:t>
            </a:r>
            <a:r>
              <a:rPr lang="en-US" sz="1600" dirty="0">
                <a:solidFill>
                  <a:srgbClr val="000000"/>
                </a:solidFill>
              </a:rPr>
              <a:t> to a faster and more expensive connection to have more bandwidth.</a:t>
            </a:r>
          </a:p>
          <a:p>
            <a:pPr marL="342900" indent="-342900" algn="l">
              <a:buFont typeface="Arial" panose="020B0604020202020204" pitchFamily="34" charset="0"/>
              <a:buChar char="•"/>
            </a:pPr>
            <a:r>
              <a:rPr lang="en-US" sz="1600" dirty="0">
                <a:solidFill>
                  <a:srgbClr val="FF0000"/>
                </a:solidFill>
              </a:rPr>
              <a:t>Load balancing </a:t>
            </a:r>
            <a:r>
              <a:rPr lang="en-US" sz="1600" dirty="0">
                <a:solidFill>
                  <a:srgbClr val="000000"/>
                </a:solidFill>
              </a:rPr>
              <a:t>takes place between links that are part of the same EtherChannel. </a:t>
            </a:r>
          </a:p>
          <a:p>
            <a:pPr marL="342900" indent="-342900" algn="l">
              <a:buFont typeface="Arial" panose="020B0604020202020204" pitchFamily="34" charset="0"/>
              <a:buChar char="•"/>
            </a:pPr>
            <a:r>
              <a:rPr lang="en-US" sz="1600" dirty="0">
                <a:solidFill>
                  <a:srgbClr val="000000"/>
                </a:solidFill>
              </a:rPr>
              <a:t>EtherChannel creates an aggregation that is seen as one logical link. When several EtherChannel bundles exist between two switches, </a:t>
            </a:r>
            <a:r>
              <a:rPr lang="en-US" sz="1600" dirty="0">
                <a:solidFill>
                  <a:srgbClr val="FF0000"/>
                </a:solidFill>
              </a:rPr>
              <a:t>STP may block one of the bundles </a:t>
            </a:r>
            <a:r>
              <a:rPr lang="en-US" sz="1600" dirty="0">
                <a:solidFill>
                  <a:srgbClr val="000000"/>
                </a:solidFill>
              </a:rPr>
              <a:t>to prevent switching loops. When STP blocks one of the redundant links, it blocks the entire EtherChannel. This blocks all the ports belonging to that EtherChannel link. Where there is only one EtherChannel link, all physical links in the EtherChannel are active because STP sees only one (logical) link.</a:t>
            </a:r>
          </a:p>
          <a:p>
            <a:pPr marL="342900" indent="-342900" algn="l">
              <a:buFont typeface="Arial" panose="020B0604020202020204" pitchFamily="34" charset="0"/>
              <a:buChar char="•"/>
            </a:pPr>
            <a:r>
              <a:rPr lang="en-US" sz="1600" dirty="0">
                <a:solidFill>
                  <a:srgbClr val="000000"/>
                </a:solidFill>
              </a:rPr>
              <a:t>EtherChannel provides redundancy because the overall link is seen as one logical connection. Additionally, the </a:t>
            </a:r>
            <a:r>
              <a:rPr lang="en-US" sz="1600" dirty="0">
                <a:solidFill>
                  <a:srgbClr val="FF0000"/>
                </a:solidFill>
              </a:rPr>
              <a:t>loss of one physical link </a:t>
            </a:r>
            <a:r>
              <a:rPr lang="en-US" sz="1600" dirty="0">
                <a:solidFill>
                  <a:srgbClr val="000000"/>
                </a:solidFill>
              </a:rPr>
              <a:t>within the channel does not create a change in the topology. </a:t>
            </a:r>
          </a:p>
        </p:txBody>
      </p:sp>
    </p:spTree>
    <p:extLst>
      <p:ext uri="{BB962C8B-B14F-4D97-AF65-F5344CB8AC3E}">
        <p14:creationId xmlns:p14="http://schemas.microsoft.com/office/powerpoint/2010/main" val="15638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Implementation Restrictions</a:t>
            </a:r>
          </a:p>
        </p:txBody>
      </p:sp>
      <p:sp>
        <p:nvSpPr>
          <p:cNvPr id="5" name="Content Placeholder 4">
            <a:extLst>
              <a:ext uri="{FF2B5EF4-FFF2-40B4-BE49-F238E27FC236}">
                <a16:creationId xmlns="" xmlns:a16="http://schemas.microsoft.com/office/drawing/2014/main" id="{2A820061-1207-4116-A10C-14636EABCB94}"/>
              </a:ext>
            </a:extLst>
          </p:cNvPr>
          <p:cNvSpPr>
            <a:spLocks noGrp="1"/>
          </p:cNvSpPr>
          <p:nvPr>
            <p:ph idx="1"/>
          </p:nvPr>
        </p:nvSpPr>
        <p:spPr>
          <a:xfrm>
            <a:off x="208654" y="648710"/>
            <a:ext cx="8280057" cy="4016933"/>
          </a:xfrm>
        </p:spPr>
        <p:txBody>
          <a:bodyPr/>
          <a:lstStyle/>
          <a:p>
            <a:pPr marL="0" indent="0" algn="l"/>
            <a:r>
              <a:rPr lang="en-US" sz="1600" dirty="0">
                <a:solidFill>
                  <a:srgbClr val="000000"/>
                </a:solidFill>
              </a:rPr>
              <a:t>EtherChannel has certain implementation restrictions, including the following:</a:t>
            </a:r>
          </a:p>
          <a:p>
            <a:pPr marL="342900" indent="-342900" algn="l">
              <a:buFont typeface="Arial" panose="020B0604020202020204" pitchFamily="34" charset="0"/>
              <a:buChar char="•"/>
            </a:pPr>
            <a:r>
              <a:rPr lang="en-US" sz="1600" dirty="0">
                <a:solidFill>
                  <a:srgbClr val="FF0000"/>
                </a:solidFill>
              </a:rPr>
              <a:t>Interface types cannot be mixed</a:t>
            </a:r>
            <a:r>
              <a:rPr lang="en-US" sz="1600" dirty="0">
                <a:solidFill>
                  <a:srgbClr val="000000"/>
                </a:solidFill>
              </a:rPr>
              <a:t>. For example, Fast Ethernet and Gigabit Ethernet cannot be mixed within a single EtherChannel.</a:t>
            </a:r>
          </a:p>
          <a:p>
            <a:pPr marL="342900" indent="-342900" algn="l">
              <a:buFont typeface="Arial" panose="020B0604020202020204" pitchFamily="34" charset="0"/>
              <a:buChar char="•"/>
            </a:pPr>
            <a:r>
              <a:rPr lang="en-US" sz="1600" dirty="0">
                <a:solidFill>
                  <a:srgbClr val="000000"/>
                </a:solidFill>
              </a:rPr>
              <a:t>Currently each EtherChannel can consist of </a:t>
            </a:r>
            <a:r>
              <a:rPr lang="en-US" sz="1600" dirty="0">
                <a:solidFill>
                  <a:srgbClr val="FF0000"/>
                </a:solidFill>
              </a:rPr>
              <a:t>up to eight </a:t>
            </a:r>
            <a:r>
              <a:rPr lang="en-US" sz="1600" dirty="0">
                <a:solidFill>
                  <a:srgbClr val="000000"/>
                </a:solidFill>
              </a:rPr>
              <a:t>compatibly-configured Ethernet ports. EtherChannel provides </a:t>
            </a:r>
            <a:r>
              <a:rPr lang="en-US" sz="1600" dirty="0">
                <a:solidFill>
                  <a:srgbClr val="FF0000"/>
                </a:solidFill>
              </a:rPr>
              <a:t>full-duplex bandwidth up to 800 Mbps </a:t>
            </a:r>
            <a:r>
              <a:rPr lang="en-US" sz="1600" dirty="0">
                <a:solidFill>
                  <a:srgbClr val="000000"/>
                </a:solidFill>
              </a:rPr>
              <a:t>(Fast EtherChannel) or </a:t>
            </a:r>
            <a:r>
              <a:rPr lang="en-US" sz="1600" dirty="0">
                <a:solidFill>
                  <a:srgbClr val="FF0000"/>
                </a:solidFill>
              </a:rPr>
              <a:t>8 Gbps </a:t>
            </a:r>
            <a:r>
              <a:rPr lang="en-US" sz="1600" dirty="0">
                <a:solidFill>
                  <a:srgbClr val="000000"/>
                </a:solidFill>
              </a:rPr>
              <a:t>(Gigabit EtherChannel) between one switch and another </a:t>
            </a:r>
            <a:r>
              <a:rPr lang="en-US" sz="1600" dirty="0">
                <a:solidFill>
                  <a:srgbClr val="FF0000"/>
                </a:solidFill>
              </a:rPr>
              <a:t>switch or host</a:t>
            </a:r>
            <a:r>
              <a:rPr lang="en-US" sz="1600" dirty="0">
                <a:solidFill>
                  <a:srgbClr val="000000"/>
                </a:solidFill>
              </a:rPr>
              <a:t>.</a:t>
            </a:r>
          </a:p>
          <a:p>
            <a:pPr marL="342900" indent="-342900" algn="l">
              <a:buFont typeface="Arial" panose="020B0604020202020204" pitchFamily="34" charset="0"/>
              <a:buChar char="•"/>
            </a:pPr>
            <a:r>
              <a:rPr lang="en-US" sz="1600" dirty="0">
                <a:solidFill>
                  <a:srgbClr val="000000"/>
                </a:solidFill>
              </a:rPr>
              <a:t>The Cisco </a:t>
            </a:r>
            <a:r>
              <a:rPr lang="en-US" sz="1600" dirty="0">
                <a:solidFill>
                  <a:srgbClr val="FF0000"/>
                </a:solidFill>
              </a:rPr>
              <a:t>Catalyst 2960 </a:t>
            </a:r>
            <a:r>
              <a:rPr lang="en-US" sz="1600" dirty="0">
                <a:solidFill>
                  <a:srgbClr val="000000"/>
                </a:solidFill>
              </a:rPr>
              <a:t>Layer 2 switch currently supports </a:t>
            </a:r>
            <a:r>
              <a:rPr lang="en-US" sz="1600" dirty="0">
                <a:solidFill>
                  <a:srgbClr val="FF0000"/>
                </a:solidFill>
              </a:rPr>
              <a:t>up to six </a:t>
            </a:r>
            <a:r>
              <a:rPr lang="en-US" sz="1600" dirty="0">
                <a:solidFill>
                  <a:srgbClr val="000000"/>
                </a:solidFill>
              </a:rPr>
              <a:t>EtherChannels. </a:t>
            </a:r>
          </a:p>
          <a:p>
            <a:pPr marL="342900" indent="-342900" algn="l">
              <a:buFont typeface="Arial" panose="020B0604020202020204" pitchFamily="34" charset="0"/>
              <a:buChar char="•"/>
            </a:pPr>
            <a:r>
              <a:rPr lang="en-US" sz="1600" dirty="0">
                <a:solidFill>
                  <a:srgbClr val="000000"/>
                </a:solidFill>
              </a:rPr>
              <a:t>The individual EtherChannel group member port configuration must be consistent on </a:t>
            </a:r>
            <a:r>
              <a:rPr lang="en-US" sz="1600" dirty="0">
                <a:solidFill>
                  <a:srgbClr val="FF0000"/>
                </a:solidFill>
              </a:rPr>
              <a:t>both devices</a:t>
            </a:r>
            <a:r>
              <a:rPr lang="en-US" sz="1600" dirty="0">
                <a:solidFill>
                  <a:srgbClr val="000000"/>
                </a:solidFill>
              </a:rPr>
              <a:t>. If the physical ports of one side are configured as trunks, the physical ports of the other side must also be configured as trunks within the same native VLAN. Additionally, </a:t>
            </a:r>
            <a:r>
              <a:rPr lang="en-US" sz="1600" dirty="0">
                <a:solidFill>
                  <a:srgbClr val="FF0000"/>
                </a:solidFill>
              </a:rPr>
              <a:t>all ports </a:t>
            </a:r>
            <a:r>
              <a:rPr lang="en-US" sz="1600" dirty="0">
                <a:solidFill>
                  <a:srgbClr val="000000"/>
                </a:solidFill>
              </a:rPr>
              <a:t>in each EtherChannel link must be configured as </a:t>
            </a:r>
            <a:r>
              <a:rPr lang="en-US" sz="1600" dirty="0">
                <a:solidFill>
                  <a:srgbClr val="FF0000"/>
                </a:solidFill>
              </a:rPr>
              <a:t>Layer 2 </a:t>
            </a:r>
            <a:r>
              <a:rPr lang="en-US" sz="1600" dirty="0">
                <a:solidFill>
                  <a:srgbClr val="000000"/>
                </a:solidFill>
              </a:rPr>
              <a:t>ports.</a:t>
            </a:r>
          </a:p>
          <a:p>
            <a:pPr marL="342900" indent="-342900" algn="l">
              <a:buFont typeface="Arial" panose="020B0604020202020204" pitchFamily="34" charset="0"/>
              <a:buChar char="•"/>
            </a:pPr>
            <a:r>
              <a:rPr lang="en-US" sz="1600" dirty="0">
                <a:solidFill>
                  <a:srgbClr val="000000"/>
                </a:solidFill>
              </a:rPr>
              <a:t>Each EtherChannel has a logical port channel interface. A configuration applied to the port channel interface affects all physical interfaces that are assigned to that interface.</a:t>
            </a:r>
          </a:p>
          <a:p>
            <a:pPr marL="0" indent="0" algn="l"/>
            <a:endParaRPr lang="en-US" sz="1400" dirty="0">
              <a:solidFill>
                <a:srgbClr val="000000"/>
              </a:solidFill>
            </a:endParaRPr>
          </a:p>
        </p:txBody>
      </p:sp>
    </p:spTree>
    <p:extLst>
      <p:ext uri="{BB962C8B-B14F-4D97-AF65-F5344CB8AC3E}">
        <p14:creationId xmlns:p14="http://schemas.microsoft.com/office/powerpoint/2010/main" val="32804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6826</TotalTime>
  <Words>3901</Words>
  <Application>Microsoft Office PowerPoint</Application>
  <PresentationFormat>Předvádění na obrazovce (16:9)</PresentationFormat>
  <Paragraphs>463</Paragraphs>
  <Slides>52</Slides>
  <Notes>38</Notes>
  <HiddenSlides>3</HiddenSlides>
  <MMClips>0</MMClips>
  <ScaleCrop>false</ScaleCrop>
  <HeadingPairs>
    <vt:vector size="4" baseType="variant">
      <vt:variant>
        <vt:lpstr>Motiv</vt:lpstr>
      </vt:variant>
      <vt:variant>
        <vt:i4>1</vt:i4>
      </vt:variant>
      <vt:variant>
        <vt:lpstr>Nadpisy snímků</vt:lpstr>
      </vt:variant>
      <vt:variant>
        <vt:i4>52</vt:i4>
      </vt:variant>
    </vt:vector>
  </HeadingPairs>
  <TitlesOfParts>
    <vt:vector size="53" baseType="lpstr">
      <vt:lpstr>Default Theme</vt:lpstr>
      <vt:lpstr>Module 6: EtherChannel</vt:lpstr>
      <vt:lpstr>Module 6: Activities</vt:lpstr>
      <vt:lpstr>Module 6: EtherChannel</vt:lpstr>
      <vt:lpstr>Module Objectives</vt:lpstr>
      <vt:lpstr>6.1 EtherChannel Operation</vt:lpstr>
      <vt:lpstr>Link Aggregation</vt:lpstr>
      <vt:lpstr>EtherChannel</vt:lpstr>
      <vt:lpstr>Advantages of EtherChannel</vt:lpstr>
      <vt:lpstr>Implementation Restrictions</vt:lpstr>
      <vt:lpstr>AutoNegotiation Protocols</vt:lpstr>
      <vt:lpstr>PAgP Operation</vt:lpstr>
      <vt:lpstr>PAgP Operation (Cont.)</vt:lpstr>
      <vt:lpstr>PAgP Mode Settings Example</vt:lpstr>
      <vt:lpstr>Filtry Wiresharku pro PAgP</vt:lpstr>
      <vt:lpstr>LACP Operation</vt:lpstr>
      <vt:lpstr>LACP Mode Settings Example</vt:lpstr>
      <vt:lpstr>Filtry Wiresharku pro LACP https://www.wireshark.org/docs/dfref/l/lacp.html</vt:lpstr>
      <vt:lpstr>6.2 Configure EtherChannel</vt:lpstr>
      <vt:lpstr>Configuration Guidelines</vt:lpstr>
      <vt:lpstr>Configuration Guidelines (Cont.)</vt:lpstr>
      <vt:lpstr>LACP Configuration Example</vt:lpstr>
      <vt:lpstr>Ukázka CCNP: Port-Channel Load Balancing Hash Option</vt:lpstr>
      <vt:lpstr>Packet Tracer – Configure EtherChannel</vt:lpstr>
      <vt:lpstr>6.3 Verify and Troubleshoot EtherChannel</vt:lpstr>
      <vt:lpstr>Verify EtherChannel</vt:lpstr>
      <vt:lpstr>Common Issues (typické problémy) with EtherChannel Configurations</vt:lpstr>
      <vt:lpstr>Troubleshoot EtherChannel Example</vt:lpstr>
      <vt:lpstr>Typické stavy logických kanálů</vt:lpstr>
      <vt:lpstr> Troubleshoot EtherChannel Example (Cont.)</vt:lpstr>
      <vt:lpstr>Troubleshoot EtherChannel Example (Cont.)</vt:lpstr>
      <vt:lpstr>Troubleshoot EtherChannel Example (Cont.)</vt:lpstr>
      <vt:lpstr>Troubleshoot EtherChannel Example (Cont.)</vt:lpstr>
      <vt:lpstr>Packet Tracer – Troubleshoot EtherChannel</vt:lpstr>
      <vt:lpstr>Příklad: Co uděláme jako první u load balancingu?</vt:lpstr>
      <vt:lpstr>1.Koukneme se, co je default</vt:lpstr>
      <vt:lpstr>Je to pro tento typický případ dobrá volba?</vt:lpstr>
      <vt:lpstr>Směrem k serveru je to fajn, ale zpětně ne</vt:lpstr>
      <vt:lpstr>2. Zvážím proto další možnosti</vt:lpstr>
      <vt:lpstr>Troubleshooting: špatný mód https://networklessons.com/switching/troubleshooting-etherchannel</vt:lpstr>
      <vt:lpstr>Module 6: Testovací otázky</vt:lpstr>
      <vt:lpstr>Module 6: Testovací otázky</vt:lpstr>
      <vt:lpstr>6.4 Module Practice and Quiz</vt:lpstr>
      <vt:lpstr>Packet Tracer – Implement EtherChannel</vt:lpstr>
      <vt:lpstr>Lab – Implement EtherChannel</vt:lpstr>
      <vt:lpstr>What Did I Learn In This Module?</vt:lpstr>
      <vt:lpstr>Co jste se naučili 1 z 3</vt:lpstr>
      <vt:lpstr>What Did I Learn In This Module? (Cont.)</vt:lpstr>
      <vt:lpstr>Co jste se naučili 2 z 3 </vt:lpstr>
      <vt:lpstr>What Did I Learn In This Module? (Cont.)</vt:lpstr>
      <vt:lpstr>Co jste se naučili 3 z 3</vt:lpstr>
      <vt:lpstr>New Terms and Commands</vt:lpstr>
      <vt:lpstr>Prezentace aplikace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389</cp:revision>
  <cp:lastPrinted>2020-10-31T14:25:22Z</cp:lastPrinted>
  <dcterms:created xsi:type="dcterms:W3CDTF">2019-10-18T06:21:22Z</dcterms:created>
  <dcterms:modified xsi:type="dcterms:W3CDTF">2020-11-04T16:51:56Z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