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c8WoJxDHswyrUOvuXEK3vljKz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2A5F8-8CD5-46F3-B034-0E74513BDDF0}" v="1" dt="2023-11-24T09:18:32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42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ginova, Lucia" userId="3ad1126a-ab5f-4ddb-adad-4c1996686ce1" providerId="ADAL" clId="{F0E2A5F8-8CD5-46F3-B034-0E74513BDDF0}"/>
    <pc:docChg chg="modSld">
      <pc:chgData name="Baginova, Lucia" userId="3ad1126a-ab5f-4ddb-adad-4c1996686ce1" providerId="ADAL" clId="{F0E2A5F8-8CD5-46F3-B034-0E74513BDDF0}" dt="2023-11-24T09:28:06.151" v="6" actId="14100"/>
      <pc:docMkLst>
        <pc:docMk/>
      </pc:docMkLst>
      <pc:sldChg chg="modSp mod">
        <pc:chgData name="Baginova, Lucia" userId="3ad1126a-ab5f-4ddb-adad-4c1996686ce1" providerId="ADAL" clId="{F0E2A5F8-8CD5-46F3-B034-0E74513BDDF0}" dt="2023-11-24T09:24:58.167" v="1" actId="255"/>
        <pc:sldMkLst>
          <pc:docMk/>
          <pc:sldMk cId="0" sldId="264"/>
        </pc:sldMkLst>
        <pc:spChg chg="mod">
          <ac:chgData name="Baginova, Lucia" userId="3ad1126a-ab5f-4ddb-adad-4c1996686ce1" providerId="ADAL" clId="{F0E2A5F8-8CD5-46F3-B034-0E74513BDDF0}" dt="2023-11-24T09:24:58.167" v="1" actId="255"/>
          <ac:spMkLst>
            <pc:docMk/>
            <pc:sldMk cId="0" sldId="264"/>
            <ac:spMk id="210" creationId="{00000000-0000-0000-0000-000000000000}"/>
          </ac:spMkLst>
        </pc:spChg>
      </pc:sldChg>
      <pc:sldChg chg="modSp modNotes">
        <pc:chgData name="Baginova, Lucia" userId="3ad1126a-ab5f-4ddb-adad-4c1996686ce1" providerId="ADAL" clId="{F0E2A5F8-8CD5-46F3-B034-0E74513BDDF0}" dt="2023-11-24T09:18:32.613" v="0" actId="207"/>
        <pc:sldMkLst>
          <pc:docMk/>
          <pc:sldMk cId="0" sldId="280"/>
        </pc:sldMkLst>
        <pc:spChg chg="mod">
          <ac:chgData name="Baginova, Lucia" userId="3ad1126a-ab5f-4ddb-adad-4c1996686ce1" providerId="ADAL" clId="{F0E2A5F8-8CD5-46F3-B034-0E74513BDDF0}" dt="2023-11-24T09:18:32.613" v="0" actId="207"/>
          <ac:spMkLst>
            <pc:docMk/>
            <pc:sldMk cId="0" sldId="280"/>
            <ac:spMk id="345" creationId="{00000000-0000-0000-0000-000000000000}"/>
          </ac:spMkLst>
        </pc:spChg>
      </pc:sldChg>
      <pc:sldChg chg="modSp mod">
        <pc:chgData name="Baginova, Lucia" userId="3ad1126a-ab5f-4ddb-adad-4c1996686ce1" providerId="ADAL" clId="{F0E2A5F8-8CD5-46F3-B034-0E74513BDDF0}" dt="2023-11-24T09:27:12.215" v="3" actId="20577"/>
        <pc:sldMkLst>
          <pc:docMk/>
          <pc:sldMk cId="0" sldId="281"/>
        </pc:sldMkLst>
        <pc:spChg chg="mod">
          <ac:chgData name="Baginova, Lucia" userId="3ad1126a-ab5f-4ddb-adad-4c1996686ce1" providerId="ADAL" clId="{F0E2A5F8-8CD5-46F3-B034-0E74513BDDF0}" dt="2023-11-24T09:27:12.215" v="3" actId="20577"/>
          <ac:spMkLst>
            <pc:docMk/>
            <pc:sldMk cId="0" sldId="281"/>
            <ac:spMk id="351" creationId="{00000000-0000-0000-0000-000000000000}"/>
          </ac:spMkLst>
        </pc:spChg>
      </pc:sldChg>
      <pc:sldChg chg="modSp mod">
        <pc:chgData name="Baginova, Lucia" userId="3ad1126a-ab5f-4ddb-adad-4c1996686ce1" providerId="ADAL" clId="{F0E2A5F8-8CD5-46F3-B034-0E74513BDDF0}" dt="2023-11-24T09:28:06.151" v="6" actId="14100"/>
        <pc:sldMkLst>
          <pc:docMk/>
          <pc:sldMk cId="0" sldId="287"/>
        </pc:sldMkLst>
        <pc:spChg chg="mod">
          <ac:chgData name="Baginova, Lucia" userId="3ad1126a-ab5f-4ddb-adad-4c1996686ce1" providerId="ADAL" clId="{F0E2A5F8-8CD5-46F3-B034-0E74513BDDF0}" dt="2023-11-24T09:28:06.151" v="6" actId="14100"/>
          <ac:spMkLst>
            <pc:docMk/>
            <pc:sldMk cId="0" sldId="287"/>
            <ac:spMk id="4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cloud.com/yaleuniversity/sets/the-science-of-well-being-guided-meditations/s-yeYkZ" TargetMode="External"/><Relationship Id="rId4" Type="http://schemas.openxmlformats.org/officeDocument/2006/relationships/hyperlink" Target="https://balanceapp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shkin.fm/podcasts/the-happiness-lab-with-dr-laurie-santos#episod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d.com/talks/dan_gilbert_the_surprising_science_of_happiness?autoplay=true&amp;muted=true&amp;language=en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yalesurvey.ca1.qualtrics.com/jfe/form/SV_3sHNmRsXIeYAZCJ?user_id=9a1bfc1013096765fb70f779501d212e742f438a" TargetMode="External"/><Relationship Id="rId3" Type="http://schemas.openxmlformats.org/officeDocument/2006/relationships/hyperlink" Target="https://www.drlauriesantos.com/" TargetMode="External"/><Relationship Id="rId7" Type="http://schemas.openxmlformats.org/officeDocument/2006/relationships/hyperlink" Target="https://yalesurvey.ca1.qualtrics.com/jfe/form/SV_dmWAB2LoFzOk25n?user_id=9a1bfc1013096765fb70f779501d212e742f438a" TargetMode="External"/><Relationship Id="rId12" Type="http://schemas.openxmlformats.org/officeDocument/2006/relationships/image" Target="../media/image5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apple.com/sk/podcast/the-happiness-lab-with-dr-laurie-santos/id1474245040?l=sk" TargetMode="External"/><Relationship Id="rId11" Type="http://schemas.openxmlformats.org/officeDocument/2006/relationships/image" Target="../media/image56.jpg"/><Relationship Id="rId5" Type="http://schemas.openxmlformats.org/officeDocument/2006/relationships/hyperlink" Target="https://open.spotify.com/show/3i5TCKhc6GY42pOWkpWveG?si=irROY6ceQQe2ukQRP4HPjA" TargetMode="External"/><Relationship Id="rId10" Type="http://schemas.openxmlformats.org/officeDocument/2006/relationships/hyperlink" Target="https://www.ted.com/talks/dan_gilbert_the_surprising_science_of_happiness?autoplay=true&amp;muted=true&amp;language=en" TargetMode="External"/><Relationship Id="rId4" Type="http://schemas.openxmlformats.org/officeDocument/2006/relationships/hyperlink" Target="https://www.pushkin.fm/podcasts/the-happiness-lab-with-dr-laurie-santos#episodes" TargetMode="External"/><Relationship Id="rId9" Type="http://schemas.openxmlformats.org/officeDocument/2006/relationships/hyperlink" Target="https://balanceapp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yalesurvey.ca1.qualtrics.com/jfe/form/SV_3sHNmRsXIeYAZCJ?user_id=9a1bfc1013096765fb70f779501d212e742f438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lesurvey.ca1.qualtrics.com/jfe/form/SV_dmWAB2LoFzOk25n?user_id=9a1bfc1013096765fb70f779501d212e742f438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10800000" flipH="1">
            <a:off x="0" y="0"/>
            <a:ext cx="12196668" cy="4570886"/>
            <a:chOff x="0" y="0"/>
            <a:chExt cx="12196668" cy="4570886"/>
          </a:xfrm>
        </p:grpSpPr>
        <p:sp>
          <p:nvSpPr>
            <p:cNvPr id="85" name="Google Shape;85;p1"/>
            <p:cNvSpPr/>
            <p:nvPr/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3000">
                  <a:schemeClr val="accent2"/>
                </a:gs>
                <a:gs pos="40000">
                  <a:srgbClr val="ED7D31">
                    <a:alpha val="0"/>
                  </a:srgbClr>
                </a:gs>
                <a:gs pos="100000">
                  <a:srgbClr val="ED7D31">
                    <a:alpha val="0"/>
                  </a:srgbClr>
                </a:gs>
              </a:gsLst>
              <a:lin ang="17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rgbClr val="5B9BD5">
                    <a:alpha val="75686"/>
                  </a:srgbClr>
                </a:gs>
                <a:gs pos="7000">
                  <a:srgbClr val="5B9BD5">
                    <a:alpha val="75686"/>
                  </a:srgbClr>
                </a:gs>
                <a:gs pos="76000">
                  <a:srgbClr val="ED7D31">
                    <a:alpha val="0"/>
                  </a:srgbClr>
                </a:gs>
                <a:gs pos="100000">
                  <a:srgbClr val="ED7D31">
                    <a:alpha val="0"/>
                  </a:srgbClr>
                </a:gs>
              </a:gsLst>
              <a:lin ang="4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>
              <a:gsLst>
                <a:gs pos="0">
                  <a:srgbClr val="1E4E79">
                    <a:alpha val="35686"/>
                  </a:srgbClr>
                </a:gs>
                <a:gs pos="45000">
                  <a:srgbClr val="5B9BD5">
                    <a:alpha val="0"/>
                  </a:srgbClr>
                </a:gs>
                <a:gs pos="100000">
                  <a:srgbClr val="5B9BD5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Google Shape;89;p1" descr="The Science of Well-Being by Yale University | Coursera"/>
          <p:cNvPicPr preferRelativeResize="0"/>
          <p:nvPr/>
        </p:nvPicPr>
        <p:blipFill rotWithShape="1">
          <a:blip r:embed="rId3">
            <a:alphaModFix/>
          </a:blip>
          <a:srcRect l="-1" t="45153" r="24384" b="35018"/>
          <a:stretch/>
        </p:blipFill>
        <p:spPr>
          <a:xfrm>
            <a:off x="1973152" y="328813"/>
            <a:ext cx="8382960" cy="115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2174" t="13956" r="72440" b="20635"/>
          <a:stretch/>
        </p:blipFill>
        <p:spPr>
          <a:xfrm>
            <a:off x="291757" y="1837557"/>
            <a:ext cx="3083442" cy="249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29370" t="69105" r="1254" b="15161"/>
          <a:stretch/>
        </p:blipFill>
        <p:spPr>
          <a:xfrm>
            <a:off x="2874957" y="2114813"/>
            <a:ext cx="8426376" cy="6010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283130" y="5283919"/>
            <a:ext cx="9763003" cy="108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sk-SK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PV236 – Time management &amp; effectiveness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sk-SK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Lucia Baginová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 rewirements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234" y="2084546"/>
            <a:ext cx="11324934" cy="393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 rewirements</a:t>
            </a:r>
            <a:endParaRPr/>
          </a:p>
        </p:txBody>
      </p:sp>
      <p:sp>
        <p:nvSpPr>
          <p:cNvPr id="226" name="Google Shape;226;p11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65" y="2270248"/>
            <a:ext cx="11548872" cy="346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 rewirements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9265" y="2337693"/>
            <a:ext cx="11548872" cy="343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 rewirements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6178" y="2084546"/>
            <a:ext cx="11135045" cy="398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4 rewirements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65" y="2373668"/>
            <a:ext cx="11548872" cy="320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4 rewirements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9265" y="2229308"/>
            <a:ext cx="11548872" cy="349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5 rewirements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8881" y="2084546"/>
            <a:ext cx="10705533" cy="358635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9856811" y="6066006"/>
            <a:ext cx="1549743" cy="37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Balance app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9856811" y="5714057"/>
            <a:ext cx="1990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SoundCloud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sk-SK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5 rewirements</a:t>
            </a: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140" y="1897738"/>
            <a:ext cx="11441122" cy="443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8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8" descr="The Happiness Lab with Dr. Laurie Santos&quot; : r/spoonfulofreas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97711"/>
            <a:ext cx="11277600" cy="386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/>
        </p:nvSpPr>
        <p:spPr>
          <a:xfrm>
            <a:off x="8241324" y="5754988"/>
            <a:ext cx="35872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1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sk-SK" sz="4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(season 1)</a:t>
            </a:r>
            <a:endParaRPr sz="4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71" y="1961452"/>
            <a:ext cx="7754432" cy="104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871" y="3144285"/>
            <a:ext cx="8992855" cy="166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44876" y="679374"/>
            <a:ext cx="4773749" cy="14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sk-SK" sz="5400"/>
              <a:t>Dr. Lorie Santos</a:t>
            </a:r>
            <a:endParaRPr sz="5400"/>
          </a:p>
        </p:txBody>
      </p:sp>
      <p:sp>
        <p:nvSpPr>
          <p:cNvPr id="99" name="Google Shape;99;p2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351799" y="2913543"/>
            <a:ext cx="5200255" cy="3555822"/>
            <a:chOff x="0" y="3477"/>
            <a:chExt cx="5200255" cy="3555822"/>
          </a:xfrm>
        </p:grpSpPr>
        <p:sp>
          <p:nvSpPr>
            <p:cNvPr id="101" name="Google Shape;101;p2"/>
            <p:cNvSpPr/>
            <p:nvPr/>
          </p:nvSpPr>
          <p:spPr>
            <a:xfrm>
              <a:off x="0" y="3477"/>
              <a:ext cx="5200255" cy="1031327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11976" y="235526"/>
              <a:ext cx="567784" cy="56722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91737" y="3477"/>
              <a:ext cx="3913741" cy="1032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191737" y="3477"/>
              <a:ext cx="3913741" cy="1032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50" tIns="109250" rIns="109250" bIns="109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k-SK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Professor of psychology at Yale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1265220"/>
              <a:ext cx="5200255" cy="1031327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1976" y="1497269"/>
              <a:ext cx="567784" cy="56722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91737" y="1265220"/>
              <a:ext cx="3913741" cy="1032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1191737" y="1265220"/>
              <a:ext cx="3913741" cy="1032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50" tIns="109250" rIns="109250" bIns="109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k-SK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Master’s and Ph.D from Harvard Psychology Department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2526964"/>
              <a:ext cx="5200255" cy="1031327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12281" y="2759012"/>
              <a:ext cx="567784" cy="56722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92347" y="2526964"/>
              <a:ext cx="3913741" cy="1032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192347" y="2526964"/>
              <a:ext cx="3913741" cy="1032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50" tIns="109250" rIns="109250" bIns="109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k-SK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Popular Science </a:t>
              </a:r>
              <a:r>
                <a:rPr lang="sk-SK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magazine – </a:t>
              </a:r>
              <a:br>
                <a:rPr lang="sk-SK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“The Brilliant 10: The top up-and-coming minds in science” </a:t>
              </a:r>
              <a:endParaRPr/>
            </a:p>
          </p:txBody>
        </p:sp>
      </p:grpSp>
      <p:pic>
        <p:nvPicPr>
          <p:cNvPr id="113" name="Google Shape;113;p2" descr="Laurie Santos (@lauriesantos) / X"/>
          <p:cNvPicPr preferRelativeResize="0"/>
          <p:nvPr/>
        </p:nvPicPr>
        <p:blipFill rotWithShape="1">
          <a:blip r:embed="rId6">
            <a:alphaModFix/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322385" y="2279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Experiment with jam tasting</a:t>
            </a:r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1143000" y="1360857"/>
            <a:ext cx="10515600" cy="211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in front of a store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2 Saturdays in a row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Discount promised for trying the samples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6 jams vs. 24 jams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474785" y="3710475"/>
            <a:ext cx="8962292" cy="58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k-SK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 number of choices effect peoples’ behaviour?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838200" y="4135072"/>
            <a:ext cx="10820400" cy="92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day with 24 jams -&gt; attracted </a:t>
            </a:r>
            <a:r>
              <a:rPr lang="sk-SK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more customers </a:t>
            </a:r>
            <a:b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       </a:t>
            </a:r>
            <a:r>
              <a:rPr lang="sk-SK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-&gt; we think more choices = better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838200" y="5024318"/>
            <a:ext cx="8962292" cy="58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day with 6 jams -&gt; </a:t>
            </a:r>
            <a:r>
              <a:rPr lang="sk-SK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30 %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customers made a purchase 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838199" y="5430350"/>
            <a:ext cx="11177955" cy="128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day with 24 jams -&gt; only </a:t>
            </a:r>
            <a:r>
              <a:rPr lang="sk-SK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3 %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customers made a purchase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  </a:t>
            </a:r>
            <a:r>
              <a:rPr lang="sk-SK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-&gt; making choices is exhausting, overwhelming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>
                <a:latin typeface="Calibri"/>
                <a:ea typeface="Calibri"/>
                <a:cs typeface="Calibri"/>
                <a:sym typeface="Calibri"/>
              </a:rPr>
              <a:t>From the episode:</a:t>
            </a:r>
            <a:br>
              <a:rPr lang="sk-SK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 i="1">
                <a:latin typeface="Calibri"/>
                <a:ea typeface="Calibri"/>
                <a:cs typeface="Calibri"/>
                <a:sym typeface="Calibri"/>
              </a:rPr>
              <a:t>“There’s a study that shows that when you have people make a hundred hypothetical decisions, all trivial, and then you give them a task that challenges their self-control, they give up easily.”</a:t>
            </a:r>
            <a:endParaRPr sz="4000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08" y="966157"/>
            <a:ext cx="7411484" cy="82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308" y="1983008"/>
            <a:ext cx="9021434" cy="134321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2"/>
          <p:cNvSpPr txBox="1"/>
          <p:nvPr/>
        </p:nvSpPr>
        <p:spPr>
          <a:xfrm>
            <a:off x="496979" y="4316820"/>
            <a:ext cx="1119804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TedTalk: </a:t>
            </a:r>
            <a:r>
              <a:rPr lang="sk-SK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surprising science of happiness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happiness</a:t>
            </a: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kind of happiness we </a:t>
            </a:r>
            <a:r>
              <a:rPr lang="sk-SK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we do not get what we wanted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/>
          <p:nvPr/>
        </p:nvSpPr>
        <p:spPr>
          <a:xfrm>
            <a:off x="445008" y="420865"/>
            <a:ext cx="11499342" cy="428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 with students taking a photography class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take only one of 2 pictures home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group had to keep that picture they chose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 group was given the opportunity to rethink their decision. On the 4th day they could come back and make a swap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6789" y="2563107"/>
            <a:ext cx="6115050" cy="329664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981075" y="3973755"/>
            <a:ext cx="13620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satisfaction with choice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3"/>
          <p:cNvSpPr txBox="1"/>
          <p:nvPr/>
        </p:nvSpPr>
        <p:spPr>
          <a:xfrm>
            <a:off x="2992564" y="5859750"/>
            <a:ext cx="1714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 for day before swap expires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4880704" y="5838314"/>
            <a:ext cx="1714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before swap expires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6768845" y="5816878"/>
            <a:ext cx="1714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days after swap expired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4880704" y="3197015"/>
            <a:ext cx="1643921" cy="24798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6688264" y="3195477"/>
            <a:ext cx="1643921" cy="24798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What can we do in our day-to-day life</a:t>
            </a:r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body" idx="1"/>
          </p:nvPr>
        </p:nvSpPr>
        <p:spPr>
          <a:xfrm>
            <a:off x="838200" y="1500554"/>
            <a:ext cx="10515600" cy="511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sk-SK">
                <a:solidFill>
                  <a:schemeClr val="accent1"/>
                </a:solidFill>
              </a:rPr>
              <a:t>Limit the number of choices you have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/>
              <a:t>Limit your wardrobe only to the things you actually wear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/>
              <a:t>Get rid of unworn clothes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/>
              <a:t>Hide winter clothes during summers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/>
              <a:t>Choose your meal at the restaurant only from the food your friends are ordering, not from the whole menu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/>
              <a:t>Have the same breakfast the whole week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/>
              <a:t>….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Before spending too much time on a decision: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/>
              <a:t>Is it really </a:t>
            </a:r>
            <a:r>
              <a:rPr lang="sk-SK" i="1"/>
              <a:t>important</a:t>
            </a:r>
            <a:r>
              <a:rPr lang="sk-SK"/>
              <a:t>? Is it </a:t>
            </a:r>
            <a:r>
              <a:rPr lang="sk-SK" i="1"/>
              <a:t>worth your energy</a:t>
            </a:r>
            <a:r>
              <a:rPr lang="sk-SK"/>
              <a:t>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/>
              <a:t>Will the different outcomes really </a:t>
            </a:r>
            <a:r>
              <a:rPr lang="sk-SK" i="1"/>
              <a:t>make a difference </a:t>
            </a:r>
            <a:r>
              <a:rPr lang="sk-SK"/>
              <a:t>for you?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body" idx="1"/>
          </p:nvPr>
        </p:nvSpPr>
        <p:spPr>
          <a:xfrm>
            <a:off x="838200" y="3517362"/>
            <a:ext cx="9987593" cy="158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 err="1"/>
              <a:t>People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supposed</a:t>
            </a:r>
            <a:r>
              <a:rPr lang="sk-SK" dirty="0"/>
              <a:t> to taste and rate </a:t>
            </a:r>
            <a:r>
              <a:rPr lang="sk-SK" dirty="0" err="1"/>
              <a:t>chocolate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 err="1"/>
              <a:t>Tasting</a:t>
            </a:r>
            <a:r>
              <a:rPr lang="sk-SK" dirty="0"/>
              <a:t> </a:t>
            </a:r>
            <a:r>
              <a:rPr lang="sk-SK" dirty="0" err="1"/>
              <a:t>alone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tasting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another</a:t>
            </a:r>
            <a:r>
              <a:rPr lang="sk-SK" dirty="0"/>
              <a:t> person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 err="1"/>
              <a:t>Subjects</a:t>
            </a:r>
            <a:r>
              <a:rPr lang="sk-SK" dirty="0"/>
              <a:t> </a:t>
            </a:r>
            <a:r>
              <a:rPr lang="sk-SK" dirty="0" err="1"/>
              <a:t>did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know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are </a:t>
            </a:r>
            <a:r>
              <a:rPr lang="sk-SK" dirty="0" err="1"/>
              <a:t>tasting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samples</a:t>
            </a:r>
            <a:r>
              <a:rPr lang="sk-SK" dirty="0"/>
              <a:t> </a:t>
            </a:r>
            <a:r>
              <a:rPr lang="sk-SK" dirty="0" err="1"/>
              <a:t>twice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42" name="Google Shape;3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162" y="295205"/>
            <a:ext cx="8230749" cy="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162" y="1291348"/>
            <a:ext cx="8945223" cy="139084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310193" y="2675731"/>
            <a:ext cx="10515600" cy="98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 with chocolate tasting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5"/>
          <p:cNvSpPr txBox="1"/>
          <p:nvPr/>
        </p:nvSpPr>
        <p:spPr>
          <a:xfrm>
            <a:off x="838210" y="5446977"/>
            <a:ext cx="99876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someone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rated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chocolate</a:t>
            </a:r>
            <a:r>
              <a:rPr lang="sk-SK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sk-SK" sz="28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 sz="28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51" name="Google Shape;351;p26"/>
          <p:cNvSpPr txBox="1">
            <a:spLocks noGrp="1"/>
          </p:cNvSpPr>
          <p:nvPr>
            <p:ph type="body" idx="1"/>
          </p:nvPr>
        </p:nvSpPr>
        <p:spPr>
          <a:xfrm>
            <a:off x="472487" y="2756149"/>
            <a:ext cx="10654425" cy="383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 sz="2400" i="1" dirty="0"/>
              <a:t>“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sheer</a:t>
            </a:r>
            <a:r>
              <a:rPr lang="sk-SK" sz="2400" i="1" dirty="0"/>
              <a:t> </a:t>
            </a:r>
            <a:r>
              <a:rPr lang="sk-SK" sz="2400" i="1" dirty="0" err="1"/>
              <a:t>amount</a:t>
            </a:r>
            <a:r>
              <a:rPr lang="sk-SK" sz="2400" i="1" dirty="0"/>
              <a:t> of </a:t>
            </a:r>
            <a:r>
              <a:rPr lang="sk-SK" sz="2400" i="1" dirty="0" err="1"/>
              <a:t>time</a:t>
            </a:r>
            <a:r>
              <a:rPr lang="sk-SK" sz="2400" i="1" dirty="0"/>
              <a:t> </a:t>
            </a:r>
            <a:r>
              <a:rPr lang="sk-SK" sz="2400" i="1" dirty="0" err="1"/>
              <a:t>we</a:t>
            </a:r>
            <a:r>
              <a:rPr lang="sk-SK" sz="2400" i="1" dirty="0"/>
              <a:t> </a:t>
            </a:r>
            <a:r>
              <a:rPr lang="sk-SK" sz="2400" i="1" dirty="0" err="1"/>
              <a:t>spend</a:t>
            </a:r>
            <a:r>
              <a:rPr lang="sk-SK" sz="2400" i="1" dirty="0"/>
              <a:t> </a:t>
            </a:r>
            <a:r>
              <a:rPr lang="sk-SK" sz="2400" i="1" dirty="0" err="1"/>
              <a:t>around</a:t>
            </a:r>
            <a:r>
              <a:rPr lang="sk-SK" sz="2400" i="1" dirty="0"/>
              <a:t> </a:t>
            </a:r>
            <a:r>
              <a:rPr lang="sk-SK" sz="2400" i="1" dirty="0" err="1"/>
              <a:t>other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actually</a:t>
            </a:r>
            <a:r>
              <a:rPr lang="sk-SK" sz="2400" i="1" dirty="0"/>
              <a:t> </a:t>
            </a:r>
            <a:r>
              <a:rPr lang="sk-SK" sz="2400" i="1" dirty="0" err="1"/>
              <a:t>predicts</a:t>
            </a:r>
            <a:r>
              <a:rPr lang="sk-SK" sz="2400" i="1" dirty="0"/>
              <a:t> </a:t>
            </a:r>
            <a:r>
              <a:rPr lang="sk-SK" sz="2400" i="1" dirty="0" err="1"/>
              <a:t>how</a:t>
            </a:r>
            <a:r>
              <a:rPr lang="sk-SK" sz="2400" i="1" dirty="0"/>
              <a:t> happy </a:t>
            </a:r>
            <a:r>
              <a:rPr lang="sk-SK" sz="2400" i="1" dirty="0" err="1"/>
              <a:t>we</a:t>
            </a:r>
            <a:r>
              <a:rPr lang="sk-SK" sz="2400" i="1" dirty="0"/>
              <a:t> are. </a:t>
            </a:r>
            <a:r>
              <a:rPr lang="sk-SK" sz="2400" i="1" dirty="0" err="1"/>
              <a:t>Take</a:t>
            </a:r>
            <a:r>
              <a:rPr lang="sk-SK" sz="2400" i="1" dirty="0"/>
              <a:t> </a:t>
            </a:r>
            <a:r>
              <a:rPr lang="sk-SK" sz="2400" i="1" dirty="0" err="1"/>
              <a:t>one</a:t>
            </a:r>
            <a:r>
              <a:rPr lang="sk-SK" sz="2400" i="1" dirty="0"/>
              <a:t> </a:t>
            </a:r>
            <a:r>
              <a:rPr lang="sk-SK" sz="2400" i="1" dirty="0" err="1"/>
              <a:t>famous</a:t>
            </a:r>
            <a:r>
              <a:rPr lang="sk-SK" sz="2400" i="1" dirty="0"/>
              <a:t> study by </a:t>
            </a:r>
            <a:r>
              <a:rPr lang="sk-SK" sz="2400" i="1" dirty="0" err="1"/>
              <a:t>positive</a:t>
            </a:r>
            <a:r>
              <a:rPr lang="sk-SK" sz="2400" i="1" dirty="0"/>
              <a:t> </a:t>
            </a:r>
            <a:r>
              <a:rPr lang="sk-SK" sz="2400" i="1" dirty="0" err="1"/>
              <a:t>psychologists</a:t>
            </a:r>
            <a:r>
              <a:rPr lang="sk-SK" sz="2400" i="1" dirty="0"/>
              <a:t> </a:t>
            </a:r>
            <a:r>
              <a:rPr lang="sk-SK" sz="2400" i="1" dirty="0" err="1"/>
              <a:t>Ed</a:t>
            </a:r>
            <a:r>
              <a:rPr lang="sk-SK" sz="2400" i="1" dirty="0"/>
              <a:t> </a:t>
            </a:r>
            <a:r>
              <a:rPr lang="sk-SK" sz="2400" i="1" dirty="0" err="1"/>
              <a:t>Diener</a:t>
            </a:r>
            <a:r>
              <a:rPr lang="sk-SK" sz="2400" i="1" dirty="0"/>
              <a:t> and Marty </a:t>
            </a:r>
            <a:r>
              <a:rPr lang="sk-SK" sz="2400" i="1" dirty="0" err="1"/>
              <a:t>Seligman</a:t>
            </a:r>
            <a:r>
              <a:rPr lang="sk-SK" sz="2400" i="1" dirty="0"/>
              <a:t>. </a:t>
            </a:r>
            <a:r>
              <a:rPr lang="sk-SK" sz="2400" i="1" dirty="0" err="1"/>
              <a:t>They</a:t>
            </a:r>
            <a:r>
              <a:rPr lang="sk-SK" sz="2400" i="1" dirty="0"/>
              <a:t> </a:t>
            </a:r>
            <a:r>
              <a:rPr lang="sk-SK" sz="2400" i="1" dirty="0" err="1"/>
              <a:t>looked</a:t>
            </a:r>
            <a:r>
              <a:rPr lang="sk-SK" sz="2400" i="1" dirty="0"/>
              <a:t> at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who</a:t>
            </a:r>
            <a:r>
              <a:rPr lang="sk-SK" sz="2400" i="1" dirty="0"/>
              <a:t> </a:t>
            </a:r>
            <a:r>
              <a:rPr lang="sk-SK" sz="2400" i="1" dirty="0" err="1"/>
              <a:t>scored</a:t>
            </a:r>
            <a:r>
              <a:rPr lang="sk-SK" sz="2400" i="1" dirty="0"/>
              <a:t> in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highest</a:t>
            </a:r>
            <a:r>
              <a:rPr lang="sk-SK" sz="2400" i="1" dirty="0"/>
              <a:t> 10 </a:t>
            </a:r>
            <a:r>
              <a:rPr lang="sk-SK" sz="2400" i="1" dirty="0" err="1"/>
              <a:t>percentile</a:t>
            </a:r>
            <a:r>
              <a:rPr lang="sk-SK" sz="2400" i="1" dirty="0"/>
              <a:t> on </a:t>
            </a:r>
            <a:r>
              <a:rPr lang="sk-SK" sz="2400" i="1" dirty="0" err="1"/>
              <a:t>happiness</a:t>
            </a:r>
            <a:r>
              <a:rPr lang="sk-SK" sz="2400" i="1" dirty="0"/>
              <a:t> </a:t>
            </a:r>
            <a:r>
              <a:rPr lang="sk-SK" sz="2400" i="1" dirty="0" err="1"/>
              <a:t>surveys</a:t>
            </a:r>
            <a:r>
              <a:rPr lang="sk-SK" sz="2400" i="1" dirty="0"/>
              <a:t> and tried to </a:t>
            </a:r>
            <a:r>
              <a:rPr lang="sk-SK" sz="2400" i="1" dirty="0" err="1"/>
              <a:t>figure</a:t>
            </a:r>
            <a:r>
              <a:rPr lang="sk-SK" sz="2400" i="1" dirty="0"/>
              <a:t> </a:t>
            </a:r>
            <a:r>
              <a:rPr lang="sk-SK" sz="2400" i="1" dirty="0" err="1"/>
              <a:t>out</a:t>
            </a:r>
            <a:r>
              <a:rPr lang="sk-SK" sz="2400" i="1" dirty="0"/>
              <a:t>, </a:t>
            </a:r>
            <a:r>
              <a:rPr lang="sk-SK" sz="2400" i="1" dirty="0" err="1"/>
              <a:t>what</a:t>
            </a:r>
            <a:r>
              <a:rPr lang="sk-SK" sz="2400" i="1" dirty="0"/>
              <a:t> </a:t>
            </a:r>
            <a:r>
              <a:rPr lang="sk-SK" sz="2400" i="1" dirty="0" err="1"/>
              <a:t>makes</a:t>
            </a:r>
            <a:r>
              <a:rPr lang="sk-SK" sz="2400" i="1" dirty="0"/>
              <a:t> </a:t>
            </a:r>
            <a:r>
              <a:rPr lang="sk-SK" sz="2400" i="1" dirty="0" err="1"/>
              <a:t>them</a:t>
            </a:r>
            <a:r>
              <a:rPr lang="sk-SK" sz="2400" i="1" dirty="0"/>
              <a:t> so </a:t>
            </a:r>
            <a:r>
              <a:rPr lang="sk-SK" sz="2400" i="1" dirty="0" err="1"/>
              <a:t>much</a:t>
            </a:r>
            <a:r>
              <a:rPr lang="sk-SK" sz="2400" i="1" dirty="0"/>
              <a:t> </a:t>
            </a:r>
            <a:r>
              <a:rPr lang="sk-SK" sz="2400" i="1" dirty="0" err="1"/>
              <a:t>happier</a:t>
            </a:r>
            <a:r>
              <a:rPr lang="sk-SK" sz="2400" i="1" dirty="0"/>
              <a:t> </a:t>
            </a:r>
            <a:r>
              <a:rPr lang="sk-SK" sz="2400" i="1" dirty="0" err="1"/>
              <a:t>than</a:t>
            </a:r>
            <a:r>
              <a:rPr lang="sk-SK" sz="2400" i="1" dirty="0"/>
              <a:t> </a:t>
            </a:r>
            <a:r>
              <a:rPr lang="sk-SK" sz="2400" i="1" dirty="0" err="1"/>
              <a:t>the</a:t>
            </a:r>
            <a:r>
              <a:rPr lang="sk-SK" sz="2400" i="1" dirty="0"/>
              <a:t> rest of </a:t>
            </a:r>
            <a:r>
              <a:rPr lang="sk-SK" sz="2400" i="1" dirty="0" err="1"/>
              <a:t>us</a:t>
            </a:r>
            <a:r>
              <a:rPr lang="sk-SK" sz="2400" i="1" dirty="0"/>
              <a:t>.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researchers</a:t>
            </a:r>
            <a:r>
              <a:rPr lang="sk-SK" sz="2400" i="1" dirty="0"/>
              <a:t> </a:t>
            </a:r>
            <a:r>
              <a:rPr lang="sk-SK" sz="2400" i="1" dirty="0" err="1"/>
              <a:t>discovered</a:t>
            </a:r>
            <a:r>
              <a:rPr lang="sk-SK" sz="2400" i="1" dirty="0"/>
              <a:t> </a:t>
            </a:r>
            <a:r>
              <a:rPr lang="sk-SK" sz="2400" i="1" dirty="0" err="1"/>
              <a:t>that</a:t>
            </a:r>
            <a:r>
              <a:rPr lang="sk-SK" sz="2400" i="1" dirty="0"/>
              <a:t> </a:t>
            </a:r>
            <a:r>
              <a:rPr lang="sk-SK" sz="2400" i="1" dirty="0" err="1"/>
              <a:t>these</a:t>
            </a:r>
            <a:r>
              <a:rPr lang="sk-SK" sz="2400" i="1" dirty="0"/>
              <a:t> happy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didn’t</a:t>
            </a:r>
            <a:r>
              <a:rPr lang="sk-SK" sz="2400" i="1" dirty="0"/>
              <a:t> </a:t>
            </a:r>
            <a:r>
              <a:rPr lang="sk-SK" sz="2400" i="1" dirty="0" err="1"/>
              <a:t>spend</a:t>
            </a:r>
            <a:r>
              <a:rPr lang="sk-SK" sz="2400" i="1" dirty="0"/>
              <a:t> </a:t>
            </a:r>
            <a:r>
              <a:rPr lang="sk-SK" sz="2400" i="1" dirty="0" err="1"/>
              <a:t>any</a:t>
            </a:r>
            <a:r>
              <a:rPr lang="sk-SK" sz="2400" i="1" dirty="0"/>
              <a:t> more </a:t>
            </a:r>
            <a:r>
              <a:rPr lang="sk-SK" sz="2400" i="1" dirty="0" err="1"/>
              <a:t>time</a:t>
            </a:r>
            <a:r>
              <a:rPr lang="sk-SK" sz="2400" i="1" dirty="0"/>
              <a:t> </a:t>
            </a:r>
            <a:r>
              <a:rPr lang="sk-SK" sz="2400" i="1" dirty="0" err="1"/>
              <a:t>exercising</a:t>
            </a:r>
            <a:r>
              <a:rPr lang="sk-SK" sz="2400" i="1" dirty="0"/>
              <a:t> or </a:t>
            </a:r>
            <a:r>
              <a:rPr lang="sk-SK" sz="2400" i="1" dirty="0" err="1"/>
              <a:t>doing</a:t>
            </a:r>
            <a:r>
              <a:rPr lang="sk-SK" sz="2400" i="1" dirty="0"/>
              <a:t> </a:t>
            </a:r>
            <a:r>
              <a:rPr lang="sk-SK" sz="2400" i="1" dirty="0" err="1"/>
              <a:t>religious</a:t>
            </a:r>
            <a:r>
              <a:rPr lang="sk-SK" sz="2400" i="1" dirty="0"/>
              <a:t> </a:t>
            </a:r>
            <a:r>
              <a:rPr lang="sk-SK" sz="2400" i="1" dirty="0" err="1"/>
              <a:t>activities</a:t>
            </a:r>
            <a:r>
              <a:rPr lang="sk-SK" sz="2400" i="1" dirty="0"/>
              <a:t>. </a:t>
            </a:r>
            <a:r>
              <a:rPr lang="sk-SK" sz="2400" i="1" dirty="0" err="1"/>
              <a:t>What</a:t>
            </a:r>
            <a:r>
              <a:rPr lang="sk-SK" sz="2400" i="1" dirty="0"/>
              <a:t> </a:t>
            </a:r>
            <a:r>
              <a:rPr lang="sk-SK" sz="2400" i="1" dirty="0" err="1"/>
              <a:t>did</a:t>
            </a:r>
            <a:r>
              <a:rPr lang="sk-SK" sz="2400" i="1" dirty="0"/>
              <a:t> </a:t>
            </a:r>
            <a:r>
              <a:rPr lang="sk-SK" sz="2400" i="1" dirty="0" err="1"/>
              <a:t>these</a:t>
            </a:r>
            <a:r>
              <a:rPr lang="sk-SK" sz="2400" i="1" dirty="0"/>
              <a:t> happy </a:t>
            </a:r>
            <a:r>
              <a:rPr lang="sk-SK" sz="2400" i="1" dirty="0" err="1"/>
              <a:t>folks</a:t>
            </a:r>
            <a:r>
              <a:rPr lang="sk-SK" sz="2400" i="1" dirty="0"/>
              <a:t> do </a:t>
            </a:r>
            <a:r>
              <a:rPr lang="sk-SK" sz="2400" i="1" dirty="0" err="1"/>
              <a:t>differently</a:t>
            </a:r>
            <a:r>
              <a:rPr lang="sk-SK" sz="2400" i="1" dirty="0"/>
              <a:t>? </a:t>
            </a:r>
            <a:r>
              <a:rPr lang="sk-SK" sz="2400" i="1" dirty="0" err="1"/>
              <a:t>They</a:t>
            </a:r>
            <a:r>
              <a:rPr lang="sk-SK" sz="2400" i="1" dirty="0"/>
              <a:t> </a:t>
            </a:r>
            <a:r>
              <a:rPr lang="sk-SK" sz="2400" i="1" dirty="0" err="1"/>
              <a:t>were</a:t>
            </a:r>
            <a:r>
              <a:rPr lang="sk-SK" sz="2400" i="1" dirty="0"/>
              <a:t> more </a:t>
            </a:r>
            <a:r>
              <a:rPr lang="sk-SK" sz="2400" i="1" dirty="0" err="1"/>
              <a:t>social</a:t>
            </a:r>
            <a:r>
              <a:rPr lang="sk-SK" sz="2400" i="1" dirty="0"/>
              <a:t>. </a:t>
            </a:r>
            <a:r>
              <a:rPr lang="sk-SK" sz="2400" i="1" dirty="0" err="1"/>
              <a:t>They</a:t>
            </a:r>
            <a:r>
              <a:rPr lang="sk-SK" sz="2400" i="1" dirty="0"/>
              <a:t> </a:t>
            </a:r>
            <a:r>
              <a:rPr lang="sk-SK" sz="2400" i="1" dirty="0" err="1"/>
              <a:t>spend</a:t>
            </a:r>
            <a:r>
              <a:rPr lang="sk-SK" sz="2400" i="1" dirty="0"/>
              <a:t> more </a:t>
            </a:r>
            <a:r>
              <a:rPr lang="sk-SK" sz="2400" i="1" dirty="0" err="1"/>
              <a:t>time</a:t>
            </a:r>
            <a:r>
              <a:rPr lang="sk-SK" sz="2400" i="1" dirty="0"/>
              <a:t> </a:t>
            </a:r>
            <a:r>
              <a:rPr lang="sk-SK" sz="2400" i="1" dirty="0" err="1"/>
              <a:t>around</a:t>
            </a:r>
            <a:r>
              <a:rPr lang="sk-SK" sz="2400" i="1" dirty="0"/>
              <a:t> </a:t>
            </a:r>
            <a:r>
              <a:rPr lang="sk-SK" sz="2400" i="1" dirty="0" err="1"/>
              <a:t>other</a:t>
            </a:r>
            <a:r>
              <a:rPr lang="sk-SK" sz="2400" i="1" dirty="0"/>
              <a:t> </a:t>
            </a:r>
            <a:r>
              <a:rPr lang="sk-SK" sz="2400" i="1" dirty="0" err="1"/>
              <a:t>humans</a:t>
            </a:r>
            <a:r>
              <a:rPr lang="sk-SK" sz="2400" i="1" dirty="0"/>
              <a:t>, </a:t>
            </a:r>
            <a:r>
              <a:rPr lang="sk-SK" sz="2400" i="1" dirty="0" err="1"/>
              <a:t>than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with</a:t>
            </a:r>
            <a:r>
              <a:rPr lang="sk-SK" sz="2400" i="1" dirty="0"/>
              <a:t> </a:t>
            </a:r>
            <a:r>
              <a:rPr lang="sk-SK" sz="2400" i="1" dirty="0" err="1"/>
              <a:t>average</a:t>
            </a:r>
            <a:r>
              <a:rPr lang="sk-SK" sz="2400" i="1" dirty="0"/>
              <a:t> </a:t>
            </a:r>
            <a:r>
              <a:rPr lang="sk-SK" sz="2400" i="1" dirty="0" err="1"/>
              <a:t>levels</a:t>
            </a:r>
            <a:r>
              <a:rPr lang="sk-SK" sz="2400" i="1" dirty="0"/>
              <a:t> of </a:t>
            </a:r>
            <a:r>
              <a:rPr lang="sk-SK" sz="2400" i="1" dirty="0" err="1"/>
              <a:t>happiness</a:t>
            </a:r>
            <a:r>
              <a:rPr lang="sk-SK" sz="2400" i="1" dirty="0"/>
              <a:t>.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results</a:t>
            </a:r>
            <a:r>
              <a:rPr lang="sk-SK" sz="2400" i="1" dirty="0"/>
              <a:t> </a:t>
            </a:r>
            <a:r>
              <a:rPr lang="sk-SK" sz="2400" i="1" dirty="0" err="1"/>
              <a:t>were</a:t>
            </a:r>
            <a:r>
              <a:rPr lang="sk-SK" sz="2400" i="1" dirty="0"/>
              <a:t> so </a:t>
            </a:r>
            <a:r>
              <a:rPr lang="sk-SK" sz="2400" i="1" dirty="0" err="1"/>
              <a:t>strong</a:t>
            </a:r>
            <a:r>
              <a:rPr lang="sk-SK" sz="2400" i="1" dirty="0"/>
              <a:t>, </a:t>
            </a:r>
            <a:r>
              <a:rPr lang="sk-SK" sz="2400" i="1" dirty="0" err="1"/>
              <a:t>that</a:t>
            </a:r>
            <a:r>
              <a:rPr lang="sk-SK" sz="2400" i="1" dirty="0"/>
              <a:t> </a:t>
            </a:r>
            <a:r>
              <a:rPr lang="sk-SK" sz="2400" i="1" dirty="0" err="1"/>
              <a:t>these</a:t>
            </a:r>
            <a:r>
              <a:rPr lang="sk-SK" sz="2400" i="1" dirty="0"/>
              <a:t> </a:t>
            </a:r>
            <a:r>
              <a:rPr lang="sk-SK" sz="2400" i="1" dirty="0" err="1"/>
              <a:t>researchers</a:t>
            </a:r>
            <a:r>
              <a:rPr lang="sk-SK" sz="2400" i="1" dirty="0"/>
              <a:t> </a:t>
            </a:r>
            <a:r>
              <a:rPr lang="sk-SK" sz="2400" i="1" dirty="0" err="1"/>
              <a:t>deemed</a:t>
            </a:r>
            <a:r>
              <a:rPr lang="sk-SK" sz="2400" i="1" dirty="0"/>
              <a:t> </a:t>
            </a:r>
            <a:r>
              <a:rPr lang="sk-SK" sz="2400" i="1" dirty="0" err="1"/>
              <a:t>being</a:t>
            </a:r>
            <a:r>
              <a:rPr lang="sk-SK" sz="2400" i="1" dirty="0"/>
              <a:t> </a:t>
            </a:r>
            <a:r>
              <a:rPr lang="sk-SK" sz="2400" i="1" dirty="0" err="1"/>
              <a:t>around</a:t>
            </a:r>
            <a:r>
              <a:rPr lang="sk-SK" sz="2400" i="1" dirty="0"/>
              <a:t> </a:t>
            </a:r>
            <a:r>
              <a:rPr lang="sk-SK" sz="2400" i="1" dirty="0" err="1"/>
              <a:t>other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as a </a:t>
            </a:r>
            <a:r>
              <a:rPr lang="sk-SK" sz="2400" i="1" dirty="0" err="1"/>
              <a:t>necessary</a:t>
            </a:r>
            <a:r>
              <a:rPr lang="sk-SK" sz="2400" i="1" dirty="0"/>
              <a:t> </a:t>
            </a:r>
            <a:r>
              <a:rPr lang="sk-SK" sz="2400" i="1" dirty="0" err="1"/>
              <a:t>condition</a:t>
            </a:r>
            <a:r>
              <a:rPr lang="sk-SK" sz="2400" i="1" dirty="0"/>
              <a:t> </a:t>
            </a:r>
            <a:r>
              <a:rPr lang="sk-SK" sz="2400" i="1" dirty="0" err="1"/>
              <a:t>for</a:t>
            </a:r>
            <a:r>
              <a:rPr lang="sk-SK" sz="2400" i="1" dirty="0"/>
              <a:t> </a:t>
            </a:r>
            <a:r>
              <a:rPr lang="sk-SK" sz="2400" i="1" dirty="0" err="1"/>
              <a:t>very</a:t>
            </a:r>
            <a:r>
              <a:rPr lang="sk-SK" sz="2400" i="1" dirty="0"/>
              <a:t> </a:t>
            </a:r>
            <a:r>
              <a:rPr lang="sk-SK" sz="2400" i="1" dirty="0" err="1"/>
              <a:t>high</a:t>
            </a:r>
            <a:r>
              <a:rPr lang="sk-SK" sz="2400" i="1" dirty="0"/>
              <a:t> </a:t>
            </a:r>
            <a:r>
              <a:rPr lang="sk-SK" sz="2400" i="1" dirty="0" err="1"/>
              <a:t>happiness</a:t>
            </a:r>
            <a:r>
              <a:rPr lang="sk-SK" sz="2400" i="1" dirty="0"/>
              <a:t>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 sz="2400" i="1" dirty="0"/>
              <a:t>“</a:t>
            </a:r>
            <a:r>
              <a:rPr lang="sk-SK" sz="2400" i="1" dirty="0" err="1"/>
              <a:t>Another</a:t>
            </a:r>
            <a:r>
              <a:rPr lang="sk-SK" sz="2400" i="1" dirty="0"/>
              <a:t> study by </a:t>
            </a:r>
            <a:r>
              <a:rPr lang="sk-SK" sz="2400" i="1" dirty="0" err="1"/>
              <a:t>nobel</a:t>
            </a:r>
            <a:r>
              <a:rPr lang="sk-SK" sz="2400" i="1" dirty="0"/>
              <a:t> </a:t>
            </a:r>
            <a:r>
              <a:rPr lang="sk-SK" sz="2400" i="1" dirty="0" err="1"/>
              <a:t>prize</a:t>
            </a:r>
            <a:r>
              <a:rPr lang="sk-SK" sz="2400" i="1" dirty="0"/>
              <a:t> </a:t>
            </a:r>
            <a:r>
              <a:rPr lang="sk-SK" sz="2400" i="1" dirty="0" err="1"/>
              <a:t>winning</a:t>
            </a:r>
            <a:r>
              <a:rPr lang="sk-SK" sz="2400" i="1" dirty="0"/>
              <a:t> </a:t>
            </a:r>
            <a:r>
              <a:rPr lang="sk-SK" sz="2400" i="1" dirty="0" err="1"/>
              <a:t>psychologist</a:t>
            </a:r>
            <a:r>
              <a:rPr lang="sk-SK" sz="2400" i="1" dirty="0"/>
              <a:t> </a:t>
            </a:r>
            <a:r>
              <a:rPr lang="sk-SK" sz="2400" i="1" dirty="0" err="1"/>
              <a:t>Danny</a:t>
            </a:r>
            <a:r>
              <a:rPr lang="sk-SK" sz="2400" i="1" dirty="0"/>
              <a:t> </a:t>
            </a:r>
            <a:r>
              <a:rPr lang="sk-SK" sz="2400" i="1" dirty="0" err="1"/>
              <a:t>Kahneman</a:t>
            </a:r>
            <a:r>
              <a:rPr lang="sk-SK" sz="2400" i="1" dirty="0"/>
              <a:t> </a:t>
            </a:r>
            <a:r>
              <a:rPr lang="sk-SK" sz="2400" i="1" dirty="0" err="1"/>
              <a:t>confirmed</a:t>
            </a:r>
            <a:r>
              <a:rPr lang="sk-SK" sz="2400" i="1" dirty="0"/>
              <a:t> </a:t>
            </a:r>
            <a:r>
              <a:rPr lang="sk-SK" sz="2400" i="1" dirty="0" err="1"/>
              <a:t>this</a:t>
            </a:r>
            <a:r>
              <a:rPr lang="sk-SK" sz="2400" i="1" dirty="0"/>
              <a:t>. He and </a:t>
            </a:r>
            <a:r>
              <a:rPr lang="sk-SK" sz="2400" i="1" dirty="0" err="1"/>
              <a:t>his</a:t>
            </a:r>
            <a:r>
              <a:rPr lang="sk-SK" sz="2400" i="1" dirty="0"/>
              <a:t> </a:t>
            </a:r>
            <a:r>
              <a:rPr lang="sk-SK" sz="2400" i="1" dirty="0" err="1"/>
              <a:t>colleagues</a:t>
            </a:r>
            <a:r>
              <a:rPr lang="sk-SK" sz="2400" i="1" dirty="0"/>
              <a:t> </a:t>
            </a:r>
            <a:r>
              <a:rPr lang="sk-SK" sz="2400" i="1" dirty="0" err="1"/>
              <a:t>tested</a:t>
            </a:r>
            <a:r>
              <a:rPr lang="sk-SK" sz="2400" i="1" dirty="0"/>
              <a:t>, </a:t>
            </a:r>
            <a:r>
              <a:rPr lang="sk-SK" sz="2400" i="1" dirty="0" err="1"/>
              <a:t>which</a:t>
            </a:r>
            <a:r>
              <a:rPr lang="sk-SK" sz="2400" i="1" dirty="0"/>
              <a:t> </a:t>
            </a:r>
            <a:r>
              <a:rPr lang="sk-SK" sz="2400" i="1" dirty="0" err="1"/>
              <a:t>daily</a:t>
            </a:r>
            <a:r>
              <a:rPr lang="sk-SK" sz="2400" i="1" dirty="0"/>
              <a:t> </a:t>
            </a:r>
            <a:r>
              <a:rPr lang="sk-SK" sz="2400" i="1" dirty="0" err="1"/>
              <a:t>activities</a:t>
            </a:r>
            <a:r>
              <a:rPr lang="sk-SK" sz="2400" i="1" dirty="0"/>
              <a:t> </a:t>
            </a:r>
            <a:r>
              <a:rPr lang="sk-SK" sz="2400" i="1" dirty="0" err="1"/>
              <a:t>make</a:t>
            </a:r>
            <a:r>
              <a:rPr lang="sk-SK" sz="2400" i="1" dirty="0"/>
              <a:t> </a:t>
            </a:r>
            <a:r>
              <a:rPr lang="sk-SK" sz="2400" i="1" dirty="0" err="1"/>
              <a:t>us</a:t>
            </a:r>
            <a:r>
              <a:rPr lang="sk-SK" sz="2400" i="1" dirty="0"/>
              <a:t> </a:t>
            </a:r>
            <a:r>
              <a:rPr lang="sk-SK" sz="2400" i="1" dirty="0" err="1"/>
              <a:t>feel</a:t>
            </a:r>
            <a:r>
              <a:rPr lang="sk-SK" sz="2400" i="1" dirty="0"/>
              <a:t> </a:t>
            </a:r>
            <a:r>
              <a:rPr lang="sk-SK" sz="2400" i="1" dirty="0" err="1"/>
              <a:t>best</a:t>
            </a:r>
            <a:r>
              <a:rPr lang="sk-SK" sz="2400" i="1" dirty="0"/>
              <a:t>. </a:t>
            </a:r>
            <a:r>
              <a:rPr lang="sk-SK" sz="2400" i="1" dirty="0" err="1"/>
              <a:t>The</a:t>
            </a:r>
            <a:r>
              <a:rPr lang="sk-SK" sz="2400" i="1" dirty="0"/>
              <a:t> </a:t>
            </a:r>
            <a:r>
              <a:rPr lang="sk-SK" sz="2400" i="1" dirty="0" err="1"/>
              <a:t>winner</a:t>
            </a:r>
            <a:r>
              <a:rPr lang="sk-SK" sz="2400" i="1" dirty="0"/>
              <a:t>? </a:t>
            </a:r>
            <a:r>
              <a:rPr lang="sk-SK" sz="2400" i="1" dirty="0" err="1"/>
              <a:t>Socializing</a:t>
            </a:r>
            <a:r>
              <a:rPr lang="sk-SK" sz="2400" i="1" dirty="0"/>
              <a:t> </a:t>
            </a:r>
            <a:r>
              <a:rPr lang="sk-SK" sz="2400" i="1" dirty="0" err="1"/>
              <a:t>with</a:t>
            </a:r>
            <a:r>
              <a:rPr lang="sk-SK" sz="2400" i="1" dirty="0"/>
              <a:t> </a:t>
            </a:r>
            <a:r>
              <a:rPr lang="sk-SK" sz="2400" i="1" dirty="0" err="1"/>
              <a:t>others</a:t>
            </a:r>
            <a:r>
              <a:rPr lang="sk-SK" sz="2400" i="1" dirty="0"/>
              <a:t>. </a:t>
            </a:r>
            <a:r>
              <a:rPr lang="sk-SK" sz="2400" i="1" dirty="0" err="1"/>
              <a:t>It’s</a:t>
            </a:r>
            <a:r>
              <a:rPr lang="sk-SK" sz="2400" i="1" dirty="0"/>
              <a:t> </a:t>
            </a:r>
            <a:r>
              <a:rPr lang="sk-SK" sz="2400" i="1" dirty="0" err="1"/>
              <a:t>better</a:t>
            </a:r>
            <a:r>
              <a:rPr lang="sk-SK" sz="2400" i="1" dirty="0"/>
              <a:t> </a:t>
            </a:r>
            <a:r>
              <a:rPr lang="sk-SK" sz="2400" i="1" dirty="0" err="1"/>
              <a:t>than</a:t>
            </a:r>
            <a:r>
              <a:rPr lang="sk-SK" sz="2400" i="1" dirty="0"/>
              <a:t> </a:t>
            </a:r>
            <a:r>
              <a:rPr lang="sk-SK" sz="2400" i="1" dirty="0" err="1"/>
              <a:t>eating</a:t>
            </a:r>
            <a:r>
              <a:rPr lang="sk-SK" sz="2400" i="1" dirty="0"/>
              <a:t>, </a:t>
            </a:r>
            <a:r>
              <a:rPr lang="sk-SK" sz="2400" i="1" dirty="0" err="1"/>
              <a:t>shopping</a:t>
            </a:r>
            <a:r>
              <a:rPr lang="sk-SK" sz="2400" i="1" dirty="0"/>
              <a:t>, </a:t>
            </a:r>
            <a:r>
              <a:rPr lang="sk-SK" sz="2400" i="1" dirty="0" err="1"/>
              <a:t>relaxing</a:t>
            </a:r>
            <a:r>
              <a:rPr lang="sk-SK" sz="2400" i="1" dirty="0"/>
              <a:t>, or </a:t>
            </a:r>
            <a:r>
              <a:rPr lang="sk-SK" sz="2400" i="1" dirty="0" err="1"/>
              <a:t>even</a:t>
            </a:r>
            <a:r>
              <a:rPr lang="sk-SK" sz="2400" i="1" dirty="0"/>
              <a:t> </a:t>
            </a:r>
            <a:r>
              <a:rPr lang="sk-SK" sz="2400" i="1" dirty="0" err="1"/>
              <a:t>watching</a:t>
            </a:r>
            <a:r>
              <a:rPr lang="sk-SK" sz="2400" i="1" dirty="0"/>
              <a:t> </a:t>
            </a:r>
            <a:r>
              <a:rPr lang="sk-SK" sz="2400" i="1" dirty="0" err="1"/>
              <a:t>tv</a:t>
            </a:r>
            <a:r>
              <a:rPr lang="sk-SK" sz="2400" i="1" dirty="0"/>
              <a:t>. Just </a:t>
            </a:r>
            <a:r>
              <a:rPr lang="sk-SK" sz="2400" i="1" dirty="0" err="1"/>
              <a:t>being</a:t>
            </a:r>
            <a:r>
              <a:rPr lang="sk-SK" sz="2400" i="1" dirty="0"/>
              <a:t> </a:t>
            </a:r>
            <a:r>
              <a:rPr lang="sk-SK" sz="2400" i="1" dirty="0" err="1"/>
              <a:t>with</a:t>
            </a:r>
            <a:r>
              <a:rPr lang="sk-SK" sz="2400" i="1" dirty="0"/>
              <a:t> </a:t>
            </a:r>
            <a:r>
              <a:rPr lang="sk-SK" sz="2400" i="1" dirty="0" err="1"/>
              <a:t>other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</a:t>
            </a:r>
            <a:r>
              <a:rPr lang="sk-SK" sz="2400" i="1" dirty="0" err="1"/>
              <a:t>makes</a:t>
            </a:r>
            <a:r>
              <a:rPr lang="sk-SK" sz="2400" i="1" dirty="0"/>
              <a:t> </a:t>
            </a:r>
            <a:r>
              <a:rPr lang="sk-SK" sz="2400" i="1" dirty="0" err="1"/>
              <a:t>us</a:t>
            </a:r>
            <a:r>
              <a:rPr lang="sk-SK" sz="2400" i="1" dirty="0"/>
              <a:t> </a:t>
            </a:r>
            <a:r>
              <a:rPr lang="sk-SK" sz="2400" i="1" dirty="0" err="1"/>
              <a:t>feel</a:t>
            </a:r>
            <a:r>
              <a:rPr lang="sk-SK" sz="2400" i="1" dirty="0"/>
              <a:t> </a:t>
            </a:r>
            <a:r>
              <a:rPr lang="sk-SK" sz="2400" i="1" dirty="0" err="1"/>
              <a:t>good</a:t>
            </a:r>
            <a:r>
              <a:rPr lang="sk-SK" sz="2400" i="1" dirty="0"/>
              <a:t>. </a:t>
            </a:r>
            <a:r>
              <a:rPr lang="sk-SK" sz="2400" i="1" dirty="0" err="1"/>
              <a:t>Even</a:t>
            </a:r>
            <a:r>
              <a:rPr lang="sk-SK" sz="2400" i="1" dirty="0"/>
              <a:t> </a:t>
            </a:r>
            <a:r>
              <a:rPr lang="sk-SK" sz="2400" i="1" dirty="0" err="1"/>
              <a:t>if</a:t>
            </a:r>
            <a:r>
              <a:rPr lang="sk-SK" sz="2400" i="1" dirty="0"/>
              <a:t> </a:t>
            </a:r>
            <a:r>
              <a:rPr lang="sk-SK" sz="2400" i="1" dirty="0" err="1"/>
              <a:t>those</a:t>
            </a:r>
            <a:r>
              <a:rPr lang="sk-SK" sz="2400" i="1" dirty="0"/>
              <a:t> </a:t>
            </a:r>
            <a:r>
              <a:rPr lang="sk-SK" sz="2400" i="1" dirty="0" err="1"/>
              <a:t>people</a:t>
            </a:r>
            <a:r>
              <a:rPr lang="sk-SK" sz="2400" i="1" dirty="0"/>
              <a:t> are </a:t>
            </a:r>
            <a:r>
              <a:rPr lang="sk-SK" sz="2400" i="1" dirty="0" err="1"/>
              <a:t>strangers</a:t>
            </a:r>
            <a:r>
              <a:rPr lang="sk-SK" sz="2400" i="1" dirty="0"/>
              <a:t>.”</a:t>
            </a:r>
            <a:endParaRPr sz="2400" i="1" dirty="0"/>
          </a:p>
        </p:txBody>
      </p:sp>
      <p:pic>
        <p:nvPicPr>
          <p:cNvPr id="352" name="Google Shape;3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87" y="117744"/>
            <a:ext cx="8678486" cy="82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87" y="1027906"/>
            <a:ext cx="8935697" cy="139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/>
          <p:nvPr/>
        </p:nvSpPr>
        <p:spPr>
          <a:xfrm>
            <a:off x="14285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7"/>
          <p:cNvGrpSpPr/>
          <p:nvPr/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60" name="Google Shape;360;p27"/>
            <p:cNvSpPr/>
            <p:nvPr/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5686"/>
                  </a:srgbClr>
                </a:gs>
                <a:gs pos="100000">
                  <a:srgbClr val="2F5496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 rot="-54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0">
                  <a:srgbClr val="4472C4">
                    <a:alpha val="0"/>
                  </a:srgbClr>
                </a:gs>
                <a:gs pos="45000">
                  <a:srgbClr val="4472C4">
                    <a:alpha val="0"/>
                  </a:srgbClr>
                </a:gs>
                <a:gs pos="99000">
                  <a:srgbClr val="000000">
                    <a:alpha val="73725"/>
                  </a:srgbClr>
                </a:gs>
                <a:gs pos="100000">
                  <a:srgbClr val="000000">
                    <a:alpha val="73725"/>
                  </a:srgbClr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rgbClr val="4472C4">
                    <a:alpha val="16862"/>
                  </a:srgbClr>
                </a:gs>
                <a:gs pos="74000">
                  <a:srgbClr val="1F3864">
                    <a:alpha val="0"/>
                  </a:srgbClr>
                </a:gs>
                <a:gs pos="100000">
                  <a:srgbClr val="1F3864">
                    <a:alpha val="0"/>
                  </a:srgbClr>
                </a:gs>
              </a:gsLst>
              <a:lin ang="14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27"/>
          <p:cNvSpPr txBox="1"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k-SK" sz="4000">
                <a:solidFill>
                  <a:srgbClr val="FFFFFF"/>
                </a:solidFill>
              </a:rPr>
              <a:t>Some other episodes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364" name="Google Shape;3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13" y="2137216"/>
            <a:ext cx="4565251" cy="63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213" y="2972817"/>
            <a:ext cx="8792227" cy="101110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 txBox="1">
            <a:spLocks noGrp="1"/>
          </p:cNvSpPr>
          <p:nvPr>
            <p:ph type="body" idx="1"/>
          </p:nvPr>
        </p:nvSpPr>
        <p:spPr>
          <a:xfrm>
            <a:off x="1371598" y="5070346"/>
            <a:ext cx="9496427" cy="13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367" name="Google Shape;36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213" y="4396163"/>
            <a:ext cx="4125933" cy="71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213" y="5216164"/>
            <a:ext cx="8964276" cy="1019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74" name="Google Shape;37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5" name="Google Shape;3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69" y="876984"/>
            <a:ext cx="9059539" cy="28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69" y="179203"/>
            <a:ext cx="5049972" cy="58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69" y="3911918"/>
            <a:ext cx="7937766" cy="98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869" y="5021216"/>
            <a:ext cx="8821381" cy="165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84" name="Google Shape;38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85" name="Google Shape;38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75" y="86599"/>
            <a:ext cx="7535327" cy="6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75" y="776860"/>
            <a:ext cx="8559595" cy="160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376" y="2473573"/>
            <a:ext cx="8178708" cy="65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375" y="3173367"/>
            <a:ext cx="8550470" cy="130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6375" y="4590352"/>
            <a:ext cx="3236803" cy="6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6375" y="5238430"/>
            <a:ext cx="8650848" cy="1578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3"/>
          <p:cNvGrpSpPr/>
          <p:nvPr/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9" name="Google Shape;119;p3"/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>
              <a:gsLst>
                <a:gs pos="0">
                  <a:srgbClr val="2E75B5">
                    <a:alpha val="78823"/>
                  </a:srgbClr>
                </a:gs>
                <a:gs pos="40000">
                  <a:srgbClr val="9CC2E5">
                    <a:alpha val="0"/>
                  </a:srgbClr>
                </a:gs>
                <a:gs pos="100000">
                  <a:srgbClr val="9CC2E5">
                    <a:alpha val="0"/>
                  </a:srgbClr>
                </a:gs>
              </a:gsLst>
              <a:lin ang="191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rgbClr val="2E75B5">
                    <a:alpha val="66666"/>
                  </a:srgbClr>
                </a:gs>
                <a:gs pos="60000">
                  <a:srgbClr val="5B9BD5">
                    <a:alpha val="0"/>
                  </a:srgbClr>
                </a:gs>
                <a:gs pos="100000">
                  <a:srgbClr val="5B9BD5">
                    <a:alpha val="0"/>
                  </a:srgbClr>
                </a:gs>
              </a:gsLst>
              <a:lin ang="11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>
              <a:gsLst>
                <a:gs pos="0">
                  <a:srgbClr val="ED7D31">
                    <a:alpha val="57647"/>
                  </a:srgbClr>
                </a:gs>
                <a:gs pos="41000">
                  <a:srgbClr val="ED7D31">
                    <a:alpha val="0"/>
                  </a:srgbClr>
                </a:gs>
                <a:gs pos="100000">
                  <a:srgbClr val="ED7D31">
                    <a:alpha val="0"/>
                  </a:srgbClr>
                </a:gs>
              </a:gsLst>
              <a:lin ang="1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3" descr="The Science of Well-Being by Yale University | Course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" b="813"/>
          <a:stretch/>
        </p:blipFill>
        <p:spPr>
          <a:xfrm>
            <a:off x="567526" y="559901"/>
            <a:ext cx="11056947" cy="573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96" name="Google Shape;39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7" name="Google Shape;3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6" y="261735"/>
            <a:ext cx="7108462" cy="60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091" y="974873"/>
            <a:ext cx="9021434" cy="132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039" y="2598823"/>
            <a:ext cx="8364117" cy="105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039" y="3791183"/>
            <a:ext cx="9030960" cy="285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06" name="Google Shape;40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7" name="Google Shape;40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27" y="630709"/>
            <a:ext cx="8859486" cy="75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27" y="1584828"/>
            <a:ext cx="9059539" cy="105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327" y="3429000"/>
            <a:ext cx="5512545" cy="85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327" y="4419862"/>
            <a:ext cx="8783276" cy="131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>
            <a:spLocks noGrp="1"/>
          </p:cNvSpPr>
          <p:nvPr>
            <p:ph type="title"/>
          </p:nvPr>
        </p:nvSpPr>
        <p:spPr>
          <a:xfrm>
            <a:off x="417134" y="132201"/>
            <a:ext cx="5533777" cy="63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k-SK" sz="3200"/>
              <a:t>Links</a:t>
            </a:r>
            <a:endParaRPr sz="3200"/>
          </a:p>
        </p:txBody>
      </p:sp>
      <p:sp>
        <p:nvSpPr>
          <p:cNvPr id="416" name="Google Shape;416;p32"/>
          <p:cNvSpPr txBox="1">
            <a:spLocks noGrp="1"/>
          </p:cNvSpPr>
          <p:nvPr>
            <p:ph type="body" idx="1"/>
          </p:nvPr>
        </p:nvSpPr>
        <p:spPr>
          <a:xfrm>
            <a:off x="618678" y="827163"/>
            <a:ext cx="9115871" cy="561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 dirty="0" err="1"/>
              <a:t>Website</a:t>
            </a:r>
            <a:r>
              <a:rPr lang="sk-SK" sz="2000" dirty="0"/>
              <a:t> of Dr. </a:t>
            </a:r>
            <a:r>
              <a:rPr lang="sk-SK" sz="2000" dirty="0" err="1"/>
              <a:t>Santos</a:t>
            </a:r>
            <a:r>
              <a:rPr lang="sk-SK" sz="2000" dirty="0"/>
              <a:t>: </a:t>
            </a:r>
            <a:r>
              <a:rPr lang="sk-SK" sz="2000" u="sng" dirty="0">
                <a:solidFill>
                  <a:schemeClr val="hlink"/>
                </a:solidFill>
                <a:hlinkClick r:id="rId3"/>
              </a:rPr>
              <a:t>https://www.drlauriesantos.com/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 u="sng" dirty="0" err="1">
                <a:solidFill>
                  <a:schemeClr val="hlink"/>
                </a:solidFill>
                <a:hlinkClick r:id="rId4"/>
              </a:rPr>
              <a:t>The</a:t>
            </a:r>
            <a:r>
              <a:rPr lang="sk-SK" sz="2000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sk-SK" sz="2000" u="sng" dirty="0" err="1">
                <a:solidFill>
                  <a:schemeClr val="hlink"/>
                </a:solidFill>
                <a:hlinkClick r:id="rId4"/>
              </a:rPr>
              <a:t>happiness</a:t>
            </a:r>
            <a:r>
              <a:rPr lang="sk-SK" sz="2000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sk-SK" sz="2000" u="sng" dirty="0" err="1">
                <a:solidFill>
                  <a:schemeClr val="hlink"/>
                </a:solidFill>
                <a:hlinkClick r:id="rId4"/>
              </a:rPr>
              <a:t>lab</a:t>
            </a:r>
            <a:r>
              <a:rPr lang="sk-SK" sz="2000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sk-SK" sz="1600" dirty="0"/>
              <a:t>(</a:t>
            </a:r>
            <a:r>
              <a:rPr lang="sk-SK" sz="1600" dirty="0" err="1"/>
              <a:t>contains</a:t>
            </a:r>
            <a:r>
              <a:rPr lang="sk-SK" sz="1600" dirty="0"/>
              <a:t> </a:t>
            </a:r>
            <a:r>
              <a:rPr lang="sk-SK" sz="1600" dirty="0" err="1"/>
              <a:t>other</a:t>
            </a:r>
            <a:r>
              <a:rPr lang="sk-SK" sz="1600" dirty="0"/>
              <a:t> </a:t>
            </a:r>
            <a:r>
              <a:rPr lang="sk-SK" sz="1600" dirty="0" err="1"/>
              <a:t>links</a:t>
            </a:r>
            <a:r>
              <a:rPr lang="sk-SK" sz="1600" dirty="0"/>
              <a:t> to </a:t>
            </a:r>
            <a:r>
              <a:rPr lang="sk-SK" sz="1600" dirty="0" err="1"/>
              <a:t>articles</a:t>
            </a:r>
            <a:r>
              <a:rPr lang="sk-SK" sz="1600" dirty="0"/>
              <a:t>/</a:t>
            </a:r>
            <a:r>
              <a:rPr lang="sk-SK" sz="1600" dirty="0" err="1"/>
              <a:t>sources</a:t>
            </a:r>
            <a:r>
              <a:rPr lang="sk-SK" sz="1600" dirty="0"/>
              <a:t> </a:t>
            </a:r>
            <a:r>
              <a:rPr lang="sk-SK" sz="1600" dirty="0" err="1"/>
              <a:t>that</a:t>
            </a:r>
            <a:r>
              <a:rPr lang="sk-SK" sz="1600" dirty="0"/>
              <a:t> </a:t>
            </a:r>
            <a:r>
              <a:rPr lang="sk-SK" sz="1600" dirty="0" err="1"/>
              <a:t>were</a:t>
            </a:r>
            <a:r>
              <a:rPr lang="sk-SK" sz="1600" dirty="0"/>
              <a:t> </a:t>
            </a:r>
            <a:r>
              <a:rPr lang="sk-SK" sz="1600" dirty="0" err="1"/>
              <a:t>mentioned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episodes</a:t>
            </a:r>
            <a:r>
              <a:rPr lang="sk-SK" sz="1600" dirty="0"/>
              <a:t>)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k-SK" sz="1600" u="sng" dirty="0">
                <a:solidFill>
                  <a:schemeClr val="hlink"/>
                </a:solidFill>
                <a:hlinkClick r:id="rId5"/>
              </a:rPr>
              <a:t>Spotify</a:t>
            </a:r>
            <a:r>
              <a:rPr lang="sk-SK" sz="1600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k-SK" sz="1600" u="sng" dirty="0">
                <a:solidFill>
                  <a:schemeClr val="hlink"/>
                </a:solidFill>
                <a:hlinkClick r:id="rId6"/>
              </a:rPr>
              <a:t>Apple </a:t>
            </a:r>
            <a:r>
              <a:rPr lang="sk-SK" sz="1600" u="sng" dirty="0" err="1">
                <a:solidFill>
                  <a:schemeClr val="hlink"/>
                </a:solidFill>
                <a:hlinkClick r:id="rId6"/>
              </a:rPr>
              <a:t>podcasts</a:t>
            </a: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 dirty="0" err="1"/>
              <a:t>Measuring</a:t>
            </a:r>
            <a:r>
              <a:rPr lang="sk-SK" sz="2400" dirty="0"/>
              <a:t> </a:t>
            </a:r>
            <a:r>
              <a:rPr lang="sk-SK" sz="2400" dirty="0" err="1"/>
              <a:t>Hapiness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k-SK" sz="1600" u="sng" dirty="0">
                <a:solidFill>
                  <a:schemeClr val="hlink"/>
                </a:solidFill>
                <a:hlinkClick r:id="rId7"/>
              </a:rPr>
              <a:t>PERMA </a:t>
            </a:r>
            <a:r>
              <a:rPr lang="sk-SK" sz="1600" u="sng" dirty="0" err="1">
                <a:solidFill>
                  <a:schemeClr val="hlink"/>
                </a:solidFill>
                <a:hlinkClick r:id="rId7"/>
              </a:rPr>
              <a:t>Profiler</a:t>
            </a:r>
            <a:endParaRPr sz="1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k-SK" sz="1600" u="sng" dirty="0" err="1">
                <a:solidFill>
                  <a:schemeClr val="hlink"/>
                </a:solidFill>
                <a:hlinkClick r:id="rId8"/>
              </a:rPr>
              <a:t>Authentic</a:t>
            </a:r>
            <a:r>
              <a:rPr lang="sk-SK" sz="1600" u="sng" dirty="0">
                <a:solidFill>
                  <a:schemeClr val="hlink"/>
                </a:solidFill>
                <a:hlinkClick r:id="rId8"/>
              </a:rPr>
              <a:t> </a:t>
            </a:r>
            <a:r>
              <a:rPr lang="sk-SK" sz="1600" u="sng" dirty="0" err="1">
                <a:solidFill>
                  <a:schemeClr val="hlink"/>
                </a:solidFill>
                <a:hlinkClick r:id="rId8"/>
              </a:rPr>
              <a:t>Hapiness</a:t>
            </a:r>
            <a:r>
              <a:rPr lang="sk-SK" sz="1600" u="sng" dirty="0">
                <a:solidFill>
                  <a:schemeClr val="hlink"/>
                </a:solidFill>
                <a:hlinkClick r:id="rId8"/>
              </a:rPr>
              <a:t> </a:t>
            </a:r>
            <a:r>
              <a:rPr lang="sk-SK" sz="1600" u="sng" dirty="0" err="1">
                <a:solidFill>
                  <a:schemeClr val="hlink"/>
                </a:solidFill>
                <a:hlinkClick r:id="rId8"/>
              </a:rPr>
              <a:t>Inventory</a:t>
            </a: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 dirty="0" err="1"/>
              <a:t>Free</a:t>
            </a:r>
            <a:r>
              <a:rPr lang="sk-SK" sz="2000" dirty="0"/>
              <a:t> (</a:t>
            </a:r>
            <a:r>
              <a:rPr lang="sk-SK" sz="2000" dirty="0" err="1"/>
              <a:t>hopefully</a:t>
            </a:r>
            <a:r>
              <a:rPr lang="sk-SK" sz="2000" dirty="0"/>
              <a:t> </a:t>
            </a:r>
            <a:r>
              <a:rPr lang="sk-SK" sz="2000" dirty="0" err="1"/>
              <a:t>still</a:t>
            </a:r>
            <a:r>
              <a:rPr lang="sk-SK" sz="2000" dirty="0"/>
              <a:t>) </a:t>
            </a:r>
            <a:r>
              <a:rPr lang="sk-SK" sz="2000" dirty="0" err="1"/>
              <a:t>yearly</a:t>
            </a:r>
            <a:r>
              <a:rPr lang="sk-SK" sz="2000" dirty="0"/>
              <a:t> </a:t>
            </a:r>
            <a:r>
              <a:rPr lang="sk-SK" sz="2000" dirty="0" err="1"/>
              <a:t>subscription</a:t>
            </a:r>
            <a:r>
              <a:rPr lang="sk-SK" sz="2000" dirty="0"/>
              <a:t> on </a:t>
            </a:r>
            <a:r>
              <a:rPr lang="sk-SK" sz="2000" dirty="0" err="1"/>
              <a:t>guided-meditation</a:t>
            </a:r>
            <a:r>
              <a:rPr lang="sk-SK" sz="2000" dirty="0"/>
              <a:t> </a:t>
            </a:r>
            <a:r>
              <a:rPr lang="sk-SK" sz="2000" dirty="0" err="1"/>
              <a:t>app</a:t>
            </a:r>
            <a:r>
              <a:rPr lang="sk-SK" sz="2000" dirty="0"/>
              <a:t> </a:t>
            </a:r>
            <a:r>
              <a:rPr lang="sk-SK" sz="2000" u="sng" dirty="0" err="1">
                <a:solidFill>
                  <a:schemeClr val="hlink"/>
                </a:solidFill>
                <a:hlinkClick r:id="rId9"/>
              </a:rPr>
              <a:t>Balance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 dirty="0" err="1"/>
              <a:t>TedTalk</a:t>
            </a:r>
            <a:r>
              <a:rPr lang="sk-SK" sz="2000" dirty="0"/>
              <a:t>: </a:t>
            </a:r>
            <a:r>
              <a:rPr lang="sk-SK" sz="2000" u="sng" dirty="0" err="1">
                <a:solidFill>
                  <a:schemeClr val="hlink"/>
                </a:solidFill>
                <a:hlinkClick r:id="rId10"/>
              </a:rPr>
              <a:t>The</a:t>
            </a:r>
            <a:r>
              <a:rPr lang="sk-SK" sz="2000" u="sng" dirty="0">
                <a:solidFill>
                  <a:schemeClr val="hlink"/>
                </a:solidFill>
                <a:hlinkClick r:id="rId10"/>
              </a:rPr>
              <a:t> </a:t>
            </a:r>
            <a:r>
              <a:rPr lang="sk-SK" sz="2000" u="sng" dirty="0" err="1">
                <a:solidFill>
                  <a:schemeClr val="hlink"/>
                </a:solidFill>
                <a:hlinkClick r:id="rId10"/>
              </a:rPr>
              <a:t>surprising</a:t>
            </a:r>
            <a:r>
              <a:rPr lang="sk-SK" sz="2000" u="sng" dirty="0">
                <a:solidFill>
                  <a:schemeClr val="hlink"/>
                </a:solidFill>
                <a:hlinkClick r:id="rId10"/>
              </a:rPr>
              <a:t> </a:t>
            </a:r>
            <a:r>
              <a:rPr lang="sk-SK" sz="2000" u="sng" dirty="0" err="1">
                <a:solidFill>
                  <a:schemeClr val="hlink"/>
                </a:solidFill>
                <a:hlinkClick r:id="rId10"/>
              </a:rPr>
              <a:t>science</a:t>
            </a:r>
            <a:r>
              <a:rPr lang="sk-SK" sz="2000" u="sng" dirty="0">
                <a:solidFill>
                  <a:schemeClr val="hlink"/>
                </a:solidFill>
                <a:hlinkClick r:id="rId10"/>
              </a:rPr>
              <a:t> of </a:t>
            </a:r>
            <a:r>
              <a:rPr lang="sk-SK" sz="2000" u="sng" dirty="0" err="1">
                <a:solidFill>
                  <a:schemeClr val="hlink"/>
                </a:solidFill>
                <a:hlinkClick r:id="rId10"/>
              </a:rPr>
              <a:t>happiness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sk-SK" sz="2000" dirty="0"/>
            </a:br>
            <a:r>
              <a:rPr lang="sk-SK" sz="2000" dirty="0"/>
              <a:t>My </a:t>
            </a:r>
            <a:r>
              <a:rPr lang="sk-SK" sz="2000" dirty="0" err="1"/>
              <a:t>other</a:t>
            </a:r>
            <a:r>
              <a:rPr lang="sk-SK" sz="2000" dirty="0"/>
              <a:t> </a:t>
            </a:r>
            <a:r>
              <a:rPr lang="sk-SK" sz="2000" dirty="0" err="1"/>
              <a:t>book</a:t>
            </a:r>
            <a:r>
              <a:rPr lang="sk-SK" sz="2000" dirty="0"/>
              <a:t> </a:t>
            </a:r>
            <a:r>
              <a:rPr lang="sk-SK" sz="2000" dirty="0" err="1"/>
              <a:t>recommendations</a:t>
            </a:r>
            <a:r>
              <a:rPr lang="sk-SK" sz="2000" dirty="0"/>
              <a:t>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k-SK" sz="1600" dirty="0"/>
              <a:t>“</a:t>
            </a:r>
            <a:r>
              <a:rPr lang="sk-SK" sz="1600" i="1" dirty="0" err="1"/>
              <a:t>Why</a:t>
            </a:r>
            <a:r>
              <a:rPr lang="sk-SK" sz="1600" i="1" dirty="0"/>
              <a:t> has </a:t>
            </a:r>
            <a:r>
              <a:rPr lang="sk-SK" sz="1600" i="1" dirty="0" err="1"/>
              <a:t>nobody</a:t>
            </a:r>
            <a:r>
              <a:rPr lang="sk-SK" sz="1600" i="1" dirty="0"/>
              <a:t> </a:t>
            </a:r>
            <a:r>
              <a:rPr lang="sk-SK" sz="1600" i="1" dirty="0" err="1"/>
              <a:t>told</a:t>
            </a:r>
            <a:r>
              <a:rPr lang="sk-SK" sz="1600" i="1" dirty="0"/>
              <a:t> </a:t>
            </a:r>
            <a:r>
              <a:rPr lang="sk-SK" sz="1600" i="1" dirty="0" err="1"/>
              <a:t>me</a:t>
            </a:r>
            <a:r>
              <a:rPr lang="sk-SK" sz="1600" i="1" dirty="0"/>
              <a:t> </a:t>
            </a:r>
            <a:r>
              <a:rPr lang="sk-SK" sz="1600" i="1" dirty="0" err="1"/>
              <a:t>this</a:t>
            </a:r>
            <a:r>
              <a:rPr lang="sk-SK" sz="1600" i="1" dirty="0"/>
              <a:t> </a:t>
            </a:r>
            <a:r>
              <a:rPr lang="sk-SK" sz="1600" i="1" dirty="0" err="1"/>
              <a:t>before</a:t>
            </a:r>
            <a:r>
              <a:rPr lang="sk-SK" sz="1600" dirty="0"/>
              <a:t>” by Dr. </a:t>
            </a:r>
            <a:r>
              <a:rPr lang="sk-SK" sz="1600" dirty="0" err="1"/>
              <a:t>Julie</a:t>
            </a:r>
            <a:r>
              <a:rPr lang="sk-SK" sz="1600" dirty="0"/>
              <a:t> </a:t>
            </a:r>
            <a:r>
              <a:rPr lang="sk-SK" sz="1600" dirty="0" err="1"/>
              <a:t>Smith</a:t>
            </a:r>
            <a:r>
              <a:rPr lang="sk-SK" sz="1600" dirty="0"/>
              <a:t> – </a:t>
            </a:r>
            <a:r>
              <a:rPr lang="sk-SK" sz="1600" dirty="0" err="1"/>
              <a:t>during</a:t>
            </a:r>
            <a:r>
              <a:rPr lang="sk-SK" sz="1600" dirty="0"/>
              <a:t> a </a:t>
            </a:r>
            <a:r>
              <a:rPr lang="sk-SK" sz="1600" dirty="0" err="1"/>
              <a:t>Mental</a:t>
            </a:r>
            <a:r>
              <a:rPr lang="sk-SK" sz="1600" dirty="0"/>
              <a:t> </a:t>
            </a:r>
            <a:r>
              <a:rPr lang="sk-SK" sz="1600" dirty="0" err="1"/>
              <a:t>health</a:t>
            </a:r>
            <a:r>
              <a:rPr lang="sk-SK" sz="1600" dirty="0"/>
              <a:t> </a:t>
            </a:r>
            <a:r>
              <a:rPr lang="sk-SK" sz="1600" dirty="0" err="1"/>
              <a:t>related</a:t>
            </a:r>
            <a:r>
              <a:rPr lang="sk-SK" sz="1600" dirty="0"/>
              <a:t> </a:t>
            </a:r>
            <a:r>
              <a:rPr lang="sk-SK" sz="1600" dirty="0" err="1"/>
              <a:t>session</a:t>
            </a:r>
            <a:r>
              <a:rPr lang="sk-SK" sz="1600" dirty="0"/>
              <a:t> at my </a:t>
            </a:r>
            <a:r>
              <a:rPr lang="sk-SK" sz="1600" dirty="0" err="1"/>
              <a:t>workplace</a:t>
            </a:r>
            <a:r>
              <a:rPr lang="sk-SK" sz="1600" dirty="0"/>
              <a:t>, </a:t>
            </a:r>
            <a:r>
              <a:rPr lang="sk-SK" sz="1600" dirty="0" err="1"/>
              <a:t>somebody</a:t>
            </a:r>
            <a:r>
              <a:rPr lang="sk-SK" sz="1600" dirty="0"/>
              <a:t> </a:t>
            </a:r>
            <a:r>
              <a:rPr lang="sk-SK" sz="1600" dirty="0" err="1"/>
              <a:t>asked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psychologist</a:t>
            </a:r>
            <a:r>
              <a:rPr lang="sk-SK" sz="1600" dirty="0"/>
              <a:t>: “</a:t>
            </a:r>
            <a:r>
              <a:rPr lang="sk-SK" sz="1600" dirty="0" err="1"/>
              <a:t>If</a:t>
            </a:r>
            <a:r>
              <a:rPr lang="sk-SK" sz="1600" dirty="0"/>
              <a:t> </a:t>
            </a:r>
            <a:r>
              <a:rPr lang="sk-SK" sz="1600" dirty="0" err="1"/>
              <a:t>you</a:t>
            </a:r>
            <a:r>
              <a:rPr lang="sk-SK" sz="1600" dirty="0"/>
              <a:t> had to </a:t>
            </a:r>
            <a:r>
              <a:rPr lang="sk-SK" sz="1600" dirty="0" err="1"/>
              <a:t>pick</a:t>
            </a:r>
            <a:r>
              <a:rPr lang="sk-SK" sz="1600" dirty="0"/>
              <a:t> </a:t>
            </a:r>
            <a:r>
              <a:rPr lang="sk-SK" sz="1600" dirty="0" err="1"/>
              <a:t>only</a:t>
            </a:r>
            <a:r>
              <a:rPr lang="sk-SK" sz="1600" dirty="0"/>
              <a:t> </a:t>
            </a:r>
            <a:r>
              <a:rPr lang="sk-SK" sz="1600" dirty="0" err="1"/>
              <a:t>one</a:t>
            </a:r>
            <a:r>
              <a:rPr lang="sk-SK" sz="1600" dirty="0"/>
              <a:t> </a:t>
            </a:r>
            <a:r>
              <a:rPr lang="sk-SK" sz="1600" dirty="0" err="1"/>
              <a:t>book</a:t>
            </a:r>
            <a:r>
              <a:rPr lang="sk-SK" sz="1600" dirty="0"/>
              <a:t> </a:t>
            </a:r>
            <a:r>
              <a:rPr lang="sk-SK" sz="1600" dirty="0" err="1"/>
              <a:t>that</a:t>
            </a:r>
            <a:r>
              <a:rPr lang="sk-SK" sz="1600" dirty="0"/>
              <a:t> </a:t>
            </a:r>
            <a:r>
              <a:rPr lang="sk-SK" sz="1600" dirty="0" err="1"/>
              <a:t>you</a:t>
            </a:r>
            <a:r>
              <a:rPr lang="sk-SK" sz="1600" dirty="0"/>
              <a:t> </a:t>
            </a:r>
            <a:r>
              <a:rPr lang="sk-SK" sz="1600" dirty="0" err="1"/>
              <a:t>would</a:t>
            </a:r>
            <a:r>
              <a:rPr lang="sk-SK" sz="1600" dirty="0"/>
              <a:t> </a:t>
            </a:r>
            <a:r>
              <a:rPr lang="sk-SK" sz="1600" dirty="0" err="1"/>
              <a:t>recommend</a:t>
            </a:r>
            <a:r>
              <a:rPr lang="sk-SK" sz="1600" dirty="0"/>
              <a:t> to </a:t>
            </a:r>
            <a:r>
              <a:rPr lang="sk-SK" sz="1600" dirty="0" err="1"/>
              <a:t>everybody</a:t>
            </a:r>
            <a:r>
              <a:rPr lang="sk-SK" sz="1600" dirty="0"/>
              <a:t>”. </a:t>
            </a:r>
            <a:r>
              <a:rPr lang="sk-SK" sz="1600" dirty="0" err="1"/>
              <a:t>This</a:t>
            </a:r>
            <a:r>
              <a:rPr lang="sk-SK" sz="1600" dirty="0"/>
              <a:t> </a:t>
            </a:r>
            <a:r>
              <a:rPr lang="sk-SK" sz="1600" dirty="0" err="1"/>
              <a:t>book</a:t>
            </a:r>
            <a:r>
              <a:rPr lang="sk-SK" sz="1600" dirty="0"/>
              <a:t> </a:t>
            </a:r>
            <a:r>
              <a:rPr lang="sk-SK" sz="1600" dirty="0" err="1"/>
              <a:t>was</a:t>
            </a:r>
            <a:r>
              <a:rPr lang="sk-SK" sz="1600" dirty="0"/>
              <a:t> </a:t>
            </a:r>
            <a:r>
              <a:rPr lang="sk-SK" sz="1600" dirty="0" err="1"/>
              <a:t>his</a:t>
            </a:r>
            <a:r>
              <a:rPr lang="sk-SK" sz="1600" dirty="0"/>
              <a:t> </a:t>
            </a:r>
            <a:r>
              <a:rPr lang="sk-SK" sz="1600" dirty="0" err="1"/>
              <a:t>recommendation</a:t>
            </a:r>
            <a:r>
              <a:rPr lang="sk-SK" sz="1600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k-SK" sz="1600" dirty="0"/>
              <a:t>“</a:t>
            </a:r>
            <a:r>
              <a:rPr lang="sk-SK" sz="1600" i="1" dirty="0" err="1"/>
              <a:t>Stumbling</a:t>
            </a:r>
            <a:r>
              <a:rPr lang="sk-SK" sz="1600" i="1" dirty="0"/>
              <a:t> on </a:t>
            </a:r>
            <a:r>
              <a:rPr lang="sk-SK" sz="1600" i="1" dirty="0" err="1"/>
              <a:t>Happiness</a:t>
            </a:r>
            <a:r>
              <a:rPr lang="sk-SK" sz="1600" dirty="0"/>
              <a:t>” by Daniel </a:t>
            </a:r>
            <a:r>
              <a:rPr lang="sk-SK" sz="1600" b="0" i="0" dirty="0" err="1">
                <a:solidFill>
                  <a:srgbClr val="0F1111"/>
                </a:solidFill>
                <a:latin typeface="Arial"/>
                <a:ea typeface="Arial"/>
                <a:cs typeface="Arial"/>
                <a:sym typeface="Arial"/>
              </a:rPr>
              <a:t>Gilbert</a:t>
            </a:r>
            <a:endParaRPr sz="1600" b="0" i="0" dirty="0">
              <a:solidFill>
                <a:srgbClr val="0F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grpSp>
        <p:nvGrpSpPr>
          <p:cNvPr id="417" name="Google Shape;417;p32"/>
          <p:cNvGrpSpPr/>
          <p:nvPr/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18" name="Google Shape;418;p32"/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 rot="-54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0" name="Google Shape;420;p32" descr="Why Has Nobody Told Me This Before? — High Performance"/>
          <p:cNvPicPr preferRelativeResize="0"/>
          <p:nvPr/>
        </p:nvPicPr>
        <p:blipFill rotWithShape="1">
          <a:blip r:embed="rId11">
            <a:alphaModFix/>
          </a:blip>
          <a:srcRect l="24516" t="11838" r="24936" b="14354"/>
          <a:stretch/>
        </p:blipFill>
        <p:spPr>
          <a:xfrm>
            <a:off x="10139680" y="173168"/>
            <a:ext cx="1718775" cy="250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24907" y="2831522"/>
            <a:ext cx="2381909" cy="36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5400"/>
              <a:buFont typeface="Calibri"/>
              <a:buNone/>
            </a:pPr>
            <a:r>
              <a:rPr lang="sk-SK" sz="5400" b="1">
                <a:solidFill>
                  <a:srgbClr val="2F5496"/>
                </a:solidFill>
              </a:rPr>
              <a:t>The Science of Well-Being</a:t>
            </a:r>
            <a:endParaRPr sz="5400" b="1">
              <a:solidFill>
                <a:srgbClr val="2F5496"/>
              </a:solidFill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838200" y="1825625"/>
            <a:ext cx="10515600" cy="4351337"/>
            <a:chOff x="0" y="0"/>
            <a:chExt cx="10515600" cy="4351337"/>
          </a:xfrm>
        </p:grpSpPr>
        <p:cxnSp>
          <p:nvCxnSpPr>
            <p:cNvPr id="131" name="Google Shape;131;p4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2" name="Google Shape;132;p4"/>
            <p:cNvSpPr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0" y="0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sk-SK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started as a class “Psychology and the Good Life” at Yale university in 2018 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34;p4"/>
            <p:cNvCxnSpPr/>
            <p:nvPr/>
          </p:nvCxnSpPr>
          <p:spPr>
            <a:xfrm>
              <a:off x="0" y="1087834"/>
              <a:ext cx="10515600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5" name="Google Shape;135;p4"/>
            <p:cNvSpPr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0" y="1087834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sk-SK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it became the most popular class in the history of Yale. Then the online course was created to be available for everyone.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7" name="Google Shape;137;p4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8" name="Google Shape;138;p4"/>
            <p:cNvSpPr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0" y="2175669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sk-SK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the aim of this course is to explore what new results in psychological science teach us about how to be </a:t>
              </a:r>
              <a:r>
                <a:rPr lang="sk-SK" sz="2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happier</a:t>
              </a:r>
              <a:r>
                <a:rPr lang="sk-SK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how to feel </a:t>
              </a:r>
              <a:r>
                <a:rPr lang="sk-SK" sz="2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 stressed </a:t>
              </a:r>
              <a:r>
                <a:rPr lang="sk-SK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how to </a:t>
              </a:r>
              <a:r>
                <a:rPr lang="sk-SK" sz="2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enhance our well-being</a:t>
              </a:r>
              <a:endParaRPr sz="2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4"/>
            <p:cNvCxnSpPr/>
            <p:nvPr/>
          </p:nvCxnSpPr>
          <p:spPr>
            <a:xfrm>
              <a:off x="0" y="3263503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1" name="Google Shape;141;p4"/>
            <p:cNvSpPr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0" y="3263503"/>
              <a:ext cx="10515600" cy="1087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sk-SK" sz="23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just knowing</a:t>
              </a:r>
              <a:r>
                <a:rPr lang="sk-SK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not enough, we have to put things into practice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5"/>
          <p:cNvGrpSpPr/>
          <p:nvPr/>
        </p:nvGrpSpPr>
        <p:grpSpPr>
          <a:xfrm>
            <a:off x="-3208" y="-15640"/>
            <a:ext cx="4633823" cy="6873639"/>
            <a:chOff x="-3208" y="-15640"/>
            <a:chExt cx="4633823" cy="6873639"/>
          </a:xfrm>
        </p:grpSpPr>
        <p:sp>
          <p:nvSpPr>
            <p:cNvPr id="148" name="Google Shape;148;p5"/>
            <p:cNvSpPr/>
            <p:nvPr/>
          </p:nvSpPr>
          <p:spPr>
            <a:xfrm rot="5400000">
              <a:off x="-1115296" y="1112089"/>
              <a:ext cx="6857999" cy="4633821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 rot="-5400000">
              <a:off x="-1123116" y="1104268"/>
              <a:ext cx="6873639" cy="4633823"/>
            </a:xfrm>
            <a:prstGeom prst="rect">
              <a:avLst/>
            </a:prstGeom>
            <a:gradFill>
              <a:gsLst>
                <a:gs pos="0">
                  <a:srgbClr val="2E75B5">
                    <a:alpha val="91764"/>
                  </a:srgbClr>
                </a:gs>
                <a:gs pos="41000">
                  <a:srgbClr val="2E75B5">
                    <a:alpha val="0"/>
                  </a:srgbClr>
                </a:gs>
                <a:gs pos="100000">
                  <a:srgbClr val="2E75B5">
                    <a:alpha val="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 rot="5400000">
              <a:off x="890955" y="-462733"/>
              <a:ext cx="3284738" cy="4194579"/>
            </a:xfrm>
            <a:prstGeom prst="rect">
              <a:avLst/>
            </a:prstGeom>
            <a:gradFill>
              <a:gsLst>
                <a:gs pos="0">
                  <a:srgbClr val="ED7D31">
                    <a:alpha val="69803"/>
                  </a:srgbClr>
                </a:gs>
                <a:gs pos="58000">
                  <a:srgbClr val="9CC2E5">
                    <a:alpha val="0"/>
                  </a:srgbClr>
                </a:gs>
                <a:gs pos="100000">
                  <a:srgbClr val="9CC2E5">
                    <a:alpha val="0"/>
                  </a:srgbClr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635606" y="1582615"/>
            <a:ext cx="3356194" cy="36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sk-SK" sz="3200" b="1">
                <a:solidFill>
                  <a:srgbClr val="FFFFFF"/>
                </a:solidFill>
              </a:rPr>
              <a:t>Structure of the course</a:t>
            </a:r>
            <a:endParaRPr sz="3200" b="1">
              <a:solidFill>
                <a:srgbClr val="FFFFFF"/>
              </a:solidFill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5069855" y="421797"/>
            <a:ext cx="6883606" cy="5712628"/>
            <a:chOff x="0" y="2371"/>
            <a:chExt cx="6883606" cy="5712628"/>
          </a:xfrm>
        </p:grpSpPr>
        <p:sp>
          <p:nvSpPr>
            <p:cNvPr id="153" name="Google Shape;153;p5"/>
            <p:cNvSpPr/>
            <p:nvPr/>
          </p:nvSpPr>
          <p:spPr>
            <a:xfrm>
              <a:off x="0" y="2371"/>
              <a:ext cx="6883606" cy="1202159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63653" y="272857"/>
              <a:ext cx="661187" cy="661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388493" y="2371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1388493" y="2371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225" tIns="127225" rIns="127225" bIns="127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sk-SK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weeks</a:t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0" y="1505070"/>
              <a:ext cx="6883606" cy="1202159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3653" y="1775556"/>
              <a:ext cx="661187" cy="661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388493" y="1505070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1388493" y="1505070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225" tIns="127225" rIns="127225" bIns="127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sk-SK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theoretical lectures (Weeks 2-6)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0" y="3007769"/>
              <a:ext cx="6883606" cy="1202159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63653" y="3278255"/>
              <a:ext cx="661187" cy="661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388493" y="3007769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1388493" y="3007769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225" tIns="127225" rIns="127225" bIns="127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k-SK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Measuring your happiness before and after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sk-SK" sz="14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PERMA Profiler</a:t>
              </a:r>
              <a:r>
                <a:rPr lang="sk-SK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, </a:t>
              </a:r>
              <a:r>
                <a:rPr lang="sk-SK" sz="14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Authentic Hapiness Inventory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0" y="4512840"/>
              <a:ext cx="6883606" cy="1202159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63653" y="4780954"/>
              <a:ext cx="661187" cy="66118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388493" y="4510468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1388493" y="4510468"/>
              <a:ext cx="5495112" cy="1202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225" tIns="127225" rIns="127225" bIns="127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sk-SK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Practical assignments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sk-SK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238" y="1096394"/>
            <a:ext cx="7608304" cy="473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sk-SK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913" y="858525"/>
            <a:ext cx="7580953" cy="52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84" y="240815"/>
            <a:ext cx="4413143" cy="57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sk-SK" sz="4800"/>
              <a:t>Weeks 4-6</a:t>
            </a:r>
            <a:endParaRPr sz="4800"/>
          </a:p>
        </p:txBody>
      </p:sp>
      <p:sp>
        <p:nvSpPr>
          <p:cNvPr id="196" name="Google Shape;196;p8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496918" y="2435810"/>
            <a:ext cx="9548229" cy="23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4 - How can we overcome our biases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5 - Stuff that really makes us happy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6 - Putting strategies into practice</a:t>
            </a: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848" y="3752552"/>
            <a:ext cx="3533455" cy="2462141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0" name="Google Shape;200;p8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 rot="-54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sk-SK" sz="3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sk-SK" sz="3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Rewirements</a:t>
            </a:r>
            <a:endParaRPr sz="3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 descr="Obrázok, na ktorom je text, snímka obrazovky, písmo&#10;&#10;Automaticky generovaný popi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71902" y="467208"/>
            <a:ext cx="5286799" cy="5923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Widescreen</PresentationFormat>
  <Paragraphs>94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Motív Office</vt:lpstr>
      <vt:lpstr>PowerPoint Presentation</vt:lpstr>
      <vt:lpstr>Dr. Lorie Santos</vt:lpstr>
      <vt:lpstr>PowerPoint Presentation</vt:lpstr>
      <vt:lpstr>The Science of Well-Being</vt:lpstr>
      <vt:lpstr>Structure of the course</vt:lpstr>
      <vt:lpstr>Week 2</vt:lpstr>
      <vt:lpstr>Week 3</vt:lpstr>
      <vt:lpstr>Weeks 4-6</vt:lpstr>
      <vt:lpstr>Course Rewirements</vt:lpstr>
      <vt:lpstr>Week 2 rewirements</vt:lpstr>
      <vt:lpstr>Week 2 rewirements</vt:lpstr>
      <vt:lpstr>Week 3 rewirements</vt:lpstr>
      <vt:lpstr>Week 3 rewirements</vt:lpstr>
      <vt:lpstr>Week 4 rewirements</vt:lpstr>
      <vt:lpstr>Week 4 rewirements</vt:lpstr>
      <vt:lpstr>Week 5 rewirements</vt:lpstr>
      <vt:lpstr>Week 5 rewirements</vt:lpstr>
      <vt:lpstr>PowerPoint Presentation</vt:lpstr>
      <vt:lpstr>PowerPoint Presentation</vt:lpstr>
      <vt:lpstr>Experiment with jam tasting</vt:lpstr>
      <vt:lpstr>PowerPoint Presentation</vt:lpstr>
      <vt:lpstr>PowerPoint Presentation</vt:lpstr>
      <vt:lpstr>PowerPoint Presentation</vt:lpstr>
      <vt:lpstr>What can we do in our day-to-day life</vt:lpstr>
      <vt:lpstr>PowerPoint Presentation</vt:lpstr>
      <vt:lpstr>PowerPoint Presentation</vt:lpstr>
      <vt:lpstr>Some other episodes</vt:lpstr>
      <vt:lpstr>PowerPoint Presentation</vt:lpstr>
      <vt:lpstr>PowerPoint Presentation</vt:lpstr>
      <vt:lpstr>PowerPoint Presentation</vt:lpstr>
      <vt:lpstr>PowerPoint Presentation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Baginová Lucia (213203)</dc:creator>
  <cp:lastModifiedBy>Baginova, Lucia</cp:lastModifiedBy>
  <cp:revision>1</cp:revision>
  <dcterms:created xsi:type="dcterms:W3CDTF">2023-11-09T14:00:56Z</dcterms:created>
  <dcterms:modified xsi:type="dcterms:W3CDTF">2023-11-24T09:28:08Z</dcterms:modified>
</cp:coreProperties>
</file>