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80" r:id="rId5"/>
    <p:sldId id="274" r:id="rId6"/>
    <p:sldId id="275" r:id="rId7"/>
    <p:sldId id="276" r:id="rId8"/>
    <p:sldId id="277" r:id="rId9"/>
    <p:sldId id="281" r:id="rId10"/>
    <p:sldId id="282" r:id="rId11"/>
    <p:sldId id="278" r:id="rId12"/>
    <p:sldId id="279" r:id="rId13"/>
    <p:sldId id="263" r:id="rId14"/>
    <p:sldId id="265" r:id="rId15"/>
    <p:sldId id="283" r:id="rId16"/>
    <p:sldId id="266" r:id="rId17"/>
    <p:sldId id="284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  <a:srgbClr val="0097CC"/>
    <a:srgbClr val="FF9900"/>
    <a:srgbClr val="89E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54757-4F51-437B-8CCD-81BF7CD7AC85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3BB60-37C1-4E6A-808C-54FE47982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8EE-CBFE-4167-BCC0-C6EAE0F60B17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908720"/>
            <a:ext cx="83529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7E2-383E-4A9D-9EF8-F61588C687EC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D5E-B0A8-4607-BFFA-296C06BAD3FE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68752" cy="490066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6466-0557-418D-AB2A-FF94857B21FA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r>
              <a:rPr lang="en-US" dirty="0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379D-F77C-49BE-9129-BF94FD9C6A5D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5F4B-72BE-412F-B413-D456A6AC6BD7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CEBC-30B1-4A78-98FC-5968C34E0E44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98AD-CAAA-4DD7-A642-90F7C1C02177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5906-92C8-4154-80DD-6A342C7D5087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2460-AD0D-4A48-B4EC-0A5ACE0DDC35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0861-7966-4AF5-9759-A248A863BE61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5B93-8B6A-44C8-82F7-1832C54F05A8}" type="datetime1">
              <a:rPr lang="cs-CZ" smtClean="0"/>
              <a:pPr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r>
              <a:rPr lang="en-US" dirty="0" smtClean="0"/>
              <a:t>/18</a:t>
            </a:r>
            <a:endParaRPr lang="cs-CZ" dirty="0" smtClean="0"/>
          </a:p>
        </p:txBody>
      </p:sp>
      <p:cxnSp>
        <p:nvCxnSpPr>
          <p:cNvPr id="9" name="Přímá spojovací čára 8"/>
          <p:cNvCxnSpPr/>
          <p:nvPr userDrawn="1"/>
        </p:nvCxnSpPr>
        <p:spPr>
          <a:xfrm>
            <a:off x="539552" y="980728"/>
            <a:ext cx="8208912" cy="0"/>
          </a:xfrm>
          <a:prstGeom prst="line">
            <a:avLst/>
          </a:prstGeom>
          <a:ln w="12700">
            <a:solidFill>
              <a:srgbClr val="009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97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097CC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97CC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97CC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97CC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97CC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Osobni\FI\DISA\seminar_3_10_2023\Elbow3-exercise1-frontView.mkv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Osobni\FI\DISA\seminar_3_10_2023\Petra-exercise-trimmed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7563" y="404664"/>
            <a:ext cx="7772400" cy="1470025"/>
          </a:xfrm>
        </p:spPr>
        <p:txBody>
          <a:bodyPr/>
          <a:lstStyle/>
          <a:p>
            <a:r>
              <a:rPr lang="cs-CZ" sz="5400" b="0" dirty="0" err="1" smtClean="0"/>
              <a:t>VisioTherapy</a:t>
            </a:r>
            <a:r>
              <a:rPr lang="en-US" sz="5400" b="0" dirty="0" smtClean="0"/>
              <a:t/>
            </a:r>
            <a:br>
              <a:rPr lang="en-US" sz="5400" b="0" dirty="0" smtClean="0"/>
            </a:b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AI-powered remote physical therapy</a:t>
            </a:r>
            <a:endParaRPr lang="en-US" sz="5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02" name="AutoShape 10" descr="https://www.cardosystems.com/wp-content/uploads/2023/04/Young-woman-wearing-in-climbing-equipment-standing-in-front-of-a-stone-rock.jpg"/>
          <p:cNvSpPr>
            <a:spLocks noChangeAspect="1" noChangeArrowheads="1"/>
          </p:cNvSpPr>
          <p:nvPr/>
        </p:nvSpPr>
        <p:spPr bwMode="auto">
          <a:xfrm>
            <a:off x="4081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https://www.cardosystems.com/wp-content/uploads/2023/04/Young-woman-wearing-in-climbing-equipment-standing-in-front-of-a-stone-rock.jpg"/>
          <p:cNvSpPr>
            <a:spLocks noChangeAspect="1" noChangeArrowheads="1"/>
          </p:cNvSpPr>
          <p:nvPr/>
        </p:nvSpPr>
        <p:spPr bwMode="auto">
          <a:xfrm>
            <a:off x="4081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3057095" y="2060848"/>
            <a:ext cx="235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Petra Bud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íková</a:t>
            </a:r>
            <a:endParaRPr lang="en-US" sz="2800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1455" y="1916832"/>
            <a:ext cx="554461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s://lh3.googleusercontent.com/DHtVbs3ezJmdKGY_jSUkvqAP9L838SBsx0SU75cP9H_vDD_nryXueWj9d0-OuTXpAaMVuamXKpvKkmgpA5C8K121ppiviCPHF5u8rQYk0ek1MgAwLIICCV-aCJ7v0gSHZpLSUcufxX-o-lTBtDIp2hTKuA=s2048"/>
          <p:cNvPicPr>
            <a:picLocks noChangeAspect="1" noChangeArrowheads="1"/>
          </p:cNvPicPr>
          <p:nvPr/>
        </p:nvPicPr>
        <p:blipFill>
          <a:blip r:embed="rId2" cstate="print"/>
          <a:srcRect l="4234" t="10344" r="27419" b="5785"/>
          <a:stretch>
            <a:fillRect/>
          </a:stretch>
        </p:blipFill>
        <p:spPr bwMode="auto">
          <a:xfrm>
            <a:off x="2051720" y="3140968"/>
            <a:ext cx="4554153" cy="314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88832" cy="490066"/>
          </a:xfrm>
        </p:spPr>
        <p:txBody>
          <a:bodyPr/>
          <a:lstStyle/>
          <a:p>
            <a:r>
              <a:rPr lang="en-US" dirty="0" err="1" smtClean="0"/>
              <a:t>VisioTherapy</a:t>
            </a:r>
            <a:r>
              <a:rPr lang="en-US" dirty="0" smtClean="0"/>
              <a:t> concept: What makes us special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1200"/>
              </a:spcBef>
            </a:pPr>
            <a:r>
              <a:rPr lang="en-US" b="1" dirty="0" smtClean="0"/>
              <a:t>Wide availability</a:t>
            </a:r>
            <a:r>
              <a:rPr lang="en-US" dirty="0" smtClean="0"/>
              <a:t>: runs on </a:t>
            </a:r>
            <a:r>
              <a:rPr lang="en-US" dirty="0" err="1" smtClean="0"/>
              <a:t>smartphone</a:t>
            </a:r>
            <a:r>
              <a:rPr lang="en-US" dirty="0" smtClean="0"/>
              <a:t>, no special hardware needed</a:t>
            </a:r>
          </a:p>
          <a:p>
            <a:pPr fontAlgn="base">
              <a:spcBef>
                <a:spcPts val="1200"/>
              </a:spcBef>
            </a:pPr>
            <a:r>
              <a:rPr lang="en-US" b="1" dirty="0" smtClean="0"/>
              <a:t>Absolute privacy</a:t>
            </a:r>
            <a:r>
              <a:rPr lang="en-US" dirty="0" smtClean="0"/>
              <a:t>: edge computing, no video shared anywhere</a:t>
            </a:r>
          </a:p>
          <a:p>
            <a:pPr fontAlgn="base">
              <a:spcBef>
                <a:spcPts val="1200"/>
              </a:spcBef>
            </a:pPr>
            <a:r>
              <a:rPr lang="en-US" b="1" dirty="0" smtClean="0"/>
              <a:t>Fast and precise feedback</a:t>
            </a:r>
            <a:r>
              <a:rPr lang="en-US" dirty="0" smtClean="0"/>
              <a:t>: real-time motion analysis, high-precision motion detection</a:t>
            </a:r>
          </a:p>
          <a:p>
            <a:pPr fontAlgn="base">
              <a:spcBef>
                <a:spcPts val="1200"/>
              </a:spcBef>
            </a:pPr>
            <a:r>
              <a:rPr lang="en-US" b="1" dirty="0" smtClean="0"/>
              <a:t>Personalized solution</a:t>
            </a:r>
            <a:r>
              <a:rPr lang="en-US" dirty="0" smtClean="0"/>
              <a:t>: takes into account the individual needs and abilities of each patient 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Therapist in the loop</a:t>
            </a:r>
            <a:r>
              <a:rPr lang="en-US" dirty="0" smtClean="0"/>
              <a:t>: therapist remains in charge, guarantees the medical quality of the rehabilitation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VisioTherapy</a:t>
            </a:r>
            <a:r>
              <a:rPr lang="en-US" dirty="0" smtClean="0"/>
              <a:t>: first steps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Autumn 2022: first experiments and consultations with therapists</a:t>
            </a:r>
          </a:p>
          <a:p>
            <a:pPr lvl="1"/>
            <a:r>
              <a:rPr lang="en-US" dirty="0" smtClean="0"/>
              <a:t>Very rough prototype presented at </a:t>
            </a:r>
            <a:r>
              <a:rPr lang="en-US" dirty="0" err="1" smtClean="0"/>
              <a:t>WebSummit</a:t>
            </a:r>
            <a:r>
              <a:rPr lang="en-US" dirty="0" smtClean="0"/>
              <a:t> conference, positive feedback</a:t>
            </a:r>
          </a:p>
          <a:p>
            <a:r>
              <a:rPr lang="en-US" dirty="0" smtClean="0"/>
              <a:t>January 2023: submission of TACR TREND grant proposal</a:t>
            </a:r>
          </a:p>
          <a:p>
            <a:pPr lvl="1"/>
            <a:r>
              <a:rPr lang="en-US" dirty="0" smtClean="0"/>
              <a:t>Scope: in cooperation with FI, develop more precise algorithms for skeleton detection and motion analysis, create working desktop application</a:t>
            </a:r>
          </a:p>
          <a:p>
            <a:r>
              <a:rPr lang="en-US" dirty="0" smtClean="0"/>
              <a:t>May 2023: submission of TACR SIGMA grant proposal</a:t>
            </a:r>
          </a:p>
          <a:p>
            <a:pPr lvl="1"/>
            <a:r>
              <a:rPr lang="en-US" dirty="0" smtClean="0"/>
              <a:t>Scope: develop of mobile application, </a:t>
            </a:r>
            <a:r>
              <a:rPr lang="en-US" dirty="0" err="1" smtClean="0"/>
              <a:t>gamification</a:t>
            </a:r>
            <a:r>
              <a:rPr lang="en-US" dirty="0" smtClean="0"/>
              <a:t>, business strategy</a:t>
            </a:r>
          </a:p>
          <a:p>
            <a:r>
              <a:rPr lang="en-US" b="1" dirty="0" smtClean="0"/>
              <a:t>Summer 2023: received both grants, can build a reasonable team and start serious work on </a:t>
            </a:r>
            <a:r>
              <a:rPr lang="en-US" b="1" dirty="0" err="1" smtClean="0"/>
              <a:t>VisioTherapy</a:t>
            </a:r>
            <a:r>
              <a:rPr lang="en-US" b="1" dirty="0" smtClean="0"/>
              <a:t>!!</a:t>
            </a:r>
          </a:p>
          <a:p>
            <a:pPr lvl="1"/>
            <a:r>
              <a:rPr lang="en-US" dirty="0" smtClean="0"/>
              <a:t>Developers and business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en-US" dirty="0" smtClean="0"/>
              <a:t>: </a:t>
            </a:r>
            <a:r>
              <a:rPr lang="en-US" dirty="0" err="1" smtClean="0"/>
              <a:t>VisionCraft</a:t>
            </a:r>
            <a:endParaRPr lang="en-US" dirty="0" smtClean="0"/>
          </a:p>
          <a:p>
            <a:pPr lvl="1"/>
            <a:r>
              <a:rPr lang="en-US" dirty="0" smtClean="0"/>
              <a:t>Physiotherapy expert</a:t>
            </a:r>
            <a:r>
              <a:rPr lang="cs-CZ" dirty="0" smtClean="0"/>
              <a:t>: Mgr. Lukáš </a:t>
            </a:r>
            <a:r>
              <a:rPr lang="cs-CZ" dirty="0" err="1" smtClean="0"/>
              <a:t>Katzer</a:t>
            </a:r>
            <a:endParaRPr lang="cs-CZ" dirty="0" smtClean="0"/>
          </a:p>
          <a:p>
            <a:pPr lvl="1"/>
            <a:r>
              <a:rPr lang="cs-CZ" dirty="0" err="1" smtClean="0"/>
              <a:t>Research</a:t>
            </a:r>
            <a:r>
              <a:rPr lang="cs-CZ" dirty="0" smtClean="0"/>
              <a:t> team: </a:t>
            </a:r>
            <a:r>
              <a:rPr lang="en-US" dirty="0" err="1" smtClean="0"/>
              <a:t>Honza</a:t>
            </a:r>
            <a:r>
              <a:rPr lang="en-US" dirty="0" smtClean="0"/>
              <a:t> </a:t>
            </a:r>
            <a:r>
              <a:rPr lang="en-US" dirty="0" err="1" smtClean="0"/>
              <a:t>Sedmidubsk</a:t>
            </a:r>
            <a:r>
              <a:rPr lang="cs-CZ" dirty="0" smtClean="0"/>
              <a:t>ý, Mima </a:t>
            </a:r>
            <a:r>
              <a:rPr lang="cs-CZ" dirty="0" err="1" smtClean="0"/>
              <a:t>Jánošová</a:t>
            </a:r>
            <a:r>
              <a:rPr lang="cs-CZ" dirty="0" smtClean="0"/>
              <a:t>, Andrej </a:t>
            </a:r>
            <a:r>
              <a:rPr lang="cs-CZ" dirty="0" err="1" smtClean="0"/>
              <a:t>Černek</a:t>
            </a:r>
            <a:r>
              <a:rPr lang="cs-CZ" dirty="0" smtClean="0"/>
              <a:t>, </a:t>
            </a:r>
            <a:r>
              <a:rPr lang="cs-CZ" dirty="0" err="1" smtClean="0"/>
              <a:t>Dávid</a:t>
            </a:r>
            <a:r>
              <a:rPr lang="cs-CZ" dirty="0" smtClean="0"/>
              <a:t> </a:t>
            </a:r>
            <a:r>
              <a:rPr lang="cs-CZ" dirty="0" err="1" smtClean="0"/>
              <a:t>Rusnák</a:t>
            </a:r>
            <a:r>
              <a:rPr lang="cs-CZ" dirty="0" smtClean="0"/>
              <a:t> (DP)</a:t>
            </a:r>
            <a:endParaRPr lang="en-US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 cstate="print"/>
          <a:srcRect l="45275" t="41600" r="45275" b="36350"/>
          <a:stretch>
            <a:fillRect/>
          </a:stretch>
        </p:blipFill>
        <p:spPr bwMode="auto">
          <a:xfrm>
            <a:off x="7092280" y="5589240"/>
            <a:ext cx="68572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 l="45768" t="42650" r="44782" b="36350"/>
          <a:stretch>
            <a:fillRect/>
          </a:stretch>
        </p:blipFill>
        <p:spPr bwMode="auto">
          <a:xfrm>
            <a:off x="3491880" y="5589240"/>
            <a:ext cx="72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4" cstate="print"/>
          <a:srcRect l="45275" t="41600" r="45275" b="37400"/>
          <a:stretch>
            <a:fillRect/>
          </a:stretch>
        </p:blipFill>
        <p:spPr bwMode="auto">
          <a:xfrm>
            <a:off x="4716016" y="5589240"/>
            <a:ext cx="72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5" cstate="print"/>
          <a:srcRect l="45275" t="41600" r="45275" b="36350"/>
          <a:stretch>
            <a:fillRect/>
          </a:stretch>
        </p:blipFill>
        <p:spPr bwMode="auto">
          <a:xfrm>
            <a:off x="5940152" y="5589240"/>
            <a:ext cx="68572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VisioTherapy</a:t>
            </a:r>
            <a:r>
              <a:rPr lang="en-US" dirty="0" smtClean="0"/>
              <a:t>: from idea to product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708920"/>
            <a:ext cx="6336704" cy="34172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Extraction of high-quality motion data from video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Precise and fast evaluation of exercise correctness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Analysis of patient’s progress, problematic parts, …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Gamification</a:t>
            </a:r>
            <a:r>
              <a:rPr lang="en-US" dirty="0" smtClean="0"/>
              <a:t> elements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and implementation of desktop and mobile app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7891" name="Picture 3" descr="https://lh3.googleusercontent.com/CdP5s8eav3mtmau0v-p4JEDbm2OMZ_1ljge5QaE9_YcMpKIjHzKk_7IryZISlD1IFi6ECjZPQUOhSngrky2U3c5Y9ZU8TTBNHaNoDHL-A8htfGrWaW2uHBg85V43iHlBPIj7b0a_e2KpSb7MlrSvnFFj6g=s2048"/>
          <p:cNvPicPr>
            <a:picLocks noChangeAspect="1" noChangeArrowheads="1"/>
          </p:cNvPicPr>
          <p:nvPr/>
        </p:nvPicPr>
        <p:blipFill>
          <a:blip r:embed="rId2" cstate="print"/>
          <a:srcRect t="13655" b="13515"/>
          <a:stretch>
            <a:fillRect/>
          </a:stretch>
        </p:blipFill>
        <p:spPr bwMode="auto">
          <a:xfrm>
            <a:off x="683568" y="1189898"/>
            <a:ext cx="1355166" cy="1315623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>
            <a:stCxn id="37891" idx="3"/>
            <a:endCxn id="8" idx="1"/>
          </p:cNvCxnSpPr>
          <p:nvPr/>
        </p:nvCxnSpPr>
        <p:spPr>
          <a:xfrm flipV="1">
            <a:off x="2038734" y="1847709"/>
            <a:ext cx="4765514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r>
              <a:rPr lang="en-US" smtClean="0"/>
              <a:t>/18</a:t>
            </a:r>
            <a:endParaRPr lang="cs-CZ" dirty="0"/>
          </a:p>
        </p:txBody>
      </p:sp>
      <p:pic>
        <p:nvPicPr>
          <p:cNvPr id="8" name="Picture 2" descr="C:\Users\Admin\Desktop\uni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2309"/>
            <a:ext cx="1752174" cy="145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bow3-exercise1-frontView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80791" y="2514600"/>
            <a:ext cx="2443337" cy="34346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4900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Extraction of high-quality motion data from video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9832" y="2348880"/>
            <a:ext cx="309634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960440"/>
          </a:xfrm>
        </p:spPr>
        <p:txBody>
          <a:bodyPr>
            <a:noAutofit/>
          </a:bodyPr>
          <a:lstStyle/>
          <a:p>
            <a:pPr fontAlgn="base"/>
            <a:r>
              <a:rPr lang="cs-CZ" sz="1800" dirty="0" smtClean="0"/>
              <a:t>On </a:t>
            </a:r>
            <a:r>
              <a:rPr lang="cs-CZ" sz="1800" dirty="0" err="1" smtClean="0"/>
              <a:t>one</a:t>
            </a:r>
            <a:r>
              <a:rPr lang="cs-CZ" sz="1800" dirty="0" smtClean="0"/>
              <a:t> </a:t>
            </a:r>
            <a:r>
              <a:rPr lang="cs-CZ" sz="1800" dirty="0" err="1" smtClean="0"/>
              <a:t>hand</a:t>
            </a:r>
            <a:r>
              <a:rPr lang="cs-CZ" sz="1800" dirty="0" smtClean="0"/>
              <a:t>, </a:t>
            </a:r>
            <a:r>
              <a:rPr lang="cs-CZ" sz="1800" dirty="0" err="1" smtClean="0"/>
              <a:t>there</a:t>
            </a:r>
            <a:r>
              <a:rPr lang="cs-CZ" sz="1800" dirty="0" smtClean="0"/>
              <a:t> are many </a:t>
            </a:r>
            <a:r>
              <a:rPr lang="cs-CZ" sz="1800" dirty="0" err="1" smtClean="0"/>
              <a:t>NNs</a:t>
            </a:r>
            <a:r>
              <a:rPr lang="cs-CZ" sz="1800" dirty="0" smtClean="0"/>
              <a:t> </a:t>
            </a:r>
            <a:r>
              <a:rPr lang="cs-CZ" sz="1800" dirty="0" err="1" smtClean="0"/>
              <a:t>that</a:t>
            </a:r>
            <a:r>
              <a:rPr lang="cs-CZ" sz="1800" dirty="0" smtClean="0"/>
              <a:t> </a:t>
            </a:r>
            <a:r>
              <a:rPr lang="cs-CZ" sz="1800" dirty="0" err="1" smtClean="0"/>
              <a:t>perform</a:t>
            </a:r>
            <a:r>
              <a:rPr lang="cs-CZ" sz="1800" dirty="0" smtClean="0"/>
              <a:t> </a:t>
            </a:r>
            <a:r>
              <a:rPr lang="cs-CZ" sz="1800" dirty="0" err="1" smtClean="0"/>
              <a:t>human</a:t>
            </a:r>
            <a:r>
              <a:rPr lang="cs-CZ" sz="1800" dirty="0" smtClean="0"/>
              <a:t> </a:t>
            </a:r>
            <a:r>
              <a:rPr lang="cs-CZ" sz="1800" dirty="0" err="1" smtClean="0"/>
              <a:t>pose</a:t>
            </a:r>
            <a:r>
              <a:rPr lang="cs-CZ" sz="1800" dirty="0" smtClean="0"/>
              <a:t> </a:t>
            </a:r>
            <a:r>
              <a:rPr lang="cs-CZ" sz="1800" dirty="0" err="1" smtClean="0"/>
              <a:t>extraction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ordinary</a:t>
            </a:r>
            <a:r>
              <a:rPr lang="cs-CZ" sz="1800" dirty="0" smtClean="0"/>
              <a:t> video</a:t>
            </a:r>
          </a:p>
          <a:p>
            <a:pPr fontAlgn="base"/>
            <a:r>
              <a:rPr lang="cs-CZ" sz="1800" dirty="0" smtClean="0"/>
              <a:t>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other</a:t>
            </a:r>
            <a:r>
              <a:rPr lang="cs-CZ" sz="1800" dirty="0" smtClean="0"/>
              <a:t> </a:t>
            </a:r>
            <a:r>
              <a:rPr lang="cs-CZ" sz="1800" dirty="0" err="1" smtClean="0"/>
              <a:t>hand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results</a:t>
            </a:r>
            <a:r>
              <a:rPr lang="cs-CZ" sz="1800" dirty="0" smtClean="0"/>
              <a:t> are </a:t>
            </a:r>
            <a:r>
              <a:rPr lang="cs-CZ" sz="1800" dirty="0" err="1" smtClean="0"/>
              <a:t>often</a:t>
            </a:r>
            <a:r>
              <a:rPr lang="cs-CZ" sz="1800" dirty="0" smtClean="0"/>
              <a:t> far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perfect</a:t>
            </a:r>
            <a:endParaRPr lang="cs-CZ" sz="1800" dirty="0" smtClean="0"/>
          </a:p>
          <a:p>
            <a:pPr fontAlgn="base"/>
            <a:endParaRPr lang="cs-CZ" sz="1800" dirty="0" smtClean="0"/>
          </a:p>
          <a:p>
            <a:pPr fontAlgn="base"/>
            <a:r>
              <a:rPr lang="cs-CZ" sz="1800" dirty="0" err="1" smtClean="0"/>
              <a:t>What</a:t>
            </a:r>
            <a:r>
              <a:rPr lang="cs-CZ" sz="1800" dirty="0" smtClean="0"/>
              <a:t> </a:t>
            </a:r>
            <a:r>
              <a:rPr lang="cs-CZ" sz="1800" dirty="0" err="1" smtClean="0"/>
              <a:t>can</a:t>
            </a:r>
            <a:r>
              <a:rPr lang="cs-CZ" sz="1800" dirty="0" smtClean="0"/>
              <a:t> </a:t>
            </a:r>
            <a:r>
              <a:rPr lang="cs-CZ" sz="1800" dirty="0" err="1" smtClean="0"/>
              <a:t>we</a:t>
            </a:r>
            <a:r>
              <a:rPr lang="cs-CZ" sz="1800" dirty="0" smtClean="0"/>
              <a:t> do to </a:t>
            </a:r>
            <a:r>
              <a:rPr lang="cs-CZ" sz="1800" dirty="0" err="1" smtClean="0"/>
              <a:t>extract</a:t>
            </a:r>
            <a:r>
              <a:rPr lang="cs-CZ" sz="1800" dirty="0" smtClean="0"/>
              <a:t> </a:t>
            </a:r>
            <a:r>
              <a:rPr lang="cs-CZ" sz="1800" dirty="0" err="1" smtClean="0"/>
              <a:t>high</a:t>
            </a:r>
            <a:r>
              <a:rPr lang="cs-CZ" sz="1800" dirty="0" smtClean="0"/>
              <a:t>-</a:t>
            </a:r>
            <a:r>
              <a:rPr lang="cs-CZ" sz="1800" dirty="0" err="1" smtClean="0"/>
              <a:t>quality</a:t>
            </a:r>
            <a:r>
              <a:rPr lang="cs-CZ" sz="1800" dirty="0" smtClean="0"/>
              <a:t> </a:t>
            </a:r>
            <a:r>
              <a:rPr lang="cs-CZ" sz="1800" dirty="0" err="1" smtClean="0"/>
              <a:t>motion</a:t>
            </a:r>
            <a:r>
              <a:rPr lang="cs-CZ" sz="1800" dirty="0" smtClean="0"/>
              <a:t> data?</a:t>
            </a:r>
          </a:p>
          <a:p>
            <a:pPr lvl="1" fontAlgn="base"/>
            <a:r>
              <a:rPr lang="cs-CZ" sz="1600" dirty="0" err="1" smtClean="0"/>
              <a:t>Search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NN </a:t>
            </a:r>
            <a:r>
              <a:rPr lang="cs-CZ" sz="1600" dirty="0" err="1" smtClean="0"/>
              <a:t>models</a:t>
            </a:r>
            <a:r>
              <a:rPr lang="cs-CZ" sz="1600" dirty="0" smtClean="0"/>
              <a:t> </a:t>
            </a:r>
            <a:r>
              <a:rPr lang="cs-CZ" sz="1600" dirty="0" err="1" smtClean="0"/>
              <a:t>suitable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rehabilitation</a:t>
            </a:r>
            <a:r>
              <a:rPr lang="cs-CZ" sz="1600" dirty="0" smtClean="0"/>
              <a:t> </a:t>
            </a:r>
            <a:r>
              <a:rPr lang="cs-CZ" sz="1600" dirty="0" err="1" smtClean="0"/>
              <a:t>exercises</a:t>
            </a:r>
            <a:endParaRPr lang="cs-CZ" sz="1600" dirty="0" smtClean="0"/>
          </a:p>
          <a:p>
            <a:pPr lvl="1" fontAlgn="base"/>
            <a:r>
              <a:rPr lang="cs-CZ" sz="1600" dirty="0" err="1" smtClean="0"/>
              <a:t>Create</a:t>
            </a:r>
            <a:r>
              <a:rPr lang="cs-CZ" sz="1600" dirty="0" smtClean="0"/>
              <a:t> </a:t>
            </a:r>
            <a:r>
              <a:rPr lang="cs-CZ" sz="1600" dirty="0" err="1" smtClean="0"/>
              <a:t>dataset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rehabilitation</a:t>
            </a:r>
            <a:r>
              <a:rPr lang="cs-CZ" sz="1600" dirty="0" smtClean="0"/>
              <a:t> </a:t>
            </a:r>
            <a:r>
              <a:rPr lang="cs-CZ" sz="1600" dirty="0" err="1" smtClean="0"/>
              <a:t>exercises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GT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precise</a:t>
            </a:r>
            <a:r>
              <a:rPr lang="cs-CZ" sz="1600" dirty="0" smtClean="0"/>
              <a:t> </a:t>
            </a:r>
            <a:r>
              <a:rPr lang="cs-CZ" sz="1600" dirty="0" err="1" smtClean="0"/>
              <a:t>motion</a:t>
            </a:r>
            <a:r>
              <a:rPr lang="cs-CZ" sz="1600" dirty="0" smtClean="0"/>
              <a:t> data</a:t>
            </a:r>
          </a:p>
          <a:p>
            <a:pPr lvl="2" fontAlgn="base"/>
            <a:r>
              <a:rPr lang="cs-CZ" dirty="0" smtClean="0"/>
              <a:t>HCI </a:t>
            </a:r>
            <a:r>
              <a:rPr lang="cs-CZ" dirty="0" err="1" smtClean="0"/>
              <a:t>lab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FI</a:t>
            </a:r>
            <a:endParaRPr lang="en-US" dirty="0" smtClean="0"/>
          </a:p>
          <a:p>
            <a:pPr lvl="1" fontAlgn="base"/>
            <a:r>
              <a:rPr lang="en-US" sz="1600" dirty="0" smtClean="0"/>
              <a:t>Fine-tune existing NN models using our data</a:t>
            </a:r>
            <a:endParaRPr lang="cs-CZ" sz="1600" dirty="0" smtClean="0"/>
          </a:p>
          <a:p>
            <a:pPr lvl="1" fontAlgn="base"/>
            <a:r>
              <a:rPr lang="en-US" sz="1600" dirty="0" smtClean="0"/>
              <a:t>P</a:t>
            </a:r>
            <a:r>
              <a:rPr lang="cs-CZ" sz="1600" dirty="0" err="1" smtClean="0"/>
              <a:t>reprocess</a:t>
            </a:r>
            <a:r>
              <a:rPr lang="cs-CZ" sz="1600" dirty="0" smtClean="0"/>
              <a:t> video </a:t>
            </a:r>
            <a:r>
              <a:rPr lang="cs-CZ" sz="1600" dirty="0" err="1" smtClean="0"/>
              <a:t>before</a:t>
            </a:r>
            <a:r>
              <a:rPr lang="cs-CZ" sz="1600" dirty="0" smtClean="0"/>
              <a:t> </a:t>
            </a:r>
            <a:r>
              <a:rPr lang="cs-CZ" sz="1600" dirty="0" err="1" smtClean="0"/>
              <a:t>apply</a:t>
            </a:r>
            <a:r>
              <a:rPr lang="en-US" sz="1600" dirty="0" err="1" smtClean="0"/>
              <a:t>ing</a:t>
            </a:r>
            <a:r>
              <a:rPr lang="en-US" sz="1600" dirty="0" smtClean="0"/>
              <a:t> NNs</a:t>
            </a:r>
          </a:p>
          <a:p>
            <a:pPr lvl="1" fontAlgn="base"/>
            <a:r>
              <a:rPr lang="en-US" sz="1600" dirty="0" smtClean="0"/>
              <a:t>Apply cleaning algorithms to extracted motion data</a:t>
            </a:r>
          </a:p>
          <a:p>
            <a:endParaRPr lang="en-US" sz="1800" dirty="0"/>
          </a:p>
        </p:txBody>
      </p:sp>
      <p:pic>
        <p:nvPicPr>
          <p:cNvPr id="9218" name="Picture 2" descr="C:\Users\Admin\Downloads\20230906_10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717032"/>
            <a:ext cx="1437624" cy="1916832"/>
          </a:xfrm>
          <a:prstGeom prst="rect">
            <a:avLst/>
          </a:prstGeom>
          <a:noFill/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 smtClean="0"/>
              <a:t>Basic functionality</a:t>
            </a:r>
          </a:p>
          <a:p>
            <a:pPr lvl="1" fontAlgn="base"/>
            <a:r>
              <a:rPr lang="en-US" sz="1600" dirty="0" smtClean="0"/>
              <a:t>Checking static constraints on patient’s position</a:t>
            </a:r>
          </a:p>
          <a:p>
            <a:pPr lvl="1" fontAlgn="base"/>
            <a:r>
              <a:rPr lang="en-US" sz="1600" dirty="0" smtClean="0"/>
              <a:t>Measurement of joint movement angles</a:t>
            </a:r>
          </a:p>
          <a:p>
            <a:pPr fontAlgn="base"/>
            <a:r>
              <a:rPr lang="en-US" sz="2000" dirty="0" smtClean="0"/>
              <a:t>Advanced processing of motion data</a:t>
            </a:r>
          </a:p>
          <a:p>
            <a:pPr lvl="1" fontAlgn="base"/>
            <a:r>
              <a:rPr lang="en-US" sz="1600" dirty="0" smtClean="0"/>
              <a:t>Definition of suitable similarity model</a:t>
            </a:r>
          </a:p>
          <a:p>
            <a:pPr lvl="1" fontAlgn="base"/>
            <a:r>
              <a:rPr lang="en-US" sz="1600" dirty="0" smtClean="0"/>
              <a:t>Online detection of erroneous exercising</a:t>
            </a:r>
          </a:p>
          <a:p>
            <a:pPr lvl="1" fontAlgn="base"/>
            <a:r>
              <a:rPr lang="en-US" sz="1600" dirty="0" smtClean="0"/>
              <a:t>Offline comparison of motion sequences using both positive and negative examples</a:t>
            </a:r>
          </a:p>
          <a:p>
            <a:pPr lvl="1" fontAlgn="base"/>
            <a:r>
              <a:rPr lang="en-US" sz="1600" dirty="0" smtClean="0"/>
              <a:t>Exercise repetition counting</a:t>
            </a:r>
          </a:p>
          <a:p>
            <a:pPr lvl="1" fontAlgn="base"/>
            <a:r>
              <a:rPr lang="en-US" sz="1600" dirty="0" smtClean="0"/>
              <a:t>Detection and explanation of differences between model and actual exercise</a:t>
            </a:r>
          </a:p>
          <a:p>
            <a:pPr lvl="1" fontAlgn="base"/>
            <a:r>
              <a:rPr lang="en-US" sz="1600" dirty="0" smtClean="0"/>
              <a:t>Patient progress monitoring</a:t>
            </a:r>
          </a:p>
          <a:p>
            <a:pPr lvl="1" fontAlgn="base"/>
            <a:r>
              <a:rPr lang="en-US" sz="1600" dirty="0" smtClean="0"/>
              <a:t>Data mining over exercising data of patient groups</a:t>
            </a: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Gamification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apps use </a:t>
            </a:r>
            <a:r>
              <a:rPr lang="en-US" dirty="0" err="1" smtClean="0"/>
              <a:t>gamification</a:t>
            </a:r>
            <a:endParaRPr lang="en-US" dirty="0" smtClean="0"/>
          </a:p>
          <a:p>
            <a:pPr lvl="1"/>
            <a:r>
              <a:rPr lang="en-US" dirty="0" smtClean="0"/>
              <a:t>Language learning</a:t>
            </a:r>
          </a:p>
          <a:p>
            <a:pPr lvl="1"/>
            <a:r>
              <a:rPr lang="en-US" dirty="0" smtClean="0"/>
              <a:t>Fitness training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However, not all </a:t>
            </a:r>
            <a:r>
              <a:rPr lang="en-US" dirty="0" err="1" smtClean="0"/>
              <a:t>gamification</a:t>
            </a:r>
            <a:r>
              <a:rPr lang="en-US" dirty="0" smtClean="0"/>
              <a:t> principles are suitable for physiotherapy</a:t>
            </a:r>
          </a:p>
          <a:p>
            <a:pPr lvl="1"/>
            <a:r>
              <a:rPr lang="en-US" dirty="0" smtClean="0"/>
              <a:t>The more the better is not true here!</a:t>
            </a:r>
          </a:p>
          <a:p>
            <a:pPr lvl="1"/>
            <a:r>
              <a:rPr lang="en-US" dirty="0" smtClean="0"/>
              <a:t>We need to consult with therapists to come up with suitable motivation elements</a:t>
            </a:r>
          </a:p>
          <a:p>
            <a:r>
              <a:rPr lang="en-US" dirty="0" smtClean="0"/>
              <a:t>Could be a nice bachelor/diploma theses… anybody interested?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490066"/>
          </a:xfrm>
        </p:spPr>
        <p:txBody>
          <a:bodyPr/>
          <a:lstStyle/>
          <a:p>
            <a:r>
              <a:rPr lang="en-US" dirty="0" smtClean="0"/>
              <a:t>Design and implementation of</a:t>
            </a:r>
            <a:r>
              <a:rPr lang="cs-CZ" dirty="0" smtClean="0"/>
              <a:t> </a:t>
            </a:r>
            <a:r>
              <a:rPr lang="en-US" dirty="0" err="1" smtClean="0"/>
              <a:t>VisioTherapy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1800" dirty="0" smtClean="0"/>
              <a:t>Both desktop and mobile interfaces</a:t>
            </a:r>
          </a:p>
          <a:p>
            <a:pPr lvl="1" fontAlgn="base"/>
            <a:r>
              <a:rPr lang="en-US" sz="1600" dirty="0" smtClean="0"/>
              <a:t>Mobile for patients</a:t>
            </a:r>
          </a:p>
          <a:p>
            <a:pPr lvl="1" fontAlgn="base"/>
            <a:r>
              <a:rPr lang="en-US" sz="1600" dirty="0" smtClean="0"/>
              <a:t>Mobile and desktop for therapists</a:t>
            </a:r>
          </a:p>
          <a:p>
            <a:pPr fontAlgn="base"/>
            <a:r>
              <a:rPr lang="en-US" sz="1800" dirty="0" smtClean="0"/>
              <a:t>Challenge: Feedback on exercise correctness</a:t>
            </a:r>
          </a:p>
          <a:p>
            <a:pPr lvl="1" fontAlgn="base"/>
            <a:r>
              <a:rPr lang="en-US" sz="1600" dirty="0" smtClean="0"/>
              <a:t>During exercising, after exercising</a:t>
            </a:r>
          </a:p>
          <a:p>
            <a:pPr lvl="1" fontAlgn="base"/>
            <a:r>
              <a:rPr lang="en-US" sz="1600" dirty="0" smtClean="0"/>
              <a:t>Visual and audio</a:t>
            </a:r>
          </a:p>
          <a:p>
            <a:pPr lvl="1" fontAlgn="base"/>
            <a:r>
              <a:rPr lang="en-US" sz="1600" dirty="0" smtClean="0"/>
              <a:t>This could also be a very nice bachelor/diploma thesis!</a:t>
            </a:r>
          </a:p>
          <a:p>
            <a:pPr fontAlgn="base"/>
            <a:r>
              <a:rPr lang="en-US" sz="1800" dirty="0" smtClean="0"/>
              <a:t>Implementation</a:t>
            </a:r>
          </a:p>
          <a:p>
            <a:pPr lvl="1" fontAlgn="base"/>
            <a:r>
              <a:rPr lang="en-US" sz="1600" dirty="0" smtClean="0"/>
              <a:t>Edge computing – emphasis on efficiency</a:t>
            </a:r>
          </a:p>
          <a:p>
            <a:pPr lvl="1" fontAlgn="base"/>
            <a:r>
              <a:rPr lang="en-US" sz="1600" dirty="0" smtClean="0"/>
              <a:t>Only derived data (</a:t>
            </a:r>
            <a:r>
              <a:rPr lang="en-US" sz="1600" dirty="0" err="1" smtClean="0"/>
              <a:t>MoCap</a:t>
            </a:r>
            <a:r>
              <a:rPr lang="en-US" sz="1600" dirty="0" smtClean="0"/>
              <a:t> + statistics) sent to server</a:t>
            </a:r>
            <a:endParaRPr lang="cs-CZ" sz="16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 descr="https://lh3.googleusercontent.com/CdP5s8eav3mtmau0v-p4JEDbm2OMZ_1ljge5QaE9_YcMpKIjHzKk_7IryZISlD1IFi6ECjZPQUOhSngrky2U3c5Y9ZU8TTBNHaNoDHL-A8htfGrWaW2uHBg85V43iHlBPIj7b0a_e2KpSb7MlrSvnFFj6g=s2048"/>
          <p:cNvPicPr>
            <a:picLocks noChangeAspect="1" noChangeArrowheads="1"/>
          </p:cNvPicPr>
          <p:nvPr/>
        </p:nvPicPr>
        <p:blipFill>
          <a:blip r:embed="rId2" cstate="print"/>
          <a:srcRect t="13655" b="13515"/>
          <a:stretch>
            <a:fillRect/>
          </a:stretch>
        </p:blipFill>
        <p:spPr bwMode="auto">
          <a:xfrm>
            <a:off x="627272" y="1480365"/>
            <a:ext cx="1355166" cy="1315623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>
            <a:stCxn id="4" idx="3"/>
            <a:endCxn id="41993" idx="1"/>
          </p:cNvCxnSpPr>
          <p:nvPr/>
        </p:nvCxnSpPr>
        <p:spPr>
          <a:xfrm flipV="1">
            <a:off x="1982438" y="2138176"/>
            <a:ext cx="1799447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6" name="AutoShape 2" descr="How to Draw an Easy Cute Unicorn - Really Easy Drawing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How to Draw an Easy Cute Unicorn - Really Easy Drawing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How to Draw an Easy Cute Unicorn - Really Easy Drawing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rcRect l="28050" t="14301" r="28244" b="9051"/>
          <a:stretch>
            <a:fillRect/>
          </a:stretch>
        </p:blipFill>
        <p:spPr bwMode="auto">
          <a:xfrm>
            <a:off x="3781885" y="1490104"/>
            <a:ext cx="13139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>
            <a:stCxn id="41993" idx="3"/>
            <a:endCxn id="1026" idx="1"/>
          </p:cNvCxnSpPr>
          <p:nvPr/>
        </p:nvCxnSpPr>
        <p:spPr>
          <a:xfrm>
            <a:off x="5095785" y="2138176"/>
            <a:ext cx="1756489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46096" y="3064311"/>
            <a:ext cx="2017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7CC"/>
                </a:solidFill>
              </a:rPr>
              <a:t>7/2023</a:t>
            </a:r>
          </a:p>
          <a:p>
            <a:pPr algn="ctr"/>
            <a:r>
              <a:rPr lang="en-US" sz="1600" b="1" dirty="0" smtClean="0"/>
              <a:t>Very rough prototype</a:t>
            </a:r>
          </a:p>
          <a:p>
            <a:pPr algn="ctr"/>
            <a:r>
              <a:rPr lang="en-US" sz="1600" dirty="0" smtClean="0"/>
              <a:t>Basic motion analysis</a:t>
            </a:r>
            <a:endParaRPr lang="en-US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15816" y="3064311"/>
            <a:ext cx="29947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7CC"/>
                </a:solidFill>
              </a:rPr>
              <a:t>7/2024</a:t>
            </a:r>
          </a:p>
          <a:p>
            <a:pPr algn="ctr"/>
            <a:r>
              <a:rPr lang="en-US" sz="1600" b="1" dirty="0" smtClean="0"/>
              <a:t>Full prototype for desktop</a:t>
            </a:r>
          </a:p>
          <a:p>
            <a:pPr algn="ctr"/>
            <a:r>
              <a:rPr lang="en-US" sz="1600" dirty="0" smtClean="0"/>
              <a:t>Enhanced quality of motion data</a:t>
            </a:r>
          </a:p>
          <a:p>
            <a:pPr algn="ctr"/>
            <a:r>
              <a:rPr lang="en-US" sz="1600" dirty="0" smtClean="0"/>
              <a:t>Evaluation of exercise correctness</a:t>
            </a:r>
          </a:p>
          <a:p>
            <a:pPr algn="ctr"/>
            <a:r>
              <a:rPr lang="en-US" sz="1600" dirty="0" smtClean="0"/>
              <a:t>Exercise repetition counting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Ready to test with first users</a:t>
            </a:r>
          </a:p>
          <a:p>
            <a:pPr algn="ctr"/>
            <a:endParaRPr lang="en-US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372200" y="3064311"/>
            <a:ext cx="25726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7CC"/>
                </a:solidFill>
              </a:rPr>
              <a:t>7/2025</a:t>
            </a:r>
          </a:p>
          <a:p>
            <a:pPr algn="ctr"/>
            <a:r>
              <a:rPr lang="en-US" sz="1600" b="1" dirty="0" smtClean="0"/>
              <a:t>Working mobile app</a:t>
            </a:r>
          </a:p>
          <a:p>
            <a:pPr algn="ctr"/>
            <a:r>
              <a:rPr lang="en-US" sz="1600" dirty="0" smtClean="0"/>
              <a:t>High-quality motion data</a:t>
            </a:r>
          </a:p>
          <a:p>
            <a:pPr algn="ctr"/>
            <a:r>
              <a:rPr lang="en-US" sz="1600" dirty="0" smtClean="0"/>
              <a:t>Full scope of motion analysis</a:t>
            </a:r>
          </a:p>
          <a:p>
            <a:pPr algn="ctr"/>
            <a:endParaRPr lang="en-US" sz="1600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r>
              <a:rPr lang="en-US" smtClean="0"/>
              <a:t>/18</a:t>
            </a:r>
            <a:endParaRPr lang="cs-CZ" dirty="0"/>
          </a:p>
        </p:txBody>
      </p:sp>
      <p:pic>
        <p:nvPicPr>
          <p:cNvPr id="1026" name="Picture 2" descr="C:\Users\Admin\Desktop\unico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274" y="1412776"/>
            <a:ext cx="1752174" cy="145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… </a:t>
            </a:r>
            <a:r>
              <a:rPr lang="cs-CZ" dirty="0" err="1" smtClean="0"/>
              <a:t>Questions</a:t>
            </a:r>
            <a:r>
              <a:rPr lang="cs-CZ" dirty="0" smtClean="0"/>
              <a:t>? </a:t>
            </a:r>
            <a:r>
              <a:rPr lang="cs-CZ" dirty="0" err="1" smtClean="0"/>
              <a:t>Comments</a:t>
            </a:r>
            <a:r>
              <a:rPr lang="cs-CZ" dirty="0" smtClean="0"/>
              <a:t>? </a:t>
            </a:r>
            <a:endParaRPr lang="en-US" dirty="0"/>
          </a:p>
        </p:txBody>
      </p:sp>
      <p:pic>
        <p:nvPicPr>
          <p:cNvPr id="29698" name="Picture 2" descr="feedback, insights, social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97957" cy="5061223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2013: Ph.D. at FI MUNI (Large-Scale Multi-Modal Image Search)</a:t>
            </a:r>
          </a:p>
          <a:p>
            <a:r>
              <a:rPr lang="en-US" dirty="0" smtClean="0"/>
              <a:t>2013-2021: </a:t>
            </a:r>
            <a:r>
              <a:rPr lang="en-US" dirty="0" err="1" smtClean="0"/>
              <a:t>postdoc</a:t>
            </a:r>
            <a:r>
              <a:rPr lang="en-US" dirty="0" smtClean="0"/>
              <a:t> at </a:t>
            </a:r>
            <a:r>
              <a:rPr lang="cs-CZ" dirty="0" smtClean="0"/>
              <a:t>DISA </a:t>
            </a:r>
            <a:r>
              <a:rPr lang="cs-CZ" dirty="0" err="1" smtClean="0"/>
              <a:t>lab</a:t>
            </a:r>
            <a:r>
              <a:rPr lang="cs-CZ" dirty="0" smtClean="0"/>
              <a:t>, </a:t>
            </a:r>
            <a:r>
              <a:rPr lang="en-US" dirty="0" smtClean="0"/>
              <a:t>FI MUNI</a:t>
            </a:r>
          </a:p>
          <a:p>
            <a:pPr lvl="1"/>
            <a:r>
              <a:rPr lang="en-US" dirty="0" smtClean="0"/>
              <a:t>Image retrieval and annotation</a:t>
            </a:r>
          </a:p>
          <a:p>
            <a:pPr lvl="1"/>
            <a:r>
              <a:rPr lang="en-US" dirty="0" smtClean="0"/>
              <a:t>Human motion retrieval</a:t>
            </a:r>
          </a:p>
          <a:p>
            <a:r>
              <a:rPr lang="en-US" dirty="0" smtClean="0"/>
              <a:t>Since 2022: R&amp;D in </a:t>
            </a:r>
            <a:r>
              <a:rPr lang="en-US" dirty="0" err="1" smtClean="0"/>
              <a:t>VisionCraft</a:t>
            </a:r>
            <a:r>
              <a:rPr lang="en-US" dirty="0" smtClean="0"/>
              <a:t> + little research at FI</a:t>
            </a:r>
          </a:p>
          <a:p>
            <a:endParaRPr lang="en-US" b="1" dirty="0" smtClean="0"/>
          </a:p>
          <a:p>
            <a:r>
              <a:rPr lang="en-US" b="1" dirty="0" smtClean="0"/>
              <a:t>Summer 2023: </a:t>
            </a:r>
            <a:r>
              <a:rPr lang="cs-CZ" b="1" dirty="0" err="1" smtClean="0"/>
              <a:t>joined</a:t>
            </a:r>
            <a:r>
              <a:rPr lang="cs-CZ" b="1" dirty="0" smtClean="0"/>
              <a:t> </a:t>
            </a:r>
            <a:r>
              <a:rPr lang="cs-CZ" b="1" dirty="0" err="1" smtClean="0"/>
              <a:t>forces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DISA </a:t>
            </a:r>
            <a:r>
              <a:rPr lang="cs-CZ" b="1" dirty="0" err="1" smtClean="0"/>
              <a:t>lab</a:t>
            </a:r>
            <a:r>
              <a:rPr lang="cs-CZ" b="1" dirty="0" smtClean="0"/>
              <a:t> </a:t>
            </a:r>
            <a:r>
              <a:rPr lang="cs-CZ" b="1" dirty="0" err="1" smtClean="0"/>
              <a:t>within</a:t>
            </a:r>
            <a:r>
              <a:rPr lang="cs-CZ" b="1" dirty="0" smtClean="0"/>
              <a:t> </a:t>
            </a:r>
            <a:r>
              <a:rPr lang="en-US" b="1" dirty="0" smtClean="0"/>
              <a:t>TACR </a:t>
            </a:r>
            <a:r>
              <a:rPr lang="cs-CZ" b="1" dirty="0" smtClean="0"/>
              <a:t>grant</a:t>
            </a:r>
          </a:p>
          <a:p>
            <a:pPr lvl="1"/>
            <a:r>
              <a:rPr lang="cs-CZ" b="1" dirty="0" err="1" smtClean="0"/>
              <a:t>Objective</a:t>
            </a:r>
            <a:r>
              <a:rPr lang="cs-CZ" b="1" dirty="0" smtClean="0"/>
              <a:t>: </a:t>
            </a:r>
            <a:r>
              <a:rPr lang="en-US" b="1" dirty="0" smtClean="0"/>
              <a:t>develop </a:t>
            </a:r>
            <a:r>
              <a:rPr lang="en-US" b="1" dirty="0" err="1" smtClean="0"/>
              <a:t>VisioTherapy</a:t>
            </a:r>
            <a:r>
              <a:rPr lang="en-US" b="1" dirty="0" smtClean="0"/>
              <a:t> software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remote</a:t>
            </a:r>
            <a:r>
              <a:rPr lang="cs-CZ" b="1" dirty="0" smtClean="0"/>
              <a:t> monitoring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rehabiliation</a:t>
            </a:r>
            <a:r>
              <a:rPr lang="cs-CZ" b="1" dirty="0" smtClean="0"/>
              <a:t> </a:t>
            </a:r>
            <a:r>
              <a:rPr lang="cs-CZ" b="1" dirty="0" err="1" smtClean="0"/>
              <a:t>exercising</a:t>
            </a:r>
            <a:endParaRPr lang="en-US" b="1" dirty="0" smtClean="0"/>
          </a:p>
          <a:p>
            <a:pPr lvl="1">
              <a:buNone/>
            </a:pPr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VisionCraft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Startup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Brno, </a:t>
            </a:r>
            <a:r>
              <a:rPr lang="cs-CZ" dirty="0" err="1" smtClean="0"/>
              <a:t>founded</a:t>
            </a:r>
            <a:r>
              <a:rPr lang="cs-CZ" dirty="0" smtClean="0"/>
              <a:t> in 2018</a:t>
            </a:r>
          </a:p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,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en-US" dirty="0" smtClean="0"/>
              <a:t>Intelligent Transportation </a:t>
            </a:r>
            <a:r>
              <a:rPr lang="cs-CZ" dirty="0" smtClean="0"/>
              <a:t>S</a:t>
            </a:r>
            <a:r>
              <a:rPr lang="en-US" dirty="0" err="1" smtClean="0"/>
              <a:t>ystems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detection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tracking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NNs</a:t>
            </a:r>
            <a:endParaRPr lang="cs-CZ" dirty="0" smtClean="0"/>
          </a:p>
          <a:p>
            <a:pPr lvl="1"/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, </a:t>
            </a:r>
            <a:r>
              <a:rPr lang="cs-CZ" dirty="0" err="1" smtClean="0"/>
              <a:t>privacy</a:t>
            </a:r>
            <a:r>
              <a:rPr lang="cs-CZ" dirty="0" smtClean="0"/>
              <a:t>-safe</a:t>
            </a:r>
          </a:p>
          <a:p>
            <a:r>
              <a:rPr lang="cs-CZ" dirty="0" err="1" smtClean="0"/>
              <a:t>Since</a:t>
            </a:r>
            <a:r>
              <a:rPr lang="cs-CZ" dirty="0" smtClean="0"/>
              <a:t> 2022</a:t>
            </a:r>
            <a:r>
              <a:rPr lang="en-US" dirty="0" smtClean="0"/>
              <a:t>, another area of interest: applications of human motion analysis for healthcare</a:t>
            </a:r>
            <a:endParaRPr lang="en-US" dirty="0"/>
          </a:p>
        </p:txBody>
      </p:sp>
      <p:pic>
        <p:nvPicPr>
          <p:cNvPr id="30722" name="Picture 2" descr="https://uploads-ssl.webflow.com/6422ecf23df0a76dd30ae088/649eb65f1ee9ae72203ef833_team.jpg"/>
          <p:cNvPicPr>
            <a:picLocks noChangeAspect="1" noChangeArrowheads="1"/>
          </p:cNvPicPr>
          <p:nvPr/>
        </p:nvPicPr>
        <p:blipFill>
          <a:blip r:embed="rId2" cstate="print"/>
          <a:srcRect t="32849"/>
          <a:stretch>
            <a:fillRect/>
          </a:stretch>
        </p:blipFill>
        <p:spPr bwMode="auto">
          <a:xfrm>
            <a:off x="1619672" y="3933056"/>
            <a:ext cx="6026008" cy="2060848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dummies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00" t="35300" r="38285" b="13251"/>
          <a:stretch>
            <a:fillRect/>
          </a:stretch>
        </p:blipFill>
        <p:spPr bwMode="auto">
          <a:xfrm>
            <a:off x="323528" y="2132856"/>
            <a:ext cx="1714409" cy="204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876256" y="1988840"/>
            <a:ext cx="2016224" cy="286232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What is the man doing?</a:t>
            </a:r>
          </a:p>
          <a:p>
            <a:pPr algn="ctr"/>
            <a:endParaRPr lang="en-US" i="1" dirty="0" smtClean="0">
              <a:solidFill>
                <a:srgbClr val="0070C0"/>
              </a:solidFill>
            </a:endParaRP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Is his movement similar to some example?</a:t>
            </a:r>
          </a:p>
          <a:p>
            <a:pPr algn="ctr"/>
            <a:endParaRPr lang="en-US" i="1" dirty="0" smtClean="0">
              <a:solidFill>
                <a:srgbClr val="0070C0"/>
              </a:solidFill>
            </a:endParaRP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Is he dangerous?</a:t>
            </a:r>
          </a:p>
          <a:p>
            <a:pPr algn="ctr"/>
            <a:endParaRPr lang="en-US" i="1" dirty="0" smtClean="0">
              <a:solidFill>
                <a:srgbClr val="0070C0"/>
              </a:solidFill>
            </a:endParaRP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41732" t="36350" r="29328" b="15351"/>
          <a:stretch>
            <a:fillRect/>
          </a:stretch>
        </p:blipFill>
        <p:spPr bwMode="auto">
          <a:xfrm>
            <a:off x="3491880" y="1868631"/>
            <a:ext cx="2088232" cy="26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251520" y="4293096"/>
            <a:ext cx="1925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 taken by standard camera/webcam/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smartphone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3" name="Obdélník 12"/>
          <p:cNvSpPr/>
          <p:nvPr/>
        </p:nvSpPr>
        <p:spPr>
          <a:xfrm>
            <a:off x="3635896" y="4532927"/>
            <a:ext cx="1997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 model of human skeleton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2303856" y="3284984"/>
            <a:ext cx="972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2123728" y="2461920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motion data </a:t>
            </a:r>
            <a:r>
              <a:rPr lang="en-US" b="1" dirty="0" smtClean="0"/>
              <a:t>extraction</a:t>
            </a:r>
            <a:endParaRPr lang="en-US" dirty="0" smtClean="0"/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5616224" y="3284984"/>
            <a:ext cx="972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5436096" y="2461920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motion data </a:t>
            </a:r>
            <a:r>
              <a:rPr lang="cs-CZ" b="1" dirty="0" err="1" smtClean="0"/>
              <a:t>ana</a:t>
            </a:r>
            <a:r>
              <a:rPr lang="en-US" b="1" dirty="0" err="1" smtClean="0"/>
              <a:t>lysis</a:t>
            </a:r>
            <a:endParaRPr lang="en-US" dirty="0" smtClean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physical therapy?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r>
              <a:rPr lang="en-US" smtClean="0"/>
              <a:t>/18</a:t>
            </a:r>
            <a:endParaRPr lang="cs-CZ" dirty="0"/>
          </a:p>
        </p:txBody>
      </p:sp>
      <p:pic>
        <p:nvPicPr>
          <p:cNvPr id="7" name="Petra-exercise-trimm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51653" y="1484784"/>
            <a:ext cx="585665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physical therapy? (</a:t>
            </a:r>
            <a:r>
              <a:rPr lang="cs-CZ" dirty="0" smtClean="0"/>
              <a:t>II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Home exercising issues</a:t>
            </a:r>
          </a:p>
          <a:p>
            <a:pPr lvl="1" fontAlgn="base"/>
            <a:r>
              <a:rPr lang="en-US" dirty="0" smtClean="0"/>
              <a:t>50-70% of patients do not adhere to home exercise plans</a:t>
            </a:r>
          </a:p>
          <a:p>
            <a:pPr lvl="1" fontAlgn="base"/>
            <a:r>
              <a:rPr lang="en-US" dirty="0" smtClean="0"/>
              <a:t>Patients often exercise incorrectly or do not even remember the exercise</a:t>
            </a:r>
          </a:p>
          <a:p>
            <a:pPr fontAlgn="base"/>
            <a:r>
              <a:rPr lang="en-US" dirty="0" smtClean="0"/>
              <a:t>Poor accessibility</a:t>
            </a:r>
          </a:p>
          <a:p>
            <a:pPr lvl="1" fontAlgn="base"/>
            <a:r>
              <a:rPr lang="en-US" dirty="0" smtClean="0"/>
              <a:t>Waiting times about 9-15 weeks to see a physical therapist is US and UK</a:t>
            </a:r>
          </a:p>
          <a:p>
            <a:pPr lvl="1" fontAlgn="base"/>
            <a:r>
              <a:rPr lang="en-US" dirty="0" smtClean="0"/>
              <a:t>In USA, it is estimated that 50 000 therapists will be missing by 2050</a:t>
            </a:r>
          </a:p>
          <a:p>
            <a:pPr fontAlgn="base"/>
            <a:r>
              <a:rPr lang="en-US" dirty="0" smtClean="0"/>
              <a:t>Enormous demand</a:t>
            </a:r>
          </a:p>
          <a:p>
            <a:pPr lvl="1" fontAlgn="base"/>
            <a:r>
              <a:rPr lang="en-US" dirty="0" smtClean="0"/>
              <a:t>A third of people globally are currently living with a health condition that would benefit from rehabilitation</a:t>
            </a:r>
          </a:p>
          <a:p>
            <a:pPr lvl="1" fontAlgn="base"/>
            <a:r>
              <a:rPr lang="en-US" dirty="0" smtClean="0"/>
              <a:t>The number is expected to grow in future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VisioTherapy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Basic idea: </a:t>
            </a:r>
            <a:r>
              <a:rPr lang="cs-CZ" dirty="0" err="1" smtClean="0"/>
              <a:t>Assist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exercising</a:t>
            </a:r>
            <a:endParaRPr lang="cs-CZ" dirty="0" smtClean="0"/>
          </a:p>
          <a:p>
            <a:pPr lvl="1"/>
            <a:r>
              <a:rPr lang="cs-CZ" dirty="0" err="1" smtClean="0"/>
              <a:t>Guide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exercising</a:t>
            </a:r>
            <a:endParaRPr lang="cs-CZ" dirty="0" smtClean="0"/>
          </a:p>
          <a:p>
            <a:pPr lvl="1"/>
            <a:r>
              <a:rPr lang="cs-CZ" dirty="0" err="1" smtClean="0"/>
              <a:t>Detect</a:t>
            </a:r>
            <a:r>
              <a:rPr lang="cs-CZ" dirty="0" smtClean="0"/>
              <a:t> </a:t>
            </a:r>
            <a:r>
              <a:rPr lang="cs-CZ" dirty="0" err="1" smtClean="0"/>
              <a:t>errors</a:t>
            </a:r>
            <a:r>
              <a:rPr lang="cs-CZ" dirty="0" smtClean="0"/>
              <a:t>, </a:t>
            </a:r>
            <a:r>
              <a:rPr lang="cs-CZ" dirty="0" err="1" smtClean="0"/>
              <a:t>provide</a:t>
            </a:r>
            <a:r>
              <a:rPr lang="cs-CZ" dirty="0" smtClean="0"/>
              <a:t> feedback</a:t>
            </a:r>
          </a:p>
          <a:p>
            <a:pPr lvl="1"/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motivation</a:t>
            </a:r>
            <a:r>
              <a:rPr lang="cs-CZ" dirty="0" smtClean="0"/>
              <a:t>, </a:t>
            </a:r>
            <a:r>
              <a:rPr lang="cs-CZ" dirty="0" err="1" smtClean="0"/>
              <a:t>measure</a:t>
            </a:r>
            <a:r>
              <a:rPr lang="cs-CZ" dirty="0" smtClean="0"/>
              <a:t> </a:t>
            </a:r>
            <a:r>
              <a:rPr lang="cs-CZ" dirty="0" err="1" smtClean="0"/>
              <a:t>progress</a:t>
            </a:r>
            <a:endParaRPr lang="cs-CZ" dirty="0" smtClean="0"/>
          </a:p>
          <a:p>
            <a:pPr lvl="1"/>
            <a:r>
              <a:rPr lang="cs-CZ" dirty="0" smtClean="0"/>
              <a:t>Report to </a:t>
            </a:r>
            <a:r>
              <a:rPr lang="cs-CZ" dirty="0" err="1" smtClean="0"/>
              <a:t>therapists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en-US" dirty="0" smtClean="0"/>
              <a:t>Patient’s journey: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971816" y="4083423"/>
            <a:ext cx="194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Initial appointment &amp; individual-</a:t>
            </a:r>
            <a:br>
              <a:rPr lang="en-US" b="1" dirty="0" smtClean="0"/>
            </a:br>
            <a:r>
              <a:rPr lang="en-US" b="1" dirty="0" err="1" smtClean="0"/>
              <a:t>isation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708120" y="4083423"/>
            <a:ext cx="194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Exercising at home guided by </a:t>
            </a:r>
            <a:r>
              <a:rPr lang="en-US" b="1" dirty="0" err="1" smtClean="0"/>
              <a:t>VisioTherapy</a:t>
            </a:r>
            <a:r>
              <a:rPr lang="en-US" b="1" dirty="0" smtClean="0"/>
              <a:t> app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372416" y="4083423"/>
            <a:ext cx="194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Ir</a:t>
            </a:r>
            <a:r>
              <a:rPr lang="en-US" b="1" dirty="0" smtClean="0"/>
              <a:t>)regular checks with therapist</a:t>
            </a:r>
            <a:endParaRPr lang="en-US" dirty="0"/>
          </a:p>
        </p:txBody>
      </p:sp>
      <p:cxnSp>
        <p:nvCxnSpPr>
          <p:cNvPr id="8" name="Přímá spojovací šipka 7"/>
          <p:cNvCxnSpPr>
            <a:stCxn id="4" idx="3"/>
            <a:endCxn id="5" idx="1"/>
          </p:cNvCxnSpPr>
          <p:nvPr/>
        </p:nvCxnSpPr>
        <p:spPr>
          <a:xfrm>
            <a:off x="2915816" y="4695423"/>
            <a:ext cx="792304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5" idx="3"/>
            <a:endCxn id="6" idx="1"/>
          </p:cNvCxnSpPr>
          <p:nvPr/>
        </p:nvCxnSpPr>
        <p:spPr>
          <a:xfrm>
            <a:off x="5652120" y="4695423"/>
            <a:ext cx="72029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oúhlá spojovací čára 11"/>
          <p:cNvCxnSpPr>
            <a:stCxn id="6" idx="0"/>
            <a:endCxn id="5" idx="0"/>
          </p:cNvCxnSpPr>
          <p:nvPr/>
        </p:nvCxnSpPr>
        <p:spPr>
          <a:xfrm rot="16200000" flipV="1">
            <a:off x="6012268" y="2751275"/>
            <a:ext cx="12700" cy="266429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VisioTherapy</a:t>
            </a:r>
            <a:r>
              <a:rPr lang="en-US" dirty="0" smtClean="0"/>
              <a:t> concept: UI</a:t>
            </a:r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6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+ acoustic feedback (sound signals or synthetic voice)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lh3.googleusercontent.com/DHtVbs3ezJmdKGY_jSUkvqAP9L838SBsx0SU75cP9H_vDD_nryXueWj9d0-OuTXpAaMVuamXKpvKkmgpA5C8K121ppiviCPHF5u8rQYk0ek1MgAwLIICCV-aCJ7v0gSHZpLSUcufxX-o-lTBtDIp2hTKuA=s2048"/>
          <p:cNvPicPr>
            <a:picLocks noChangeAspect="1" noChangeArrowheads="1"/>
          </p:cNvPicPr>
          <p:nvPr/>
        </p:nvPicPr>
        <p:blipFill>
          <a:blip r:embed="rId2" cstate="print"/>
          <a:srcRect l="4234" t="10344" r="27419" b="5785"/>
          <a:stretch>
            <a:fillRect/>
          </a:stretch>
        </p:blipFill>
        <p:spPr bwMode="auto">
          <a:xfrm>
            <a:off x="179512" y="1628800"/>
            <a:ext cx="5946198" cy="4104456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6588224" y="2924944"/>
            <a:ext cx="22677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+ acoustic feedback (sound signals or synthetic voice)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VisioTherapy</a:t>
            </a:r>
            <a:r>
              <a:rPr lang="en-US" dirty="0" smtClean="0"/>
              <a:t> concept: Benefits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 patients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For therapists</a:t>
            </a:r>
            <a:endParaRPr lang="en-US" dirty="0" smtClean="0"/>
          </a:p>
          <a:p>
            <a:pPr fontAlgn="base">
              <a:buNone/>
            </a:pP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1223784" y="1844824"/>
            <a:ext cx="2376000" cy="12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reminders to exercise 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motivating elements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control of correct exercising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20128" y="1844824"/>
            <a:ext cx="1944000" cy="12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frequent and correct exercising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984424" y="1844824"/>
            <a:ext cx="140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faster</a:t>
            </a:r>
            <a:endParaRPr lang="en-US" dirty="0" smtClean="0"/>
          </a:p>
          <a:p>
            <a:pPr algn="ctr"/>
            <a:r>
              <a:rPr lang="en-US" b="1" dirty="0" smtClean="0"/>
              <a:t>recovery</a:t>
            </a:r>
            <a:endParaRPr lang="en-US" dirty="0" smtClean="0"/>
          </a:p>
        </p:txBody>
      </p:sp>
      <p:cxnSp>
        <p:nvCxnSpPr>
          <p:cNvPr id="7" name="Přímá spojovací šipka 6"/>
          <p:cNvCxnSpPr>
            <a:stCxn id="4" idx="3"/>
            <a:endCxn id="5" idx="1"/>
          </p:cNvCxnSpPr>
          <p:nvPr/>
        </p:nvCxnSpPr>
        <p:spPr>
          <a:xfrm>
            <a:off x="3599784" y="2456824"/>
            <a:ext cx="720344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3"/>
            <a:endCxn id="6" idx="1"/>
          </p:cNvCxnSpPr>
          <p:nvPr/>
        </p:nvCxnSpPr>
        <p:spPr>
          <a:xfrm>
            <a:off x="6264128" y="2456824"/>
            <a:ext cx="72029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223784" y="3933056"/>
            <a:ext cx="2376000" cy="12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motivated patients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feedback from patient’s home exercising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20128" y="3933056"/>
            <a:ext cx="1944000" cy="12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more efficient patient treatment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984424" y="3933056"/>
            <a:ext cx="1404000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more </a:t>
            </a:r>
            <a:endParaRPr lang="en-US" dirty="0" smtClean="0"/>
          </a:p>
          <a:p>
            <a:pPr algn="ctr"/>
            <a:r>
              <a:rPr lang="en-US" b="1" dirty="0" smtClean="0"/>
              <a:t>money</a:t>
            </a:r>
            <a:endParaRPr lang="en-US" dirty="0" smtClean="0"/>
          </a:p>
        </p:txBody>
      </p:sp>
      <p:cxnSp>
        <p:nvCxnSpPr>
          <p:cNvPr id="12" name="Přímá spojovací šipka 11"/>
          <p:cNvCxnSpPr>
            <a:stCxn id="9" idx="3"/>
            <a:endCxn id="10" idx="1"/>
          </p:cNvCxnSpPr>
          <p:nvPr/>
        </p:nvCxnSpPr>
        <p:spPr>
          <a:xfrm>
            <a:off x="3599784" y="4545056"/>
            <a:ext cx="720344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10" idx="3"/>
            <a:endCxn id="11" idx="1"/>
          </p:cNvCxnSpPr>
          <p:nvPr/>
        </p:nvCxnSpPr>
        <p:spPr>
          <a:xfrm>
            <a:off x="6264128" y="4545056"/>
            <a:ext cx="72029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r>
              <a:rPr lang="en-US" smtClean="0"/>
              <a:t>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906</Words>
  <Application>Microsoft Office PowerPoint</Application>
  <PresentationFormat>Předvádění na obrazovce (4:3)</PresentationFormat>
  <Paragraphs>178</Paragraphs>
  <Slides>18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VisioTherapy AI-powered remote physical therapy</vt:lpstr>
      <vt:lpstr>About me</vt:lpstr>
      <vt:lpstr>About VisionCraft</vt:lpstr>
      <vt:lpstr>Human motion analysis for dummies</vt:lpstr>
      <vt:lpstr>Why physical therapy?</vt:lpstr>
      <vt:lpstr>Why physical therapy? (II) </vt:lpstr>
      <vt:lpstr>VisioTherapy concept</vt:lpstr>
      <vt:lpstr>VisioTherapy concept: UI</vt:lpstr>
      <vt:lpstr>VisioTherapy concept: Benefits</vt:lpstr>
      <vt:lpstr>VisioTherapy concept: What makes us special</vt:lpstr>
      <vt:lpstr>VisioTherapy: first steps</vt:lpstr>
      <vt:lpstr>VisioTherapy: from idea to product</vt:lpstr>
      <vt:lpstr>Extraction of high-quality motion data from video</vt:lpstr>
      <vt:lpstr>Motion analysis</vt:lpstr>
      <vt:lpstr>Gamification</vt:lpstr>
      <vt:lpstr>Design and implementation of VisioTherapy app</vt:lpstr>
      <vt:lpstr>Timeline</vt:lpstr>
      <vt:lpstr>The End… Questions? Comments?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recovery AI</dc:title>
  <dc:creator>Petra</dc:creator>
  <cp:lastModifiedBy>Petra</cp:lastModifiedBy>
  <cp:revision>106</cp:revision>
  <dcterms:created xsi:type="dcterms:W3CDTF">2022-11-14T12:30:36Z</dcterms:created>
  <dcterms:modified xsi:type="dcterms:W3CDTF">2023-10-06T08:27:14Z</dcterms:modified>
</cp:coreProperties>
</file>