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12192000"/>
  <p:notesSz cx="6858000" cy="9144000"/>
  <p:embeddedFontLst>
    <p:embeddedFont>
      <p:font typeface="Tahoma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97E45B4-05BE-4429-A822-C122B9672B80}">
  <a:tblStyle styleId="{597E45B4-05BE-4429-A822-C122B9672B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20" orient="horz"/>
        <p:guide pos="1272" orient="horz"/>
        <p:guide pos="715" orient="horz"/>
        <p:guide pos="3861" orient="horz"/>
        <p:guide pos="3944" orient="horz"/>
        <p:guide pos="428"/>
        <p:guide pos="7224"/>
        <p:guide pos="909"/>
        <p:guide pos="3688"/>
        <p:guide pos="39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Tahoma-bold.fntdata"/><Relationship Id="rId14" Type="http://schemas.openxmlformats.org/officeDocument/2006/relationships/slide" Target="slides/slide8.xml"/><Relationship Id="rId36" Type="http://schemas.openxmlformats.org/officeDocument/2006/relationships/font" Target="fonts/Tahoma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7d713f15cb_1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7d713f15cb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7d713f15cb_1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7d713f15cb_1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7d713f15cb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7d713f15cb_1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d713f15cb_1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d713f15cb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7d713f15cb_1_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d713f15cb_1_2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7d713f15cb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7d713f15cb_1_2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7d713f15cb_1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7d713f15c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7d713f15cb_1_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7d713f15cb_1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7d713f15c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7d713f15cb_1_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d713f15cb_1_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d713f15cb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7d713f15cb_1_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d713f15cb_1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d713f15cb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7d713f15cb_1_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d713f15cb_1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7d713f15cb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7d713f15cb_1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7d713f15cb_1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7d713f15cb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7d713f15cb_1_1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d713f15cb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7d713f15c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7d713f15cb_1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d713f15cb_1_1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7d713f15cb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7d713f15cb_1_1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d713f15cb_1_2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d713f15cb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7d713f15cb_1_2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7d713f15cb_1_2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7d713f15cb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7d713f15cb_1_2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7d713f15cb_1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7d713f15cb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27d713f15cb_1_1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7d713f15cb_1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7d713f15cb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7d713f15cb_1_1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7d713f15cb_1_1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7d713f15cb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7d713f15cb_1_1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7d713f15cb_1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7d713f15cb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7d713f15cb_1_1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7d713f15cb_1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7d713f15cb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7d713f15cb_1_1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d713f15cb_1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7d713f15cb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7d713f15cb_1_1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7d713f15cb_1_1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7d713f15cb_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7d713f15cb_1_1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d713f15cb_1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d713f15c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7d713f15cb_1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d713f15cb_1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7d713f15cb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7d713f15cb_1_2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d713f15cb_1_2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d713f15cb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27d713f15cb_1_2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d713f15cb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7d713f15cb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7d713f15cb_1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d713f15cb_1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7d713f15cb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7d713f15cb_1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d713f15cb_1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7d713f15cb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7d713f15cb_1_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d713f15cb_1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7d713f15cb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7d713f15cb_1_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4000" y="309600"/>
            <a:ext cx="6206399" cy="88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– dva sloupce">
  <p:cSld name="Obrázky, text – dva sloupc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719997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6" name="Google Shape;86;p11"/>
          <p:cNvSpPr txBox="1"/>
          <p:nvPr>
            <p:ph idx="2" type="body"/>
          </p:nvPr>
        </p:nvSpPr>
        <p:spPr>
          <a:xfrm>
            <a:off x="719999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3" type="body"/>
          </p:nvPr>
        </p:nvSpPr>
        <p:spPr>
          <a:xfrm>
            <a:off x="720724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1" sz="1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4" type="body"/>
          </p:nvPr>
        </p:nvSpPr>
        <p:spPr>
          <a:xfrm>
            <a:off x="6251278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5" type="body"/>
          </p:nvPr>
        </p:nvSpPr>
        <p:spPr>
          <a:xfrm>
            <a:off x="6252003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1" sz="1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6" type="body"/>
          </p:nvPr>
        </p:nvSpPr>
        <p:spPr>
          <a:xfrm>
            <a:off x="6251278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8" name="Google Shape;98;p13"/>
          <p:cNvSpPr txBox="1"/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" type="subTitle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0" name="Google Shape;100;p13"/>
          <p:cNvSpPr/>
          <p:nvPr>
            <p:ph idx="2" type="pic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3"/>
          <p:cNvSpPr txBox="1"/>
          <p:nvPr>
            <p:ph idx="11" type="ftr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4000" y="309600"/>
            <a:ext cx="6206399" cy="88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– inverzní" showMasterSp="0">
  <p:cSld name="Úvodní snímek – inverzní">
    <p:bg>
      <p:bgPr>
        <a:solidFill>
          <a:srgbClr val="0000DC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6" name="Google Shape;106;p14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4001" y="309600"/>
            <a:ext cx="6206397" cy="88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0000DC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15"/>
          <p:cNvSpPr/>
          <p:nvPr>
            <p:ph idx="2" type="pic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4001" y="309600"/>
            <a:ext cx="6206397" cy="88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0000DC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>
            <p:ph idx="2" type="pic"/>
          </p:nvPr>
        </p:nvSpPr>
        <p:spPr>
          <a:xfrm>
            <a:off x="0" y="1"/>
            <a:ext cx="12192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720000" y="6040795"/>
            <a:ext cx="8555976" cy="510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3" y="6048000"/>
            <a:ext cx="4071593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CEITEC slide">
  <p:cSld name="MUNI CEITEC slide">
    <p:bg>
      <p:bgPr>
        <a:solidFill>
          <a:srgbClr val="0000DC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85800" y="2825947"/>
            <a:ext cx="8420400" cy="1206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50956" y="2298933"/>
            <a:ext cx="8725020" cy="226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. podnadpis a obsah">
  <p:cSld name="Nadpis. podnadpis a obsah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2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b="0"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" name="Google Shape;54;p7"/>
          <p:cNvSpPr/>
          <p:nvPr>
            <p:ph idx="2" type="pic"/>
          </p:nvPr>
        </p:nvSpPr>
        <p:spPr>
          <a:xfrm>
            <a:off x="729509" y="1665288"/>
            <a:ext cx="6207791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/>
          <p:nvPr>
            <p:ph idx="3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" type="body"/>
          </p:nvPr>
        </p:nvSpPr>
        <p:spPr>
          <a:xfrm>
            <a:off x="4440000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719999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4440000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4" type="body"/>
          </p:nvPr>
        </p:nvSpPr>
        <p:spPr>
          <a:xfrm>
            <a:off x="8161200" y="4414270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5" type="body"/>
          </p:nvPr>
        </p:nvSpPr>
        <p:spPr>
          <a:xfrm>
            <a:off x="72072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6" type="body"/>
          </p:nvPr>
        </p:nvSpPr>
        <p:spPr>
          <a:xfrm>
            <a:off x="444047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7" type="body"/>
          </p:nvPr>
        </p:nvSpPr>
        <p:spPr>
          <a:xfrm>
            <a:off x="8161436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8" type="body"/>
          </p:nvPr>
        </p:nvSpPr>
        <p:spPr>
          <a:xfrm>
            <a:off x="719999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9" type="body"/>
          </p:nvPr>
        </p:nvSpPr>
        <p:spPr>
          <a:xfrm>
            <a:off x="8160001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3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5" name="Google Shape;75;p9"/>
          <p:cNvSpPr txBox="1"/>
          <p:nvPr>
            <p:ph idx="1" type="body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0" name="Google Shape;80;p10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0800" y="6048000"/>
            <a:ext cx="4071600" cy="5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SitSem 2023, Telč</a:t>
            </a:r>
            <a:endParaRPr/>
          </a:p>
        </p:txBody>
      </p:sp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0" name="Google Shape;130;p19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Zpracování dat na CEITECu</a:t>
            </a:r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Tomáš Raček (CF BioData)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9" name="Google Shape;209;p28"/>
          <p:cNvSpPr txBox="1"/>
          <p:nvPr>
            <p:ph idx="1" type="body"/>
          </p:nvPr>
        </p:nvSpPr>
        <p:spPr>
          <a:xfrm>
            <a:off x="720000" y="692150"/>
            <a:ext cx="10753200" cy="51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700" y="280500"/>
            <a:ext cx="8312674" cy="568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7" name="Google Shape;217;p29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Booking systém – využití (2022)</a:t>
            </a:r>
            <a:endParaRPr/>
          </a:p>
        </p:txBody>
      </p:sp>
      <p:graphicFrame>
        <p:nvGraphicFramePr>
          <p:cNvPr id="218" name="Google Shape;218;p29"/>
          <p:cNvGraphicFramePr/>
          <p:nvPr/>
        </p:nvGraphicFramePr>
        <p:xfrm>
          <a:off x="827763" y="266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{597E45B4-05BE-4429-A822-C122B9672B80}</a:tableStyleId>
              </a:tblPr>
              <a:tblGrid>
                <a:gridCol w="1229000"/>
                <a:gridCol w="818200"/>
                <a:gridCol w="1183600"/>
                <a:gridCol w="1131325"/>
                <a:gridCol w="1409000"/>
                <a:gridCol w="811575"/>
                <a:gridCol w="1005075"/>
                <a:gridCol w="1122175"/>
                <a:gridCol w="1110150"/>
                <a:gridCol w="1247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BIC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CELLIM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CEMCOF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Genomics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NMR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MAFIL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Nanobio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Plants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Proteomics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Počet přístrojů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88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142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254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43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Počet rezervací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676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5 141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1 686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3 030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730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2 592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463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305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-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Celkový čas rezervací [h]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9 909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11 070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19 992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11 536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39 200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4 400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4 396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882 870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20 390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5" name="Google Shape;225;p3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Otázky</a:t>
            </a:r>
            <a:endParaRPr/>
          </a:p>
        </p:txBody>
      </p:sp>
      <p:sp>
        <p:nvSpPr>
          <p:cNvPr id="226" name="Google Shape;226;p30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Jaké jsou objemy dat?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Jsou data citlivá?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Kdo a kde data produkuje?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Je potřeba data replikovat?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Je potřeba ukládat raw data?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Jak dlouho data ukládat?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Kdo má práva k datům přistupovat?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Je potřeba přístup pro uživatele mimo MU?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3" name="Google Shape;233;p3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CEMCOF</a:t>
            </a:r>
            <a:endParaRPr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b="1" lang="cs-CZ"/>
              <a:t>Centrální</a:t>
            </a:r>
            <a:r>
              <a:rPr b="1" lang="cs-CZ"/>
              <a:t> laboratoř kryoelektronové mikroskopie a tomografie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Aktuálně asi 2.7 PB dat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&gt; 1 000 datových sad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Vlastní webové rozhraní pro správu experimentů</a:t>
            </a:r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b="38381" l="0" r="-4340" t="0"/>
          <a:stretch/>
        </p:blipFill>
        <p:spPr>
          <a:xfrm>
            <a:off x="1217650" y="4351950"/>
            <a:ext cx="6024924" cy="23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2" name="Google Shape;242;p3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Plants</a:t>
            </a:r>
            <a:endParaRPr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Centrální laboratoř rostlinného výzkumu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Fenotypovací stanice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Automatické měření vlastností v čase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Fotografie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CSV s naměřenými hodnotami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~ desítky MB / experiment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Experimenty provádí zaměstnanci laboratoře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Potřeba dostat výsledky experimentů k uživatelům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Ručně generované přehledy</a:t>
            </a:r>
            <a:endParaRPr/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550" y="2193150"/>
            <a:ext cx="1861300" cy="25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200" y="2754300"/>
            <a:ext cx="2764600" cy="201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2" name="Google Shape;252;p33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BIC</a:t>
            </a:r>
            <a:endParaRPr/>
          </a:p>
        </p:txBody>
      </p:sp>
      <p:sp>
        <p:nvSpPr>
          <p:cNvPr id="253" name="Google Shape;253;p33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b="1" lang="cs-CZ"/>
              <a:t>Centrální laboratoř Interakce a krystalografie biomolekul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Desítky různých přístrojů (= zdrojů dat)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Velká heterogenita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Malá textová data (často i &lt;1 MB / experiment)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Obslužné počítače často zastaralé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Windows Vista, XP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Problematické rozšíření (notebook)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Někdy už nepodporovaný SW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Uživatelé měří na přístrojích sami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Sdílené účty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Data odnáší na flashce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60" name="Google Shape;260;p3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BIC – přístroje</a:t>
            </a:r>
            <a:endParaRPr/>
          </a:p>
        </p:txBody>
      </p:sp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 b="26018" l="1501" r="21498" t="11885"/>
          <a:stretch/>
        </p:blipFill>
        <p:spPr>
          <a:xfrm>
            <a:off x="856875" y="1435700"/>
            <a:ext cx="8577673" cy="456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68" name="Google Shape;268;p3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CELLIM</a:t>
            </a:r>
            <a:endParaRPr/>
          </a:p>
        </p:txBody>
      </p:sp>
      <p:sp>
        <p:nvSpPr>
          <p:cNvPr id="269" name="Google Shape;269;p35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Sdílená laboratoř Buněčné zobrazování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~ 10 mikroskopů (většinou Carl Zeiss)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Uživatelé měří sami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Nutnost explicitního povolení přístupu po proškolení ke konkrétnímu typu mikroskopu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Stovky GB na dataset, někdy i více než 1 TB (light-sheet)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Vlastní sdílený HW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Windows Server (postprocessing, licencovaný SW)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250 TB diskové pole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Datová politika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Účty pro jednotlivé uživatele (manuálně spravované)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76" name="Google Shape;276;p3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Onedata</a:t>
            </a:r>
            <a:endParaRPr/>
          </a:p>
        </p:txBody>
      </p:sp>
      <p:sp>
        <p:nvSpPr>
          <p:cNvPr id="277" name="Google Shape;277;p36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Systém distribuovaného úložiště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Komplexní webové rozhraní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Podpora pro replikaci datových sad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Perzistentní identifikátory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Podpora pro uložení metadat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ERLANG (?!)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Komunikace s autory</a:t>
            </a:r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 rotWithShape="1">
          <a:blip r:embed="rId3">
            <a:alphaModFix/>
          </a:blip>
          <a:srcRect b="28660" l="0" r="0" t="45825"/>
          <a:stretch/>
        </p:blipFill>
        <p:spPr>
          <a:xfrm>
            <a:off x="8184725" y="606175"/>
            <a:ext cx="2985350" cy="7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85" name="Google Shape;285;p37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Onedata – komponenty a příklad zapojení</a:t>
            </a:r>
            <a:endParaRPr/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8929" y="1669400"/>
            <a:ext cx="4022090" cy="42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50" y="2036163"/>
            <a:ext cx="5734050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8" name="Google Shape;138;p2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 mně</a:t>
            </a:r>
            <a:endParaRPr/>
          </a:p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Studium FI MU (2008 – 2022)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Zaměření směrem k výpočetní chemii, strukturní bioinformatice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Člen Sitoly během doktorského studia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Vazby na ÚVT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Příklon k NCBR PřF (výuka, téma doktorského studia,...)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Formálně na CEITEC MU od 2017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Zástupce vedoucí centrální laboratoře BioData (2023)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4" name="Google Shape;294;p38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Nadstavby nad Onedata</a:t>
            </a:r>
            <a:endParaRPr/>
          </a:p>
        </p:txBody>
      </p:sp>
      <p:sp>
        <p:nvSpPr>
          <p:cNvPr id="295" name="Google Shape;295;p38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fs2od – “Filesystem to Onedata”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Automatická tvorba datových sad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Monitoring adresářové struktury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Možnosti nastavení replikace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Podpora pro metadata (YAML)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Skript pro download celého datasetu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Původně pro CEMCOF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02" name="Google Shape;302;p39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Správa metadat</a:t>
            </a:r>
            <a:endParaRPr/>
          </a:p>
        </p:txBody>
      </p:sp>
      <p:sp>
        <p:nvSpPr>
          <p:cNvPr id="303" name="Google Shape;303;p39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Mají data bez anotací smysl?</a:t>
            </a:r>
            <a:r>
              <a:rPr lang="cs-CZ"/>
              <a:t> (přednáška Adriána)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Metadata souborů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Často lze automaticky extrahovat (např. nastavení mikroskopu)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Metadata experimentu / datové sady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Metadata společná pro všechny CF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Metadatová schémata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Automatické vyplňování hodnot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Validace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Ontologie?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Exporty do oborových katalogů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10" name="Google Shape;310;p4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Příklad – Open Microscopy Schema</a:t>
            </a:r>
            <a:endParaRPr/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600" y="1753802"/>
            <a:ext cx="5827624" cy="372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550" y="1836413"/>
            <a:ext cx="5827624" cy="372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19" name="Google Shape;319;p4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FR CESNET 2022 (Tomáš Svoboda)</a:t>
            </a:r>
            <a:endParaRPr/>
          </a:p>
        </p:txBody>
      </p:sp>
      <p:sp>
        <p:nvSpPr>
          <p:cNvPr id="320" name="Google Shape;320;p41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Cíl 1: Rozšíření fs2od pro jiné zdroje dat (CF)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CF PLANTS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CF CELLIM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Cíl 2: Podpora pro spouštění aplikací nad datovými sadami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K8s (driver)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Scipion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Konec projektu: červen 2023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Aktuálně: draft článku Onedata4Sci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27" name="Google Shape;327;p4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Aktuální výzvy</a:t>
            </a:r>
            <a:endParaRPr/>
          </a:p>
        </p:txBody>
      </p:sp>
      <p:sp>
        <p:nvSpPr>
          <p:cNvPr id="328" name="Google Shape;328;p42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Chybějící uživatelská přívětivost: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Přehledy datových sad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Vyhledávání podle metadat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Manuální založení datové sady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Uzamknutí datové sady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Přidělení DOI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Stažení celé datové sady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Automatická extrakce metadat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Windows client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Spouštění uživatelských aplikací nad datovými sadami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Změny v Onedata</a:t>
            </a:r>
            <a:endParaRPr/>
          </a:p>
        </p:txBody>
      </p:sp>
      <p:pic>
        <p:nvPicPr>
          <p:cNvPr id="329" name="Google Shape;3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0825" y="871675"/>
            <a:ext cx="2672325" cy="40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36" name="Google Shape;336;p43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FR CESNET 2023 (Tomáš Raček)</a:t>
            </a:r>
            <a:endParaRPr/>
          </a:p>
        </p:txBody>
      </p:sp>
      <p:sp>
        <p:nvSpPr>
          <p:cNvPr id="337" name="Google Shape;337;p43"/>
          <p:cNvSpPr txBox="1"/>
          <p:nvPr>
            <p:ph idx="1" type="body"/>
          </p:nvPr>
        </p:nvSpPr>
        <p:spPr>
          <a:xfrm>
            <a:off x="720000" y="1692000"/>
            <a:ext cx="4509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Cíl: Rozhraní pro správu datových sad a jejich metadat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Konsolidace jednotlivých use cases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Definice metadatových schémat pro jednotlivé CF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Vyhledávání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Přehledy/statistiky?</a:t>
            </a:r>
            <a:endParaRPr/>
          </a:p>
        </p:txBody>
      </p:sp>
      <p:pic>
        <p:nvPicPr>
          <p:cNvPr id="338" name="Google Shape;3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797" y="1499450"/>
            <a:ext cx="6744556" cy="452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45" name="Google Shape;345;p4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Další projekty – CELLIM + Mol*</a:t>
            </a:r>
            <a:endParaRPr/>
          </a:p>
        </p:txBody>
      </p:sp>
      <p:sp>
        <p:nvSpPr>
          <p:cNvPr id="346" name="Google Shape;346;p44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CF CELLIM (světelná mikroskopie)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Snímání ve více z-rovinách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Rekonstrukce 3D obrazu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Segmentace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Mol*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Nástroj pro vizualizaci molekulárních struktur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Rozšíření pro segmentační data (Junior Star GAČR)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Cíl: Pipeline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Uložení v Onedata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Downsampling pro coordinate server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Zobrazení uživateli ve webovém prohlížeči</a:t>
            </a:r>
            <a:endParaRPr/>
          </a:p>
        </p:txBody>
      </p:sp>
      <p:pic>
        <p:nvPicPr>
          <p:cNvPr id="347" name="Google Shape;3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175" y="2102275"/>
            <a:ext cx="4355675" cy="360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54" name="Google Shape;354;p4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Další menší projekty</a:t>
            </a:r>
            <a:endParaRPr/>
          </a:p>
        </p:txBody>
      </p:sp>
      <p:sp>
        <p:nvSpPr>
          <p:cNvPr id="355" name="Google Shape;355;p45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Projekt</a:t>
            </a:r>
            <a:r>
              <a:rPr b="1" lang="cs-CZ"/>
              <a:t> A-C-G-T </a:t>
            </a:r>
            <a:r>
              <a:rPr lang="cs-CZ"/>
              <a:t>(Adrián)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Databáze genetické informace české populace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Jednotky TB dat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Potřeba autentizace (odborná veřejnost)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Preprocessing dat a nasazení v K8s (Adrián)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MAFILDB </a:t>
            </a:r>
            <a:r>
              <a:rPr lang="cs-CZ"/>
              <a:t>(Tomáš S.)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Databáze MRI měření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Informace o pacientech, experimentech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GOLEM </a:t>
            </a:r>
            <a:r>
              <a:rPr lang="cs-CZ"/>
              <a:t>(Adrián)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Hosting webové aplikace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2" name="Google Shape;362;p4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Biodata</a:t>
            </a:r>
            <a:endParaRPr/>
          </a:p>
        </p:txBody>
      </p:sp>
      <p:pic>
        <p:nvPicPr>
          <p:cNvPr id="363" name="Google Shape;3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525" y="1336725"/>
            <a:ext cx="6283151" cy="467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6" name="Google Shape;146;p2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CEITEC</a:t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Středoevropský technologický institut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Založen 2011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Zaměření</a:t>
            </a:r>
            <a:endParaRPr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Vědy o živé přírodě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Pokročilé materiály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Nanotechnologie</a:t>
            </a:r>
            <a:endParaRPr sz="22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Zapojené instituce</a:t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100" y="4909539"/>
            <a:ext cx="1360442" cy="72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800" y="4856365"/>
            <a:ext cx="1655050" cy="8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8300" y="4885468"/>
            <a:ext cx="1655050" cy="76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3075" y="4802113"/>
            <a:ext cx="987300" cy="9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7722" y="4909538"/>
            <a:ext cx="887107" cy="72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96175" y="4799263"/>
            <a:ext cx="2640649" cy="94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2375" y="2272835"/>
            <a:ext cx="4752849" cy="23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1" name="Google Shape;161;p2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CEITEC v číslech (2022)</a:t>
            </a:r>
            <a:endParaRPr/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28 výzkumných skupin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13 centrálních laboratoří (CF – Core Facility)</a:t>
            </a:r>
            <a:endParaRPr b="1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720 uživatelů (z 22 zemí)</a:t>
            </a:r>
            <a:endParaRPr b="1" sz="22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261 výzkumných FTE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241 publikací (108 Q1, 24 T5)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Vlastní Ph.D. program (212 studentů)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Core facility MU</a:t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575" y="1318225"/>
            <a:ext cx="10717250" cy="475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7" name="Google Shape;177;p2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BioData</a:t>
            </a:r>
            <a:endParaRPr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Centrální laboratoř Správa a analýza biologických dat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Vedoucí Radka Svobodová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Založena 2022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Nabízené služby:</a:t>
            </a:r>
            <a:endParaRPr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b="1" lang="cs-CZ" sz="2200"/>
              <a:t>Správa a ukládání dat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Podpora pro přístup k úložným a výpočetním zdrojům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Strukturní bioinformatika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Propojení s projektem ELIXIR</a:t>
            </a: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5" name="Google Shape;185;p2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CF BioData – core tým</a:t>
            </a:r>
            <a:endParaRPr/>
          </a:p>
        </p:txBody>
      </p:sp>
      <p:sp>
        <p:nvSpPr>
          <p:cNvPr id="186" name="Google Shape;186;p25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b="1" lang="cs-CZ"/>
              <a:t>Radka Svobodová (vedoucí CF)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Tomáš Raček (strategie)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Vladimír Horský (rezervační systém)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Adrián Rošinec (správa metadat, cloud)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Tomáš Svoboda (správa dat)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3" name="Google Shape;193;p2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Správa dat na CEITEC</a:t>
            </a:r>
            <a:endParaRPr/>
          </a:p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Některé CF si řeší samy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Velká nebo citlivá data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Vznik CF BioData až od 2022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U některých reálně neexistuje (flashka, externí disk)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Vlastní úložiště brno14-ceitec (~ 6 PB)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Datová politika (možnosti alokace prostoru pro skupinu?)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CF by měly poskytovat správu dat svým uživatelům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Technické detaily → přednáška Tomáše 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1" name="Google Shape;201;p27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Rezervační systém (booking)</a:t>
            </a:r>
            <a:endParaRPr/>
          </a:p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Rezervační systém primárně pro přístroje CF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Správa požadavků, cenotvorby, certifikací,...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Každá CF by jej měla používat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Vyvíjí externí firma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Postaveno nad CRM Microsoft Dynamics 365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On-site instalace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Provozuje VUT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/>
              <a:t>Produkční a testovací instance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Programové úpravy pro jednotlivé CF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