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257" r:id="rId5"/>
    <p:sldId id="264" r:id="rId6"/>
    <p:sldId id="316" r:id="rId7"/>
    <p:sldId id="328" r:id="rId8"/>
    <p:sldId id="327" r:id="rId9"/>
    <p:sldId id="310" r:id="rId10"/>
    <p:sldId id="269" r:id="rId11"/>
    <p:sldId id="329" r:id="rId12"/>
    <p:sldId id="345" r:id="rId13"/>
    <p:sldId id="346" r:id="rId14"/>
    <p:sldId id="347" r:id="rId15"/>
    <p:sldId id="348" r:id="rId16"/>
    <p:sldId id="344" r:id="rId17"/>
    <p:sldId id="331" r:id="rId18"/>
    <p:sldId id="34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ni Bold" panose="020B0604020202020204" charset="-18"/>
      <p:regular r:id="rId25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oboto Slab" pitchFamily="2" charset="0"/>
      <p:regular r:id="rId31"/>
      <p:bold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3E6FBC-B246-4DE8-82F0-03C5BA5F31F9}">
          <p14:sldIdLst>
            <p14:sldId id="257"/>
          </p14:sldIdLst>
        </p14:section>
        <p14:section name="Intro" id="{BBC9FD8C-4F60-41DA-824A-6A23B46F14E2}">
          <p14:sldIdLst>
            <p14:sldId id="264"/>
            <p14:sldId id="316"/>
            <p14:sldId id="328"/>
            <p14:sldId id="327"/>
            <p14:sldId id="310"/>
            <p14:sldId id="269"/>
            <p14:sldId id="329"/>
          </p14:sldIdLst>
        </p14:section>
        <p14:section name="Approach" id="{87BA272B-25A1-439D-8DD7-BA17AED69A4D}">
          <p14:sldIdLst>
            <p14:sldId id="345"/>
            <p14:sldId id="346"/>
            <p14:sldId id="347"/>
            <p14:sldId id="348"/>
            <p14:sldId id="344"/>
          </p14:sldIdLst>
        </p14:section>
        <p14:section name="Results" id="{6D0CEAFF-C633-483C-B143-263C4F79BA08}">
          <p14:sldIdLst>
            <p14:sldId id="331"/>
          </p14:sldIdLst>
        </p14:section>
        <p14:section name="Next steps" id="{5B6C6E0E-0D0E-4076-9C21-E97B87158329}">
          <p14:sldIdLst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6EA51-46F9-402D-B993-C3BE9FD73149}" v="3437" dt="2023-09-15T06:17:17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6CCB77F-5E1C-D645-B4E0-EDD63FD36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25" y="663390"/>
            <a:ext cx="1681268" cy="11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28A286E-D919-2C42-8C29-34335838F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uggingface.co/ibm-nasa-geospatial/Prithvi-100M-multi-temporal-crop-classificatio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10349180" cy="13095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Estimation of vegetation parameters from hyperspectral data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Slani</a:t>
            </a:r>
            <a:r>
              <a:rPr lang="sk-SK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náková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15</a:t>
            </a:r>
            <a:r>
              <a:rPr lang="sk-SK" b="1" dirty="0"/>
              <a:t>.</a:t>
            </a:r>
            <a:r>
              <a:rPr lang="en-US" b="1" dirty="0"/>
              <a:t>9</a:t>
            </a:r>
            <a:r>
              <a:rPr lang="sk-SK" b="1" dirty="0"/>
              <a:t>.2023</a:t>
            </a:r>
            <a:r>
              <a:rPr lang="en-US" b="1" dirty="0"/>
              <a:t>, </a:t>
            </a:r>
            <a:r>
              <a:rPr lang="en-US" b="1" dirty="0" err="1"/>
              <a:t>SitSem</a:t>
            </a:r>
            <a:endParaRPr lang="sk-SK" b="1" dirty="0"/>
          </a:p>
          <a:p>
            <a:endParaRPr lang="sk-S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F25-489D-FE5B-1F35-380621D8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56" y="360353"/>
            <a:ext cx="10515600" cy="704550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CC66-6DEF-C65C-4A15-449F36F5E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948582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7FB69-1C90-4542-92CE-6967D44A2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460CE1-50E6-D4E7-A8BE-8877F5164C38}"/>
              </a:ext>
            </a:extLst>
          </p:cNvPr>
          <p:cNvSpPr txBox="1">
            <a:spLocks/>
          </p:cNvSpPr>
          <p:nvPr/>
        </p:nvSpPr>
        <p:spPr>
          <a:xfrm>
            <a:off x="831256" y="968530"/>
            <a:ext cx="10515600" cy="70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289C7-94FB-E715-A129-7293B18C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56" y="1443059"/>
            <a:ext cx="4912246" cy="43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9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F25-489D-FE5B-1F35-380621D8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56" y="360353"/>
            <a:ext cx="10515600" cy="704550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CC66-6DEF-C65C-4A15-449F36F5E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948582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7FB69-1C90-4542-92CE-6967D44A2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460CE1-50E6-D4E7-A8BE-8877F5164C38}"/>
              </a:ext>
            </a:extLst>
          </p:cNvPr>
          <p:cNvSpPr txBox="1">
            <a:spLocks/>
          </p:cNvSpPr>
          <p:nvPr/>
        </p:nvSpPr>
        <p:spPr>
          <a:xfrm>
            <a:off x="831256" y="968530"/>
            <a:ext cx="10515600" cy="70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78D2FD-1560-BF5B-A82E-D3FF8251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02" y="1939653"/>
            <a:ext cx="7856532" cy="409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F25-489D-FE5B-1F35-380621D8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56" y="360353"/>
            <a:ext cx="10515600" cy="704550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CC66-6DEF-C65C-4A15-449F36F5E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948582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7FB69-1C90-4542-92CE-6967D44A2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460CE1-50E6-D4E7-A8BE-8877F5164C38}"/>
              </a:ext>
            </a:extLst>
          </p:cNvPr>
          <p:cNvSpPr txBox="1">
            <a:spLocks/>
          </p:cNvSpPr>
          <p:nvPr/>
        </p:nvSpPr>
        <p:spPr>
          <a:xfrm>
            <a:off x="831256" y="968530"/>
            <a:ext cx="10515600" cy="70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approach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525BC-9D45-B007-50C7-4C7DFE0F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45" y="1881100"/>
            <a:ext cx="10022186" cy="41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F25-489D-FE5B-1F35-380621D8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56" y="360353"/>
            <a:ext cx="10515600" cy="704550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CC66-6DEF-C65C-4A15-449F36F5E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948582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7FB69-1C90-4542-92CE-6967D44A2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3DE85-B84A-4F35-AECC-F3AD9807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23" y="2098805"/>
            <a:ext cx="7582277" cy="31264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5C438F5-17D8-06B2-8394-BED0B58996CD}"/>
              </a:ext>
            </a:extLst>
          </p:cNvPr>
          <p:cNvSpPr txBox="1">
            <a:spLocks/>
          </p:cNvSpPr>
          <p:nvPr/>
        </p:nvSpPr>
        <p:spPr>
          <a:xfrm>
            <a:off x="845144" y="967671"/>
            <a:ext cx="2545756" cy="70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CzechGlobe’s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224952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F25-489D-FE5B-1F35-380621D8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Results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CC66-6DEF-C65C-4A15-449F36F5E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9757464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7FB69-1C90-4542-92CE-6967D44A2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94415-924C-EB2F-B488-F125FCAC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8"/>
            <a:ext cx="3" cy="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898CE6-5E93-0B11-2F67-D4960788BE36}"/>
              </a:ext>
            </a:extLst>
          </p:cNvPr>
          <p:cNvSpPr txBox="1"/>
          <p:nvPr/>
        </p:nvSpPr>
        <p:spPr>
          <a:xfrm>
            <a:off x="5401351" y="1585504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Chlorophyll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6F05A6-C8D1-E23E-3F56-DFFCCA6CFF39}"/>
              </a:ext>
            </a:extLst>
          </p:cNvPr>
          <p:cNvSpPr txBox="1"/>
          <p:nvPr/>
        </p:nvSpPr>
        <p:spPr>
          <a:xfrm>
            <a:off x="1522295" y="160440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Carotenoids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46880-7985-295B-7A12-0757257EFA1C}"/>
              </a:ext>
            </a:extLst>
          </p:cNvPr>
          <p:cNvSpPr txBox="1"/>
          <p:nvPr/>
        </p:nvSpPr>
        <p:spPr>
          <a:xfrm>
            <a:off x="9280407" y="1585504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content</a:t>
            </a:r>
          </a:p>
        </p:txBody>
      </p:sp>
      <p:pic>
        <p:nvPicPr>
          <p:cNvPr id="24" name="Picture 23" descr="A graph with blue dots and a line&#10;&#10;Description automatically generated">
            <a:extLst>
              <a:ext uri="{FF2B5EF4-FFF2-40B4-BE49-F238E27FC236}">
                <a16:creationId xmlns:a16="http://schemas.microsoft.com/office/drawing/2014/main" id="{56858FA5-05E4-FFE7-1C1D-367F8B694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1973732"/>
            <a:ext cx="3417542" cy="2664943"/>
          </a:xfrm>
          <a:prstGeom prst="rect">
            <a:avLst/>
          </a:prstGeom>
        </p:spPr>
      </p:pic>
      <p:pic>
        <p:nvPicPr>
          <p:cNvPr id="26" name="Picture 25" descr="A graph with blue dots&#10;&#10;Description automatically generated">
            <a:extLst>
              <a:ext uri="{FF2B5EF4-FFF2-40B4-BE49-F238E27FC236}">
                <a16:creationId xmlns:a16="http://schemas.microsoft.com/office/drawing/2014/main" id="{22108CDC-5451-8D26-0E20-3362B55FC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1964507"/>
            <a:ext cx="3513488" cy="2700759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3E950F1-2FD6-A1D1-8811-579889198616}"/>
              </a:ext>
            </a:extLst>
          </p:cNvPr>
          <p:cNvSpPr txBox="1">
            <a:spLocks/>
          </p:cNvSpPr>
          <p:nvPr/>
        </p:nvSpPr>
        <p:spPr>
          <a:xfrm>
            <a:off x="838200" y="965867"/>
            <a:ext cx="9715500" cy="70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hand-collected validation data (different locations, different times)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model based on (n)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rmse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6A1F69-C1D0-3414-679C-2E1281D8BDBB}"/>
              </a:ext>
            </a:extLst>
          </p:cNvPr>
          <p:cNvSpPr txBox="1"/>
          <p:nvPr/>
        </p:nvSpPr>
        <p:spPr>
          <a:xfrm>
            <a:off x="60647" y="4754993"/>
            <a:ext cx="107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Rmse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nrmse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A7E68C-4840-1423-FBF7-7D32FF1BD282}"/>
              </a:ext>
            </a:extLst>
          </p:cNvPr>
          <p:cNvSpPr txBox="1"/>
          <p:nvPr/>
        </p:nvSpPr>
        <p:spPr>
          <a:xfrm>
            <a:off x="1885949" y="47465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A38C89-6AE4-23A5-AA58-5F02113B8111}"/>
              </a:ext>
            </a:extLst>
          </p:cNvPr>
          <p:cNvSpPr txBox="1"/>
          <p:nvPr/>
        </p:nvSpPr>
        <p:spPr>
          <a:xfrm>
            <a:off x="5695950" y="4708827"/>
            <a:ext cx="832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8.63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88453D-96D3-9D61-4ABE-B3DA21CDF468}"/>
              </a:ext>
            </a:extLst>
          </p:cNvPr>
          <p:cNvSpPr txBox="1"/>
          <p:nvPr/>
        </p:nvSpPr>
        <p:spPr>
          <a:xfrm>
            <a:off x="9700771" y="4708827"/>
            <a:ext cx="1548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0.00087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C76F2E-0A0A-60DC-6C58-5077775B8F60}"/>
              </a:ext>
            </a:extLst>
          </p:cNvPr>
          <p:cNvSpPr txBox="1"/>
          <p:nvPr/>
        </p:nvSpPr>
        <p:spPr>
          <a:xfrm>
            <a:off x="1907602" y="50124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562B17-E377-4F19-2BD2-17A6D45889CB}"/>
              </a:ext>
            </a:extLst>
          </p:cNvPr>
          <p:cNvSpPr txBox="1"/>
          <p:nvPr/>
        </p:nvSpPr>
        <p:spPr>
          <a:xfrm>
            <a:off x="5657893" y="50069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0.184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BC899D-FDF1-8855-2AF8-3423A9ABF469}"/>
              </a:ext>
            </a:extLst>
          </p:cNvPr>
          <p:cNvSpPr txBox="1"/>
          <p:nvPr/>
        </p:nvSpPr>
        <p:spPr>
          <a:xfrm>
            <a:off x="9679118" y="5018703"/>
            <a:ext cx="795779" cy="374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0.301</a:t>
            </a:r>
          </a:p>
        </p:txBody>
      </p:sp>
      <p:pic>
        <p:nvPicPr>
          <p:cNvPr id="45" name="Picture 44" descr="A graph with blue dots&#10;&#10;Description automatically generated">
            <a:extLst>
              <a:ext uri="{FF2B5EF4-FFF2-40B4-BE49-F238E27FC236}">
                <a16:creationId xmlns:a16="http://schemas.microsoft.com/office/drawing/2014/main" id="{94160700-9BE6-798D-51AF-195A05908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29" y="1979572"/>
            <a:ext cx="3594714" cy="26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F25-489D-FE5B-1F35-380621D8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85BB-E2F2-8F39-0FEC-8530C511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731"/>
            <a:ext cx="10515600" cy="4487324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the quality of labels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detailed simulated spectra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more validation data into the process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more data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 with data from different time segments (unclouded)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 with airborne data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more robust models</a:t>
            </a:r>
          </a:p>
          <a:p>
            <a:pPr lvl="1"/>
            <a:r>
              <a:rPr lang="en-US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Prithvi-100M-multi-temporal-crop-classification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CC66-6DEF-C65C-4A15-449F36F5E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2" y="6356350"/>
            <a:ext cx="10010924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7FB69-1C90-4542-92CE-6967D44A2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43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17E6-C08C-B144-BCF1-3EB0CC5C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DB018-E81F-EEDB-BAB5-07AD6F8053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875249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69E2C-C76C-6E35-5B6F-555412BA3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E1F649-AF58-20AA-F8D6-465937CBAB82}"/>
              </a:ext>
            </a:extLst>
          </p:cNvPr>
          <p:cNvSpPr txBox="1">
            <a:spLocks/>
          </p:cNvSpPr>
          <p:nvPr/>
        </p:nvSpPr>
        <p:spPr>
          <a:xfrm>
            <a:off x="838200" y="1311022"/>
            <a:ext cx="10415257" cy="385677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EnviLab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for providing data, visualizations and analyses of ecosystems in CZ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</a:p>
          <a:p>
            <a:pPr marL="114300" indent="0">
              <a:buNone/>
            </a:pPr>
            <a:r>
              <a:rPr lang="en-US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Features: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Aggregating and providing geo data from remote sensing via Web, API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Hosting visualizations, analyses, and results of various research groups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data analyses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Analysis/visualization of bark beetle’s reproduction/spread over Czech forests</a:t>
            </a:r>
          </a:p>
          <a:p>
            <a:pPr lvl="2"/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Vegetation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27462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7DF6-70D0-40B4-8A37-B7F332FB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B65A-9E52-DC09-D894-03D08797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Lots of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multi/hyperspectral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remote sensing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046D2-AB2C-C3C0-E4F2-363C0FC10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2" y="6356350"/>
            <a:ext cx="9069364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A2FE2-F64F-07FF-715D-6A5780AE4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9C6ED0-FBE0-DC8F-DC9B-F60273A5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96" y="1879112"/>
            <a:ext cx="6981825" cy="2447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99672-6874-140F-C379-1C673B45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97" y="4569880"/>
            <a:ext cx="6773220" cy="11812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B0EF2F-4DE1-7327-B3F1-ECDEA32DCF2D}"/>
              </a:ext>
            </a:extLst>
          </p:cNvPr>
          <p:cNvSpPr txBox="1"/>
          <p:nvPr/>
        </p:nvSpPr>
        <p:spPr>
          <a:xfrm>
            <a:off x="4242053" y="5751145"/>
            <a:ext cx="35751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i="0" dirty="0">
                <a:solidFill>
                  <a:srgbClr val="2E3743"/>
                </a:solidFill>
                <a:effectLst/>
                <a:latin typeface="Roboto Slab" pitchFamily="2" charset="0"/>
              </a:rPr>
              <a:t>Source: Single-Cell Analysis Using Hyperspectral Imaging Modalities.</a:t>
            </a:r>
          </a:p>
        </p:txBody>
      </p:sp>
    </p:spTree>
    <p:extLst>
      <p:ext uri="{BB962C8B-B14F-4D97-AF65-F5344CB8AC3E}">
        <p14:creationId xmlns:p14="http://schemas.microsoft.com/office/powerpoint/2010/main" val="22853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7DF6-70D0-40B4-8A37-B7F332FB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B65A-9E52-DC09-D894-03D08797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Lots of multi/hyperspectral data from remote sensing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ESA – Sentinel 1,2,3,5P missions (program COPERNICUS)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more data sources in the future (FLEX ‘25, CHIME ‘28)</a:t>
            </a:r>
          </a:p>
          <a:p>
            <a:pPr lvl="1"/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CzechGlobe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(CAS) – Airborne missions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such data: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Mining/geology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 land-use mapping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Agriculture: health of the crops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Vegetation analysis</a:t>
            </a:r>
          </a:p>
          <a:p>
            <a:pPr lvl="2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046D2-AB2C-C3C0-E4F2-363C0FC10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2" y="6356350"/>
            <a:ext cx="7150217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A2FE2-F64F-07FF-715D-6A5780AE4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75378-13FC-71D8-E096-4B7C65585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42" y="3420299"/>
            <a:ext cx="4319257" cy="2582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DE40F-1B25-F258-06BB-752DB047C077}"/>
              </a:ext>
            </a:extLst>
          </p:cNvPr>
          <p:cNvSpPr txBox="1"/>
          <p:nvPr/>
        </p:nvSpPr>
        <p:spPr>
          <a:xfrm>
            <a:off x="6096000" y="6002407"/>
            <a:ext cx="66905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of Top-of-Canopy Sun-Induced Fluorescence (SIF) Studies from Ground, UAV, Airborne to Spaceborne Observations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326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7DF6-70D0-40B4-8A37-B7F332FB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B65A-9E52-DC09-D894-03D08797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5891"/>
            <a:ext cx="10759289" cy="4487324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the health of forests through assessing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vegetation parameters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Why: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Interesting for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CzechGlobe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foresters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Attractive for us as a nice use case for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EnviLab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Interesting research problem with active scientific community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046D2-AB2C-C3C0-E4F2-363C0FC10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2" y="6356350"/>
            <a:ext cx="8788707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A2FE2-F64F-07FF-715D-6A5780AE4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1723-E3D4-40A9-77AD-E01A11D5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58" y="3742715"/>
            <a:ext cx="8459960" cy="22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CE74-2034-C947-9157-97ED23CD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3182-D793-DB2D-3571-486C3191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</a:p>
          <a:p>
            <a:pPr marL="514350" indent="-514350"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definition</a:t>
            </a:r>
            <a:endParaRPr lang="sk-S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endParaRPr lang="sk-SK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sk-SK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eriod"/>
            </a:pPr>
            <a:r>
              <a:rPr lang="sk-SK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88F18-CE2E-78A8-C565-7D5DDFCA2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906474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101AB-0995-D353-7DBD-11043A48F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9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7DF6-70D0-40B4-8A37-B7F332FB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B65A-9E52-DC09-D894-03D08797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138644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remote sensing (satellite, airborne) train a model to predict vegetation parameters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046D2-AB2C-C3C0-E4F2-363C0FC10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877965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A2FE2-F64F-07FF-715D-6A5780AE4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35EE8-255B-B044-A3D5-4DAD74B942FE}"/>
              </a:ext>
            </a:extLst>
          </p:cNvPr>
          <p:cNvSpPr txBox="1"/>
          <p:nvPr/>
        </p:nvSpPr>
        <p:spPr>
          <a:xfrm>
            <a:off x="2238415" y="2294194"/>
            <a:ext cx="68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Data</a:t>
            </a:r>
          </a:p>
          <a:p>
            <a:endParaRPr lang="en-US" dirty="0"/>
          </a:p>
        </p:txBody>
      </p:sp>
      <p:pic>
        <p:nvPicPr>
          <p:cNvPr id="16" name="Picture 15" descr="A diagram of a different color spectrum&#10;&#10;Description automatically generated with medium confidence">
            <a:extLst>
              <a:ext uri="{FF2B5EF4-FFF2-40B4-BE49-F238E27FC236}">
                <a16:creationId xmlns:a16="http://schemas.microsoft.com/office/drawing/2014/main" id="{D0A8AC9B-C338-7711-7E7A-18C527D1F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99" y="3711921"/>
            <a:ext cx="3118159" cy="2148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44DA5-1382-466F-BCC6-5BC4604B6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68" y="2634559"/>
            <a:ext cx="2961260" cy="30005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422699-4B41-DF85-095B-7D1DFEE2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554" y="3218359"/>
            <a:ext cx="1047896" cy="110505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426349-193F-B1DF-D643-554CECA0BF05}"/>
              </a:ext>
            </a:extLst>
          </p:cNvPr>
          <p:cNvCxnSpPr>
            <a:cxnSpLocks/>
          </p:cNvCxnSpPr>
          <p:nvPr/>
        </p:nvCxnSpPr>
        <p:spPr>
          <a:xfrm>
            <a:off x="4940609" y="3745050"/>
            <a:ext cx="1551890" cy="66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C3E2674-75A9-F285-02C2-F006185E6767}"/>
              </a:ext>
            </a:extLst>
          </p:cNvPr>
          <p:cNvSpPr/>
          <p:nvPr/>
        </p:nvSpPr>
        <p:spPr>
          <a:xfrm>
            <a:off x="2581342" y="3856611"/>
            <a:ext cx="131846" cy="108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37350C-6EAE-DEB6-7ECC-85B24106ECDE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695744" y="3770886"/>
            <a:ext cx="1628810" cy="147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1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7DF6-70D0-40B4-8A37-B7F332FB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B65A-9E52-DC09-D894-03D08797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138644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remote sensing (satellite, airborne) and </a:t>
            </a:r>
            <a:r>
              <a:rPr lang="en-US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simulated spectra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train a model to predict vegetation parameters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046D2-AB2C-C3C0-E4F2-363C0FC10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2" y="6356350"/>
            <a:ext cx="9811747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A2FE2-F64F-07FF-715D-6A5780AE4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35EE8-255B-B044-A3D5-4DAD74B942FE}"/>
              </a:ext>
            </a:extLst>
          </p:cNvPr>
          <p:cNvSpPr txBox="1"/>
          <p:nvPr/>
        </p:nvSpPr>
        <p:spPr>
          <a:xfrm>
            <a:off x="2222474" y="3208681"/>
            <a:ext cx="68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Data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CFD6D-4CE8-5859-D9BC-492B842C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59" y="3486397"/>
            <a:ext cx="5972924" cy="350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020DA1-E6BC-A990-3DDF-35A2BED4656D}"/>
              </a:ext>
            </a:extLst>
          </p:cNvPr>
          <p:cNvSpPr txBox="1"/>
          <p:nvPr/>
        </p:nvSpPr>
        <p:spPr>
          <a:xfrm>
            <a:off x="7166821" y="2833689"/>
            <a:ext cx="2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Simulated spectra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FF90E2-7F14-BB6F-D0E4-A58A8F9DC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471" y="3504376"/>
            <a:ext cx="1895488" cy="314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D86F5F-B74A-86FF-1334-6EE182169E12}"/>
              </a:ext>
            </a:extLst>
          </p:cNvPr>
          <p:cNvSpPr txBox="1"/>
          <p:nvPr/>
        </p:nvSpPr>
        <p:spPr>
          <a:xfrm>
            <a:off x="3900267" y="3156854"/>
            <a:ext cx="251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Vegetation parameters</a:t>
            </a:r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F1676-FAEA-FF97-5D7A-2A082403DE08}"/>
              </a:ext>
            </a:extLst>
          </p:cNvPr>
          <p:cNvSpPr txBox="1"/>
          <p:nvPr/>
        </p:nvSpPr>
        <p:spPr>
          <a:xfrm>
            <a:off x="8449665" y="3167052"/>
            <a:ext cx="251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Spectra</a:t>
            </a:r>
          </a:p>
          <a:p>
            <a:endParaRPr lang="en-US" sz="1400" dirty="0"/>
          </a:p>
        </p:txBody>
      </p:sp>
      <p:pic>
        <p:nvPicPr>
          <p:cNvPr id="16" name="Picture 15" descr="A diagram of a different color spectrum&#10;&#10;Description automatically generated with medium confidence">
            <a:extLst>
              <a:ext uri="{FF2B5EF4-FFF2-40B4-BE49-F238E27FC236}">
                <a16:creationId xmlns:a16="http://schemas.microsoft.com/office/drawing/2014/main" id="{D0A8AC9B-C338-7711-7E7A-18C527D1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5" y="4005837"/>
            <a:ext cx="2744170" cy="189090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F4C70B-4D0E-4ADC-0235-BCC16256AFF3}"/>
              </a:ext>
            </a:extLst>
          </p:cNvPr>
          <p:cNvCxnSpPr>
            <a:cxnSpLocks/>
          </p:cNvCxnSpPr>
          <p:nvPr/>
        </p:nvCxnSpPr>
        <p:spPr>
          <a:xfrm flipH="1">
            <a:off x="7568697" y="3836469"/>
            <a:ext cx="1041903" cy="95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7422699-4B41-DF85-095B-7D1DFEE2D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504" y="3855761"/>
            <a:ext cx="1047896" cy="110505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426349-193F-B1DF-D643-554CECA0BF05}"/>
              </a:ext>
            </a:extLst>
          </p:cNvPr>
          <p:cNvCxnSpPr>
            <a:cxnSpLocks/>
          </p:cNvCxnSpPr>
          <p:nvPr/>
        </p:nvCxnSpPr>
        <p:spPr>
          <a:xfrm>
            <a:off x="2581342" y="4408288"/>
            <a:ext cx="2359873" cy="27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F0EE9C-A01B-C5F0-BCA6-EFDA5AB0F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761" y="3580571"/>
            <a:ext cx="2421531" cy="2453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62B44-EADC-641D-8E74-B53B917AC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697" y="4254881"/>
            <a:ext cx="1047896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BF25-489D-FE5B-1F35-380621D8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56" y="360353"/>
            <a:ext cx="10515600" cy="704550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CC66-6DEF-C65C-4A15-449F36F5E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9485822" cy="365125"/>
          </a:xfrm>
        </p:spPr>
        <p:txBody>
          <a:bodyPr/>
          <a:lstStyle/>
          <a:p>
            <a:r>
              <a:rPr lang="en-US" dirty="0"/>
              <a:t>Estimation of vegetation parameters from Hyperspectral Data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7FB69-1C90-4542-92CE-6967D44A2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460CE1-50E6-D4E7-A8BE-8877F5164C38}"/>
              </a:ext>
            </a:extLst>
          </p:cNvPr>
          <p:cNvSpPr txBox="1">
            <a:spLocks/>
          </p:cNvSpPr>
          <p:nvPr/>
        </p:nvSpPr>
        <p:spPr>
          <a:xfrm>
            <a:off x="831256" y="968530"/>
            <a:ext cx="10515600" cy="70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approach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7226A4B-562D-8874-9228-61D431C5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56" y="1953501"/>
            <a:ext cx="4072777" cy="36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84" id="{4A2D6D15-C8E2-9047-9B7C-406EA4D7906B}" vid="{036B9C92-FDF2-E74A-8535-BCC3A8A16CE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69b4d5-dcc6-498f-bc5b-c96ba79b41a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6E9B0E6C9BA24BBF2CE060BD7B3E84" ma:contentTypeVersion="16" ma:contentTypeDescription="Vytvoří nový dokument" ma:contentTypeScope="" ma:versionID="ead2be588109bdecd7359e4424d083d2">
  <xsd:schema xmlns:xsd="http://www.w3.org/2001/XMLSchema" xmlns:xs="http://www.w3.org/2001/XMLSchema" xmlns:p="http://schemas.microsoft.com/office/2006/metadata/properties" xmlns:ns3="1a69b4d5-dcc6-498f-bc5b-c96ba79b41af" xmlns:ns4="79bd626c-25cb-4201-889c-d90ac68a7f6e" targetNamespace="http://schemas.microsoft.com/office/2006/metadata/properties" ma:root="true" ma:fieldsID="83d61eb4cb9d4e124e9da631c92546e4" ns3:_="" ns4:_="">
    <xsd:import namespace="1a69b4d5-dcc6-498f-bc5b-c96ba79b41af"/>
    <xsd:import namespace="79bd626c-25cb-4201-889c-d90ac68a7f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9b4d5-dcc6-498f-bc5b-c96ba79b4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d626c-25cb-4201-889c-d90ac68a7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7838C5-57EF-413C-B2B2-ED6D42908549}">
  <ds:schemaRefs>
    <ds:schemaRef ds:uri="http://purl.org/dc/elements/1.1/"/>
    <ds:schemaRef ds:uri="http://www.w3.org/XML/1998/namespace"/>
    <ds:schemaRef ds:uri="1a69b4d5-dcc6-498f-bc5b-c96ba79b41af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9bd626c-25cb-4201-889c-d90ac68a7f6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64D761-49B0-419B-8B4E-E94CD9FF9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9b4d5-dcc6-498f-bc5b-c96ba79b41af"/>
    <ds:schemaRef ds:uri="79bd626c-25cb-4201-889c-d90ac68a7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4833D8-7F42-4625-BC45-76EDEE9E0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10058</TotalTime>
  <Words>467</Words>
  <Application>Microsoft Office PowerPoint</Application>
  <PresentationFormat>Widescreen</PresentationFormat>
  <Paragraphs>109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Open Sans</vt:lpstr>
      <vt:lpstr>Calibri</vt:lpstr>
      <vt:lpstr>Muni Bold</vt:lpstr>
      <vt:lpstr>Roboto Slab</vt:lpstr>
      <vt:lpstr>Motiv Office</vt:lpstr>
      <vt:lpstr>Estimation of vegetation parameters from hyperspectral data</vt:lpstr>
      <vt:lpstr>Context</vt:lpstr>
      <vt:lpstr>Context</vt:lpstr>
      <vt:lpstr>Context</vt:lpstr>
      <vt:lpstr>Context</vt:lpstr>
      <vt:lpstr>Outline</vt:lpstr>
      <vt:lpstr>Problem definition</vt:lpstr>
      <vt:lpstr>Problem definition</vt:lpstr>
      <vt:lpstr>Approach</vt:lpstr>
      <vt:lpstr>Approach</vt:lpstr>
      <vt:lpstr>Approach</vt:lpstr>
      <vt:lpstr>Approach</vt:lpstr>
      <vt:lpstr>Approach</vt:lpstr>
      <vt:lpstr>Results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vegetation parameters from geodata</dc:title>
  <dc:creator>Terézia Slanináková</dc:creator>
  <cp:lastModifiedBy>Terézia Slanináková</cp:lastModifiedBy>
  <cp:revision>3</cp:revision>
  <dcterms:created xsi:type="dcterms:W3CDTF">2023-03-03T18:10:07Z</dcterms:created>
  <dcterms:modified xsi:type="dcterms:W3CDTF">2023-09-15T07:04:04Z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0x010100886E9B0E6C9BA24BBF2CE060BD7B3E84</vt:lpwstr>
  </property>
</Properties>
</file>