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40"/>
  </p:notesMasterIdLst>
  <p:sldIdLst>
    <p:sldId id="257" r:id="rId5"/>
    <p:sldId id="281" r:id="rId6"/>
    <p:sldId id="259" r:id="rId7"/>
    <p:sldId id="273" r:id="rId8"/>
    <p:sldId id="266" r:id="rId9"/>
    <p:sldId id="279" r:id="rId10"/>
    <p:sldId id="280" r:id="rId11"/>
    <p:sldId id="270" r:id="rId12"/>
    <p:sldId id="271" r:id="rId13"/>
    <p:sldId id="272" r:id="rId14"/>
    <p:sldId id="260" r:id="rId15"/>
    <p:sldId id="274" r:id="rId16"/>
    <p:sldId id="261" r:id="rId17"/>
    <p:sldId id="275" r:id="rId18"/>
    <p:sldId id="262" r:id="rId19"/>
    <p:sldId id="276" r:id="rId20"/>
    <p:sldId id="263" r:id="rId21"/>
    <p:sldId id="277" r:id="rId22"/>
    <p:sldId id="264" r:id="rId23"/>
    <p:sldId id="278" r:id="rId24"/>
    <p:sldId id="268" r:id="rId25"/>
    <p:sldId id="286" r:id="rId26"/>
    <p:sldId id="282" r:id="rId27"/>
    <p:sldId id="283" r:id="rId28"/>
    <p:sldId id="294" r:id="rId29"/>
    <p:sldId id="284" r:id="rId30"/>
    <p:sldId id="291" r:id="rId31"/>
    <p:sldId id="287" r:id="rId32"/>
    <p:sldId id="285" r:id="rId33"/>
    <p:sldId id="289" r:id="rId34"/>
    <p:sldId id="292" r:id="rId35"/>
    <p:sldId id="288" r:id="rId36"/>
    <p:sldId id="295" r:id="rId37"/>
    <p:sldId id="296" r:id="rId38"/>
    <p:sldId id="258" r:id="rId39"/>
  </p:sldIdLst>
  <p:sldSz cx="12192000" cy="6858000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scadia Code" panose="020B0609020000020004" pitchFamily="49" charset="0"/>
      <p:regular r:id="rId45"/>
      <p:bold r:id="rId46"/>
      <p:italic r:id="rId47"/>
      <p:boldItalic r:id="rId48"/>
    </p:embeddedFont>
    <p:embeddedFont>
      <p:font typeface="Muni Bold" panose="020B0604020202020204" charset="-18"/>
      <p:regular r:id="rId49"/>
      <p:bold r:id="rId50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4BC8FF"/>
    <a:srgbClr val="910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D20D9F-0B53-6142-8E4F-E44B606B57A8}" v="3" vWet="11" dt="2023-09-14T09:56:38.209"/>
    <p1510:client id="{83F85637-F6E7-4CAC-A979-2FC4AA89F5FA}" v="4956" vWet="4960" dt="2023-09-14T10:52:25.936"/>
    <p1510:client id="{94A1E8C7-E1BE-7AFC-7E4E-EF3C957D5BBE}" v="4" dt="2023-09-13T14:40:52.787"/>
    <p1510:client id="{EC2ECF20-63E4-409F-979D-85EA84E1F855}" v="1438" dt="2023-09-14T10:58:37.1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91" autoAdjust="0"/>
    <p:restoredTop sz="94660"/>
  </p:normalViewPr>
  <p:slideViewPr>
    <p:cSldViewPr snapToGrid="0" showGuides="1">
      <p:cViewPr varScale="1">
        <p:scale>
          <a:sx n="176" d="100"/>
          <a:sy n="176" d="100"/>
        </p:scale>
        <p:origin x="192" y="85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4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6.fntdata"/><Relationship Id="rId20" Type="http://schemas.openxmlformats.org/officeDocument/2006/relationships/slide" Target="slides/slide16.xml"/><Relationship Id="rId41" Type="http://schemas.openxmlformats.org/officeDocument/2006/relationships/font" Target="fonts/font1.fntdata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AF06A-D04C-4DCC-BF4E-4D3E9E88732A}" type="datetimeFigureOut">
              <a:rPr lang="cs-CZ" smtClean="0"/>
              <a:t>14.09.2023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B656A-029A-4088-9405-F16CBA0EAD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5081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prezent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E05DC23B-0ACB-437F-8CAD-711B943E8CC6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000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1699E10-FBB6-4892-8D01-B53078B181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865673"/>
            <a:ext cx="7570278" cy="1309512"/>
          </a:xfrm>
        </p:spPr>
        <p:txBody>
          <a:bodyPr anchor="t">
            <a:normAutofit/>
          </a:bodyPr>
          <a:lstStyle>
            <a:lvl1pPr>
              <a:lnSpc>
                <a:spcPts val="4400"/>
              </a:lnSpc>
              <a:defRPr sz="4400"/>
            </a:lvl1pPr>
          </a:lstStyle>
          <a:p>
            <a:r>
              <a:rPr lang="cs-CZ" dirty="0"/>
              <a:t>Zde bude hlavní nadpis prezentace.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34C6EA-92BC-4AE1-AECB-5B89F097657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194136"/>
            <a:ext cx="7570278" cy="74187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000D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Zde je prostor pro podnadpis prezentace, který může mít několik řádků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0D9C729-91FA-4006-B1FB-18BC1E52E6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SITSEM 2023 (14.9.2023 Telč)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4AD3A0D-E0B6-4459-9ECD-F8425210AA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B6CCB77F-5E1C-D645-B4E0-EDD63FD36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225" y="663390"/>
            <a:ext cx="1681268" cy="118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2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dělovní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AA8854EB-10EE-4BAB-B628-2235B50B13BD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rgbClr val="000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obrázku 9">
            <a:extLst>
              <a:ext uri="{FF2B5EF4-FFF2-40B4-BE49-F238E27FC236}">
                <a16:creationId xmlns:a16="http://schemas.microsoft.com/office/drawing/2014/main" id="{4E4A2ABB-7047-44E5-9371-26DEDFEF50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cs-CZ" dirty="0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3EF68A76-9EA3-4769-89CC-3E3242CA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865673"/>
            <a:ext cx="4827078" cy="1309512"/>
          </a:xfrm>
        </p:spPr>
        <p:txBody>
          <a:bodyPr anchor="t">
            <a:normAutofit/>
          </a:bodyPr>
          <a:lstStyle>
            <a:lvl1pPr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Zde bude nadpis nové kapitoly</a:t>
            </a:r>
            <a:br>
              <a:rPr lang="cs-CZ" dirty="0"/>
            </a:br>
            <a:endParaRPr lang="cs-CZ" dirty="0"/>
          </a:p>
        </p:txBody>
      </p:sp>
      <p:sp>
        <p:nvSpPr>
          <p:cNvPr id="12" name="Zástupný text 2">
            <a:extLst>
              <a:ext uri="{FF2B5EF4-FFF2-40B4-BE49-F238E27FC236}">
                <a16:creationId xmlns:a16="http://schemas.microsoft.com/office/drawing/2014/main" id="{6EC5477C-5035-4DF7-B956-67C193255C5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192437"/>
            <a:ext cx="4827078" cy="74187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Zde je prostor pro podnadpis nové kapitoly</a:t>
            </a:r>
          </a:p>
        </p:txBody>
      </p:sp>
    </p:spTree>
    <p:extLst>
      <p:ext uri="{BB962C8B-B14F-4D97-AF65-F5344CB8AC3E}">
        <p14:creationId xmlns:p14="http://schemas.microsoft.com/office/powerpoint/2010/main" val="1928572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E3FE1988-DEB1-4659-B14F-004B8C3C2FDF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000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C263908-2D8E-4397-B245-CDADAD404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704550"/>
          </a:xfrm>
        </p:spPr>
        <p:txBody>
          <a:bodyPr anchor="t"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2EE420-7DDB-44FD-BE8E-B6FB39753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891"/>
            <a:ext cx="10515600" cy="44873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B50C834-CC67-4D15-8942-33178A6869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SITSEM 2023 (14.9.2023 Telč)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21EE5B4-9AB7-48A1-9F80-86BC010321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7943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86B44EB-9E47-4BA0-B80C-E3B970D42D0D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000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1000ACD-3285-4D87-B507-B75492EDE8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87298"/>
          </a:xfrm>
        </p:spPr>
        <p:txBody>
          <a:bodyPr anchor="t"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0C16B7-93C4-421D-9DB3-6F370AE6C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94301"/>
            <a:ext cx="5181600" cy="4488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BCAE875-615F-49A4-85FB-11CDBD04F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94301"/>
            <a:ext cx="5181600" cy="4488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D997956-04A4-492B-865C-089159D745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SITSEM 2023 (14.9.2023 Telč)</a:t>
            </a:r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63D511B-B5A7-408E-B07D-E9AB4EA077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6147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6A59724A-8142-41A6-AE78-E1F6281040A0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000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C263908-2D8E-4397-B245-CDADAD404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56308"/>
          </a:xfrm>
        </p:spPr>
        <p:txBody>
          <a:bodyPr anchor="t"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B50C834-CC67-4D15-8942-33178A6869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SITSEM 2023 (14.9.2023 Telč)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21EE5B4-9AB7-48A1-9F80-86BC010321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9828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C2AE5670-E46B-4FAD-BEF9-D372E7CE38EA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000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0FFE8153-9F50-402E-901B-2142C939C5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SITSEM 2023 (14.9.2023 Telč)</a:t>
            </a:r>
            <a:endParaRPr lang="cs-CZ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9412476B-32CF-44E9-BD59-8EDEF4A5FE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1237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C2AE5670-E46B-4FAD-BEF9-D372E7CE38EA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000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0FFE8153-9F50-402E-901B-2142C939C5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SITSEM 2023 (14.9.2023 Telč)</a:t>
            </a:r>
            <a:endParaRPr lang="cs-CZ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9412476B-32CF-44E9-BD59-8EDEF4A5FE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DA6AA7C-22FA-456B-AEF3-841F0E099B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7432" y="577850"/>
            <a:ext cx="4797212" cy="270854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cs-CZ"/>
          </a:p>
        </p:txBody>
      </p:sp>
      <p:sp>
        <p:nvSpPr>
          <p:cNvPr id="7" name="Zástupný symbol obrázku 2">
            <a:extLst>
              <a:ext uri="{FF2B5EF4-FFF2-40B4-BE49-F238E27FC236}">
                <a16:creationId xmlns:a16="http://schemas.microsoft.com/office/drawing/2014/main" id="{E6EF555B-D212-4788-B60C-9E0C3C1857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56472" y="577850"/>
            <a:ext cx="6043404" cy="525360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cs-CZ"/>
          </a:p>
        </p:txBody>
      </p:sp>
      <p:sp>
        <p:nvSpPr>
          <p:cNvPr id="16" name="Zástupný symbol obrázku 2">
            <a:extLst>
              <a:ext uri="{FF2B5EF4-FFF2-40B4-BE49-F238E27FC236}">
                <a16:creationId xmlns:a16="http://schemas.microsoft.com/office/drawing/2014/main" id="{B43D41BB-3863-4EFD-AAC0-EE36CF1B305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7433" y="3422920"/>
            <a:ext cx="2327692" cy="24085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cs-CZ"/>
          </a:p>
        </p:txBody>
      </p:sp>
      <p:sp>
        <p:nvSpPr>
          <p:cNvPr id="17" name="Zástupný symbol obrázku 2">
            <a:extLst>
              <a:ext uri="{FF2B5EF4-FFF2-40B4-BE49-F238E27FC236}">
                <a16:creationId xmlns:a16="http://schemas.microsoft.com/office/drawing/2014/main" id="{CF5BB52A-669D-47D6-9E5B-000EB134913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186952" y="3422919"/>
            <a:ext cx="2327692" cy="24085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673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MU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1D6C39EC-9967-423C-AF20-9ED8940686A5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0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79A91CFD-230F-5A4C-8607-39E00DD3BE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317" y="2717010"/>
            <a:ext cx="4977364" cy="142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23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ymbol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1D6C39EC-9967-423C-AF20-9ED8940686A5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0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628A286E-D919-2C42-8C29-34335838FB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767" y="977741"/>
            <a:ext cx="3623735" cy="496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8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51BF1FC-03B7-4A0B-ABC8-C4894B3F0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93FC6D6-A20F-4CBD-B0B5-BCBAF4FBB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02BEF99-0ECB-4CB0-A7C8-9CB0CAF1F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743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Muni Bold" panose="00000500000000000000" pitchFamily="2" charset="-18"/>
              </a:defRPr>
            </a:lvl1pPr>
          </a:lstStyle>
          <a:p>
            <a:r>
              <a:rPr lang="cs-CZ"/>
              <a:t>SITSEM 2023 (14.9.2023 Telč)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4BB64C3-505F-4769-86D8-D266149F26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  <a:latin typeface="Muni Bold" panose="00000500000000000000" pitchFamily="2" charset="-18"/>
              </a:defRPr>
            </a:lvl1pPr>
          </a:lstStyle>
          <a:p>
            <a:fld id="{2179248E-A2BE-4DDC-8C2D-3AE2F36B43A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1009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4" r:id="rId2"/>
    <p:sldLayoutId id="2147483650" r:id="rId3"/>
    <p:sldLayoutId id="2147483652" r:id="rId4"/>
    <p:sldLayoutId id="2147483660" r:id="rId5"/>
    <p:sldLayoutId id="2147483653" r:id="rId6"/>
    <p:sldLayoutId id="2147483663" r:id="rId7"/>
    <p:sldLayoutId id="2147483661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00DC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Clr>
          <a:srgbClr val="0000DC"/>
        </a:buClr>
        <a:buFont typeface="Arial" panose="020B0604020202020204" pitchFamily="34" charset="0"/>
        <a:buChar char="̶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0000DC"/>
        </a:buClr>
        <a:buFont typeface="Arial" panose="020B0604020202020204" pitchFamily="34" charset="0"/>
        <a:buChar char="̶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0000DC"/>
        </a:buClr>
        <a:buFont typeface="Arial" panose="020B0604020202020204" pitchFamily="34" charset="0"/>
        <a:buChar char="̶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0000DC"/>
        </a:buClr>
        <a:buFont typeface="Arial" panose="020B0604020202020204" pitchFamily="34" charset="0"/>
        <a:buChar char="̶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0000DC"/>
        </a:buClr>
        <a:buFont typeface="Arial" panose="020B0604020202020204" pitchFamily="34" charset="0"/>
        <a:buChar char="̶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8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12" Type="http://schemas.openxmlformats.org/officeDocument/2006/relationships/image" Target="../media/image24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4.png"/><Relationship Id="rId4" Type="http://schemas.openxmlformats.org/officeDocument/2006/relationships/image" Target="../media/image21.png"/><Relationship Id="rId9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21.png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9.pn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6.png"/><Relationship Id="rId4" Type="http://schemas.openxmlformats.org/officeDocument/2006/relationships/image" Target="../media/image30.png"/><Relationship Id="rId9" Type="http://schemas.openxmlformats.org/officeDocument/2006/relationships/image" Target="../media/image18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2C967B-9A5D-2249-9F0F-7D947C1D2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472763"/>
            <a:ext cx="8119270" cy="1309512"/>
          </a:xfrm>
        </p:spPr>
        <p:txBody>
          <a:bodyPr>
            <a:normAutofit fontScale="90000"/>
          </a:bodyPr>
          <a:lstStyle/>
          <a:p>
            <a:r>
              <a:rPr lang="cs-CZ" dirty="0"/>
              <a:t>Podrobnější představení implementace ukládání dat </a:t>
            </a:r>
            <a:br>
              <a:rPr lang="cs-CZ" dirty="0"/>
            </a:br>
            <a:r>
              <a:rPr lang="cs-CZ" dirty="0"/>
              <a:t>v jednotlivých CEITEC CF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B978E3C-7EAE-4942-BA07-E698111E5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65643"/>
            <a:ext cx="7570278" cy="741872"/>
          </a:xfrm>
        </p:spPr>
        <p:txBody>
          <a:bodyPr>
            <a:normAutofit/>
          </a:bodyPr>
          <a:lstStyle/>
          <a:p>
            <a:r>
              <a:rPr lang="cs-CZ" sz="3200" dirty="0"/>
              <a:t>Tomáš Svoboda</a:t>
            </a:r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50B49109-7820-2A4D-BC20-C812546088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3" y="6356350"/>
            <a:ext cx="4983280" cy="365125"/>
          </a:xfrm>
        </p:spPr>
        <p:txBody>
          <a:bodyPr/>
          <a:lstStyle/>
          <a:p>
            <a:r>
              <a:rPr lang="cs-CZ"/>
              <a:t>SITSEM 2023 (14.9.2023 Telč)</a:t>
            </a:r>
            <a:endParaRPr lang="cs-CZ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DD38B4CD-23AE-A446-8EEB-8A94170CC4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3383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2788C-BB66-38E3-617F-E4FA9EBF9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Zádrhel </a:t>
            </a:r>
            <a:r>
              <a:rPr lang="en-US"/>
              <a:t>#3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DFE45-BE37-7BFB-C2D5-2BAB715920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94301"/>
            <a:ext cx="10515600" cy="4488913"/>
          </a:xfrm>
        </p:spPr>
        <p:txBody>
          <a:bodyPr>
            <a:normAutofit lnSpcReduction="10000"/>
          </a:bodyPr>
          <a:lstStyle/>
          <a:p>
            <a:r>
              <a:rPr lang="cs-CZ"/>
              <a:t>Webové GUI nepřipravené pro tak velké množství</a:t>
            </a:r>
            <a:r>
              <a:rPr lang="en-US"/>
              <a:t> </a:t>
            </a:r>
            <a:r>
              <a:rPr lang="cs-CZ"/>
              <a:t>datových sad (</a:t>
            </a:r>
            <a:r>
              <a:rPr lang="cs-CZ" dirty="0"/>
              <a:t>800</a:t>
            </a:r>
            <a:r>
              <a:rPr lang="cs-CZ"/>
              <a:t>+)</a:t>
            </a:r>
          </a:p>
          <a:p>
            <a:r>
              <a:rPr lang="cs-CZ"/>
              <a:t>Pracujeme přes API, ale GUI se používá při ručních zásazích a kontrole</a:t>
            </a:r>
          </a:p>
          <a:p>
            <a:r>
              <a:rPr lang="cs-CZ"/>
              <a:t>Při velkém počtu datových sad selže načtení celé stránky</a:t>
            </a:r>
          </a:p>
          <a:p>
            <a:endParaRPr lang="cs-CZ"/>
          </a:p>
          <a:p>
            <a:endParaRPr lang="cs-CZ"/>
          </a:p>
          <a:p>
            <a:endParaRPr lang="cs-CZ"/>
          </a:p>
          <a:p>
            <a:pPr marL="0" indent="0">
              <a:buNone/>
            </a:pPr>
            <a:endParaRPr lang="cs-CZ"/>
          </a:p>
          <a:p>
            <a:r>
              <a:rPr lang="cs-CZ"/>
              <a:t>Fix květen 2023 (částečně)</a:t>
            </a:r>
          </a:p>
          <a:p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634AC-4716-074B-37A3-21370E70CC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2" y="6356350"/>
            <a:ext cx="4941687" cy="365125"/>
          </a:xfrm>
        </p:spPr>
        <p:txBody>
          <a:bodyPr/>
          <a:lstStyle/>
          <a:p>
            <a:r>
              <a:rPr lang="cs-CZ"/>
              <a:t>SITSEM 2023 (14.9.2023 Telč)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D445D-F16D-677E-895C-B3149A4C2D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2950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740F80-5C55-09FB-BDF3-0CD70DEE6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CEMCOF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863E83-7D5A-B0D9-A483-1E89083F1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Picture Placeholder 8" descr="A computer room with a large black and white machine&#10;&#10;Description automatically generated">
            <a:extLst>
              <a:ext uri="{FF2B5EF4-FFF2-40B4-BE49-F238E27FC236}">
                <a16:creationId xmlns:a16="http://schemas.microsoft.com/office/drawing/2014/main" id="{2E3C5CFA-6858-AD30-9111-8139E55DFD4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9" b="125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49884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9DBA0-B516-BBA6-EED3-94CEB6E0F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4550"/>
          </a:xfrm>
        </p:spPr>
        <p:txBody>
          <a:bodyPr anchor="t">
            <a:normAutofit/>
          </a:bodyPr>
          <a:lstStyle/>
          <a:p>
            <a:r>
              <a:rPr lang="cs-CZ"/>
              <a:t>CEMCOF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814B630-D842-9B94-740C-749C6AD60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891"/>
            <a:ext cx="10515600" cy="4487324"/>
          </a:xfrm>
        </p:spPr>
        <p:txBody>
          <a:bodyPr/>
          <a:lstStyle/>
          <a:p>
            <a:r>
              <a:rPr lang="cs-CZ"/>
              <a:t>Vlastní velké diskové pole, Oneprovider přímo na čelním uzlu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95092F-DDA3-73AD-7507-C5459FFE38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3" y="6356350"/>
            <a:ext cx="4114800" cy="365125"/>
          </a:xfrm>
        </p:spPr>
        <p:txBody>
          <a:bodyPr anchor="ctr">
            <a:normAutofit fontScale="92500"/>
          </a:bodyPr>
          <a:lstStyle/>
          <a:p>
            <a:r>
              <a:rPr lang="cs-CZ"/>
              <a:t>SITSEM 2023 (14.9.2023 Telč)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B2045-8139-A828-4937-D2EE9293B4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179248E-A2BE-4DDC-8C2D-3AE2F36B43AD}" type="slidenum">
              <a:rPr lang="cs-CZ" smtClean="0"/>
              <a:pPr>
                <a:spcAft>
                  <a:spcPts val="600"/>
                </a:spcAft>
              </a:pPr>
              <a:t>12</a:t>
            </a:fld>
            <a:endParaRPr lang="cs-CZ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9E0C4-C63F-623C-43C5-89E1C9193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6593" y="3455723"/>
            <a:ext cx="798719" cy="7809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FCD0E8-A66D-9A1B-1C05-1ADA8ED61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168" y="2526870"/>
            <a:ext cx="2683568" cy="59208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C15857D-9705-3CB4-6EAE-D9D4C17F1D9D}"/>
              </a:ext>
            </a:extLst>
          </p:cNvPr>
          <p:cNvSpPr/>
          <p:nvPr/>
        </p:nvSpPr>
        <p:spPr>
          <a:xfrm>
            <a:off x="4586811" y="4709829"/>
            <a:ext cx="2038282" cy="48860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/>
              <a:t>fs2od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8581BC-2282-1097-ACF5-EAB003413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739" y="3149547"/>
            <a:ext cx="1135958" cy="1393323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6168320-D7B8-FFB1-B059-3FECA6127E17}"/>
              </a:ext>
            </a:extLst>
          </p:cNvPr>
          <p:cNvCxnSpPr>
            <a:cxnSpLocks/>
            <a:stCxn id="14" idx="3"/>
            <a:endCxn id="7" idx="1"/>
          </p:cNvCxnSpPr>
          <p:nvPr/>
        </p:nvCxnSpPr>
        <p:spPr>
          <a:xfrm>
            <a:off x="3810697" y="3846209"/>
            <a:ext cx="1395896" cy="0"/>
          </a:xfrm>
          <a:prstGeom prst="straightConnector1">
            <a:avLst/>
          </a:prstGeom>
          <a:ln w="254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B50E472-E19D-1CFD-027A-51C8F3576AC1}"/>
              </a:ext>
            </a:extLst>
          </p:cNvPr>
          <p:cNvCxnSpPr>
            <a:cxnSpLocks/>
            <a:stCxn id="7" idx="3"/>
            <a:endCxn id="29" idx="1"/>
          </p:cNvCxnSpPr>
          <p:nvPr/>
        </p:nvCxnSpPr>
        <p:spPr>
          <a:xfrm>
            <a:off x="6005312" y="3846209"/>
            <a:ext cx="1663963" cy="18704"/>
          </a:xfrm>
          <a:prstGeom prst="straightConnector1">
            <a:avLst/>
          </a:prstGeom>
          <a:ln w="254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4039137-C0D9-847E-448A-6A147CA51B35}"/>
              </a:ext>
            </a:extLst>
          </p:cNvPr>
          <p:cNvCxnSpPr>
            <a:stCxn id="7" idx="0"/>
            <a:endCxn id="8" idx="2"/>
          </p:cNvCxnSpPr>
          <p:nvPr/>
        </p:nvCxnSpPr>
        <p:spPr>
          <a:xfrm flipH="1" flipV="1">
            <a:off x="5605952" y="3118959"/>
            <a:ext cx="1" cy="336764"/>
          </a:xfrm>
          <a:prstGeom prst="straightConnector1">
            <a:avLst/>
          </a:prstGeom>
          <a:ln w="25400" cap="flat" cmpd="sng" algn="ctr">
            <a:solidFill>
              <a:schemeClr val="accent3"/>
            </a:solidFill>
            <a:prstDash val="sysDash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75E7593-CD1E-B63B-3D18-B5CE3A882D5D}"/>
              </a:ext>
            </a:extLst>
          </p:cNvPr>
          <p:cNvCxnSpPr>
            <a:cxnSpLocks/>
            <a:stCxn id="7" idx="2"/>
            <a:endCxn id="10" idx="0"/>
          </p:cNvCxnSpPr>
          <p:nvPr/>
        </p:nvCxnSpPr>
        <p:spPr>
          <a:xfrm flipH="1">
            <a:off x="5605952" y="4236694"/>
            <a:ext cx="1" cy="473135"/>
          </a:xfrm>
          <a:prstGeom prst="straightConnector1">
            <a:avLst/>
          </a:prstGeom>
          <a:ln w="25400" cap="flat" cmpd="sng" algn="ctr">
            <a:solidFill>
              <a:schemeClr val="accent3"/>
            </a:solidFill>
            <a:prstDash val="sysDash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6158F8D0-DD57-4393-7AC4-0D2F20DDC0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9275" y="3558736"/>
            <a:ext cx="2449409" cy="61235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9ACD7C64-CD6A-B863-D847-0DD2ACD8AE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96256" y="2553691"/>
            <a:ext cx="1322428" cy="100504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120BAE3-00C3-1D3B-FCC4-2660C94FF959}"/>
              </a:ext>
            </a:extLst>
          </p:cNvPr>
          <p:cNvSpPr txBox="1"/>
          <p:nvPr/>
        </p:nvSpPr>
        <p:spPr>
          <a:xfrm>
            <a:off x="5822280" y="3333141"/>
            <a:ext cx="1164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ceitec1</a:t>
            </a:r>
          </a:p>
        </p:txBody>
      </p:sp>
    </p:spTree>
    <p:extLst>
      <p:ext uri="{BB962C8B-B14F-4D97-AF65-F5344CB8AC3E}">
        <p14:creationId xmlns:p14="http://schemas.microsoft.com/office/powerpoint/2010/main" val="1113575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740F80-5C55-09FB-BDF3-0CD70DEE6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CF </a:t>
            </a:r>
            <a:r>
              <a:rPr lang="cs-CZ" dirty="0"/>
              <a:t>CELLIM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863E83-7D5A-B0D9-A483-1E89083F1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" name="Picture Placeholder 11" descr="A white machine with blue lights&#10;&#10;Description automatically generated">
            <a:extLst>
              <a:ext uri="{FF2B5EF4-FFF2-40B4-BE49-F238E27FC236}">
                <a16:creationId xmlns:a16="http://schemas.microsoft.com/office/drawing/2014/main" id="{B81110B7-1EAD-BC6C-50E5-D715964077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09845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12238-1A6A-0F0B-FB01-1EEA1BBC7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4550"/>
          </a:xfrm>
        </p:spPr>
        <p:txBody>
          <a:bodyPr anchor="t">
            <a:normAutofit/>
          </a:bodyPr>
          <a:lstStyle/>
          <a:p>
            <a:r>
              <a:rPr lang="cs-CZ"/>
              <a:t>CF CELLIM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B7CFC2B-54DB-C8D9-4FC8-2654138A6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891"/>
            <a:ext cx="10515600" cy="4487324"/>
          </a:xfrm>
        </p:spPr>
        <p:txBody>
          <a:bodyPr/>
          <a:lstStyle/>
          <a:p>
            <a:r>
              <a:rPr lang="cs-CZ"/>
              <a:t>Windows Server</a:t>
            </a:r>
          </a:p>
          <a:p>
            <a:r>
              <a:rPr lang="cs-CZ"/>
              <a:t>Zpracování a přechodné uložení dat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504C38-4885-2AE1-A733-24D7CA05EB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3" y="6356350"/>
            <a:ext cx="4114800" cy="365125"/>
          </a:xfrm>
        </p:spPr>
        <p:txBody>
          <a:bodyPr anchor="ctr">
            <a:normAutofit fontScale="92500"/>
          </a:bodyPr>
          <a:lstStyle/>
          <a:p>
            <a:r>
              <a:rPr lang="cs-CZ"/>
              <a:t>SITSEM 2023 (14.9.2023 Telč)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D1828B-B233-DB61-3A14-442CB37768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179248E-A2BE-4DDC-8C2D-3AE2F36B43AD}" type="slidenum">
              <a:rPr lang="cs-CZ" smtClean="0"/>
              <a:pPr>
                <a:spcAft>
                  <a:spcPts val="600"/>
                </a:spcAft>
              </a:pPr>
              <a:t>14</a:t>
            </a:fld>
            <a:endParaRPr lang="cs-CZ"/>
          </a:p>
        </p:txBody>
      </p:sp>
      <p:grpSp>
        <p:nvGrpSpPr>
          <p:cNvPr id="5" name="Skupina 8">
            <a:extLst>
              <a:ext uri="{FF2B5EF4-FFF2-40B4-BE49-F238E27FC236}">
                <a16:creationId xmlns:a16="http://schemas.microsoft.com/office/drawing/2014/main" id="{AF67D577-0C53-7A11-479F-065193998B57}"/>
              </a:ext>
            </a:extLst>
          </p:cNvPr>
          <p:cNvGrpSpPr/>
          <p:nvPr/>
        </p:nvGrpSpPr>
        <p:grpSpPr>
          <a:xfrm>
            <a:off x="1810563" y="3319286"/>
            <a:ext cx="1429792" cy="1671276"/>
            <a:chOff x="6159728" y="2045248"/>
            <a:chExt cx="1076739" cy="1332375"/>
          </a:xfrm>
        </p:grpSpPr>
        <p:pic>
          <p:nvPicPr>
            <p:cNvPr id="6" name="Obrázek 10" descr="Obsah obrázku nábytek, stůl&#10;&#10;Popis byl vytvořen automaticky">
              <a:extLst>
                <a:ext uri="{FF2B5EF4-FFF2-40B4-BE49-F238E27FC236}">
                  <a16:creationId xmlns:a16="http://schemas.microsoft.com/office/drawing/2014/main" id="{25A8B3A8-883E-CCA4-28FE-76C6C7EE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9728" y="2045248"/>
              <a:ext cx="863379" cy="1332375"/>
            </a:xfrm>
            <a:prstGeom prst="rect">
              <a:avLst/>
            </a:prstGeom>
          </p:spPr>
        </p:pic>
        <p:pic>
          <p:nvPicPr>
            <p:cNvPr id="7" name="Obrázek 11">
              <a:extLst>
                <a:ext uri="{FF2B5EF4-FFF2-40B4-BE49-F238E27FC236}">
                  <a16:creationId xmlns:a16="http://schemas.microsoft.com/office/drawing/2014/main" id="{5D99E3B2-4D80-6408-36AE-07071CE64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1524" y="2733456"/>
              <a:ext cx="604943" cy="611665"/>
            </a:xfrm>
            <a:prstGeom prst="rect">
              <a:avLst/>
            </a:prstGeom>
          </p:spPr>
        </p:pic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DC1CBA0-AFB0-CCFC-7FA5-201211BA8A79}"/>
              </a:ext>
            </a:extLst>
          </p:cNvPr>
          <p:cNvCxnSpPr>
            <a:cxnSpLocks/>
          </p:cNvCxnSpPr>
          <p:nvPr/>
        </p:nvCxnSpPr>
        <p:spPr>
          <a:xfrm>
            <a:off x="2957036" y="4154923"/>
            <a:ext cx="1184524" cy="6960"/>
          </a:xfrm>
          <a:prstGeom prst="straightConnector1">
            <a:avLst/>
          </a:prstGeom>
          <a:ln w="254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Picture 8">
            <a:extLst>
              <a:ext uri="{FF2B5EF4-FFF2-40B4-BE49-F238E27FC236}">
                <a16:creationId xmlns:a16="http://schemas.microsoft.com/office/drawing/2014/main" id="{3D3898DB-1843-B254-23AC-939C8DC17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738" y="3728301"/>
            <a:ext cx="1594751" cy="99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CD7A82-D4A3-95BC-162B-146AF012D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0260" y="2644505"/>
            <a:ext cx="2683568" cy="592089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E59EEA5-488D-5337-D523-35D9486AFE8A}"/>
              </a:ext>
            </a:extLst>
          </p:cNvPr>
          <p:cNvCxnSpPr>
            <a:cxnSpLocks/>
            <a:stCxn id="12" idx="0"/>
            <a:endCxn id="13" idx="2"/>
          </p:cNvCxnSpPr>
          <p:nvPr/>
        </p:nvCxnSpPr>
        <p:spPr>
          <a:xfrm flipV="1">
            <a:off x="4615114" y="3236594"/>
            <a:ext cx="6930" cy="491707"/>
          </a:xfrm>
          <a:prstGeom prst="straightConnector1">
            <a:avLst/>
          </a:prstGeom>
          <a:ln w="25400" cap="flat" cmpd="sng" algn="ctr">
            <a:solidFill>
              <a:schemeClr val="accent3"/>
            </a:solidFill>
            <a:prstDash val="sysDash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C8F4F442-E2A1-4FDA-4D01-42FC1EAD3DF6}"/>
              </a:ext>
            </a:extLst>
          </p:cNvPr>
          <p:cNvSpPr/>
          <p:nvPr/>
        </p:nvSpPr>
        <p:spPr>
          <a:xfrm>
            <a:off x="3611524" y="5159889"/>
            <a:ext cx="2038282" cy="48860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/>
              <a:t>fs2od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35C53A5-2374-455D-3668-81B04B100AB5}"/>
              </a:ext>
            </a:extLst>
          </p:cNvPr>
          <p:cNvCxnSpPr>
            <a:cxnSpLocks/>
            <a:stCxn id="23" idx="3"/>
            <a:endCxn id="18" idx="1"/>
          </p:cNvCxnSpPr>
          <p:nvPr/>
        </p:nvCxnSpPr>
        <p:spPr>
          <a:xfrm>
            <a:off x="7820813" y="4200364"/>
            <a:ext cx="1233949" cy="1"/>
          </a:xfrm>
          <a:prstGeom prst="straightConnector1">
            <a:avLst/>
          </a:prstGeom>
          <a:ln w="254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EF0CF26-94E7-B4D7-8CB1-597AA50710A1}"/>
              </a:ext>
            </a:extLst>
          </p:cNvPr>
          <p:cNvCxnSpPr>
            <a:cxnSpLocks/>
            <a:endCxn id="15" idx="0"/>
          </p:cNvCxnSpPr>
          <p:nvPr/>
        </p:nvCxnSpPr>
        <p:spPr>
          <a:xfrm flipH="1">
            <a:off x="4630665" y="4686754"/>
            <a:ext cx="1" cy="473135"/>
          </a:xfrm>
          <a:prstGeom prst="straightConnector1">
            <a:avLst/>
          </a:prstGeom>
          <a:ln w="25400" cap="flat" cmpd="sng" algn="ctr">
            <a:solidFill>
              <a:schemeClr val="accent3"/>
            </a:solidFill>
            <a:prstDash val="sysDash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8DDDD4C3-0FC6-C43B-49EC-A69E68EB13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4762" y="3894188"/>
            <a:ext cx="2449409" cy="612353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D4EA48C2-D1C8-6BBA-FEB4-6B0064F8FA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81743" y="2889143"/>
            <a:ext cx="1322428" cy="10050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448E1C-3A8D-5190-221D-F78A4C654F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22094" y="3809878"/>
            <a:ext cx="798719" cy="780971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39C6F3F-2E30-7CD9-5EF2-6903DB486B08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5082930" y="4189007"/>
            <a:ext cx="1939164" cy="11357"/>
          </a:xfrm>
          <a:prstGeom prst="straightConnector1">
            <a:avLst/>
          </a:prstGeom>
          <a:ln w="254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5A6E952-C1AB-9AF1-2BD8-84DB5E03B5F9}"/>
              </a:ext>
            </a:extLst>
          </p:cNvPr>
          <p:cNvSpPr txBox="1"/>
          <p:nvPr/>
        </p:nvSpPr>
        <p:spPr>
          <a:xfrm>
            <a:off x="7022094" y="4521942"/>
            <a:ext cx="1164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brno14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ABD6A7D-741C-521F-3D29-3C1AA8B38B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9669" y="2654987"/>
            <a:ext cx="2683568" cy="592089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CB5DF48-487D-EE5E-25FB-DA2106FE8096}"/>
              </a:ext>
            </a:extLst>
          </p:cNvPr>
          <p:cNvCxnSpPr>
            <a:cxnSpLocks/>
            <a:stCxn id="23" idx="0"/>
            <a:endCxn id="26" idx="2"/>
          </p:cNvCxnSpPr>
          <p:nvPr/>
        </p:nvCxnSpPr>
        <p:spPr>
          <a:xfrm flipH="1" flipV="1">
            <a:off x="7421453" y="3247076"/>
            <a:ext cx="1" cy="562802"/>
          </a:xfrm>
          <a:prstGeom prst="straightConnector1">
            <a:avLst/>
          </a:prstGeom>
          <a:ln w="25400" cap="flat" cmpd="sng" algn="ctr">
            <a:solidFill>
              <a:schemeClr val="accent3"/>
            </a:solidFill>
            <a:prstDash val="sysDash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5" name="TextovéPole 183">
            <a:extLst>
              <a:ext uri="{FF2B5EF4-FFF2-40B4-BE49-F238E27FC236}">
                <a16:creationId xmlns:a16="http://schemas.microsoft.com/office/drawing/2014/main" id="{6F12128F-3350-CD54-03EE-236151E1A1BB}"/>
              </a:ext>
            </a:extLst>
          </p:cNvPr>
          <p:cNvSpPr txBox="1"/>
          <p:nvPr/>
        </p:nvSpPr>
        <p:spPr>
          <a:xfrm>
            <a:off x="5576549" y="3816370"/>
            <a:ext cx="130281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600">
                <a:solidFill>
                  <a:srgbClr val="E53233"/>
                </a:solidFill>
                <a:latin typeface="+mn-lt"/>
              </a:rPr>
              <a:t>transfer</a:t>
            </a:r>
          </a:p>
        </p:txBody>
      </p:sp>
      <p:pic>
        <p:nvPicPr>
          <p:cNvPr id="36" name="Grafický objekt 184">
            <a:extLst>
              <a:ext uri="{FF2B5EF4-FFF2-40B4-BE49-F238E27FC236}">
                <a16:creationId xmlns:a16="http://schemas.microsoft.com/office/drawing/2014/main" id="{F0213C48-5C87-5E26-6B38-1B093FFA520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24427" t="4820" r="38368" b="84322"/>
          <a:stretch/>
        </p:blipFill>
        <p:spPr>
          <a:xfrm>
            <a:off x="5438407" y="3646162"/>
            <a:ext cx="835172" cy="2507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CC23E86-7D16-5375-9AD7-5B975789924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323" y="3458262"/>
            <a:ext cx="1135958" cy="1393323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6F0304A-22FB-36F6-F042-0A9F553D0412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971044" y="4154924"/>
            <a:ext cx="839519" cy="4382"/>
          </a:xfrm>
          <a:prstGeom prst="straightConnector1">
            <a:avLst/>
          </a:prstGeom>
          <a:ln w="254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D27FA493-58D1-1C60-3160-A8B0936637FA}"/>
              </a:ext>
            </a:extLst>
          </p:cNvPr>
          <p:cNvSpPr txBox="1"/>
          <p:nvPr/>
        </p:nvSpPr>
        <p:spPr>
          <a:xfrm>
            <a:off x="3269967" y="3753466"/>
            <a:ext cx="750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CIFS</a:t>
            </a:r>
          </a:p>
        </p:txBody>
      </p:sp>
    </p:spTree>
    <p:extLst>
      <p:ext uri="{BB962C8B-B14F-4D97-AF65-F5344CB8AC3E}">
        <p14:creationId xmlns:p14="http://schemas.microsoft.com/office/powerpoint/2010/main" val="3952925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740F80-5C55-09FB-BDF3-0CD70DEE6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CF PLANTS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863E83-7D5A-B0D9-A483-1E89083F1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633F5E2-1995-9313-26E3-243FEEF9DFBA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1" b="1176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861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90FDD-36A5-6F06-688E-D80B77C0C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4550"/>
          </a:xfrm>
        </p:spPr>
        <p:txBody>
          <a:bodyPr anchor="t">
            <a:normAutofit/>
          </a:bodyPr>
          <a:lstStyle/>
          <a:p>
            <a:r>
              <a:rPr lang="cs-CZ"/>
              <a:t>CF PLANTS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610A6B0-D10C-C55C-8B8D-0CF46B7F7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891"/>
            <a:ext cx="10515600" cy="4487324"/>
          </a:xfrm>
        </p:spPr>
        <p:txBody>
          <a:bodyPr/>
          <a:lstStyle/>
          <a:p>
            <a:r>
              <a:rPr lang="cs-CZ"/>
              <a:t>Předání výsledků uživatelům</a:t>
            </a:r>
          </a:p>
          <a:p>
            <a:r>
              <a:rPr lang="cs-CZ"/>
              <a:t>Úvahy o repozitáři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9723D-1B79-F9F9-597B-8CDED93EF0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3" y="6356350"/>
            <a:ext cx="4114800" cy="365125"/>
          </a:xfrm>
        </p:spPr>
        <p:txBody>
          <a:bodyPr anchor="ctr">
            <a:normAutofit fontScale="85000" lnSpcReduction="10000"/>
          </a:bodyPr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sz="1800" kern="1200">
                <a:solidFill>
                  <a:srgbClr val="FFFFFF"/>
                </a:solidFill>
                <a:effectLst/>
                <a:latin typeface="Muni Bold" panose="020B0604020202020204" charset="-18"/>
                <a:ea typeface="+mn-ea"/>
                <a:cs typeface="+mn-cs"/>
              </a:rPr>
              <a:t>SITSEM 2023 (14.9.2023 Telč)</a:t>
            </a:r>
            <a:endParaRPr lang="cs-CZ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4364D-866B-A152-9222-26BAA2D0B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179248E-A2BE-4DDC-8C2D-3AE2F36B43AD}" type="slidenum">
              <a:rPr lang="cs-CZ" smtClean="0"/>
              <a:pPr>
                <a:spcAft>
                  <a:spcPts val="600"/>
                </a:spcAft>
              </a:pPr>
              <a:t>16</a:t>
            </a:fld>
            <a:endParaRPr lang="cs-CZ"/>
          </a:p>
        </p:txBody>
      </p:sp>
      <p:grpSp>
        <p:nvGrpSpPr>
          <p:cNvPr id="8" name="Skupina 8">
            <a:extLst>
              <a:ext uri="{FF2B5EF4-FFF2-40B4-BE49-F238E27FC236}">
                <a16:creationId xmlns:a16="http://schemas.microsoft.com/office/drawing/2014/main" id="{616556D2-88F4-BBAF-7710-93B2D2CAF0F9}"/>
              </a:ext>
            </a:extLst>
          </p:cNvPr>
          <p:cNvGrpSpPr/>
          <p:nvPr/>
        </p:nvGrpSpPr>
        <p:grpSpPr>
          <a:xfrm>
            <a:off x="1682265" y="3602448"/>
            <a:ext cx="1429792" cy="1671276"/>
            <a:chOff x="6159728" y="2045248"/>
            <a:chExt cx="1076739" cy="1332375"/>
          </a:xfrm>
        </p:grpSpPr>
        <p:pic>
          <p:nvPicPr>
            <p:cNvPr id="10" name="Obrázek 10" descr="Obsah obrázku nábytek, stůl&#10;&#10;Popis byl vytvořen automaticky">
              <a:extLst>
                <a:ext uri="{FF2B5EF4-FFF2-40B4-BE49-F238E27FC236}">
                  <a16:creationId xmlns:a16="http://schemas.microsoft.com/office/drawing/2014/main" id="{21E624E4-6F10-3F79-D89C-A3E6C7749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9728" y="2045248"/>
              <a:ext cx="863379" cy="1332375"/>
            </a:xfrm>
            <a:prstGeom prst="rect">
              <a:avLst/>
            </a:prstGeom>
          </p:spPr>
        </p:pic>
        <p:pic>
          <p:nvPicPr>
            <p:cNvPr id="11" name="Obrázek 11">
              <a:extLst>
                <a:ext uri="{FF2B5EF4-FFF2-40B4-BE49-F238E27FC236}">
                  <a16:creationId xmlns:a16="http://schemas.microsoft.com/office/drawing/2014/main" id="{448878C0-F2F2-745C-7E3B-4E8D03F07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1524" y="2733456"/>
              <a:ext cx="604943" cy="611665"/>
            </a:xfrm>
            <a:prstGeom prst="rect">
              <a:avLst/>
            </a:prstGeom>
          </p:spPr>
        </p:pic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731B114-4E3B-A13B-B434-E52288F2819B}"/>
              </a:ext>
            </a:extLst>
          </p:cNvPr>
          <p:cNvCxnSpPr>
            <a:cxnSpLocks/>
            <a:stCxn id="10" idx="3"/>
            <a:endCxn id="29" idx="1"/>
          </p:cNvCxnSpPr>
          <p:nvPr/>
        </p:nvCxnSpPr>
        <p:spPr>
          <a:xfrm flipV="1">
            <a:off x="2828738" y="4411555"/>
            <a:ext cx="1761722" cy="26531"/>
          </a:xfrm>
          <a:prstGeom prst="straightConnector1">
            <a:avLst/>
          </a:prstGeom>
          <a:ln w="254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709C9CCF-7B7F-C56E-80E9-855711ECA5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0911" y="2976939"/>
            <a:ext cx="2683568" cy="592089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5F86894-3AA5-E52B-569E-094A2016D9A0}"/>
              </a:ext>
            </a:extLst>
          </p:cNvPr>
          <p:cNvCxnSpPr>
            <a:cxnSpLocks/>
            <a:stCxn id="29" idx="0"/>
            <a:endCxn id="14" idx="2"/>
          </p:cNvCxnSpPr>
          <p:nvPr/>
        </p:nvCxnSpPr>
        <p:spPr>
          <a:xfrm flipV="1">
            <a:off x="4989820" y="3569028"/>
            <a:ext cx="2875" cy="452041"/>
          </a:xfrm>
          <a:prstGeom prst="straightConnector1">
            <a:avLst/>
          </a:prstGeom>
          <a:ln w="25400" cap="flat" cmpd="sng" algn="ctr">
            <a:solidFill>
              <a:schemeClr val="accent3"/>
            </a:solidFill>
            <a:prstDash val="sysDash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56BFA28-334B-53A8-8434-D7D278333045}"/>
              </a:ext>
            </a:extLst>
          </p:cNvPr>
          <p:cNvSpPr/>
          <p:nvPr/>
        </p:nvSpPr>
        <p:spPr>
          <a:xfrm>
            <a:off x="3970678" y="5332056"/>
            <a:ext cx="2038282" cy="48860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/>
              <a:t>fs2od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5BF7A57-B91E-ACEF-C514-22DFC390BE28}"/>
              </a:ext>
            </a:extLst>
          </p:cNvPr>
          <p:cNvCxnSpPr>
            <a:cxnSpLocks/>
            <a:stCxn id="29" idx="2"/>
            <a:endCxn id="16" idx="0"/>
          </p:cNvCxnSpPr>
          <p:nvPr/>
        </p:nvCxnSpPr>
        <p:spPr>
          <a:xfrm flipH="1">
            <a:off x="4989819" y="4802040"/>
            <a:ext cx="1" cy="530016"/>
          </a:xfrm>
          <a:prstGeom prst="straightConnector1">
            <a:avLst/>
          </a:prstGeom>
          <a:ln w="25400" cap="flat" cmpd="sng" algn="ctr">
            <a:solidFill>
              <a:schemeClr val="accent3"/>
            </a:solidFill>
            <a:prstDash val="sysDash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CD86771B-4203-9F3E-F5CD-2A3F6FCAB5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0634" y="4191885"/>
            <a:ext cx="2449409" cy="612353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250FC6F9-44BD-7FFC-94A2-B36B42D392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67615" y="3186840"/>
            <a:ext cx="1322428" cy="1005045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C79C92C-A028-4509-AE57-DFF6DD7F009B}"/>
              </a:ext>
            </a:extLst>
          </p:cNvPr>
          <p:cNvCxnSpPr>
            <a:cxnSpLocks/>
          </p:cNvCxnSpPr>
          <p:nvPr/>
        </p:nvCxnSpPr>
        <p:spPr>
          <a:xfrm>
            <a:off x="5425082" y="4472169"/>
            <a:ext cx="1939164" cy="11357"/>
          </a:xfrm>
          <a:prstGeom prst="straightConnector1">
            <a:avLst/>
          </a:prstGeom>
          <a:ln w="254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28D0C16-3F06-6370-7F0F-FC063276EE40}"/>
              </a:ext>
            </a:extLst>
          </p:cNvPr>
          <p:cNvSpPr txBox="1"/>
          <p:nvPr/>
        </p:nvSpPr>
        <p:spPr>
          <a:xfrm>
            <a:off x="3280852" y="4031832"/>
            <a:ext cx="750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SMB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B8E898E-3DDA-8B48-E157-CB418603F8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0460" y="4021069"/>
            <a:ext cx="798719" cy="78097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F524E5A-7883-7478-2A70-C83471D48D1C}"/>
              </a:ext>
            </a:extLst>
          </p:cNvPr>
          <p:cNvSpPr txBox="1"/>
          <p:nvPr/>
        </p:nvSpPr>
        <p:spPr>
          <a:xfrm>
            <a:off x="5089472" y="3782332"/>
            <a:ext cx="1164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hsm1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6CCCB1E-CDD4-EA4E-95F9-5E52293D85D2}"/>
              </a:ext>
            </a:extLst>
          </p:cNvPr>
          <p:cNvSpPr txBox="1"/>
          <p:nvPr/>
        </p:nvSpPr>
        <p:spPr>
          <a:xfrm>
            <a:off x="1619075" y="5257013"/>
            <a:ext cx="1379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err="1"/>
              <a:t>Operators</a:t>
            </a:r>
            <a:endParaRPr lang="cs-CZ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97FA704-6624-81FB-9F04-542AA6C674DD}"/>
              </a:ext>
            </a:extLst>
          </p:cNvPr>
          <p:cNvSpPr txBox="1"/>
          <p:nvPr/>
        </p:nvSpPr>
        <p:spPr>
          <a:xfrm>
            <a:off x="8262845" y="4815418"/>
            <a:ext cx="1379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err="1"/>
              <a:t>Users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0381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740F80-5C55-09FB-BDF3-0CD70DEE6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CF MAFIL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863E83-7D5A-B0D9-A483-1E89083F1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8DCB7E9-CA1F-AC27-2ABA-A2C260E2F734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" t="915" r="35011" b="-915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988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8A97A-6436-24BF-9987-177EC4E7AC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2" y="6356350"/>
            <a:ext cx="4504807" cy="365125"/>
          </a:xfrm>
        </p:spPr>
        <p:txBody>
          <a:bodyPr/>
          <a:lstStyle/>
          <a:p>
            <a:r>
              <a:rPr lang="cs-CZ"/>
              <a:t>SITSEM 2023 (14.9.2023 Telč)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CE5F76-44D5-8A36-D4D4-054072118A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18</a:t>
            </a:fld>
            <a:endParaRPr lang="cs-CZ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06857A-26DA-AA08-6C80-B4269AFC6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205" y="915073"/>
            <a:ext cx="9459589" cy="5216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2E9746-FEAF-F24B-AFB6-3722F9E85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CF MAFIL</a:t>
            </a:r>
          </a:p>
        </p:txBody>
      </p:sp>
    </p:spTree>
    <p:extLst>
      <p:ext uri="{BB962C8B-B14F-4D97-AF65-F5344CB8AC3E}">
        <p14:creationId xmlns:p14="http://schemas.microsoft.com/office/powerpoint/2010/main" val="899403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8DE5D884-6C0F-99C9-CF2A-F855037A55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6" r="14688"/>
          <a:stretch/>
        </p:blipFill>
        <p:spPr>
          <a:xfrm>
            <a:off x="6096000" y="0"/>
            <a:ext cx="60960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8A087FC-5B9C-E819-902A-82C94E183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Projekt RELIEVE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5D2EA7-8F5B-8236-D7F8-FB1A53558B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1475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4C096-8DC9-E0E1-A15C-9011AD9C8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 mně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33C90-BB52-BCAF-CD3A-36AE22EEC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/>
              <a:t>Studium FI MU (2009 – 2014)</a:t>
            </a:r>
          </a:p>
          <a:p>
            <a:r>
              <a:rPr lang="cs-CZ"/>
              <a:t>Studium ÚSI VUT (2014 – 2016)</a:t>
            </a:r>
          </a:p>
          <a:p>
            <a:r>
              <a:rPr lang="cs-CZ"/>
              <a:t>Centrum dopravního výzkumu (2014 – 2017)</a:t>
            </a:r>
          </a:p>
          <a:p>
            <a:r>
              <a:rPr lang="cs-CZ"/>
              <a:t>CESNET – </a:t>
            </a:r>
            <a:r>
              <a:rPr lang="cs-CZ" err="1"/>
              <a:t>MetaCentrum</a:t>
            </a:r>
            <a:r>
              <a:rPr lang="cs-CZ"/>
              <a:t> (2015 – 2023)</a:t>
            </a:r>
          </a:p>
          <a:p>
            <a:pPr lvl="1"/>
            <a:r>
              <a:rPr lang="cs-CZ"/>
              <a:t>Podpora uživatelů - výzkumné spolupráce</a:t>
            </a:r>
          </a:p>
          <a:p>
            <a:r>
              <a:rPr lang="cs-CZ"/>
              <a:t>ÚVT MU (od 2017)</a:t>
            </a:r>
          </a:p>
          <a:p>
            <a:pPr lvl="1"/>
            <a:r>
              <a:rPr lang="cs-CZ"/>
              <a:t>Vývojář IT</a:t>
            </a:r>
          </a:p>
          <a:p>
            <a:r>
              <a:rPr lang="cs-CZ"/>
              <a:t>Doktorské studium </a:t>
            </a:r>
            <a:r>
              <a:rPr lang="cs-CZ" err="1"/>
              <a:t>PřF</a:t>
            </a:r>
            <a:r>
              <a:rPr lang="cs-CZ"/>
              <a:t> MU (od 2023)</a:t>
            </a:r>
          </a:p>
          <a:p>
            <a:r>
              <a:rPr lang="cs-CZ"/>
              <a:t>CESNET – Datová úložiště (od 2023)</a:t>
            </a:r>
          </a:p>
          <a:p>
            <a:pPr lvl="1"/>
            <a:r>
              <a:rPr lang="cs-CZ"/>
              <a:t>Systémy pro </a:t>
            </a:r>
            <a:r>
              <a:rPr lang="en-US" dirty="0" err="1"/>
              <a:t>spr</a:t>
            </a:r>
            <a:r>
              <a:rPr lang="cs-CZ" dirty="0" err="1"/>
              <a:t>ávu</a:t>
            </a:r>
            <a:r>
              <a:rPr lang="cs-CZ"/>
              <a:t> dat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ED2C42-9164-8B4E-478F-E34E890430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2" y="6356350"/>
            <a:ext cx="4636887" cy="365125"/>
          </a:xfrm>
        </p:spPr>
        <p:txBody>
          <a:bodyPr/>
          <a:lstStyle/>
          <a:p>
            <a:r>
              <a:rPr lang="cs-CZ"/>
              <a:t>SITSEM 2023 (14.9.2023 Telč)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C8ABE-1401-0CB5-E89B-A91DC19B5F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39064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6EE17-521F-4F8D-7DD3-D3953C630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Projekt RELIEVE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8E484-ADB7-FFC7-4EDE-EDF004C80F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Výzkum neurologických nemocí</a:t>
            </a:r>
          </a:p>
          <a:p>
            <a:r>
              <a:rPr lang="cs-CZ"/>
              <a:t>Návrh datového </a:t>
            </a:r>
            <a:r>
              <a:rPr lang="cs-CZ" err="1"/>
              <a:t>workflow</a:t>
            </a:r>
            <a:r>
              <a:rPr lang="cs-CZ"/>
              <a:t> (EEG data)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164469-EC42-BAFD-098E-D7339DD4E2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2" y="6356350"/>
            <a:ext cx="5175367" cy="365125"/>
          </a:xfrm>
        </p:spPr>
        <p:txBody>
          <a:bodyPr/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sz="1800" kern="1200">
                <a:solidFill>
                  <a:srgbClr val="FFFFFF"/>
                </a:solidFill>
                <a:effectLst/>
                <a:latin typeface="Muni Bold" panose="020B0604020202020204" charset="-18"/>
                <a:ea typeface="+mn-ea"/>
                <a:cs typeface="+mn-cs"/>
              </a:rPr>
              <a:t>SITSEM 2023 (14.9.2023 Telč)</a:t>
            </a:r>
            <a:endParaRPr lang="cs-CZ">
              <a:effectLst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8EAAB0-80F3-70A7-7FB1-A1BC24E568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20</a:t>
            </a:fld>
            <a:endParaRPr lang="cs-CZ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E068362-EC1F-FA91-3344-79FC6417472E}"/>
              </a:ext>
            </a:extLst>
          </p:cNvPr>
          <p:cNvCxnSpPr>
            <a:cxnSpLocks/>
            <a:stCxn id="25" idx="2"/>
            <a:endCxn id="23" idx="0"/>
          </p:cNvCxnSpPr>
          <p:nvPr/>
        </p:nvCxnSpPr>
        <p:spPr>
          <a:xfrm flipH="1">
            <a:off x="2472844" y="3688048"/>
            <a:ext cx="9800" cy="259985"/>
          </a:xfrm>
          <a:prstGeom prst="straightConnector1">
            <a:avLst/>
          </a:prstGeom>
          <a:ln w="254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A15FE9E-041E-26ED-10DB-2A367CD837D9}"/>
              </a:ext>
            </a:extLst>
          </p:cNvPr>
          <p:cNvCxnSpPr>
            <a:cxnSpLocks/>
          </p:cNvCxnSpPr>
          <p:nvPr/>
        </p:nvCxnSpPr>
        <p:spPr>
          <a:xfrm>
            <a:off x="7166558" y="4215773"/>
            <a:ext cx="428370" cy="0"/>
          </a:xfrm>
          <a:prstGeom prst="straightConnector1">
            <a:avLst/>
          </a:prstGeom>
          <a:ln w="254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12F340A2-6088-2404-6C8B-7C2CC6C02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5799" y="3821033"/>
            <a:ext cx="798719" cy="7809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F8DA133-28A5-BBF8-1995-BD872BE43C66}"/>
              </a:ext>
            </a:extLst>
          </p:cNvPr>
          <p:cNvSpPr txBox="1"/>
          <p:nvPr/>
        </p:nvSpPr>
        <p:spPr>
          <a:xfrm>
            <a:off x="7525649" y="3531384"/>
            <a:ext cx="952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/>
              <a:t>ÚVT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EC7436-10B5-F925-07F2-EAE765AA160C}"/>
              </a:ext>
            </a:extLst>
          </p:cNvPr>
          <p:cNvSpPr txBox="1"/>
          <p:nvPr/>
        </p:nvSpPr>
        <p:spPr>
          <a:xfrm>
            <a:off x="8933092" y="4498846"/>
            <a:ext cx="211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err="1"/>
              <a:t>European</a:t>
            </a:r>
            <a:r>
              <a:rPr lang="cs-CZ"/>
              <a:t> </a:t>
            </a:r>
            <a:r>
              <a:rPr lang="cs-CZ" err="1"/>
              <a:t>Partners</a:t>
            </a:r>
            <a:endParaRPr lang="cs-CZ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C0AAD20-68B7-8CD2-C84C-747715672D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" r="62966"/>
          <a:stretch/>
        </p:blipFill>
        <p:spPr>
          <a:xfrm>
            <a:off x="834325" y="3948033"/>
            <a:ext cx="3277038" cy="620953"/>
          </a:xfrm>
          <a:prstGeom prst="rect">
            <a:avLst/>
          </a:prstGeom>
        </p:spPr>
      </p:pic>
      <p:pic>
        <p:nvPicPr>
          <p:cNvPr id="25" name="Picture 24" descr="A red and white logo&#10;&#10;Description automatically generated">
            <a:extLst>
              <a:ext uri="{FF2B5EF4-FFF2-40B4-BE49-F238E27FC236}">
                <a16:creationId xmlns:a16="http://schemas.microsoft.com/office/drawing/2014/main" id="{D57B80A4-F49C-0DA4-7D30-40A3CCA3F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991" y="2920016"/>
            <a:ext cx="1615306" cy="7680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3653E79-0AC4-3DD5-3018-436C4F1CEF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3382" y="4043510"/>
            <a:ext cx="2599527" cy="429997"/>
          </a:xfrm>
          <a:prstGeom prst="rect">
            <a:avLst/>
          </a:prstGeom>
        </p:spPr>
      </p:pic>
      <p:pic>
        <p:nvPicPr>
          <p:cNvPr id="31" name="Picture 30" descr="A computer screen shot of a gear and a blue box&#10;&#10;Description automatically generated with medium confidence">
            <a:extLst>
              <a:ext uri="{FF2B5EF4-FFF2-40B4-BE49-F238E27FC236}">
                <a16:creationId xmlns:a16="http://schemas.microsoft.com/office/drawing/2014/main" id="{9031F093-B765-F612-A0DE-02FACC16A3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496" y="3211773"/>
            <a:ext cx="896848" cy="896848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F6F5B52-E24A-ECCF-5D52-60659A882D4A}"/>
              </a:ext>
            </a:extLst>
          </p:cNvPr>
          <p:cNvCxnSpPr>
            <a:cxnSpLocks/>
            <a:stCxn id="23" idx="3"/>
            <a:endCxn id="29" idx="1"/>
          </p:cNvCxnSpPr>
          <p:nvPr/>
        </p:nvCxnSpPr>
        <p:spPr>
          <a:xfrm flipV="1">
            <a:off x="4111363" y="4258509"/>
            <a:ext cx="442019" cy="1"/>
          </a:xfrm>
          <a:prstGeom prst="straightConnector1">
            <a:avLst/>
          </a:prstGeom>
          <a:ln w="254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2ED08453-B822-96E9-2BD0-8C26028E63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6780" y="3886493"/>
            <a:ext cx="2449409" cy="612353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5A37EC11-E7A7-D61E-D8FA-A4E20516EE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63761" y="2881448"/>
            <a:ext cx="1322428" cy="1005045"/>
          </a:xfrm>
          <a:prstGeom prst="rect">
            <a:avLst/>
          </a:prstGeom>
        </p:spPr>
      </p:pic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FF8B618-CD9E-B333-311E-18E4D423C353}"/>
              </a:ext>
            </a:extLst>
          </p:cNvPr>
          <p:cNvCxnSpPr>
            <a:cxnSpLocks/>
          </p:cNvCxnSpPr>
          <p:nvPr/>
        </p:nvCxnSpPr>
        <p:spPr>
          <a:xfrm>
            <a:off x="8373004" y="4197657"/>
            <a:ext cx="428370" cy="0"/>
          </a:xfrm>
          <a:prstGeom prst="straightConnector1">
            <a:avLst/>
          </a:prstGeom>
          <a:ln w="254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281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DA6310-D368-D2BE-4827-B31AE29AD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Maj data bez metadat smysl?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F12EFE-3799-9EC6-7046-20ABAE503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25908"/>
            <a:ext cx="7570278" cy="741872"/>
          </a:xfrm>
        </p:spPr>
        <p:txBody>
          <a:bodyPr>
            <a:normAutofit/>
          </a:bodyPr>
          <a:lstStyle/>
          <a:p>
            <a:r>
              <a:rPr lang="en-US" sz="3200"/>
              <a:t>Adri</a:t>
            </a:r>
            <a:r>
              <a:rPr lang="sk-SK" sz="3200" err="1"/>
              <a:t>án</a:t>
            </a:r>
            <a:r>
              <a:rPr lang="sk-SK" sz="3200"/>
              <a:t> Rošinec</a:t>
            </a:r>
            <a:endParaRPr lang="en-US" sz="3200"/>
          </a:p>
        </p:txBody>
      </p:sp>
      <p:sp>
        <p:nvSpPr>
          <p:cNvPr id="2" name="Zástupný objekt pre pätu 3">
            <a:extLst>
              <a:ext uri="{FF2B5EF4-FFF2-40B4-BE49-F238E27FC236}">
                <a16:creationId xmlns:a16="http://schemas.microsoft.com/office/drawing/2014/main" id="{837415DF-3ED7-76EA-85C7-AB196C4001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3" y="6356350"/>
            <a:ext cx="4983280" cy="365125"/>
          </a:xfrm>
        </p:spPr>
        <p:txBody>
          <a:bodyPr/>
          <a:lstStyle/>
          <a:p>
            <a:r>
              <a:rPr lang="cs-CZ"/>
              <a:t>SITSEM 2023 (14.9.2023 Telč)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2252CF-183A-796E-DCDF-A6A562CF98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21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5634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4C096-8DC9-E0E1-A15C-9011AD9C8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 mně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33C90-BB52-BCAF-CD3A-36AE22EEC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Studium FI MU (201</a:t>
            </a:r>
            <a:r>
              <a:rPr lang="en-GB" dirty="0"/>
              <a:t>7</a:t>
            </a:r>
            <a:r>
              <a:rPr lang="cs-CZ" dirty="0"/>
              <a:t> – 2022)</a:t>
            </a:r>
          </a:p>
          <a:p>
            <a:r>
              <a:rPr lang="cs-CZ" dirty="0"/>
              <a:t>ÚVT MU (od 2018)</a:t>
            </a:r>
          </a:p>
          <a:p>
            <a:pPr lvl="1"/>
            <a:r>
              <a:rPr lang="cs-CZ" dirty="0" err="1"/>
              <a:t>WinAdmin</a:t>
            </a:r>
            <a:r>
              <a:rPr lang="cs-CZ" dirty="0"/>
              <a:t>, identity, cloud, e-</a:t>
            </a:r>
            <a:r>
              <a:rPr lang="cs-CZ" dirty="0" err="1"/>
              <a:t>infra</a:t>
            </a:r>
            <a:r>
              <a:rPr lang="cs-CZ" dirty="0"/>
              <a:t>, </a:t>
            </a:r>
            <a:r>
              <a:rPr lang="cs-CZ" dirty="0" err="1"/>
              <a:t>coffee</a:t>
            </a:r>
            <a:r>
              <a:rPr lang="cs-CZ" dirty="0"/>
              <a:t>, ...</a:t>
            </a:r>
          </a:p>
          <a:p>
            <a:r>
              <a:rPr lang="cs-CZ" dirty="0"/>
              <a:t>Doktorské studium </a:t>
            </a:r>
            <a:r>
              <a:rPr lang="cs-CZ" dirty="0" err="1"/>
              <a:t>PřF</a:t>
            </a:r>
            <a:r>
              <a:rPr lang="cs-CZ" dirty="0"/>
              <a:t> MU (od 2023)</a:t>
            </a:r>
          </a:p>
          <a:p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ED2C42-9164-8B4E-478F-E34E890430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SITSEM 2023 (14.9.2023 Telč)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C8ABE-1401-0CB5-E89B-A91DC19B5F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39899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95ACB3B-A186-089E-AFE0-7AADDA044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Co</a:t>
            </a:r>
            <a:r>
              <a:rPr lang="sk-SK" dirty="0"/>
              <a:t> </a:t>
            </a:r>
            <a:r>
              <a:rPr lang="sk-SK" dirty="0" err="1"/>
              <a:t>jsou</a:t>
            </a:r>
            <a:r>
              <a:rPr lang="sk-SK" dirty="0"/>
              <a:t> </a:t>
            </a:r>
            <a:r>
              <a:rPr lang="sk-SK" dirty="0" err="1"/>
              <a:t>data</a:t>
            </a:r>
            <a:r>
              <a:rPr lang="sk-SK" dirty="0"/>
              <a:t>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30535D-8ED6-7B3A-D511-16A93D36B1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Súbor informácií, faktov</a:t>
            </a:r>
            <a:endParaRPr lang="en-GB" dirty="0"/>
          </a:p>
          <a:p>
            <a:r>
              <a:rPr lang="sk-SK" dirty="0"/>
              <a:t>Reprezentované v</a:t>
            </a:r>
            <a:r>
              <a:rPr lang="en-GB" dirty="0"/>
              <a:t> </a:t>
            </a:r>
            <a:r>
              <a:rPr lang="sk-SK" dirty="0"/>
              <a:t>š</a:t>
            </a:r>
            <a:r>
              <a:rPr lang="en-GB" dirty="0" err="1"/>
              <a:t>trukturovan</a:t>
            </a:r>
            <a:r>
              <a:rPr lang="sk-SK" dirty="0"/>
              <a:t>ej alebo </a:t>
            </a:r>
            <a:r>
              <a:rPr lang="en-GB" dirty="0"/>
              <a:t>ne</a:t>
            </a:r>
            <a:r>
              <a:rPr lang="sk-SK" dirty="0"/>
              <a:t>š</a:t>
            </a:r>
            <a:r>
              <a:rPr lang="en-GB" dirty="0" err="1"/>
              <a:t>trukturovane</a:t>
            </a:r>
            <a:r>
              <a:rPr lang="sk-SK" dirty="0"/>
              <a:t>j</a:t>
            </a:r>
            <a:r>
              <a:rPr lang="en-GB" dirty="0"/>
              <a:t> </a:t>
            </a:r>
            <a:r>
              <a:rPr lang="en-GB" dirty="0" err="1"/>
              <a:t>podobe</a:t>
            </a:r>
            <a:endParaRPr lang="en-GB" dirty="0"/>
          </a:p>
          <a:p>
            <a:r>
              <a:rPr lang="en-GB" dirty="0" err="1"/>
              <a:t>Napr</a:t>
            </a:r>
            <a:r>
              <a:rPr lang="en-GB" dirty="0"/>
              <a:t>. </a:t>
            </a:r>
            <a:r>
              <a:rPr lang="en-GB" dirty="0" err="1"/>
              <a:t>obr</a:t>
            </a:r>
            <a:r>
              <a:rPr lang="sk-SK" dirty="0" err="1"/>
              <a:t>ázok</a:t>
            </a:r>
            <a:r>
              <a:rPr lang="sk-SK" dirty="0"/>
              <a:t>, zvuková stopa, tabuľky, ...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F3E0A4-2BA5-211A-863A-68BE932C1A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998"/>
          <a:stretch/>
        </p:blipFill>
        <p:spPr>
          <a:xfrm>
            <a:off x="2475452" y="3766911"/>
            <a:ext cx="2475452" cy="2442520"/>
          </a:xfrm>
          <a:prstGeom prst="rect">
            <a:avLst/>
          </a:prstGeom>
        </p:spPr>
      </p:pic>
      <p:pic>
        <p:nvPicPr>
          <p:cNvPr id="12" name="Picture 11" descr="A close-up of a brain&#10;&#10;Description automatically generated">
            <a:extLst>
              <a:ext uri="{FF2B5EF4-FFF2-40B4-BE49-F238E27FC236}">
                <a16:creationId xmlns:a16="http://schemas.microsoft.com/office/drawing/2014/main" id="{3DEA788C-6C5C-8AAE-BB19-A3483FFD12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4" r="334" b="1332"/>
          <a:stretch/>
        </p:blipFill>
        <p:spPr>
          <a:xfrm>
            <a:off x="4950904" y="3766911"/>
            <a:ext cx="2475452" cy="24425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BF4883-61B1-0A20-A9D5-AB6ACBA8A5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63" r="-12294" b="13847"/>
          <a:stretch/>
        </p:blipFill>
        <p:spPr>
          <a:xfrm>
            <a:off x="7426356" y="3766911"/>
            <a:ext cx="2571750" cy="244251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F6871A-2427-3530-7BB3-23E3E22AB9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SITSEM 2023 (14.9.2023 Telč)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42CB71-9B4B-F983-970E-7DC7901544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23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1779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9190D-24F5-7DF3-CBC8-A936DC977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 </a:t>
            </a:r>
            <a:r>
              <a:rPr lang="sk-SK" dirty="0" err="1"/>
              <a:t>metadata</a:t>
            </a:r>
            <a:r>
              <a:rPr lang="sk-SK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32CF8-6258-D51E-A4A4-CE3DED239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Doprovodné</a:t>
            </a:r>
            <a:r>
              <a:rPr lang="sk-SK" dirty="0"/>
              <a:t> informácie</a:t>
            </a:r>
          </a:p>
          <a:p>
            <a:r>
              <a:rPr lang="sk-SK" dirty="0"/>
              <a:t>Pomáhajú pochopiť kontext a detaily </a:t>
            </a:r>
            <a:r>
              <a:rPr lang="sk-SK" dirty="0" err="1"/>
              <a:t>datasetu</a:t>
            </a:r>
            <a:endParaRPr lang="sk-SK" dirty="0"/>
          </a:p>
          <a:p>
            <a:pPr lvl="1"/>
            <a:r>
              <a:rPr lang="sk-SK" dirty="0"/>
              <a:t>Dátum vytvorenia</a:t>
            </a:r>
          </a:p>
          <a:p>
            <a:pPr lvl="1"/>
            <a:r>
              <a:rPr lang="sk-SK" dirty="0"/>
              <a:t>Veľkosť</a:t>
            </a:r>
          </a:p>
          <a:p>
            <a:pPr lvl="1"/>
            <a:r>
              <a:rPr lang="sk-SK" dirty="0"/>
              <a:t>Lokalita</a:t>
            </a:r>
          </a:p>
          <a:p>
            <a:pPr lvl="1"/>
            <a:r>
              <a:rPr lang="sk-SK" dirty="0"/>
              <a:t>Typ/formát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2B55CF-61B0-ECCE-2687-C80C31D2C1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sz="1600" kern="1200">
                <a:solidFill>
                  <a:srgbClr val="FFFFFF"/>
                </a:solidFill>
                <a:effectLst/>
                <a:latin typeface="Muni Bold" panose="020B0604020202020204" charset="-18"/>
                <a:ea typeface="+mn-ea"/>
                <a:cs typeface="+mn-cs"/>
              </a:rPr>
              <a:t>SITSEM 2023 (14.9.2023 Telč)</a:t>
            </a:r>
            <a:endParaRPr lang="cs-CZ">
              <a:effectLst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1ED498-10C2-D706-C12D-C0BC8B971E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24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7879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B1B6E-15F0-2486-F3C9-CB651FF61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A8E37-33E6-DD40-C0F2-2CC288948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5163" y="2883244"/>
            <a:ext cx="2671119" cy="29999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1800" dirty="0" err="1"/>
              <a:t>Creation</a:t>
            </a:r>
            <a:r>
              <a:rPr lang="sk-SK" sz="1800" dirty="0"/>
              <a:t>: 19.02.2023</a:t>
            </a:r>
          </a:p>
          <a:p>
            <a:pPr marL="0" indent="0">
              <a:buNone/>
            </a:pPr>
            <a:r>
              <a:rPr lang="sk-SK" sz="1800" dirty="0"/>
              <a:t>Device: Samsung SM-S906B</a:t>
            </a:r>
            <a:br>
              <a:rPr lang="sk-SK" sz="1800" dirty="0"/>
            </a:br>
            <a:r>
              <a:rPr lang="sk-SK" sz="1800" dirty="0"/>
              <a:t>f/1.8 1/25sec ISO 640 No-Flash</a:t>
            </a:r>
          </a:p>
          <a:p>
            <a:pPr marL="0" indent="0">
              <a:buNone/>
            </a:pPr>
            <a:r>
              <a:rPr lang="sk-SK" sz="1800" dirty="0" err="1"/>
              <a:t>Location</a:t>
            </a:r>
            <a:r>
              <a:rPr lang="sk-SK" sz="1800" dirty="0"/>
              <a:t>: </a:t>
            </a:r>
            <a:r>
              <a:rPr lang="sk-SK" sz="1800" dirty="0" err="1"/>
              <a:t>Kavárna</a:t>
            </a:r>
            <a:r>
              <a:rPr lang="sk-SK" sz="1800" dirty="0"/>
              <a:t> </a:t>
            </a:r>
            <a:r>
              <a:rPr lang="sk-SK" sz="1800" dirty="0" err="1"/>
              <a:t>Pelíšek</a:t>
            </a:r>
            <a:r>
              <a:rPr lang="sk-SK" sz="1800" dirty="0"/>
              <a:t>, </a:t>
            </a:r>
            <a:r>
              <a:rPr lang="sk-SK" sz="1800" dirty="0" err="1"/>
              <a:t>tř</a:t>
            </a:r>
            <a:r>
              <a:rPr lang="sk-SK" sz="1800" dirty="0"/>
              <a:t>. Kpt. </a:t>
            </a:r>
            <a:r>
              <a:rPr lang="sk-SK" sz="1800" dirty="0" err="1"/>
              <a:t>Jaroše</a:t>
            </a:r>
            <a:r>
              <a:rPr lang="sk-SK" sz="1800" dirty="0"/>
              <a:t>, Brno, CZ</a:t>
            </a:r>
          </a:p>
          <a:p>
            <a:pPr marL="0" indent="0">
              <a:buNone/>
            </a:pPr>
            <a:endParaRPr lang="sk-SK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326786-2BD1-E541-C8D0-1B78159980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SITSEM 2023 (14.9.2023 Telč)</a:t>
            </a:r>
            <a:endParaRPr lang="cs-CZ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14FB46-A003-6FE6-C7CB-0F296EE90D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25</a:t>
            </a:fld>
            <a:endParaRPr lang="cs-C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BE0031-8F89-A66D-90C8-4F736F0DD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998"/>
          <a:stretch/>
        </p:blipFill>
        <p:spPr>
          <a:xfrm>
            <a:off x="2375595" y="365125"/>
            <a:ext cx="2472036" cy="2439149"/>
          </a:xfrm>
          <a:prstGeom prst="rect">
            <a:avLst/>
          </a:prstGeom>
        </p:spPr>
      </p:pic>
      <p:pic>
        <p:nvPicPr>
          <p:cNvPr id="8" name="Picture 7" descr="A close-up of a brain&#10;&#10;Description automatically generated">
            <a:extLst>
              <a:ext uri="{FF2B5EF4-FFF2-40B4-BE49-F238E27FC236}">
                <a16:creationId xmlns:a16="http://schemas.microsoft.com/office/drawing/2014/main" id="{51FC8170-F2C3-4E29-B41F-3BFDF9E322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4" r="334" b="1332"/>
          <a:stretch/>
        </p:blipFill>
        <p:spPr>
          <a:xfrm>
            <a:off x="4851047" y="365126"/>
            <a:ext cx="2472036" cy="24391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D91C81-E694-3F6D-F35F-C6D0261C27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63" r="-12294" b="13847"/>
          <a:stretch/>
        </p:blipFill>
        <p:spPr>
          <a:xfrm>
            <a:off x="7326499" y="365126"/>
            <a:ext cx="2568201" cy="2439148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79832F2-FD70-0CC4-AF24-9440195F5ABF}"/>
              </a:ext>
            </a:extLst>
          </p:cNvPr>
          <p:cNvSpPr txBox="1">
            <a:spLocks/>
          </p:cNvSpPr>
          <p:nvPr/>
        </p:nvSpPr>
        <p:spPr>
          <a:xfrm>
            <a:off x="2372179" y="2883244"/>
            <a:ext cx="2671119" cy="2999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k-SK" sz="1800" dirty="0" err="1"/>
              <a:t>Creation</a:t>
            </a:r>
            <a:r>
              <a:rPr lang="sk-SK" sz="1800" dirty="0"/>
              <a:t>: 07.09.2023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1800" dirty="0"/>
              <a:t>Device: Samsung SM-S906B</a:t>
            </a:r>
            <a:br>
              <a:rPr lang="sk-SK" sz="1800" dirty="0"/>
            </a:br>
            <a:r>
              <a:rPr lang="sk-SK" sz="1800" dirty="0"/>
              <a:t>f/1.8 1/320 ISO 50 No-Flash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1800" dirty="0" err="1"/>
              <a:t>Location</a:t>
            </a:r>
            <a:r>
              <a:rPr lang="sk-SK" sz="1800" dirty="0"/>
              <a:t>: Praia do </a:t>
            </a:r>
            <a:r>
              <a:rPr lang="sk-SK" sz="1800" dirty="0" err="1"/>
              <a:t>Faial</a:t>
            </a:r>
            <a:r>
              <a:rPr lang="sk-SK" sz="1800" dirty="0"/>
              <a:t>, </a:t>
            </a:r>
            <a:r>
              <a:rPr lang="sk-SK" sz="1800" dirty="0" err="1"/>
              <a:t>Faial</a:t>
            </a:r>
            <a:r>
              <a:rPr lang="sk-SK" sz="1800" dirty="0"/>
              <a:t>, PT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k-SK" sz="18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D677859-92DA-D9D0-3278-94201105FA63}"/>
              </a:ext>
            </a:extLst>
          </p:cNvPr>
          <p:cNvSpPr txBox="1">
            <a:spLocks/>
          </p:cNvSpPr>
          <p:nvPr/>
        </p:nvSpPr>
        <p:spPr>
          <a:xfrm>
            <a:off x="4883671" y="2883244"/>
            <a:ext cx="2671119" cy="2999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k-SK" sz="1800" dirty="0" err="1"/>
              <a:t>Creation</a:t>
            </a:r>
            <a:r>
              <a:rPr lang="sk-SK" sz="1800" dirty="0"/>
              <a:t>: 17.04.2019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1800" dirty="0" err="1"/>
              <a:t>Gender</a:t>
            </a:r>
            <a:r>
              <a:rPr lang="sk-SK" sz="1800" dirty="0"/>
              <a:t>: 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1800" dirty="0" err="1"/>
              <a:t>Handedness</a:t>
            </a:r>
            <a:r>
              <a:rPr lang="sk-SK" sz="1800" dirty="0"/>
              <a:t>: </a:t>
            </a:r>
            <a:r>
              <a:rPr lang="sk-SK" sz="1800" dirty="0" err="1"/>
              <a:t>Left</a:t>
            </a:r>
            <a:endParaRPr lang="sk-SK" sz="1800"/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1800" err="1"/>
              <a:t>SliceLocation</a:t>
            </a:r>
            <a:r>
              <a:rPr lang="sk-SK" sz="1800"/>
              <a:t>: 40.115494018811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1800" err="1"/>
              <a:t>SliceThickness</a:t>
            </a:r>
            <a:r>
              <a:rPr lang="sk-SK" sz="1800"/>
              <a:t>: 1.5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1800" err="1"/>
              <a:t>EchoTime</a:t>
            </a:r>
            <a:r>
              <a:rPr lang="sk-SK" sz="1800"/>
              <a:t>: 3.13</a:t>
            </a:r>
            <a:endParaRPr lang="sk-SK" sz="1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1800" err="1"/>
              <a:t>NumberOfAverages</a:t>
            </a:r>
            <a:r>
              <a:rPr lang="sk-SK" sz="1800"/>
              <a:t>: 4</a:t>
            </a:r>
            <a:endParaRPr lang="sk-SK" sz="1800" dirty="0"/>
          </a:p>
          <a:p>
            <a:pPr marL="0" indent="0">
              <a:buFont typeface="Arial" panose="020B0604020202020204" pitchFamily="34" charset="0"/>
              <a:buNone/>
            </a:pPr>
            <a:endParaRPr lang="sk-SK" sz="1800"/>
          </a:p>
        </p:txBody>
      </p:sp>
    </p:spTree>
    <p:extLst>
      <p:ext uri="{BB962C8B-B14F-4D97-AF65-F5344CB8AC3E}">
        <p14:creationId xmlns:p14="http://schemas.microsoft.com/office/powerpoint/2010/main" val="25453039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29DC9-A1A7-0132-DAF9-631FFF0F0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Prečo chceme anotované </a:t>
            </a:r>
            <a:r>
              <a:rPr lang="sk-SK" dirty="0" err="1"/>
              <a:t>datasety</a:t>
            </a:r>
            <a:r>
              <a:rPr lang="sk-SK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C2D48-B0B8-9664-BA46-896A3F965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err="1"/>
              <a:t>Zlep</a:t>
            </a:r>
            <a:r>
              <a:rPr lang="sk-SK" dirty="0" err="1"/>
              <a:t>šenie</a:t>
            </a:r>
            <a:r>
              <a:rPr lang="sk-SK" dirty="0"/>
              <a:t> prístupu k dátam</a:t>
            </a:r>
          </a:p>
          <a:p>
            <a:pPr lvl="1"/>
            <a:r>
              <a:rPr lang="sk-SK" dirty="0"/>
              <a:t>vyhľadávanie, filtrácia, kategorizácia, identifikácia </a:t>
            </a:r>
            <a:r>
              <a:rPr lang="sk-SK" dirty="0" err="1"/>
              <a:t>datasetov</a:t>
            </a:r>
            <a:endParaRPr lang="sk-SK" dirty="0"/>
          </a:p>
          <a:p>
            <a:r>
              <a:rPr lang="sk-SK" dirty="0"/>
              <a:t>Pomáha pochopiť kontext </a:t>
            </a:r>
            <a:r>
              <a:rPr lang="en-GB" dirty="0" err="1"/>
              <a:t>vzniku</a:t>
            </a:r>
            <a:r>
              <a:rPr lang="en-GB" dirty="0"/>
              <a:t> </a:t>
            </a:r>
            <a:r>
              <a:rPr lang="sk-SK" dirty="0" err="1"/>
              <a:t>datasetu</a:t>
            </a:r>
            <a:endParaRPr lang="sk-SK" dirty="0"/>
          </a:p>
          <a:p>
            <a:pPr lvl="1"/>
            <a:r>
              <a:rPr lang="sk-SK" dirty="0"/>
              <a:t>Ako a prečo </a:t>
            </a:r>
            <a:r>
              <a:rPr lang="sk-SK" dirty="0" err="1"/>
              <a:t>dataset</a:t>
            </a:r>
            <a:r>
              <a:rPr lang="sk-SK" dirty="0"/>
              <a:t> vznikol</a:t>
            </a:r>
          </a:p>
          <a:p>
            <a:pPr lvl="1"/>
            <a:r>
              <a:rPr lang="sk-SK" dirty="0"/>
              <a:t>Aká metóda bola využitá pre získanie </a:t>
            </a:r>
            <a:r>
              <a:rPr lang="sk-SK" dirty="0" err="1"/>
              <a:t>dat</a:t>
            </a:r>
            <a:endParaRPr lang="en-GB" dirty="0"/>
          </a:p>
          <a:p>
            <a:pPr lvl="2"/>
            <a:r>
              <a:rPr lang="sk-SK" dirty="0"/>
              <a:t>Prístroj (spektrometer/mikroskop/MRI) a jeho parametre</a:t>
            </a:r>
          </a:p>
          <a:p>
            <a:pPr lvl="1"/>
            <a:r>
              <a:rPr lang="sk-SK" dirty="0"/>
              <a:t>Zdroj dát</a:t>
            </a:r>
          </a:p>
          <a:p>
            <a:pPr lvl="2"/>
            <a:r>
              <a:rPr lang="sk-SK" dirty="0"/>
              <a:t>Pacient a jeho diagnóza</a:t>
            </a:r>
          </a:p>
          <a:p>
            <a:r>
              <a:rPr lang="sk-SK" dirty="0"/>
              <a:t>Podporuje </a:t>
            </a:r>
            <a:r>
              <a:rPr lang="sk-SK" dirty="0" err="1"/>
              <a:t>interoperabilitu</a:t>
            </a:r>
            <a:endParaRPr lang="sk-SK" dirty="0"/>
          </a:p>
          <a:p>
            <a:pPr lvl="1"/>
            <a:r>
              <a:rPr lang="sk-SK" dirty="0" err="1"/>
              <a:t>Umožnuje</a:t>
            </a:r>
            <a:r>
              <a:rPr lang="sk-SK" dirty="0"/>
              <a:t> výmena </a:t>
            </a:r>
            <a:r>
              <a:rPr lang="sk-SK" dirty="0" err="1"/>
              <a:t>datasetov</a:t>
            </a:r>
            <a:r>
              <a:rPr lang="sk-SK" dirty="0"/>
              <a:t> a využitie inými </a:t>
            </a:r>
            <a:r>
              <a:rPr lang="sk-SK" dirty="0" err="1"/>
              <a:t>vyskumníkmi</a:t>
            </a:r>
            <a:endParaRPr lang="sk-SK" dirty="0"/>
          </a:p>
          <a:p>
            <a:r>
              <a:rPr lang="sk-SK" dirty="0" err="1"/>
              <a:t>Reprodukovatelnosť</a:t>
            </a:r>
            <a:endParaRPr lang="sk-SK" dirty="0"/>
          </a:p>
          <a:p>
            <a:r>
              <a:rPr lang="sk-SK" dirty="0" err="1"/>
              <a:t>Provenance</a:t>
            </a:r>
            <a:endParaRPr lang="sk-SK" dirty="0"/>
          </a:p>
          <a:p>
            <a:r>
              <a:rPr lang="sk-SK" dirty="0" err="1"/>
              <a:t>Licensing</a:t>
            </a:r>
            <a:endParaRPr lang="sk-S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64622C-CEBB-5618-69E5-4F50EA5537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sz="1600" kern="1200">
                <a:solidFill>
                  <a:srgbClr val="FFFFFF"/>
                </a:solidFill>
                <a:effectLst/>
                <a:latin typeface="Muni Bold" panose="020B0604020202020204" charset="-18"/>
                <a:ea typeface="+mn-ea"/>
                <a:cs typeface="+mn-cs"/>
              </a:rPr>
              <a:t>SITSEM 2023 (14.9.2023 Telč)</a:t>
            </a:r>
            <a:endParaRPr lang="cs-CZ">
              <a:effectLst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C30815-38D5-6ADD-28B8-8EC4B6126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26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22197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29DC9-A1A7-0132-DAF9-631FFF0F0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Prečo chceme anotované </a:t>
            </a:r>
            <a:r>
              <a:rPr lang="sk-SK" dirty="0" err="1"/>
              <a:t>datasety</a:t>
            </a:r>
            <a:r>
              <a:rPr lang="sk-SK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C2D48-B0B8-9664-BA46-896A3F965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/>
              <a:t>Umožňuje nám kontrolovať kvalitu </a:t>
            </a:r>
            <a:r>
              <a:rPr lang="sk-SK" dirty="0" err="1"/>
              <a:t>datasetov</a:t>
            </a:r>
            <a:r>
              <a:rPr lang="sk-SK" dirty="0"/>
              <a:t>, prípadne vedeckých výstupov v čase</a:t>
            </a:r>
          </a:p>
          <a:p>
            <a:pPr lvl="1"/>
            <a:r>
              <a:rPr lang="sk-SK" dirty="0"/>
              <a:t>Vďaka agregáciám a štatistickým prehľadom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64622C-CEBB-5618-69E5-4F50EA5537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sz="1600" kern="1200">
                <a:solidFill>
                  <a:srgbClr val="FFFFFF"/>
                </a:solidFill>
                <a:effectLst/>
                <a:latin typeface="Muni Bold" panose="020B0604020202020204" charset="-18"/>
                <a:ea typeface="+mn-ea"/>
                <a:cs typeface="+mn-cs"/>
              </a:rPr>
              <a:t>SITSEM 2023 (14.9.2023 Telč)</a:t>
            </a:r>
            <a:endParaRPr lang="cs-CZ">
              <a:effectLst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C30815-38D5-6ADD-28B8-8EC4B6126B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27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14141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8584BF9-A61F-6629-2074-36775A03BD0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104" r="12104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0B3312-87F6-64B3-B58D-65B4C24B8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Príklad z praxe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CD156A7-E67B-3827-6077-B59E448D73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12838E-84D9-8A12-1C0F-DA48BFA49E8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</p:spPr>
        <p:txBody>
          <a:bodyPr/>
          <a:lstStyle/>
          <a:p>
            <a:r>
              <a:rPr lang="cs-CZ"/>
              <a:t>SITSEM 2023 (14.9.2023 Telč)</a:t>
            </a:r>
            <a:endParaRPr lang="cs-CZ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864DE8-ECA6-450F-B7F9-24E0B4D0408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2179248E-A2BE-4DDC-8C2D-3AE2F36B43AD}" type="slidenum">
              <a:rPr lang="cs-CZ" smtClean="0"/>
              <a:pPr/>
              <a:t>28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54117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9E674-AE80-B30D-521B-1018ED81D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Ako získavame metadáta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7E163-F36A-5192-272C-2400AC52A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Manuálne anotácie</a:t>
            </a:r>
          </a:p>
          <a:p>
            <a:pPr lvl="1"/>
            <a:r>
              <a:rPr lang="sk-SK" dirty="0"/>
              <a:t>Veľmi </a:t>
            </a:r>
            <a:r>
              <a:rPr lang="sk-SK" dirty="0" err="1"/>
              <a:t>pracne</a:t>
            </a:r>
            <a:r>
              <a:rPr lang="sk-SK" dirty="0"/>
              <a:t> s vysokou mierou chybovosti, populárne</a:t>
            </a:r>
          </a:p>
          <a:p>
            <a:pPr lvl="1"/>
            <a:r>
              <a:rPr lang="sk-SK" dirty="0"/>
              <a:t>Cieľ „spríjemňovať“ život </a:t>
            </a:r>
            <a:r>
              <a:rPr lang="sk-SK" dirty="0" err="1"/>
              <a:t>anotátorom</a:t>
            </a:r>
            <a:r>
              <a:rPr lang="sk-SK" dirty="0"/>
              <a:t> našeptávačmi, validátormi, rozpoznaním kontextu</a:t>
            </a:r>
          </a:p>
          <a:p>
            <a:r>
              <a:rPr lang="sk-SK" dirty="0"/>
              <a:t>Automatické anotácie</a:t>
            </a:r>
          </a:p>
          <a:p>
            <a:pPr lvl="1"/>
            <a:r>
              <a:rPr lang="sk-SK" dirty="0"/>
              <a:t>Veľmi častý základ sú metadáta z nastavenia prístroja, administratívne metadáta (kto </a:t>
            </a:r>
            <a:r>
              <a:rPr lang="sk-SK" dirty="0" err="1"/>
              <a:t>dataset</a:t>
            </a:r>
            <a:r>
              <a:rPr lang="sk-SK" dirty="0"/>
              <a:t> vyrobil), ...</a:t>
            </a:r>
          </a:p>
          <a:p>
            <a:pPr lvl="1"/>
            <a:r>
              <a:rPr lang="sk-SK" dirty="0"/>
              <a:t>Adaptácia analytických nástrojov pre výstup do </a:t>
            </a:r>
            <a:r>
              <a:rPr lang="sk-SK" dirty="0" err="1"/>
              <a:t>metadatového</a:t>
            </a:r>
            <a:r>
              <a:rPr lang="sk-SK" dirty="0"/>
              <a:t> súboru</a:t>
            </a:r>
          </a:p>
          <a:p>
            <a:pPr lvl="1"/>
            <a:r>
              <a:rPr lang="sk-SK" dirty="0"/>
              <a:t>Zo </a:t>
            </a:r>
            <a:r>
              <a:rPr lang="sk-SK" dirty="0" err="1"/>
              <a:t>štrukturovaných</a:t>
            </a:r>
            <a:r>
              <a:rPr lang="sk-SK" dirty="0"/>
              <a:t>/</a:t>
            </a:r>
            <a:r>
              <a:rPr lang="sk-SK" dirty="0" err="1"/>
              <a:t>neštrukturovaných</a:t>
            </a:r>
            <a:r>
              <a:rPr lang="sk-SK" dirty="0"/>
              <a:t> dát potreba vyberať dôležité údaje</a:t>
            </a:r>
          </a:p>
          <a:p>
            <a:pPr lvl="2"/>
            <a:r>
              <a:rPr lang="sk-SK" dirty="0"/>
              <a:t>parametre simulácie, rozpoznávanie v obrázkoch, ...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C52031-7302-BC94-9A3A-88049D79BB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sz="1600" kern="1200">
                <a:solidFill>
                  <a:srgbClr val="FFFFFF"/>
                </a:solidFill>
                <a:effectLst/>
                <a:latin typeface="Muni Bold" panose="020B0604020202020204" charset="-18"/>
                <a:ea typeface="+mn-ea"/>
                <a:cs typeface="+mn-cs"/>
              </a:rPr>
              <a:t>SITSEM 2023 (14.9.2023 Telč)</a:t>
            </a:r>
            <a:endParaRPr lang="cs-CZ">
              <a:effectLst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8DA0B5-95DC-0424-4D72-993FB9D5B5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29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5342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765A5F-9DF5-7B10-8A7D-D6C61C633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Jak to začalo?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7429D7-3153-87CA-D46B-1D5C5A243D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" name="Picture Placeholder 11" descr="A computer network connected to a world map&#10;&#10;Description automatically generated">
            <a:extLst>
              <a:ext uri="{FF2B5EF4-FFF2-40B4-BE49-F238E27FC236}">
                <a16:creationId xmlns:a16="http://schemas.microsoft.com/office/drawing/2014/main" id="{9BBE2BA7-CE20-A1DA-5919-4CD1212E4F0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" t="-33864" r="3671" b="-33864"/>
          <a:stretch/>
        </p:blipFill>
        <p:spPr>
          <a:xfrm>
            <a:off x="6096000" y="-1206225"/>
            <a:ext cx="6096000" cy="6858000"/>
          </a:xfr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E070F30-ECC2-BDBF-0880-00217781D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838" y="4563373"/>
            <a:ext cx="4046402" cy="9485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03345F2-AA04-6AEC-1236-25931140D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4753" y="5650249"/>
            <a:ext cx="4184572" cy="69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659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17619-A452-A11A-ECFB-FADC44B25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Editor metadát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4D8E5-F259-3953-3C4D-24D7A35D7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3092" y="1395891"/>
            <a:ext cx="5150708" cy="4487324"/>
          </a:xfrm>
        </p:spPr>
        <p:txBody>
          <a:bodyPr/>
          <a:lstStyle/>
          <a:p>
            <a:r>
              <a:rPr lang="sk-SK" dirty="0"/>
              <a:t>„</a:t>
            </a:r>
            <a:r>
              <a:rPr lang="sk-SK" dirty="0" err="1"/>
              <a:t>Klikátko</a:t>
            </a:r>
            <a:r>
              <a:rPr lang="sk-SK" dirty="0"/>
              <a:t>“</a:t>
            </a:r>
          </a:p>
          <a:p>
            <a:r>
              <a:rPr lang="sk-SK" dirty="0"/>
              <a:t>Skvelé pre manuálne </a:t>
            </a:r>
            <a:r>
              <a:rPr lang="sk-SK" dirty="0" err="1"/>
              <a:t>anotovanie</a:t>
            </a:r>
            <a:r>
              <a:rPr lang="sk-SK" dirty="0"/>
              <a:t> </a:t>
            </a:r>
            <a:r>
              <a:rPr lang="sk-SK" dirty="0" err="1"/>
              <a:t>datasetu</a:t>
            </a:r>
            <a:endParaRPr lang="sk-SK" dirty="0"/>
          </a:p>
          <a:p>
            <a:r>
              <a:rPr lang="sk-SK" dirty="0"/>
              <a:t>Validácie oproti JSON </a:t>
            </a:r>
            <a:r>
              <a:rPr lang="sk-SK" dirty="0" err="1"/>
              <a:t>schema</a:t>
            </a:r>
            <a:endParaRPr lang="sk-SK" dirty="0"/>
          </a:p>
          <a:p>
            <a:r>
              <a:rPr lang="sk-SK" dirty="0"/>
              <a:t>Potreba rozšírenie o referencie/</a:t>
            </a:r>
            <a:r>
              <a:rPr lang="sk-SK" dirty="0" err="1"/>
              <a:t>dependency</a:t>
            </a:r>
            <a:endParaRPr lang="sk-SK" dirty="0"/>
          </a:p>
          <a:p>
            <a:endParaRPr lang="sk-S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24E77-3B9C-F481-7FD5-C58BBDFE37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SITSEM 2023 (14.9.2023 Telč)</a:t>
            </a:r>
            <a:endParaRPr lang="cs-CZ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77C19-617C-16E1-D9A0-C5EEB7D693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30</a:t>
            </a:fld>
            <a:endParaRPr lang="cs-CZ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8DF471-6C6E-1C98-275E-8CC4C055A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32" y="1136821"/>
            <a:ext cx="5090243" cy="479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941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BF1C7-766F-90D9-E032-E8A740B01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Definície </a:t>
            </a:r>
            <a:r>
              <a:rPr lang="sk-SK" dirty="0" err="1"/>
              <a:t>metadata</a:t>
            </a:r>
            <a:r>
              <a:rPr lang="sk-SK" dirty="0"/>
              <a:t> </a:t>
            </a:r>
            <a:r>
              <a:rPr lang="sk-SK" dirty="0" err="1"/>
              <a:t>schémat</a:t>
            </a:r>
            <a:endParaRPr lang="sk-S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058D0-F98D-A09E-3CDA-DA5BD88C07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Snaha definovať/</a:t>
            </a:r>
            <a:r>
              <a:rPr lang="sk-SK" dirty="0" err="1"/>
              <a:t>adopovať</a:t>
            </a:r>
            <a:r>
              <a:rPr lang="sk-SK" dirty="0"/>
              <a:t> </a:t>
            </a:r>
            <a:r>
              <a:rPr lang="sk-SK" dirty="0" err="1"/>
              <a:t>metadatové</a:t>
            </a:r>
            <a:r>
              <a:rPr lang="sk-SK" dirty="0"/>
              <a:t> schémy pre publikované </a:t>
            </a:r>
            <a:r>
              <a:rPr lang="sk-SK" dirty="0" err="1"/>
              <a:t>datasety</a:t>
            </a:r>
            <a:endParaRPr lang="sk-SK" dirty="0"/>
          </a:p>
          <a:p>
            <a:pPr lvl="1"/>
            <a:r>
              <a:rPr lang="sk-SK" dirty="0"/>
              <a:t>CEITEC </a:t>
            </a:r>
            <a:r>
              <a:rPr lang="sk-SK" dirty="0" err="1"/>
              <a:t>CFs</a:t>
            </a:r>
            <a:r>
              <a:rPr lang="sk-SK" dirty="0"/>
              <a:t> </a:t>
            </a:r>
            <a:r>
              <a:rPr lang="en-GB" dirty="0"/>
              <a:t>+ </a:t>
            </a:r>
            <a:r>
              <a:rPr lang="en-GB" dirty="0" err="1"/>
              <a:t>spolupracuj</a:t>
            </a:r>
            <a:r>
              <a:rPr lang="sk-SK" dirty="0" err="1"/>
              <a:t>úca</a:t>
            </a:r>
            <a:r>
              <a:rPr lang="sk-SK" dirty="0"/>
              <a:t> komunita</a:t>
            </a:r>
          </a:p>
          <a:p>
            <a:r>
              <a:rPr lang="sk-SK" dirty="0"/>
              <a:t>Pre simulácie molekulovej dynamiky</a:t>
            </a:r>
          </a:p>
          <a:p>
            <a:pPr lvl="1"/>
            <a:r>
              <a:rPr lang="sk-SK" dirty="0"/>
              <a:t>Róbert Vácha a „</a:t>
            </a:r>
            <a:r>
              <a:rPr lang="en-GB" dirty="0"/>
              <a:t>Molecular Simulations and Design </a:t>
            </a:r>
            <a:r>
              <a:rPr lang="sk-SK" dirty="0" err="1"/>
              <a:t>research</a:t>
            </a:r>
            <a:r>
              <a:rPr lang="sk-SK" dirty="0"/>
              <a:t> </a:t>
            </a:r>
            <a:r>
              <a:rPr lang="en-GB" dirty="0"/>
              <a:t>group</a:t>
            </a:r>
            <a:r>
              <a:rPr lang="sk-SK" dirty="0"/>
              <a:t>“ z Max Planck </a:t>
            </a:r>
            <a:r>
              <a:rPr lang="sk-SK" dirty="0" err="1"/>
              <a:t>Insititute</a:t>
            </a:r>
            <a:endParaRPr lang="sk-SK" err="1"/>
          </a:p>
          <a:p>
            <a:r>
              <a:rPr lang="sk-SK" dirty="0"/>
              <a:t>Formálna schéma ale aj sémantika anotácií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F2D65A-6ECD-2247-F9C5-F2BA536A90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SITSEM 2023 (14.9.2023 Telč)</a:t>
            </a:r>
            <a:endParaRPr lang="cs-CZ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D245AF-90AD-1D2A-DA35-9E6FE36A70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31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0658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57CE8-AD6D-3372-8674-F6DAAE2C1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Modifikácia analytických nástrojov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76D6E-3911-C0F7-15E7-52748A1BD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891"/>
            <a:ext cx="4963886" cy="4487324"/>
          </a:xfrm>
        </p:spPr>
        <p:txBody>
          <a:bodyPr/>
          <a:lstStyle/>
          <a:p>
            <a:r>
              <a:rPr lang="sk-SK" dirty="0" err="1"/>
              <a:t>Gromacs</a:t>
            </a:r>
            <a:endParaRPr lang="sk-SK" dirty="0"/>
          </a:p>
          <a:p>
            <a:r>
              <a:rPr lang="en-GB" dirty="0" err="1"/>
              <a:t>Analytick</a:t>
            </a:r>
            <a:r>
              <a:rPr lang="sk-SK" dirty="0"/>
              <a:t>é/simulačné nástroje modifikovať aby výstup experimentov obsahoval aj </a:t>
            </a:r>
            <a:r>
              <a:rPr lang="sk-SK" dirty="0" err="1"/>
              <a:t>metadatové</a:t>
            </a:r>
            <a:r>
              <a:rPr lang="sk-SK" dirty="0"/>
              <a:t> popisy</a:t>
            </a:r>
          </a:p>
          <a:p>
            <a:pPr lvl="1"/>
            <a:r>
              <a:rPr lang="sk-SK" dirty="0"/>
              <a:t>Parametre spustenia, referencia na vstupné dáta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184697-0621-A3B9-65F1-81D7F72A17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SITSEM 2023 (14.9.2023 Telč)</a:t>
            </a:r>
            <a:endParaRPr lang="cs-CZ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38D02E-7BDB-9608-A1AC-902C64D475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32</a:t>
            </a:fld>
            <a:endParaRPr lang="cs-C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EB304B-C8F5-269D-1339-81C2C219F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916" y="2143125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815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A4A5E-6DD1-8313-38DA-ACE8B62C8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Metadatový</a:t>
            </a:r>
            <a:r>
              <a:rPr lang="sk-SK" dirty="0"/>
              <a:t> </a:t>
            </a:r>
            <a:r>
              <a:rPr lang="sk-SK" dirty="0" err="1"/>
              <a:t>katalog</a:t>
            </a:r>
            <a:endParaRPr lang="sk-S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CDE24-EF5A-CEAD-58EE-B5D451FBB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Cie</a:t>
            </a:r>
            <a:r>
              <a:rPr lang="sk-SK" sz="2400" dirty="0" err="1"/>
              <a:t>ľom</a:t>
            </a:r>
            <a:r>
              <a:rPr lang="sk-SK" sz="2400" dirty="0"/>
              <a:t> je budovať </a:t>
            </a:r>
            <a:r>
              <a:rPr lang="sk-SK" sz="2400" dirty="0" err="1"/>
              <a:t>metadatové</a:t>
            </a:r>
            <a:r>
              <a:rPr lang="sk-SK" sz="2400" dirty="0"/>
              <a:t> </a:t>
            </a:r>
            <a:r>
              <a:rPr lang="sk-SK" sz="2400" dirty="0" err="1"/>
              <a:t>katalogy</a:t>
            </a:r>
            <a:endParaRPr lang="sk-SK" sz="2400" dirty="0"/>
          </a:p>
          <a:p>
            <a:pPr lvl="1"/>
            <a:r>
              <a:rPr lang="sk-SK" sz="2000" dirty="0"/>
              <a:t>Pre odborné komunity / </a:t>
            </a:r>
            <a:r>
              <a:rPr lang="sk-SK" sz="2000" dirty="0" err="1"/>
              <a:t>vyskumné</a:t>
            </a:r>
            <a:r>
              <a:rPr lang="sk-SK" sz="2000" dirty="0"/>
              <a:t> tímy</a:t>
            </a:r>
          </a:p>
          <a:p>
            <a:r>
              <a:rPr lang="sk-SK" sz="2400" dirty="0"/>
              <a:t>Možnosť jednoducho prehľadávať </a:t>
            </a:r>
            <a:r>
              <a:rPr lang="sk-SK" sz="2400" dirty="0" err="1"/>
              <a:t>datasety</a:t>
            </a:r>
            <a:endParaRPr lang="sk-SK" sz="2400" dirty="0"/>
          </a:p>
          <a:p>
            <a:pPr lvl="1"/>
            <a:r>
              <a:rPr lang="sk-SK" sz="2000" dirty="0"/>
              <a:t>Zjednodušiť orientáciu v publikovaných ale aj vlastných </a:t>
            </a:r>
            <a:r>
              <a:rPr lang="sk-SK" sz="2000" dirty="0" err="1"/>
              <a:t>datasetoch</a:t>
            </a:r>
            <a:endParaRPr lang="sk-SK" sz="2000" dirty="0"/>
          </a:p>
          <a:p>
            <a:r>
              <a:rPr lang="sk-SK" sz="2400" dirty="0"/>
              <a:t>Poskytnúť nástroj pre prípravu </a:t>
            </a:r>
            <a:r>
              <a:rPr lang="sk-SK" sz="2400" dirty="0" err="1"/>
              <a:t>datasetu</a:t>
            </a:r>
            <a:r>
              <a:rPr lang="sk-SK" sz="2400" dirty="0"/>
              <a:t> pre publikáciu</a:t>
            </a:r>
          </a:p>
          <a:p>
            <a:pPr lvl="1"/>
            <a:r>
              <a:rPr lang="sk-SK" sz="2000" dirty="0" err="1"/>
              <a:t>Anotovanie</a:t>
            </a:r>
            <a:r>
              <a:rPr lang="sk-SK" sz="2000" dirty="0"/>
              <a:t> </a:t>
            </a:r>
            <a:r>
              <a:rPr lang="sk-SK" sz="2000" dirty="0" err="1"/>
              <a:t>datasetu</a:t>
            </a:r>
            <a:endParaRPr lang="sk-SK" sz="2000" dirty="0"/>
          </a:p>
          <a:p>
            <a:pPr lvl="1"/>
            <a:r>
              <a:rPr lang="sk-SK" sz="2000" dirty="0"/>
              <a:t>Validácia schémy</a:t>
            </a:r>
          </a:p>
          <a:p>
            <a:pPr lvl="1"/>
            <a:r>
              <a:rPr lang="sk-SK" sz="2000" dirty="0"/>
              <a:t>FAIR </a:t>
            </a:r>
            <a:r>
              <a:rPr lang="sk-SK" sz="2000" dirty="0" err="1"/>
              <a:t>checking</a:t>
            </a:r>
            <a:endParaRPr lang="en-GB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D51561-BA41-8780-8061-19FB47FE05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SITSEM 2023 (14.9.2023 Telč)</a:t>
            </a:r>
            <a:endParaRPr lang="cs-CZ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EA61FD-315E-70D7-A630-5DC2082F5A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33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6375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A4A5E-6DD1-8313-38DA-ACE8B62C8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Majú </a:t>
            </a:r>
            <a:r>
              <a:rPr lang="sk-SK" dirty="0" err="1"/>
              <a:t>data</a:t>
            </a:r>
            <a:r>
              <a:rPr lang="sk-SK" dirty="0"/>
              <a:t> bez </a:t>
            </a:r>
            <a:r>
              <a:rPr lang="sk-SK" dirty="0" err="1"/>
              <a:t>metadat</a:t>
            </a:r>
            <a:r>
              <a:rPr lang="sk-SK" dirty="0"/>
              <a:t> zmysel?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CDE24-EF5A-CEAD-58EE-B5D451FBB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Jo</a:t>
            </a:r>
            <a:r>
              <a:rPr lang="sk-SK" dirty="0"/>
              <a:t>.</a:t>
            </a:r>
            <a:endParaRPr lang="en-GB" dirty="0"/>
          </a:p>
          <a:p>
            <a:r>
              <a:rPr lang="sk-SK" sz="1600" dirty="0"/>
              <a:t>V </a:t>
            </a:r>
            <a:r>
              <a:rPr lang="sk-SK" sz="1600" dirty="0" err="1"/>
              <a:t>pripade</a:t>
            </a:r>
            <a:r>
              <a:rPr lang="sk-SK" sz="1600" dirty="0"/>
              <a:t>, že ich je veľa, zdieľajú sa, ťažko sa v nich orientuje</a:t>
            </a:r>
            <a:endParaRPr lang="en-GB" sz="1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D51561-BA41-8780-8061-19FB47FE05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SITSEM 2023 (14.9.2023 Telč)</a:t>
            </a:r>
            <a:endParaRPr lang="cs-CZ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EA61FD-315E-70D7-A630-5DC2082F5A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34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70334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609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CFA9A-13AD-DE96-9D0B-67E41F2A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Onedata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E41EE-5B21-2FAD-A97E-3521EB0254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94301"/>
            <a:ext cx="4531468" cy="4488913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Systém pro globální správu a přístup k datům</a:t>
            </a:r>
            <a:endParaRPr lang="en-US"/>
          </a:p>
          <a:p>
            <a:pPr lvl="1"/>
            <a:r>
              <a:rPr lang="cs-CZ" dirty="0"/>
              <a:t>ukládání</a:t>
            </a:r>
            <a:r>
              <a:rPr lang="en-US" dirty="0"/>
              <a:t>, </a:t>
            </a:r>
            <a:r>
              <a:rPr lang="cs-CZ" dirty="0"/>
              <a:t>sdílení, archivace</a:t>
            </a:r>
            <a:r>
              <a:rPr lang="en-US" dirty="0"/>
              <a:t> </a:t>
            </a:r>
            <a:r>
              <a:rPr lang="cs-CZ" dirty="0"/>
              <a:t>a publikace</a:t>
            </a:r>
            <a:endParaRPr lang="en-US"/>
          </a:p>
          <a:p>
            <a:r>
              <a:rPr lang="cs-CZ" dirty="0"/>
              <a:t>Přístup k datům jako známá cloudová řešení</a:t>
            </a:r>
            <a:r>
              <a:rPr lang="en-US" dirty="0"/>
              <a:t> </a:t>
            </a:r>
            <a:r>
              <a:rPr lang="en-US"/>
              <a:t>(Dropbox, …)</a:t>
            </a:r>
          </a:p>
          <a:p>
            <a:r>
              <a:rPr lang="cs-CZ" dirty="0"/>
              <a:t>Uzpůsobeno pro vědecké prostředí</a:t>
            </a:r>
            <a:endParaRPr lang="en-US"/>
          </a:p>
          <a:p>
            <a:pPr lvl="1"/>
            <a:r>
              <a:rPr lang="cs-CZ" dirty="0"/>
              <a:t>Podpora FAIR principů</a:t>
            </a:r>
            <a:endParaRPr lang="en-US"/>
          </a:p>
          <a:p>
            <a:pPr lvl="1"/>
            <a:r>
              <a:rPr lang="cs-CZ" dirty="0"/>
              <a:t>Podpora HPC prostředí</a:t>
            </a:r>
            <a:endParaRPr lang="en-US"/>
          </a:p>
          <a:p>
            <a:r>
              <a:rPr lang="cs-CZ" dirty="0"/>
              <a:t>Úložné technologie</a:t>
            </a:r>
            <a:endParaRPr lang="en-US"/>
          </a:p>
          <a:p>
            <a:pPr lvl="1"/>
            <a:r>
              <a:rPr lang="en-US"/>
              <a:t>POSIX, S3, </a:t>
            </a:r>
            <a:r>
              <a:rPr lang="en-US" err="1"/>
              <a:t>Ceph</a:t>
            </a:r>
            <a:r>
              <a:rPr lang="en-US"/>
              <a:t>, …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B4398-09EE-048F-646C-116A1A120A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2" y="6356350"/>
            <a:ext cx="4413367" cy="365125"/>
          </a:xfrm>
        </p:spPr>
        <p:txBody>
          <a:bodyPr/>
          <a:lstStyle/>
          <a:p>
            <a:r>
              <a:rPr lang="cs-CZ"/>
              <a:t>SITSEM 2023 (14.9.2023 Telč)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BC74B-8BA3-3D7C-A6AD-8E72F194EA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4</a:t>
            </a:fld>
            <a:endParaRPr lang="cs-CZ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C1149E0-2B19-8C24-D7F5-CC46A0444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57" y="1328835"/>
            <a:ext cx="6889913" cy="4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093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8AFB0-EEB0-5583-FC7A-F7166874B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Zkušenosti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83726-782C-8520-90B8-4D9902CB4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Negativní proroci</a:t>
            </a:r>
          </a:p>
          <a:p>
            <a:r>
              <a:rPr lang="cs-CZ"/>
              <a:t>Instalace</a:t>
            </a:r>
          </a:p>
          <a:p>
            <a:r>
              <a:rPr lang="cs-CZ"/>
              <a:t>Dokumentace</a:t>
            </a:r>
          </a:p>
          <a:p>
            <a:r>
              <a:rPr lang="cs-CZ" dirty="0"/>
              <a:t>Navázání kontaktu</a:t>
            </a:r>
            <a:br>
              <a:rPr lang="cs-CZ" dirty="0"/>
            </a:br>
            <a:r>
              <a:rPr lang="cs-CZ" dirty="0"/>
              <a:t>s autory</a:t>
            </a:r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E026D9-E574-09E7-C286-8DA95146B5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2" y="6356350"/>
            <a:ext cx="4758807" cy="365125"/>
          </a:xfrm>
        </p:spPr>
        <p:txBody>
          <a:bodyPr/>
          <a:lstStyle/>
          <a:p>
            <a:r>
              <a:rPr lang="cs-CZ"/>
              <a:t>SITSEM 2023 (14.9.2023 Telč)</a:t>
            </a:r>
            <a:endParaRPr lang="cs-CZ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65C57D-547F-6EAF-3241-3A56A0EA0D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5</a:t>
            </a:fld>
            <a:endParaRPr lang="cs-CZ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9FDFA566-5E0E-2744-4D64-B0B985CA5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7235" y="742080"/>
            <a:ext cx="7197593" cy="45943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9234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69D56-DF69-BEAA-B615-E45B21CAB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Aplikace fs2od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29560-0D70-B567-5008-B9EC5A9F0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891"/>
            <a:ext cx="5734050" cy="4487324"/>
          </a:xfrm>
        </p:spPr>
        <p:txBody>
          <a:bodyPr>
            <a:normAutofit/>
          </a:bodyPr>
          <a:lstStyle/>
          <a:p>
            <a:r>
              <a:rPr lang="cs-CZ" dirty="0"/>
              <a:t>Automatizovaný </a:t>
            </a:r>
            <a:r>
              <a:rPr lang="cs-CZ" dirty="0" err="1"/>
              <a:t>workflow</a:t>
            </a:r>
            <a:r>
              <a:rPr lang="cs-CZ" dirty="0"/>
              <a:t> životního cyklu datové sady</a:t>
            </a:r>
            <a:endParaRPr lang="cs-CZ"/>
          </a:p>
          <a:p>
            <a:r>
              <a:rPr lang="cs-CZ"/>
              <a:t>Konfigurovatelné možnosti</a:t>
            </a:r>
          </a:p>
          <a:p>
            <a:pPr lvl="1"/>
            <a:r>
              <a:rPr lang="cs-CZ" dirty="0"/>
              <a:t>Načítání </a:t>
            </a:r>
            <a:r>
              <a:rPr lang="cs-CZ"/>
              <a:t>metadat</a:t>
            </a:r>
          </a:p>
          <a:p>
            <a:pPr lvl="1"/>
            <a:r>
              <a:rPr lang="cs-CZ"/>
              <a:t>E-mailové notifikace</a:t>
            </a:r>
          </a:p>
          <a:p>
            <a:pPr lvl="1"/>
            <a:r>
              <a:rPr lang="cs-CZ"/>
              <a:t>Replikace (přiblížení dat </a:t>
            </a:r>
            <a:br>
              <a:rPr lang="cs-CZ"/>
            </a:br>
            <a:r>
              <a:rPr lang="cs-CZ"/>
              <a:t>k výpočtům)</a:t>
            </a:r>
          </a:p>
          <a:p>
            <a:pPr lvl="1"/>
            <a:r>
              <a:rPr lang="cs-CZ"/>
              <a:t>Archivace (pro dlouhodobé uložení)</a:t>
            </a:r>
          </a:p>
          <a:p>
            <a:pPr lvl="1"/>
            <a:r>
              <a:rPr lang="cs-CZ"/>
              <a:t>Mazání (z primárního úložiště)</a:t>
            </a:r>
            <a:endParaRPr lang="cs-CZ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CD0410-F599-FF40-52E1-B6CDE77D10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2" y="6356350"/>
            <a:ext cx="4829927" cy="365125"/>
          </a:xfrm>
        </p:spPr>
        <p:txBody>
          <a:bodyPr/>
          <a:lstStyle/>
          <a:p>
            <a:r>
              <a:rPr lang="cs-CZ"/>
              <a:t>SITSEM 2023 (14.9.2023 Telč)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DEBCA-E8CE-5118-BA0F-CC1C93EE78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6</a:t>
            </a:fld>
            <a:endParaRPr lang="cs-CZ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595814C9-C6EC-657C-3900-722A917A7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335" y="2220288"/>
            <a:ext cx="6089076" cy="241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236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765A5F-9DF5-7B10-8A7D-D6C61C633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Realita nebyla tak růžová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7429D7-3153-87CA-D46B-1D5C5A243D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Placeholder 6" descr="A close-up of a piece of fabric&#10;&#10;Description automatically generated">
            <a:extLst>
              <a:ext uri="{FF2B5EF4-FFF2-40B4-BE49-F238E27FC236}">
                <a16:creationId xmlns:a16="http://schemas.microsoft.com/office/drawing/2014/main" id="{739CD01D-83EA-29E2-8AC0-6491CE48039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48" t="-32" r="-13860" b="7364"/>
          <a:stretch/>
        </p:blipFill>
        <p:spPr>
          <a:xfrm>
            <a:off x="6096000" y="-2368"/>
            <a:ext cx="6098104" cy="6860368"/>
          </a:xfrm>
        </p:spPr>
      </p:pic>
    </p:spTree>
    <p:extLst>
      <p:ext uri="{BB962C8B-B14F-4D97-AF65-F5344CB8AC3E}">
        <p14:creationId xmlns:p14="http://schemas.microsoft.com/office/powerpoint/2010/main" val="3061000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2788C-BB66-38E3-617F-E4FA9EBF9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Zádrhel </a:t>
            </a:r>
            <a:r>
              <a:rPr lang="en-US"/>
              <a:t>#1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DFE45-BE37-7BFB-C2D5-2BAB715920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94301"/>
            <a:ext cx="10515600" cy="4488913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Vzrůstající pravděpodobnost výskytu </a:t>
            </a:r>
            <a:r>
              <a:rPr lang="cs-CZ"/>
              <a:t>chyby při alokaci úložiště pro </a:t>
            </a:r>
            <a:r>
              <a:rPr lang="cs-CZ" dirty="0"/>
              <a:t>datovou sadu </a:t>
            </a:r>
            <a:r>
              <a:rPr lang="cs-CZ"/>
              <a:t>(30</a:t>
            </a:r>
            <a:r>
              <a:rPr lang="en-US"/>
              <a:t>0+</a:t>
            </a:r>
            <a:r>
              <a:rPr lang="cs-CZ"/>
              <a:t>)</a:t>
            </a:r>
          </a:p>
          <a:p>
            <a:r>
              <a:rPr lang="cs-CZ"/>
              <a:t>Debuggování</a:t>
            </a:r>
          </a:p>
          <a:p>
            <a:r>
              <a:rPr lang="cs-CZ"/>
              <a:t>Nedůvěra, ze strany autorů</a:t>
            </a:r>
          </a:p>
          <a:p>
            <a:r>
              <a:rPr lang="en-US" err="1"/>
              <a:t>Probl</a:t>
            </a:r>
            <a:r>
              <a:rPr lang="cs-CZ" err="1"/>
              <a:t>ém</a:t>
            </a:r>
            <a:r>
              <a:rPr lang="cs-CZ"/>
              <a:t> při</a:t>
            </a:r>
            <a:r>
              <a:rPr lang="cs-CZ" dirty="0"/>
              <a:t> interní</a:t>
            </a:r>
            <a:r>
              <a:rPr lang="cs-CZ"/>
              <a:t> komunikaci v rámci Onedata</a:t>
            </a:r>
          </a:p>
          <a:p>
            <a:r>
              <a:rPr lang="cs-CZ"/>
              <a:t>Nelineární složitost ověřování konzistence dat v </a:t>
            </a:r>
            <a:r>
              <a:rPr lang="cs-CZ" err="1"/>
              <a:t>Onezone</a:t>
            </a:r>
            <a:endParaRPr lang="cs-CZ"/>
          </a:p>
          <a:p>
            <a:endParaRPr lang="cs-CZ"/>
          </a:p>
          <a:p>
            <a:endParaRPr lang="cs-CZ"/>
          </a:p>
          <a:p>
            <a:pPr marL="0" indent="0">
              <a:buNone/>
            </a:pPr>
            <a:endParaRPr lang="cs-CZ"/>
          </a:p>
          <a:p>
            <a:r>
              <a:rPr lang="cs-CZ"/>
              <a:t>Fix leden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634AC-4716-074B-37A3-21370E70CC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2" y="6356350"/>
            <a:ext cx="4626727" cy="365125"/>
          </a:xfrm>
        </p:spPr>
        <p:txBody>
          <a:bodyPr/>
          <a:lstStyle/>
          <a:p>
            <a:r>
              <a:rPr lang="cs-CZ"/>
              <a:t>SITSEM 2023 (14.9.2023 Telč)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D445D-F16D-677E-895C-B3149A4C2D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8</a:t>
            </a:fld>
            <a:endParaRPr lang="cs-CZ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35B84C-52DC-4A9D-6702-EB4824AFC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153" y="4135270"/>
            <a:ext cx="1814188" cy="4236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AFB658-FDC2-D8B2-7299-04F08EF80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611" y="4135270"/>
            <a:ext cx="1920244" cy="42367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55312D3-8CD3-99A5-8653-E6366D010D70}"/>
              </a:ext>
            </a:extLst>
          </p:cNvPr>
          <p:cNvSpPr/>
          <p:nvPr/>
        </p:nvSpPr>
        <p:spPr>
          <a:xfrm>
            <a:off x="5068956" y="5587869"/>
            <a:ext cx="1753028" cy="34962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/>
              <a:t>fs2od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4A978F9-0A7A-7752-0468-10A8894DECF2}"/>
              </a:ext>
            </a:extLst>
          </p:cNvPr>
          <p:cNvCxnSpPr>
            <a:stCxn id="8" idx="2"/>
            <a:endCxn id="11" idx="0"/>
          </p:cNvCxnSpPr>
          <p:nvPr/>
        </p:nvCxnSpPr>
        <p:spPr>
          <a:xfrm>
            <a:off x="4278247" y="4558943"/>
            <a:ext cx="1667223" cy="1028926"/>
          </a:xfrm>
          <a:prstGeom prst="straightConnector1">
            <a:avLst/>
          </a:prstGeom>
          <a:ln>
            <a:solidFill>
              <a:srgbClr val="C00000"/>
            </a:solidFill>
            <a:headEnd type="arrow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A35C6C9-78C5-05DD-31C7-64DF1F09A319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 flipH="1">
            <a:off x="5945470" y="4558943"/>
            <a:ext cx="1642263" cy="1028926"/>
          </a:xfrm>
          <a:prstGeom prst="straightConnector1">
            <a:avLst/>
          </a:prstGeom>
          <a:ln>
            <a:solidFill>
              <a:srgbClr val="C00000"/>
            </a:solidFill>
            <a:headEnd type="arrow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41B4D0A-C67B-27D4-63CB-084FBF99A6DE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5141843" y="4347107"/>
            <a:ext cx="1485768" cy="0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BF5C4F0-F5B8-218C-68C7-1C4707C141C3}"/>
              </a:ext>
            </a:extLst>
          </p:cNvPr>
          <p:cNvSpPr txBox="1"/>
          <p:nvPr/>
        </p:nvSpPr>
        <p:spPr>
          <a:xfrm>
            <a:off x="4633450" y="4888740"/>
            <a:ext cx="397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41D2B7-CF01-266C-B1B6-CACAC08A2826}"/>
              </a:ext>
            </a:extLst>
          </p:cNvPr>
          <p:cNvSpPr txBox="1"/>
          <p:nvPr/>
        </p:nvSpPr>
        <p:spPr>
          <a:xfrm>
            <a:off x="6952689" y="4881913"/>
            <a:ext cx="397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rgbClr val="C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96198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2788C-BB66-38E3-617F-E4FA9EBF9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Zádrhel </a:t>
            </a:r>
            <a:r>
              <a:rPr lang="en-US"/>
              <a:t>#2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DFE45-BE37-7BFB-C2D5-2BAB715920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394301"/>
            <a:ext cx="10515599" cy="4488913"/>
          </a:xfrm>
        </p:spPr>
        <p:txBody>
          <a:bodyPr>
            <a:normAutofit/>
          </a:bodyPr>
          <a:lstStyle/>
          <a:p>
            <a:r>
              <a:rPr lang="cs-CZ"/>
              <a:t>Náhodné zaseknutí registrace existujících souborů</a:t>
            </a:r>
            <a:r>
              <a:rPr lang="cs-CZ" dirty="0"/>
              <a:t> (</a:t>
            </a:r>
            <a:r>
              <a:rPr lang="en-US" dirty="0"/>
              <a:t>+1000</a:t>
            </a:r>
            <a:r>
              <a:rPr lang="cs-CZ" dirty="0"/>
              <a:t>)</a:t>
            </a:r>
            <a:endParaRPr lang="cs-CZ"/>
          </a:p>
          <a:p>
            <a:r>
              <a:rPr lang="cs-CZ" err="1"/>
              <a:t>Space</a:t>
            </a:r>
            <a:r>
              <a:rPr lang="cs-CZ"/>
              <a:t> ID (</a:t>
            </a:r>
            <a:r>
              <a:rPr lang="cs-CZ" u="sng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8cd781e9</a:t>
            </a:r>
            <a:r>
              <a:rPr lang="cs-CZ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8253ccb7f632b1b952314937ca2097</a:t>
            </a:r>
            <a:r>
              <a:rPr lang="cs-CZ"/>
              <a:t>)</a:t>
            </a:r>
          </a:p>
          <a:p>
            <a:pPr lvl="1"/>
            <a:r>
              <a:rPr lang="cs-CZ"/>
              <a:t>„Náhodně generované“</a:t>
            </a:r>
          </a:p>
          <a:p>
            <a:pPr lvl="1"/>
            <a:r>
              <a:rPr lang="cs-CZ"/>
              <a:t>V interním plánovači se pracuje jen 8 B prefixem, což je ale ve skutečnost 4 B</a:t>
            </a:r>
          </a:p>
          <a:p>
            <a:pPr lvl="1"/>
            <a:r>
              <a:rPr lang="cs-CZ"/>
              <a:t>Při kolizi </a:t>
            </a:r>
            <a:r>
              <a:rPr lang="cs-CZ" dirty="0"/>
              <a:t>zastavena akvizice dat pro všechny datové sady</a:t>
            </a:r>
            <a:endParaRPr lang="cs-CZ"/>
          </a:p>
          <a:p>
            <a:pPr lvl="1"/>
            <a:r>
              <a:rPr lang="cs-CZ"/>
              <a:t>Nástroj </a:t>
            </a:r>
            <a:r>
              <a:rPr lang="cs-CZ" err="1"/>
              <a:t>tmate</a:t>
            </a:r>
            <a:endParaRPr lang="cs-CZ"/>
          </a:p>
          <a:p>
            <a:pPr marL="457200" lvl="1" indent="0">
              <a:buNone/>
            </a:pPr>
            <a:endParaRPr lang="cs-CZ"/>
          </a:p>
          <a:p>
            <a:pPr marL="457200" lvl="1" indent="0">
              <a:buNone/>
            </a:pPr>
            <a:endParaRPr lang="cs-CZ"/>
          </a:p>
          <a:p>
            <a:r>
              <a:rPr lang="cs-CZ"/>
              <a:t>Fix srpen 2023</a:t>
            </a:r>
          </a:p>
          <a:p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634AC-4716-074B-37A3-21370E70CC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2" y="6356350"/>
            <a:ext cx="4728327" cy="365125"/>
          </a:xfrm>
        </p:spPr>
        <p:txBody>
          <a:bodyPr/>
          <a:lstStyle/>
          <a:p>
            <a:r>
              <a:rPr lang="cs-CZ"/>
              <a:t>SITSEM 2023 (14.9.2023 Telč)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D445D-F16D-677E-895C-B3149A4C2D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470258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lavní nastavení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ácia284" id="{4A2D6D15-C8E2-9047-9B7C-406EA4D7906B}" vid="{036B9C92-FDF2-E74A-8535-BCC3A8A16CEE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d66d708-8fca-49a3-8b05-def84d153697">
      <UserInfo>
        <DisplayName>Adrián Rošinec</DisplayName>
        <AccountId>28</AccountId>
        <AccountType/>
      </UserInfo>
      <UserInfo>
        <DisplayName>Radka Svobodová</DisplayName>
        <AccountId>46</AccountId>
        <AccountType/>
      </UserInfo>
    </SharedWithUsers>
    <lcf76f155ced4ddcb4097134ff3c332f xmlns="e4f420f6-bbce-4461-b7b0-bf092f761730">
      <Terms xmlns="http://schemas.microsoft.com/office/infopath/2007/PartnerControls"/>
    </lcf76f155ced4ddcb4097134ff3c332f>
    <TaxCatchAll xmlns="fd66d708-8fca-49a3-8b05-def84d15369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AF2B4E50439D4D8958A585C91A102A" ma:contentTypeVersion="17" ma:contentTypeDescription="Create a new document." ma:contentTypeScope="" ma:versionID="7c8e931ec562dc365ad51944c3e501a7">
  <xsd:schema xmlns:xsd="http://www.w3.org/2001/XMLSchema" xmlns:xs="http://www.w3.org/2001/XMLSchema" xmlns:p="http://schemas.microsoft.com/office/2006/metadata/properties" xmlns:ns2="e4f420f6-bbce-4461-b7b0-bf092f761730" xmlns:ns3="fd66d708-8fca-49a3-8b05-def84d153697" targetNamespace="http://schemas.microsoft.com/office/2006/metadata/properties" ma:root="true" ma:fieldsID="bb6b85637de04fd8bcfd6f58b6b14062" ns2:_="" ns3:_="">
    <xsd:import namespace="e4f420f6-bbce-4461-b7b0-bf092f761730"/>
    <xsd:import namespace="fd66d708-8fca-49a3-8b05-def84d1536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f420f6-bbce-4461-b7b0-bf092f7617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05144c32-5194-445f-8fa8-b47f4d440b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66d708-8fca-49a3-8b05-def84d15369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07a7c16-50d1-467b-9360-3c2fe2f65a80}" ma:internalName="TaxCatchAll" ma:showField="CatchAllData" ma:web="fd66d708-8fca-49a3-8b05-def84d153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D4B2EB6-13D6-4AAF-B242-FB59A85EAE8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AE58A75-4B83-4CEE-91AD-7C39CFD59BF2}">
  <ds:schemaRefs>
    <ds:schemaRef ds:uri="http://purl.org/dc/dcmitype/"/>
    <ds:schemaRef ds:uri="http://purl.org/dc/elements/1.1/"/>
    <ds:schemaRef ds:uri="http://purl.org/dc/terms/"/>
    <ds:schemaRef ds:uri="fd66d708-8fca-49a3-8b05-def84d153697"/>
    <ds:schemaRef ds:uri="http://schemas.microsoft.com/office/2006/documentManagement/types"/>
    <ds:schemaRef ds:uri="http://schemas.microsoft.com/office/2006/metadata/properties"/>
    <ds:schemaRef ds:uri="e4f420f6-bbce-4461-b7b0-bf092f761730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1E9CD72-D53C-4088-B877-0284AF13761B}">
  <ds:schemaRefs>
    <ds:schemaRef ds:uri="e4f420f6-bbce-4461-b7b0-bf092f761730"/>
    <ds:schemaRef ds:uri="fd66d708-8fca-49a3-8b05-def84d15369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sablona ICS</Template>
  <TotalTime>2976</TotalTime>
  <Words>1047</Words>
  <Application>Microsoft Office PowerPoint</Application>
  <PresentationFormat>Widescreen</PresentationFormat>
  <Paragraphs>239</Paragraphs>
  <Slides>35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Cascadia Code</vt:lpstr>
      <vt:lpstr>Calibri</vt:lpstr>
      <vt:lpstr>Muni Bold</vt:lpstr>
      <vt:lpstr>Arial</vt:lpstr>
      <vt:lpstr>Motiv Office</vt:lpstr>
      <vt:lpstr>Podrobnější představení implementace ukládání dat  v jednotlivých CEITEC CF</vt:lpstr>
      <vt:lpstr>O mně</vt:lpstr>
      <vt:lpstr>Jak to začalo?</vt:lpstr>
      <vt:lpstr>Onedata</vt:lpstr>
      <vt:lpstr>Zkušenosti</vt:lpstr>
      <vt:lpstr>Aplikace fs2od</vt:lpstr>
      <vt:lpstr>Realita nebyla tak růžová</vt:lpstr>
      <vt:lpstr>Zádrhel #1</vt:lpstr>
      <vt:lpstr>Zádrhel #2</vt:lpstr>
      <vt:lpstr>Zádrhel #3</vt:lpstr>
      <vt:lpstr>CEMCOF</vt:lpstr>
      <vt:lpstr>CEMCOF</vt:lpstr>
      <vt:lpstr>CF CELLIM</vt:lpstr>
      <vt:lpstr>CF CELLIM</vt:lpstr>
      <vt:lpstr>CF PLANTS</vt:lpstr>
      <vt:lpstr>CF PLANTS</vt:lpstr>
      <vt:lpstr>CF MAFIL</vt:lpstr>
      <vt:lpstr>CF MAFIL</vt:lpstr>
      <vt:lpstr>Projekt RELIEVE</vt:lpstr>
      <vt:lpstr>Projekt RELIEVE</vt:lpstr>
      <vt:lpstr>Maj data bez metadat smysl?</vt:lpstr>
      <vt:lpstr>O mně</vt:lpstr>
      <vt:lpstr>Co jsou data?</vt:lpstr>
      <vt:lpstr>A metadata?</vt:lpstr>
      <vt:lpstr>PowerPoint Presentation</vt:lpstr>
      <vt:lpstr>Prečo chceme anotované datasety?</vt:lpstr>
      <vt:lpstr>Prečo chceme anotované datasety?</vt:lpstr>
      <vt:lpstr>Príklad z praxe</vt:lpstr>
      <vt:lpstr>Ako získavame metadáta</vt:lpstr>
      <vt:lpstr>Editor metadát</vt:lpstr>
      <vt:lpstr>Definície metadata schémat</vt:lpstr>
      <vt:lpstr>Modifikácia analytických nástrojov</vt:lpstr>
      <vt:lpstr>Metadatový katalog</vt:lpstr>
      <vt:lpstr>Majú data bez metadat zmysel?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Podrobnější představení implementace ukládání dat  v jednotlivých CEITEC CF</dc:title>
  <dc:creator>Tomáš Svoboda</dc:creator>
  <cp:lastModifiedBy>Adrián Rošinec</cp:lastModifiedBy>
  <cp:revision>2</cp:revision>
  <dcterms:created xsi:type="dcterms:W3CDTF">2023-09-12T09:17:02Z</dcterms:created>
  <dcterms:modified xsi:type="dcterms:W3CDTF">2023-09-14T10:58:37Z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0x010100A2AF2B4E50439D4D8958A585C91A102A</vt:lpwstr>
  </property>
  <property fmtid="{D5CDD505-2E9C-101B-9397-08002B2CF9AE}" pid="3" name="MediaServiceImageTags">
    <vt:lpwstr/>
  </property>
</Properties>
</file>