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6"/>
  </p:notesMasterIdLst>
  <p:handoutMasterIdLst>
    <p:handoutMasterId r:id="rId27"/>
  </p:handoutMasterIdLst>
  <p:sldIdLst>
    <p:sldId id="256" r:id="rId2"/>
    <p:sldId id="320" r:id="rId3"/>
    <p:sldId id="309" r:id="rId4"/>
    <p:sldId id="339" r:id="rId5"/>
    <p:sldId id="338" r:id="rId6"/>
    <p:sldId id="310" r:id="rId7"/>
    <p:sldId id="333" r:id="rId8"/>
    <p:sldId id="321" r:id="rId9"/>
    <p:sldId id="322" r:id="rId10"/>
    <p:sldId id="332" r:id="rId11"/>
    <p:sldId id="260" r:id="rId12"/>
    <p:sldId id="340" r:id="rId13"/>
    <p:sldId id="311" r:id="rId14"/>
    <p:sldId id="314" r:id="rId15"/>
    <p:sldId id="316" r:id="rId16"/>
    <p:sldId id="315" r:id="rId17"/>
    <p:sldId id="341" r:id="rId18"/>
    <p:sldId id="319" r:id="rId19"/>
    <p:sldId id="323" r:id="rId20"/>
    <p:sldId id="324" r:id="rId21"/>
    <p:sldId id="325" r:id="rId22"/>
    <p:sldId id="326" r:id="rId23"/>
    <p:sldId id="274" r:id="rId24"/>
    <p:sldId id="265" r:id="rId25"/>
  </p:sldIdLst>
  <p:sldSz cx="12192000" cy="6858000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11FD2C60-6B2D-453D-B0F0-9C954EB8E766}">
          <p14:sldIdLst>
            <p14:sldId id="256"/>
            <p14:sldId id="320"/>
          </p14:sldIdLst>
        </p14:section>
        <p14:section name="Kdo je online" id="{9E951C47-8BFA-4C0B-A439-42E5795CA790}">
          <p14:sldIdLst>
            <p14:sldId id="309"/>
            <p14:sldId id="339"/>
            <p14:sldId id="338"/>
          </p14:sldIdLst>
        </p14:section>
        <p14:section name="Specifika online komunikace" id="{E9FEF00A-D021-4676-A75C-63BD09458817}">
          <p14:sldIdLst>
            <p14:sldId id="310"/>
            <p14:sldId id="333"/>
            <p14:sldId id="321"/>
            <p14:sldId id="322"/>
            <p14:sldId id="332"/>
          </p14:sldIdLst>
        </p14:section>
        <p14:section name="Online disinhibice" id="{18BF2D5C-18D3-41EF-96E4-60B6BE2D96C2}">
          <p14:sldIdLst>
            <p14:sldId id="260"/>
            <p14:sldId id="340"/>
            <p14:sldId id="311"/>
            <p14:sldId id="314"/>
            <p14:sldId id="316"/>
            <p14:sldId id="315"/>
            <p14:sldId id="341"/>
            <p14:sldId id="319"/>
          </p14:sldIdLst>
        </p14:section>
        <p14:section name="Transformation framework" id="{16CAF934-99DD-494F-884E-BF7A9D0DA316}">
          <p14:sldIdLst>
            <p14:sldId id="323"/>
            <p14:sldId id="324"/>
            <p14:sldId id="325"/>
            <p14:sldId id="326"/>
          </p14:sldIdLst>
        </p14:section>
        <p14:section name="Konec" id="{C5FBB5E7-4C29-4F87-9B3A-2F7A93AC871D}">
          <p14:sldIdLst>
            <p14:sldId id="27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571" userDrawn="1">
          <p15:clr>
            <a:srgbClr val="A4A3A4"/>
          </p15:clr>
        </p15:guide>
        <p15:guide id="7" pos="9631" userDrawn="1">
          <p15:clr>
            <a:srgbClr val="A4A3A4"/>
          </p15:clr>
        </p15:guide>
        <p15:guide id="8" pos="1212" userDrawn="1">
          <p15:clr>
            <a:srgbClr val="A4A3A4"/>
          </p15:clr>
        </p15:guide>
        <p15:guide id="9" pos="4916" userDrawn="1">
          <p15:clr>
            <a:srgbClr val="A4A3A4"/>
          </p15:clr>
        </p15:guide>
        <p15:guide id="10" pos="5291" userDrawn="1">
          <p15:clr>
            <a:srgbClr val="A4A3A4"/>
          </p15:clr>
        </p15:guide>
        <p15:guide id="11" pos="428" userDrawn="1">
          <p15:clr>
            <a:srgbClr val="A4A3A4"/>
          </p15:clr>
        </p15:guide>
        <p15:guide id="12" pos="7224" userDrawn="1">
          <p15:clr>
            <a:srgbClr val="A4A3A4"/>
          </p15:clr>
        </p15:guide>
        <p15:guide id="13" pos="909" userDrawn="1">
          <p15:clr>
            <a:srgbClr val="A4A3A4"/>
          </p15:clr>
        </p15:guide>
        <p15:guide id="14" pos="3687" userDrawn="1">
          <p15:clr>
            <a:srgbClr val="A4A3A4"/>
          </p15:clr>
        </p15:guide>
        <p15:guide id="15" pos="39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C5698F"/>
    <a:srgbClr val="FFFFFF"/>
    <a:srgbClr val="DAADBD"/>
    <a:srgbClr val="AD0066"/>
    <a:srgbClr val="910055"/>
    <a:srgbClr val="008C78"/>
    <a:srgbClr val="4BC8FF"/>
    <a:srgbClr val="F01928"/>
    <a:srgbClr val="91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205535-F308-2447-9574-B17E462EA525}" v="8" dt="2024-10-01T07:53:47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94"/>
  </p:normalViewPr>
  <p:slideViewPr>
    <p:cSldViewPr snapToGrid="0">
      <p:cViewPr varScale="1">
        <p:scale>
          <a:sx n="105" d="100"/>
          <a:sy n="105" d="100"/>
        </p:scale>
        <p:origin x="848" y="1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571"/>
        <p:guide pos="9631"/>
        <p:guide pos="1212"/>
        <p:guide pos="4916"/>
        <p:guide pos="5291"/>
        <p:guide pos="428"/>
        <p:guide pos="7224"/>
        <p:guide pos="909"/>
        <p:guide pos="3687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20925254804382E-2"/>
          <c:y val="0.11677718302305394"/>
          <c:w val="0.90071356389577895"/>
          <c:h val="0.639836607750620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'2.1,,1'!$L$5</c:f>
              <c:strCache>
                <c:ptCount val="1"/>
                <c:pt idx="0">
                  <c:v> Vícekrát denně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'2.1,,1'!$K$6:$K$28</c:f>
              <c:strCache>
                <c:ptCount val="23"/>
                <c:pt idx="0">
                  <c:v>Celkem 16+</c:v>
                </c:pt>
                <c:pt idx="2">
                  <c:v>Muži 16+</c:v>
                </c:pt>
                <c:pt idx="3">
                  <c:v>Ženy 16+</c:v>
                </c:pt>
                <c:pt idx="5">
                  <c:v>16–24 let</c:v>
                </c:pt>
                <c:pt idx="6">
                  <c:v>25–34 let</c:v>
                </c:pt>
                <c:pt idx="7">
                  <c:v>35–44 let</c:v>
                </c:pt>
                <c:pt idx="8">
                  <c:v>45–54 let</c:v>
                </c:pt>
                <c:pt idx="9">
                  <c:v>55–64 let</c:v>
                </c:pt>
                <c:pt idx="10">
                  <c:v>65–74 let</c:v>
                </c:pt>
                <c:pt idx="11">
                  <c:v>75+</c:v>
                </c:pt>
                <c:pt idx="13">
                  <c:v>ZŠ</c:v>
                </c:pt>
                <c:pt idx="14">
                  <c:v>SŠ bez maturity</c:v>
                </c:pt>
                <c:pt idx="15">
                  <c:v>SŠ s maturitou + VOŠ</c:v>
                </c:pt>
                <c:pt idx="16">
                  <c:v>VŠ</c:v>
                </c:pt>
                <c:pt idx="18">
                  <c:v>Zaměstnaní</c:v>
                </c:pt>
                <c:pt idx="19">
                  <c:v>Ženy v domácnosti</c:v>
                </c:pt>
                <c:pt idx="20">
                  <c:v>Studenti</c:v>
                </c:pt>
                <c:pt idx="21">
                  <c:v>Starobní důchodci</c:v>
                </c:pt>
                <c:pt idx="22">
                  <c:v>Invalidní důchodci</c:v>
                </c:pt>
              </c:strCache>
            </c:strRef>
          </c:cat>
          <c:val>
            <c:numRef>
              <c:f>'2.1,,1'!$L$6:$L$28</c:f>
              <c:numCache>
                <c:formatCode>General</c:formatCode>
                <c:ptCount val="23"/>
                <c:pt idx="0">
                  <c:v>56.274000000000001</c:v>
                </c:pt>
                <c:pt idx="2">
                  <c:v>59.155999999999999</c:v>
                </c:pt>
                <c:pt idx="3">
                  <c:v>53.510000000000005</c:v>
                </c:pt>
                <c:pt idx="5">
                  <c:v>89.704999999999998</c:v>
                </c:pt>
                <c:pt idx="6">
                  <c:v>83.995000000000005</c:v>
                </c:pt>
                <c:pt idx="7">
                  <c:v>75.036999999999992</c:v>
                </c:pt>
                <c:pt idx="8">
                  <c:v>62.472999999999999</c:v>
                </c:pt>
                <c:pt idx="9">
                  <c:v>44.847999999999999</c:v>
                </c:pt>
                <c:pt idx="10">
                  <c:v>20.916</c:v>
                </c:pt>
                <c:pt idx="11">
                  <c:v>6.6309999999999993</c:v>
                </c:pt>
                <c:pt idx="13">
                  <c:v>42.701999999999998</c:v>
                </c:pt>
                <c:pt idx="14">
                  <c:v>48.331000000000003</c:v>
                </c:pt>
                <c:pt idx="15">
                  <c:v>72.39</c:v>
                </c:pt>
                <c:pt idx="16">
                  <c:v>87.14</c:v>
                </c:pt>
                <c:pt idx="18">
                  <c:v>69.588000000000008</c:v>
                </c:pt>
                <c:pt idx="19">
                  <c:v>77.929000000000002</c:v>
                </c:pt>
                <c:pt idx="20">
                  <c:v>93.55</c:v>
                </c:pt>
                <c:pt idx="21">
                  <c:v>14.296000000000001</c:v>
                </c:pt>
                <c:pt idx="22">
                  <c:v>34.56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28-4FF7-B425-C038345A1AA5}"/>
            </c:ext>
          </c:extLst>
        </c:ser>
        <c:ser>
          <c:idx val="1"/>
          <c:order val="1"/>
          <c:tx>
            <c:strRef>
              <c:f>'2.1,,1'!$M$5</c:f>
              <c:strCache>
                <c:ptCount val="1"/>
                <c:pt idx="0">
                  <c:v> Jednou denně nebo téměř denně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'2.1,,1'!$K$6:$K$28</c:f>
              <c:strCache>
                <c:ptCount val="23"/>
                <c:pt idx="0">
                  <c:v>Celkem 16+</c:v>
                </c:pt>
                <c:pt idx="2">
                  <c:v>Muži 16+</c:v>
                </c:pt>
                <c:pt idx="3">
                  <c:v>Ženy 16+</c:v>
                </c:pt>
                <c:pt idx="5">
                  <c:v>16–24 let</c:v>
                </c:pt>
                <c:pt idx="6">
                  <c:v>25–34 let</c:v>
                </c:pt>
                <c:pt idx="7">
                  <c:v>35–44 let</c:v>
                </c:pt>
                <c:pt idx="8">
                  <c:v>45–54 let</c:v>
                </c:pt>
                <c:pt idx="9">
                  <c:v>55–64 let</c:v>
                </c:pt>
                <c:pt idx="10">
                  <c:v>65–74 let</c:v>
                </c:pt>
                <c:pt idx="11">
                  <c:v>75+</c:v>
                </c:pt>
                <c:pt idx="13">
                  <c:v>ZŠ</c:v>
                </c:pt>
                <c:pt idx="14">
                  <c:v>SŠ bez maturity</c:v>
                </c:pt>
                <c:pt idx="15">
                  <c:v>SŠ s maturitou + VOŠ</c:v>
                </c:pt>
                <c:pt idx="16">
                  <c:v>VŠ</c:v>
                </c:pt>
                <c:pt idx="18">
                  <c:v>Zaměstnaní</c:v>
                </c:pt>
                <c:pt idx="19">
                  <c:v>Ženy v domácnosti</c:v>
                </c:pt>
                <c:pt idx="20">
                  <c:v>Studenti</c:v>
                </c:pt>
                <c:pt idx="21">
                  <c:v>Starobní důchodci</c:v>
                </c:pt>
                <c:pt idx="22">
                  <c:v>Invalidní důchodci</c:v>
                </c:pt>
              </c:strCache>
            </c:strRef>
          </c:cat>
          <c:val>
            <c:numRef>
              <c:f>'2.1,,1'!$M$6:$M$28</c:f>
              <c:numCache>
                <c:formatCode>General</c:formatCode>
                <c:ptCount val="23"/>
                <c:pt idx="0">
                  <c:v>21.419</c:v>
                </c:pt>
                <c:pt idx="2">
                  <c:v>21.668000000000003</c:v>
                </c:pt>
                <c:pt idx="3">
                  <c:v>21.181000000000001</c:v>
                </c:pt>
                <c:pt idx="5">
                  <c:v>9.0039999999999996</c:v>
                </c:pt>
                <c:pt idx="6">
                  <c:v>14.790000000000001</c:v>
                </c:pt>
                <c:pt idx="7">
                  <c:v>21.556000000000001</c:v>
                </c:pt>
                <c:pt idx="8">
                  <c:v>27.251999999999999</c:v>
                </c:pt>
                <c:pt idx="9">
                  <c:v>31.143999999999998</c:v>
                </c:pt>
                <c:pt idx="10">
                  <c:v>24.811</c:v>
                </c:pt>
                <c:pt idx="11">
                  <c:v>13.197999999999999</c:v>
                </c:pt>
                <c:pt idx="13">
                  <c:v>28.714000000000002</c:v>
                </c:pt>
                <c:pt idx="14">
                  <c:v>34.038000000000004</c:v>
                </c:pt>
                <c:pt idx="15">
                  <c:v>22.05</c:v>
                </c:pt>
                <c:pt idx="16">
                  <c:v>11.981</c:v>
                </c:pt>
                <c:pt idx="18">
                  <c:v>23.27</c:v>
                </c:pt>
                <c:pt idx="19">
                  <c:v>18.094999999999999</c:v>
                </c:pt>
                <c:pt idx="20">
                  <c:v>6.2939999999999996</c:v>
                </c:pt>
                <c:pt idx="21">
                  <c:v>21.382999999999999</c:v>
                </c:pt>
                <c:pt idx="22">
                  <c:v>30.391000000000002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28-4FF7-B425-C038345A1AA5}"/>
            </c:ext>
          </c:extLst>
        </c:ser>
        <c:ser>
          <c:idx val="2"/>
          <c:order val="2"/>
          <c:tx>
            <c:strRef>
              <c:f>'2.1,,1'!$N$5</c:f>
              <c:strCache>
                <c:ptCount val="1"/>
                <c:pt idx="0">
                  <c:v> Alespoň jednou za týden, ale ne denně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28-4FF7-B425-C038345A1AA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28-4FF7-B425-C038345A1AA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28-4FF7-B425-C038345A1AA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'2.1,,1'!$K$6:$K$28</c:f>
              <c:strCache>
                <c:ptCount val="23"/>
                <c:pt idx="0">
                  <c:v>Celkem 16+</c:v>
                </c:pt>
                <c:pt idx="2">
                  <c:v>Muži 16+</c:v>
                </c:pt>
                <c:pt idx="3">
                  <c:v>Ženy 16+</c:v>
                </c:pt>
                <c:pt idx="5">
                  <c:v>16–24 let</c:v>
                </c:pt>
                <c:pt idx="6">
                  <c:v>25–34 let</c:v>
                </c:pt>
                <c:pt idx="7">
                  <c:v>35–44 let</c:v>
                </c:pt>
                <c:pt idx="8">
                  <c:v>45–54 let</c:v>
                </c:pt>
                <c:pt idx="9">
                  <c:v>55–64 let</c:v>
                </c:pt>
                <c:pt idx="10">
                  <c:v>65–74 let</c:v>
                </c:pt>
                <c:pt idx="11">
                  <c:v>75+</c:v>
                </c:pt>
                <c:pt idx="13">
                  <c:v>ZŠ</c:v>
                </c:pt>
                <c:pt idx="14">
                  <c:v>SŠ bez maturity</c:v>
                </c:pt>
                <c:pt idx="15">
                  <c:v>SŠ s maturitou + VOŠ</c:v>
                </c:pt>
                <c:pt idx="16">
                  <c:v>VŠ</c:v>
                </c:pt>
                <c:pt idx="18">
                  <c:v>Zaměstnaní</c:v>
                </c:pt>
                <c:pt idx="19">
                  <c:v>Ženy v domácnosti</c:v>
                </c:pt>
                <c:pt idx="20">
                  <c:v>Studenti</c:v>
                </c:pt>
                <c:pt idx="21">
                  <c:v>Starobní důchodci</c:v>
                </c:pt>
                <c:pt idx="22">
                  <c:v>Invalidní důchodci</c:v>
                </c:pt>
              </c:strCache>
            </c:strRef>
          </c:cat>
          <c:val>
            <c:numRef>
              <c:f>'2.1,,1'!$N$6:$N$28</c:f>
              <c:numCache>
                <c:formatCode>General</c:formatCode>
                <c:ptCount val="23"/>
                <c:pt idx="0">
                  <c:v>5.6930000000000005</c:v>
                </c:pt>
                <c:pt idx="2">
                  <c:v>5.2320000000000002</c:v>
                </c:pt>
                <c:pt idx="3">
                  <c:v>6.1360000000000001</c:v>
                </c:pt>
                <c:pt idx="5">
                  <c:v>0.748</c:v>
                </c:pt>
                <c:pt idx="6">
                  <c:v>0.747</c:v>
                </c:pt>
                <c:pt idx="7">
                  <c:v>2.101</c:v>
                </c:pt>
                <c:pt idx="8">
                  <c:v>6.2979999999999992</c:v>
                </c:pt>
                <c:pt idx="9">
                  <c:v>9.5579999999999998</c:v>
                </c:pt>
                <c:pt idx="10">
                  <c:v>12.666</c:v>
                </c:pt>
                <c:pt idx="11">
                  <c:v>7.1370000000000005</c:v>
                </c:pt>
                <c:pt idx="13">
                  <c:v>5.7090000000000005</c:v>
                </c:pt>
                <c:pt idx="14">
                  <c:v>8.8480000000000008</c:v>
                </c:pt>
                <c:pt idx="15">
                  <c:v>3.4510000000000001</c:v>
                </c:pt>
                <c:pt idx="16">
                  <c:v>0.80099999999999993</c:v>
                </c:pt>
                <c:pt idx="18">
                  <c:v>4.0430000000000001</c:v>
                </c:pt>
                <c:pt idx="19">
                  <c:v>2.395</c:v>
                </c:pt>
                <c:pt idx="20">
                  <c:v>0.157</c:v>
                </c:pt>
                <c:pt idx="21">
                  <c:v>11.1</c:v>
                </c:pt>
                <c:pt idx="22">
                  <c:v>9.8140000000000001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28-4FF7-B425-C038345A1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99065600"/>
        <c:axId val="199204864"/>
      </c:barChart>
      <c:catAx>
        <c:axId val="199065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198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99204864"/>
        <c:crosses val="autoZero"/>
        <c:auto val="1"/>
        <c:lblAlgn val="ctr"/>
        <c:lblOffset val="100"/>
        <c:noMultiLvlLbl val="0"/>
      </c:catAx>
      <c:valAx>
        <c:axId val="19920486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990656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0903893392128733E-2"/>
          <c:y val="2.5510212621930949E-2"/>
          <c:w val="0.89999991414223368"/>
          <c:h val="6.07927737019397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PSYb1280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8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73" y="414005"/>
            <a:ext cx="2001775" cy="103609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553B0C2-0290-4EEB-8C4B-BC84D96FE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74" y="414006"/>
            <a:ext cx="2001775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42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35" userDrawn="1">
          <p15:clr>
            <a:srgbClr val="FBAE40"/>
          </p15:clr>
        </p15:guide>
        <p15:guide id="3" orient="horz" pos="2432" userDrawn="1">
          <p15:clr>
            <a:srgbClr val="FBAE40"/>
          </p15:clr>
        </p15:guide>
        <p15:guide id="4" pos="31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20002" y="718718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81" y="718718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1" y="6062553"/>
            <a:ext cx="1122356" cy="5809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0B64888-623F-4BD4-B069-CE3D5F273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1" y="6062557"/>
            <a:ext cx="1122356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5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1" y="6062553"/>
            <a:ext cx="1122356" cy="5809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8D2F901-5558-4A92-A963-41E9A87BE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1" y="6062557"/>
            <a:ext cx="1122356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2" y="6228000"/>
            <a:ext cx="7920001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PSYb1280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39" y="6048047"/>
            <a:ext cx="1154583" cy="5976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65AF857-1E05-4633-A4A2-5360DEF3E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39" y="6048047"/>
            <a:ext cx="115458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65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FSS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2" y="6228000"/>
            <a:ext cx="7920001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cs-CZ"/>
              <a:t>PSYb1280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99" y="2019299"/>
            <a:ext cx="5449280" cy="282049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A66C52A-7CB4-4DA2-A854-6A7D95918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99" y="2019299"/>
            <a:ext cx="5449280" cy="28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C883626-9060-48F4-BF5F-CD36D4ED64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2" y="6228000"/>
            <a:ext cx="7920001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PSYb1280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11B3959D-B756-4003-A92F-1B4723A419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67" y="2434289"/>
            <a:ext cx="9582328" cy="18635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3CADCA4-7ECE-4F08-8C43-EF867F24C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67" y="2434289"/>
            <a:ext cx="9582328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97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000" y="2404951"/>
            <a:ext cx="4819800" cy="377201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3" y="2404951"/>
            <a:ext cx="5181600" cy="377201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PSYb1280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7E76-DEC9-964D-8D1D-5487F5EC6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24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PSYb1280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70" indent="0" algn="ctr">
              <a:buNone/>
              <a:defRPr sz="2000"/>
            </a:lvl2pPr>
            <a:lvl3pPr marL="914340" indent="0" algn="ctr">
              <a:buNone/>
              <a:defRPr sz="1800"/>
            </a:lvl3pPr>
            <a:lvl4pPr marL="1371508" indent="0" algn="ctr">
              <a:buNone/>
              <a:defRPr sz="1600"/>
            </a:lvl4pPr>
            <a:lvl5pPr marL="1828678" indent="0" algn="ctr">
              <a:buNone/>
              <a:defRPr sz="1600"/>
            </a:lvl5pPr>
            <a:lvl6pPr marL="2285848" indent="0" algn="ctr">
              <a:buNone/>
              <a:defRPr sz="1600"/>
            </a:lvl6pPr>
            <a:lvl7pPr marL="2743018" indent="0" algn="ctr">
              <a:buNone/>
              <a:defRPr sz="1600"/>
            </a:lvl7pPr>
            <a:lvl8pPr marL="3200187" indent="0" algn="ctr">
              <a:buNone/>
              <a:defRPr sz="1600"/>
            </a:lvl8pPr>
            <a:lvl9pPr marL="3657357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74" y="414006"/>
            <a:ext cx="2001775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2" y="6228000"/>
            <a:ext cx="7920001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PSYb1280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6" y="1692002"/>
            <a:ext cx="10753201" cy="4139998"/>
          </a:xfrm>
          <a:prstGeom prst="rect">
            <a:avLst/>
          </a:prstGeom>
        </p:spPr>
        <p:txBody>
          <a:bodyPr/>
          <a:lstStyle>
            <a:lvl1pPr marL="251983" indent="-179988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66" indent="-17998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4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1" y="6062557"/>
            <a:ext cx="1122356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5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– inverzní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PSYb1280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70" indent="0" algn="ctr">
              <a:buNone/>
              <a:defRPr sz="2000"/>
            </a:lvl2pPr>
            <a:lvl3pPr marL="914340" indent="0" algn="ctr">
              <a:buNone/>
              <a:defRPr sz="1800"/>
            </a:lvl3pPr>
            <a:lvl4pPr marL="1371508" indent="0" algn="ctr">
              <a:buNone/>
              <a:defRPr sz="1600"/>
            </a:lvl4pPr>
            <a:lvl5pPr marL="1828678" indent="0" algn="ctr">
              <a:buNone/>
              <a:defRPr sz="1600"/>
            </a:lvl5pPr>
            <a:lvl6pPr marL="2285848" indent="0" algn="ctr">
              <a:buNone/>
              <a:defRPr sz="1600"/>
            </a:lvl6pPr>
            <a:lvl7pPr marL="2743018" indent="0" algn="ctr">
              <a:buNone/>
              <a:defRPr sz="1600"/>
            </a:lvl7pPr>
            <a:lvl8pPr marL="3200187" indent="0" algn="ctr">
              <a:buNone/>
              <a:defRPr sz="1600"/>
            </a:lvl8pPr>
            <a:lvl9pPr marL="3657357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9" y="414003"/>
            <a:ext cx="1987604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6" y="1692002"/>
            <a:ext cx="10753201" cy="4139998"/>
          </a:xfrm>
          <a:prstGeom prst="rect">
            <a:avLst/>
          </a:prstGeom>
        </p:spPr>
        <p:txBody>
          <a:bodyPr/>
          <a:lstStyle>
            <a:lvl1pPr marL="251983" indent="-179988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66" indent="-17998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4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PSYb1280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1" y="6062557"/>
            <a:ext cx="1122356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0B8843B-67CD-4998-0344-83C37844D0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326203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0B8843B-67CD-4998-0344-83C37844D0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2" y="6228000"/>
            <a:ext cx="7920001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PSYb1280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4" y="1692002"/>
            <a:ext cx="10753201" cy="4139998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800"/>
            </a:lvl2pPr>
            <a:lvl3pPr marL="914377" indent="0">
              <a:buNone/>
              <a:defRPr sz="1400"/>
            </a:lvl3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1" y="6062553"/>
            <a:ext cx="1122356" cy="58091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76BB2D9-30CA-4AE2-BDD3-F7BC58C9D4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1" y="6062557"/>
            <a:ext cx="1122356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05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9" userDrawn="1">
          <p15:clr>
            <a:srgbClr val="FBAE40"/>
          </p15:clr>
        </p15:guide>
        <p15:guide id="3" orient="horz" pos="3997" userDrawn="1">
          <p15:clr>
            <a:srgbClr val="FBAE40"/>
          </p15:clr>
        </p15:guide>
        <p15:guide id="4" pos="58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7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6" y="720000"/>
            <a:ext cx="107532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3" y="1692001"/>
            <a:ext cx="5219997" cy="4140000"/>
          </a:xfrm>
          <a:prstGeom prst="rect">
            <a:avLst/>
          </a:prstGeom>
        </p:spPr>
        <p:txBody>
          <a:bodyPr/>
          <a:lstStyle>
            <a:lvl1pPr marL="251983" indent="-179988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66" indent="-17998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4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7" cy="4140000"/>
          </a:xfrm>
          <a:prstGeom prst="rect">
            <a:avLst/>
          </a:prstGeom>
        </p:spPr>
        <p:txBody>
          <a:bodyPr/>
          <a:lstStyle>
            <a:lvl1pPr marL="251983" indent="-179988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66" indent="-17998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4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1" y="6062557"/>
            <a:ext cx="1122356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511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43" y="1695078"/>
            <a:ext cx="5218412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7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7" cy="4140000"/>
          </a:xfrm>
          <a:prstGeom prst="rect">
            <a:avLst/>
          </a:prstGeom>
        </p:spPr>
        <p:txBody>
          <a:bodyPr/>
          <a:lstStyle>
            <a:lvl1pPr marL="251983" indent="-179988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66" indent="-17998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34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1" y="6062557"/>
            <a:ext cx="1122356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965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4" y="169201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6" y="4414271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7" y="4414271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7" y="4414270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31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80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40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20004" y="169201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7" y="169201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6" y="720000"/>
            <a:ext cx="107532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1" y="6062557"/>
            <a:ext cx="1122356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5119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3" y="692150"/>
            <a:ext cx="5200987" cy="5139850"/>
          </a:xfrm>
          <a:prstGeom prst="rect">
            <a:avLst/>
          </a:prstGeom>
        </p:spPr>
        <p:txBody>
          <a:bodyPr/>
          <a:lstStyle>
            <a:lvl1pPr marL="251983" indent="-179988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66" indent="-17998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34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43" y="692160"/>
            <a:ext cx="5218412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7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1" y="6062557"/>
            <a:ext cx="1122356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58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6" y="692150"/>
            <a:ext cx="10753201" cy="5139850"/>
          </a:xfrm>
          <a:prstGeom prst="rect">
            <a:avLst/>
          </a:prstGeom>
        </p:spPr>
        <p:txBody>
          <a:bodyPr/>
          <a:lstStyle>
            <a:lvl1pPr marL="251983" indent="-179988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66" indent="-17998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4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1" y="6062557"/>
            <a:ext cx="1122356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58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20004" y="71872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85" y="71872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1" y="6062557"/>
            <a:ext cx="1122356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1" y="6062557"/>
            <a:ext cx="1122356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nímek s obrázkem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2" y="6228000"/>
            <a:ext cx="7920001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PSYb1280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3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39" y="6048047"/>
            <a:ext cx="115458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 FSS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2" y="6228000"/>
            <a:ext cx="7920001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cs-CZ"/>
              <a:t>PSYb1280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3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99" y="2019299"/>
            <a:ext cx="5449280" cy="28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C883626-9060-48F4-BF5F-CD36D4ED64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2" y="6228000"/>
            <a:ext cx="7920001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PSYb1280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11B3959D-B756-4003-A92F-1B4723A419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3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67" y="2434289"/>
            <a:ext cx="9582328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PSYb1280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8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9" y="414003"/>
            <a:ext cx="1987604" cy="102876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9D680D9-D6E0-4AD2-9AD9-9E7EFDF802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9" y="414003"/>
            <a:ext cx="1987604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40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35" userDrawn="1">
          <p15:clr>
            <a:srgbClr val="FBAE40"/>
          </p15:clr>
        </p15:guide>
        <p15:guide id="3" orient="horz" pos="2432" userDrawn="1">
          <p15:clr>
            <a:srgbClr val="FBAE40"/>
          </p15:clr>
        </p15:guide>
        <p15:guide id="4" pos="31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C516-01C3-504F-96AB-3B3AC98753A3}" type="datetimeFigureOut">
              <a:rPr lang="en-CZ" smtClean="0"/>
              <a:t>10/1/24</a:t>
            </a:fld>
            <a:endParaRPr lang="en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23F-1DAC-5741-94A5-BC63E3AAF74F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760481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C516-01C3-504F-96AB-3B3AC98753A3}" type="datetimeFigureOut">
              <a:rPr lang="en-CZ" smtClean="0"/>
              <a:t>10/1/24</a:t>
            </a:fld>
            <a:endParaRPr lang="en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23F-1DAC-5741-94A5-BC63E3AAF74F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603641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4" y="1692002"/>
            <a:ext cx="10753201" cy="4139998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7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PSYb1280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1" y="6062553"/>
            <a:ext cx="1122356" cy="58091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33BE7CC-E256-4724-B9F4-D922D7CD0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1" y="6062557"/>
            <a:ext cx="1122356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3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7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4" y="720000"/>
            <a:ext cx="107532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3" y="1692001"/>
            <a:ext cx="5219997" cy="4140000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7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7" cy="4140000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7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1" y="6062553"/>
            <a:ext cx="1122356" cy="58091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07D486D-708B-4031-8797-94892E8AD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1" y="6062557"/>
            <a:ext cx="1122356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97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orient="horz" pos="2886" userDrawn="1">
          <p15:clr>
            <a:srgbClr val="FBAE40"/>
          </p15:clr>
        </p15:guide>
        <p15:guide id="4" pos="511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9" y="1695078"/>
            <a:ext cx="5218412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7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7" cy="4140000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37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1" y="6062553"/>
            <a:ext cx="1122356" cy="58091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98CCF9E-BB5F-4107-8894-4DC1CC3F11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1" y="6062557"/>
            <a:ext cx="1122356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88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243" userDrawn="1">
          <p15:clr>
            <a:srgbClr val="FBAE40"/>
          </p15:clr>
        </p15:guide>
        <p15:guide id="3" orient="horz" pos="3657" userDrawn="1">
          <p15:clr>
            <a:srgbClr val="FBAE40"/>
          </p15:clr>
        </p15:guide>
        <p15:guide id="4" pos="965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4" y="1692008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2" y="4414271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5" y="4414271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3" y="4414270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8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9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20000" y="1692008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4" y="1692008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4" y="720000"/>
            <a:ext cx="107532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1" y="6062553"/>
            <a:ext cx="1122356" cy="58091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0973C7EA-D67D-4B1A-9008-1CDD6E28E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1" y="6062557"/>
            <a:ext cx="1122356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78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orient="horz" pos="1049" userDrawn="1">
          <p15:clr>
            <a:srgbClr val="FBAE40"/>
          </p15:clr>
        </p15:guide>
        <p15:guide id="4" pos="511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3" y="692150"/>
            <a:ext cx="5200987" cy="5139850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37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9" y="692156"/>
            <a:ext cx="5218412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7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1" y="6062553"/>
            <a:ext cx="1122356" cy="58091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62A8FE6-8B0B-4E5C-A11D-9A466C310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1" y="6062557"/>
            <a:ext cx="1122356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4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9" userDrawn="1">
          <p15:clr>
            <a:srgbClr val="FBAE40"/>
          </p15:clr>
        </p15:guide>
        <p15:guide id="3" orient="horz" pos="3158" userDrawn="1">
          <p15:clr>
            <a:srgbClr val="FBAE40"/>
          </p15:clr>
        </p15:guide>
        <p15:guide id="4" pos="5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4" y="692150"/>
            <a:ext cx="10753201" cy="5139850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7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1" y="6062553"/>
            <a:ext cx="1122356" cy="58091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EE93920-2B61-4CCB-AC96-D8327D0AF2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1" y="6062557"/>
            <a:ext cx="1122356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67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9" userDrawn="1">
          <p15:clr>
            <a:srgbClr val="FBAE40"/>
          </p15:clr>
        </p15:guide>
        <p15:guide id="3" orient="horz" pos="436" userDrawn="1">
          <p15:clr>
            <a:srgbClr val="FBAE40"/>
          </p15:clr>
        </p15:guide>
        <p15:guide id="4" pos="5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2FBBF9A-0517-88FA-BB5D-E966357C74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200493418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353" imgH="353" progId="TCLayout.ActiveDocument.1">
                  <p:embed/>
                </p:oleObj>
              </mc:Choice>
              <mc:Fallback>
                <p:oleObj name="think-cell Slide" r:id="rId34" imgW="353" imgH="35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2FBBF9A-0517-88FA-BB5D-E966357C74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2" y="6228000"/>
            <a:ext cx="7920001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PSYb1280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1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4" y="720000"/>
            <a:ext cx="107532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2" y="1872000"/>
            <a:ext cx="107532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158547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8" r:id="rId12"/>
    <p:sldLayoutId id="2147483724" r:id="rId13"/>
    <p:sldLayoutId id="2147483725" r:id="rId14"/>
    <p:sldLayoutId id="2147483726" r:id="rId15"/>
    <p:sldLayoutId id="2147483678" r:id="rId16"/>
    <p:sldLayoutId id="2147483684" r:id="rId17"/>
    <p:sldLayoutId id="2147483690" r:id="rId18"/>
    <p:sldLayoutId id="2147483685" r:id="rId19"/>
    <p:sldLayoutId id="2147483688" r:id="rId20"/>
    <p:sldLayoutId id="2147483674" r:id="rId21"/>
    <p:sldLayoutId id="2147483673" r:id="rId22"/>
    <p:sldLayoutId id="2147483676" r:id="rId23"/>
    <p:sldLayoutId id="2147483675" r:id="rId24"/>
    <p:sldLayoutId id="2147483677" r:id="rId25"/>
    <p:sldLayoutId id="2147483686" r:id="rId26"/>
    <p:sldLayoutId id="2147483691" r:id="rId27"/>
    <p:sldLayoutId id="2147483692" r:id="rId28"/>
    <p:sldLayoutId id="2147483693" r:id="rId29"/>
    <p:sldLayoutId id="2147483730" r:id="rId30"/>
    <p:sldLayoutId id="2147483731" r:id="rId31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377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566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75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6"/>
        </a:buBlip>
        <a:defRPr>
          <a:solidFill>
            <a:schemeClr val="tx1"/>
          </a:solidFill>
          <a:latin typeface="+mn-lt"/>
        </a:defRPr>
      </a:lvl6pPr>
      <a:lvl7pPr marL="2743131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32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509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39" userDrawn="1">
          <p15:clr>
            <a:srgbClr val="F26B43"/>
          </p15:clr>
        </p15:guide>
        <p15:guide id="3" orient="horz" pos="1049" userDrawn="1">
          <p15:clr>
            <a:srgbClr val="F26B43"/>
          </p15:clr>
        </p15:guide>
        <p15:guide id="4" pos="5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9.png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ublic_opinion/flash/fl_248_en.pdf" TargetMode="External"/><Relationship Id="rId2" Type="http://schemas.openxmlformats.org/officeDocument/2006/relationships/hyperlink" Target="https://doi.org/10.1080/0030923990350303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pewresearch.org/internet/wp-content/uploads/sites/9/2020/07/PI_2020.07.28_kids-and-screens_FINAL.pdf" TargetMode="External"/><Relationship Id="rId4" Type="http://schemas.openxmlformats.org/officeDocument/2006/relationships/hyperlink" Target="https://doi.org/10.1007/s10567-018-0261-x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2016.igem.org/Team:DTU-Denmark/wetlab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hyperlink" Target="http://2015.igem.org/Team:Harvard_BioDesign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s://www.czso.cz/csu/czso/vyuzivani-informacnich-a-komunikacnich-technologii-v-domacnostech-a-mezi-osobami-2022" TargetMode="External"/><Relationship Id="rId5" Type="http://schemas.openxmlformats.org/officeDocument/2006/relationships/chart" Target="../charts/chart1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hyperlink" Target="https://vdb.czso.cz/vdbvo2/faces/cs/shortUrl?su=5f4a0371" TargetMode="Externa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56E1532-B3DF-D07A-621D-12638FC1DC9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2704765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56E1532-B3DF-D07A-621D-12638FC1DC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6" descr="Obsah obrázku text, vektorová grafika&#10;&#10;Popis byl vytvořen automaticky">
            <a:extLst>
              <a:ext uri="{FF2B5EF4-FFF2-40B4-BE49-F238E27FC236}">
                <a16:creationId xmlns:a16="http://schemas.microsoft.com/office/drawing/2014/main" id="{183846CA-4288-442B-B973-357F15F60F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7" y="3506481"/>
            <a:ext cx="5960021" cy="3351519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B21660-0A21-4627-BDC8-56445CA457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1" y="6228000"/>
            <a:ext cx="5498827" cy="252000"/>
          </a:xfrm>
        </p:spPr>
        <p:txBody>
          <a:bodyPr anchor="t"/>
          <a:lstStyle/>
          <a:p>
            <a:r>
              <a:rPr lang="cs-CZ" dirty="0"/>
              <a:t>CORE057, 1. října 2023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EA72F4-8D6F-4F07-B2B5-3736972D07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1D2F58-49E0-4E9D-BBE3-1354F11FA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1" y="2491337"/>
            <a:ext cx="8522680" cy="1171580"/>
          </a:xfrm>
        </p:spPr>
        <p:txBody>
          <a:bodyPr vert="horz"/>
          <a:lstStyle/>
          <a:p>
            <a:r>
              <a:rPr lang="cs-CZ" sz="4000" dirty="0"/>
              <a:t>Specifika online komunikace</a:t>
            </a:r>
            <a:endParaRPr lang="en-US" sz="40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8D87BCB-F40E-42E4-8104-11CD134A3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1" y="4678420"/>
            <a:ext cx="3169403" cy="11715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/>
              <a:t>Mgr. Adéla Švestková</a:t>
            </a:r>
          </a:p>
          <a:p>
            <a:pPr>
              <a:lnSpc>
                <a:spcPct val="150000"/>
              </a:lnSpc>
            </a:pPr>
            <a:r>
              <a:rPr lang="cs-CZ" sz="1800" i="1" dirty="0"/>
              <a:t>adela.svestkova@mail.muni.cz</a:t>
            </a:r>
          </a:p>
        </p:txBody>
      </p:sp>
    </p:spTree>
    <p:extLst>
      <p:ext uri="{BB962C8B-B14F-4D97-AF65-F5344CB8AC3E}">
        <p14:creationId xmlns:p14="http://schemas.microsoft.com/office/powerpoint/2010/main" val="117712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57"/>
    </mc:Choice>
    <mc:Fallback xmlns="">
      <p:transition spd="slow" advTm="1735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940CBA-0CAE-4AFA-BAA8-188C994425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PSYb1280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43B2B2-EF6F-4526-9C7D-E5BFCE9125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D2B9D4-88F1-4793-9841-B45E5D90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komunikace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DAB7E5-E926-4133-B333-DDA6E45B3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Chybí vodítka (např. mimika, tón hlasu, gesta)</a:t>
            </a:r>
          </a:p>
          <a:p>
            <a:r>
              <a:rPr lang="cs-CZ" sz="2400" dirty="0"/>
              <a:t>Různé formy, např.:</a:t>
            </a:r>
          </a:p>
          <a:p>
            <a:pPr lvl="1"/>
            <a:r>
              <a:rPr lang="cs-CZ" dirty="0"/>
              <a:t>Synchronní / Asynchronní</a:t>
            </a:r>
          </a:p>
          <a:p>
            <a:pPr lvl="1"/>
            <a:r>
              <a:rPr lang="cs-CZ" dirty="0"/>
              <a:t>Soukromá / Veřejná</a:t>
            </a:r>
          </a:p>
          <a:p>
            <a:pPr lvl="1"/>
            <a:r>
              <a:rPr lang="cs-CZ" dirty="0"/>
              <a:t>Moderovaná / Nemoderovaná</a:t>
            </a:r>
          </a:p>
          <a:p>
            <a:r>
              <a:rPr lang="cs-CZ" sz="2400" dirty="0"/>
              <a:t>Závislá na charakteristikách technologie</a:t>
            </a:r>
          </a:p>
          <a:p>
            <a:endParaRPr lang="cs-CZ" sz="2400" dirty="0"/>
          </a:p>
          <a:p>
            <a:r>
              <a:rPr lang="cs-CZ" b="1" dirty="0">
                <a:solidFill>
                  <a:schemeClr val="accent1"/>
                </a:solidFill>
              </a:rPr>
              <a:t>Není ani lepší, ani horší </a:t>
            </a:r>
            <a:r>
              <a:rPr lang="cs-CZ" b="1" dirty="0">
                <a:solidFill>
                  <a:schemeClr val="accent1"/>
                </a:solidFill>
                <a:sym typeface="Wingdings" panose="05000000000000000000" pitchFamily="2" charset="2"/>
              </a:rPr>
              <a:t> je jiná</a:t>
            </a:r>
            <a:endParaRPr lang="cs-CZ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5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612"/>
    </mc:Choice>
    <mc:Fallback xmlns="">
      <p:transition spd="slow" advTm="16161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9767722-A557-4B0B-99FE-418AD3AD2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001" y="3736930"/>
            <a:ext cx="3386046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/>
              <a:t>Online </a:t>
            </a:r>
            <a:r>
              <a:rPr lang="cs-CZ" sz="4400" err="1"/>
              <a:t>disinhibice</a:t>
            </a:r>
            <a:endParaRPr lang="en-US" sz="4400"/>
          </a:p>
        </p:txBody>
      </p:sp>
      <p:pic>
        <p:nvPicPr>
          <p:cNvPr id="7" name="Zástupný obsah 6" descr="Obsah obrázku text, vektorová grafika&#10;&#10;Popis byl vytvořen automaticky">
            <a:extLst>
              <a:ext uri="{FF2B5EF4-FFF2-40B4-BE49-F238E27FC236}">
                <a16:creationId xmlns:a16="http://schemas.microsoft.com/office/drawing/2014/main" id="{5AC610CF-E4C0-4B7A-A9FC-5405DC748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73" y="425742"/>
            <a:ext cx="4671735" cy="6006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E48EDD-1F4C-758A-B2BF-AF497EAFD0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PSYb1280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59A5D0-1D73-FAFE-82E0-57FAFB95DE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02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40"/>
    </mc:Choice>
    <mc:Fallback xmlns="">
      <p:transition spd="slow" advTm="1284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75C39-55A7-8E60-EBD6-930BD2FEB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4C69ED-B1A0-A55B-8072-4FE6005306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PSYb1280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191465-94B1-F583-548B-CA2CDDFEE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D2F8516-AE96-1231-46AA-8C908FB1C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794" y="1787515"/>
            <a:ext cx="4442642" cy="365498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918AFB2-B483-78A9-9282-65F2FD6D0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462" y="154661"/>
            <a:ext cx="4916974" cy="1351099"/>
          </a:xfrm>
          <a:prstGeom prst="rect">
            <a:avLst/>
          </a:prstGeom>
        </p:spPr>
      </p:pic>
      <p:pic>
        <p:nvPicPr>
          <p:cNvPr id="13" name="Obrázek 12" descr="Obsah obrázku text, snímek obrazovky, Webové stránky&#10;&#10;Popis byl vytvořen automaticky">
            <a:extLst>
              <a:ext uri="{FF2B5EF4-FFF2-40B4-BE49-F238E27FC236}">
                <a16:creationId xmlns:a16="http://schemas.microsoft.com/office/drawing/2014/main" id="{60647320-5E62-3191-9E04-8EBC2F248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2355361"/>
            <a:ext cx="3085373" cy="425063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963A07E-BDAB-11DD-C126-3D0AAA3AB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4" y="864410"/>
            <a:ext cx="6934200" cy="12827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44A26E5-4123-149A-1304-BFC2FD5D6A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4706" y="3888431"/>
            <a:ext cx="3922628" cy="2205580"/>
          </a:xfrm>
          <a:prstGeom prst="rect">
            <a:avLst/>
          </a:prstGeom>
        </p:spPr>
      </p:pic>
      <p:sp>
        <p:nvSpPr>
          <p:cNvPr id="16" name="Nadpis 4">
            <a:extLst>
              <a:ext uri="{FF2B5EF4-FFF2-40B4-BE49-F238E27FC236}">
                <a16:creationId xmlns:a16="http://schemas.microsoft.com/office/drawing/2014/main" id="{C0B73BCA-9056-984E-C7F2-3715F53C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1" y="204583"/>
            <a:ext cx="10753201" cy="451576"/>
          </a:xfrm>
        </p:spPr>
        <p:txBody>
          <a:bodyPr/>
          <a:lstStyle/>
          <a:p>
            <a:r>
              <a:rPr lang="cs-CZ" dirty="0"/>
              <a:t>Je vám tohle povědomé?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283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043"/>
    </mc:Choice>
    <mc:Fallback>
      <p:transition spd="slow" advTm="12904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Online </a:t>
            </a:r>
            <a:r>
              <a:rPr lang="cs-CZ" err="1"/>
              <a:t>disinhibice</a:t>
            </a:r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John </a:t>
            </a:r>
            <a:r>
              <a:rPr lang="cs-CZ" sz="2400" dirty="0" err="1"/>
              <a:t>Suler</a:t>
            </a:r>
            <a:r>
              <a:rPr lang="cs-CZ" sz="2400" dirty="0"/>
              <a:t>, 2004</a:t>
            </a:r>
          </a:p>
          <a:p>
            <a:r>
              <a:rPr lang="cs-CZ" sz="2400" dirty="0"/>
              <a:t>Lidé na internetu dělají věci, které by normálně nedělali </a:t>
            </a:r>
          </a:p>
          <a:p>
            <a:endParaRPr lang="cs-CZ" sz="2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cs-CZ" sz="2400" dirty="0" err="1"/>
              <a:t>Benign</a:t>
            </a:r>
            <a:r>
              <a:rPr lang="cs-CZ" sz="2400" dirty="0"/>
              <a:t> (pozitivní)</a:t>
            </a:r>
          </a:p>
          <a:p>
            <a:pPr lvl="1"/>
            <a:r>
              <a:rPr lang="cs-CZ" sz="1600" dirty="0"/>
              <a:t>např. podpora a pomoc ostatním, sebe-odhalování</a:t>
            </a:r>
          </a:p>
          <a:p>
            <a:r>
              <a:rPr lang="cs-CZ" sz="2400" dirty="0" err="1"/>
              <a:t>Toxic</a:t>
            </a:r>
            <a:r>
              <a:rPr lang="cs-CZ" sz="2400" dirty="0"/>
              <a:t> (negativní)</a:t>
            </a:r>
          </a:p>
          <a:p>
            <a:pPr lvl="1"/>
            <a:r>
              <a:rPr lang="cs-CZ" sz="1600" dirty="0"/>
              <a:t>např. agresivní chování, </a:t>
            </a:r>
            <a:r>
              <a:rPr lang="cs-CZ" sz="1600" dirty="0" err="1"/>
              <a:t>trolling</a:t>
            </a:r>
            <a:r>
              <a:rPr lang="cs-CZ" sz="1600" dirty="0"/>
              <a:t>, urážky</a:t>
            </a:r>
          </a:p>
          <a:p>
            <a:pPr marL="323991" lvl="1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164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043"/>
    </mc:Choice>
    <mc:Fallback xmlns="">
      <p:transition spd="slow" advTm="12904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6"/>
          </p:nvPr>
        </p:nvSpPr>
        <p:spPr>
          <a:xfrm>
            <a:off x="892236" y="1483168"/>
            <a:ext cx="3915000" cy="271576"/>
          </a:xfrm>
        </p:spPr>
        <p:txBody>
          <a:bodyPr/>
          <a:lstStyle/>
          <a:p>
            <a:r>
              <a:rPr lang="cs-CZ" sz="2400" spc="300" dirty="0"/>
              <a:t>Anonymita</a:t>
            </a:r>
            <a:endParaRPr lang="en-US" sz="2400" spc="3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Faktory online </a:t>
            </a:r>
            <a:r>
              <a:rPr lang="cs-CZ" sz="3200" err="1"/>
              <a:t>disinhibice</a:t>
            </a:r>
            <a:r>
              <a:rPr lang="cs-CZ" sz="3200"/>
              <a:t> 1</a:t>
            </a:r>
            <a:endParaRPr lang="en-US" sz="320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27"/>
          </p:nvPr>
        </p:nvSpPr>
        <p:spPr>
          <a:xfrm>
            <a:off x="6470365" y="1427626"/>
            <a:ext cx="3915000" cy="271576"/>
          </a:xfrm>
        </p:spPr>
        <p:txBody>
          <a:bodyPr/>
          <a:lstStyle/>
          <a:p>
            <a:r>
              <a:rPr lang="cs-CZ" sz="2400" spc="300" dirty="0"/>
              <a:t>Neviditelnost</a:t>
            </a:r>
            <a:endParaRPr lang="en-US" spc="3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66001" y="1884343"/>
            <a:ext cx="3914998" cy="4140000"/>
          </a:xfrm>
        </p:spPr>
        <p:txBody>
          <a:bodyPr/>
          <a:lstStyle/>
          <a:p>
            <a:r>
              <a:rPr lang="cs-CZ" sz="2000" dirty="0"/>
              <a:t>Nejsilnější faktor </a:t>
            </a:r>
            <a:r>
              <a:rPr lang="cs-CZ" sz="2000" dirty="0" err="1"/>
              <a:t>disinhibice</a:t>
            </a:r>
            <a:endParaRPr lang="cs-CZ" sz="2000" dirty="0"/>
          </a:p>
          <a:p>
            <a:r>
              <a:rPr lang="cs-CZ" sz="2000" dirty="0"/>
              <a:t>Různá pojetí anonymity</a:t>
            </a:r>
          </a:p>
          <a:p>
            <a:r>
              <a:rPr lang="cs-CZ" sz="2000" dirty="0"/>
              <a:t>Na internetu: </a:t>
            </a:r>
            <a:r>
              <a:rPr lang="cs-CZ" sz="2000" dirty="0">
                <a:solidFill>
                  <a:schemeClr val="tx2"/>
                </a:solidFill>
              </a:rPr>
              <a:t>Neidentifikovatelnost</a:t>
            </a:r>
          </a:p>
          <a:p>
            <a:pPr lvl="1"/>
            <a:r>
              <a:rPr lang="cs-CZ" sz="1600" dirty="0"/>
              <a:t>Lidé neznají osobní údaje</a:t>
            </a:r>
          </a:p>
          <a:p>
            <a:pPr lvl="1"/>
            <a:r>
              <a:rPr lang="cs-CZ" sz="1600" dirty="0"/>
              <a:t>I pod vlastním jménem lze být neidentifikovatelný</a:t>
            </a:r>
          </a:p>
          <a:p>
            <a:pPr lvl="1"/>
            <a:r>
              <a:rPr lang="cs-CZ" sz="1600" dirty="0"/>
              <a:t>Důležitý i subjektivní pocit – vnímaná neidentifikovatelnost</a:t>
            </a:r>
          </a:p>
          <a:p>
            <a:pPr lvl="1"/>
            <a:r>
              <a:rPr lang="cs-CZ" sz="1600" dirty="0"/>
              <a:t>Dohledatelnost a zodpovědnost</a:t>
            </a:r>
          </a:p>
          <a:p>
            <a:pPr lvl="1"/>
            <a:endParaRPr lang="cs-CZ" sz="1200" dirty="0">
              <a:solidFill>
                <a:schemeClr val="tx2"/>
              </a:solidFill>
            </a:endParaRPr>
          </a:p>
          <a:p>
            <a:endParaRPr lang="en-US" sz="20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28"/>
          </p:nvPr>
        </p:nvSpPr>
        <p:spPr>
          <a:xfrm>
            <a:off x="6212459" y="1828801"/>
            <a:ext cx="3914998" cy="4140000"/>
          </a:xfrm>
        </p:spPr>
        <p:txBody>
          <a:bodyPr/>
          <a:lstStyle/>
          <a:p>
            <a:r>
              <a:rPr lang="cs-CZ" sz="2000"/>
              <a:t>Smazává rozdíly ve vzhledu</a:t>
            </a:r>
          </a:p>
          <a:p>
            <a:r>
              <a:rPr lang="cs-CZ" sz="2000"/>
              <a:t>Snižuje vliv stereotypů (věk, pohlaví, etnicita, …)</a:t>
            </a:r>
          </a:p>
          <a:p>
            <a:r>
              <a:rPr lang="cs-CZ" sz="2000">
                <a:solidFill>
                  <a:schemeClr val="tx2"/>
                </a:solidFill>
              </a:rPr>
              <a:t>Vizuální vodítka (</a:t>
            </a:r>
            <a:r>
              <a:rPr lang="cs-CZ" sz="2000" i="1" err="1">
                <a:solidFill>
                  <a:schemeClr val="tx2"/>
                </a:solidFill>
              </a:rPr>
              <a:t>visual</a:t>
            </a:r>
            <a:r>
              <a:rPr lang="cs-CZ" sz="2000">
                <a:solidFill>
                  <a:schemeClr val="tx2"/>
                </a:solidFill>
              </a:rPr>
              <a:t> </a:t>
            </a:r>
            <a:r>
              <a:rPr lang="cs-CZ" sz="2000" i="1" err="1">
                <a:solidFill>
                  <a:schemeClr val="tx2"/>
                </a:solidFill>
              </a:rPr>
              <a:t>cues</a:t>
            </a:r>
            <a:r>
              <a:rPr lang="cs-CZ" sz="200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cs-CZ" sz="1600"/>
              <a:t>Na internetu omezená – méně okamžité zpětné vazby</a:t>
            </a:r>
          </a:p>
          <a:p>
            <a:pPr lvl="1"/>
            <a:r>
              <a:rPr lang="cs-CZ" sz="1600"/>
              <a:t>Např. nevidíme nesouhlasný výraz, že se někdo nudí, …</a:t>
            </a:r>
          </a:p>
          <a:p>
            <a:pPr lvl="1"/>
            <a:r>
              <a:rPr lang="cs-CZ" sz="1600"/>
              <a:t>Více vizuálních vodítek snižuje otevřenost (např. fotky, webkamera)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8504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570"/>
    </mc:Choice>
    <mc:Fallback xmlns="">
      <p:transition spd="slow" advTm="24457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6"/>
          </p:nvPr>
        </p:nvSpPr>
        <p:spPr>
          <a:xfrm>
            <a:off x="765002" y="1700621"/>
            <a:ext cx="3915000" cy="271576"/>
          </a:xfrm>
        </p:spPr>
        <p:txBody>
          <a:bodyPr/>
          <a:lstStyle/>
          <a:p>
            <a:r>
              <a:rPr lang="cs-CZ" sz="2400" spc="300" dirty="0" err="1"/>
              <a:t>Asynchronicita</a:t>
            </a:r>
            <a:endParaRPr lang="en-US" sz="2400" spc="3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Faktory online </a:t>
            </a:r>
            <a:r>
              <a:rPr lang="cs-CZ" sz="3200" err="1"/>
              <a:t>disinhibice</a:t>
            </a:r>
            <a:r>
              <a:rPr lang="cs-CZ" sz="3200"/>
              <a:t> 2</a:t>
            </a:r>
            <a:endParaRPr lang="en-US" sz="320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27"/>
          </p:nvPr>
        </p:nvSpPr>
        <p:spPr>
          <a:xfrm>
            <a:off x="6212457" y="1700621"/>
            <a:ext cx="4402124" cy="271576"/>
          </a:xfrm>
        </p:spPr>
        <p:txBody>
          <a:bodyPr/>
          <a:lstStyle/>
          <a:p>
            <a:r>
              <a:rPr lang="cs-CZ" sz="2400" spc="300" dirty="0"/>
              <a:t>Solipsistické introjekce</a:t>
            </a:r>
            <a:endParaRPr lang="en-US" spc="3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69311" y="2120204"/>
            <a:ext cx="3914998" cy="3926070"/>
          </a:xfrm>
        </p:spPr>
        <p:txBody>
          <a:bodyPr/>
          <a:lstStyle/>
          <a:p>
            <a:r>
              <a:rPr lang="cs-CZ" sz="2000" dirty="0"/>
              <a:t>Komunikace není plynulá / okamžitá</a:t>
            </a:r>
          </a:p>
          <a:p>
            <a:r>
              <a:rPr lang="cs-CZ" sz="2000" dirty="0"/>
              <a:t>Např.: e-mail, komentáře na SNS, diskuzní fóra, IM…</a:t>
            </a:r>
          </a:p>
          <a:p>
            <a:r>
              <a:rPr lang="cs-CZ" sz="2000" dirty="0"/>
              <a:t>Není nutné čelit okamžité reakci (možnost „utéct“)</a:t>
            </a:r>
          </a:p>
          <a:p>
            <a:r>
              <a:rPr lang="cs-CZ" sz="2000" dirty="0"/>
              <a:t>Větší možnost sebeprezentace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28"/>
          </p:nvPr>
        </p:nvSpPr>
        <p:spPr>
          <a:xfrm>
            <a:off x="6212459" y="2093003"/>
            <a:ext cx="3914998" cy="3467558"/>
          </a:xfrm>
        </p:spPr>
        <p:txBody>
          <a:bodyPr/>
          <a:lstStyle/>
          <a:p>
            <a:r>
              <a:rPr lang="cs-CZ" sz="2000" dirty="0"/>
              <a:t>Zvnitřněný obraz druhého</a:t>
            </a:r>
          </a:p>
          <a:p>
            <a:r>
              <a:rPr lang="cs-CZ" sz="2000" dirty="0"/>
              <a:t>Vychází z toho, co víme + doplnění vlastními projekcemi</a:t>
            </a:r>
          </a:p>
          <a:p>
            <a:r>
              <a:rPr lang="cs-CZ" sz="2000" dirty="0"/>
              <a:t>Textovou komunikaci můžeme v hlavě vokalizovat – „slyšet“ druhého vlastním hlasem/změněným hlasem</a:t>
            </a:r>
            <a:endParaRPr lang="cs-CZ" sz="12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796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725"/>
    </mc:Choice>
    <mc:Fallback xmlns="">
      <p:transition spd="slow" advTm="30272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6"/>
          </p:nvPr>
        </p:nvSpPr>
        <p:spPr>
          <a:xfrm>
            <a:off x="610339" y="1522759"/>
            <a:ext cx="3915000" cy="271576"/>
          </a:xfrm>
        </p:spPr>
        <p:txBody>
          <a:bodyPr/>
          <a:lstStyle/>
          <a:p>
            <a:r>
              <a:rPr lang="cs-CZ" sz="2400" spc="300" dirty="0" err="1"/>
              <a:t>Disociativní</a:t>
            </a:r>
            <a:r>
              <a:rPr lang="cs-CZ" sz="2400" spc="300" dirty="0"/>
              <a:t> imaginace</a:t>
            </a:r>
            <a:endParaRPr lang="en-US" sz="2400" spc="3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Faktory online </a:t>
            </a:r>
            <a:r>
              <a:rPr lang="cs-CZ" sz="3200" dirty="0" err="1"/>
              <a:t>disinhibice</a:t>
            </a:r>
            <a:r>
              <a:rPr lang="cs-CZ" sz="3200" dirty="0"/>
              <a:t> 3</a:t>
            </a:r>
            <a:endParaRPr lang="en-US" sz="32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27"/>
          </p:nvPr>
        </p:nvSpPr>
        <p:spPr>
          <a:xfrm>
            <a:off x="6212460" y="1522759"/>
            <a:ext cx="3915000" cy="271576"/>
          </a:xfrm>
        </p:spPr>
        <p:txBody>
          <a:bodyPr/>
          <a:lstStyle/>
          <a:p>
            <a:r>
              <a:rPr lang="cs-CZ" sz="2400" spc="300" dirty="0"/>
              <a:t>Minimalizace autorit</a:t>
            </a:r>
            <a:endParaRPr lang="en-US" spc="3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66001" y="1894311"/>
            <a:ext cx="3914998" cy="4140000"/>
          </a:xfrm>
        </p:spPr>
        <p:txBody>
          <a:bodyPr/>
          <a:lstStyle/>
          <a:p>
            <a:r>
              <a:rPr lang="cs-CZ" sz="2000" dirty="0"/>
              <a:t>Tendence vnímat online svět jako oddělený od „reálného“</a:t>
            </a:r>
          </a:p>
          <a:p>
            <a:r>
              <a:rPr lang="cs-CZ" sz="2000" dirty="0"/>
              <a:t>Podobně jako když se něco odehrává jen ve fantazii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28"/>
          </p:nvPr>
        </p:nvSpPr>
        <p:spPr>
          <a:xfrm>
            <a:off x="6212460" y="1894311"/>
            <a:ext cx="3914998" cy="4140000"/>
          </a:xfrm>
        </p:spPr>
        <p:txBody>
          <a:bodyPr/>
          <a:lstStyle/>
          <a:p>
            <a:r>
              <a:rPr lang="cs-CZ" sz="2000" dirty="0"/>
              <a:t>Status druhé osoby často nelze rozpoznat (chybí vodítka)</a:t>
            </a:r>
          </a:p>
          <a:p>
            <a:r>
              <a:rPr lang="cs-CZ" sz="2000" dirty="0"/>
              <a:t>Rovnější možnost se vyjádřit</a:t>
            </a:r>
          </a:p>
          <a:p>
            <a:r>
              <a:rPr lang="cs-CZ" sz="2000" dirty="0"/>
              <a:t>Status na internetu podmíněn jinými faktory (např. technické dovednosti)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218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583"/>
    </mc:Choice>
    <mc:Fallback xmlns="">
      <p:transition spd="slow" advTm="15558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FA389-0C87-8B72-51FA-602256601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078172-9F59-C30C-7C6D-FD48BD92F5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PSYb1280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E8EB6C-AA5B-A1A2-B050-2299188604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461BEA2-39E8-7871-BF1C-75B8C5713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794" y="1787515"/>
            <a:ext cx="4442642" cy="365498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8CBA71B-2DDB-EB0D-9CE6-E7D2435A1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462" y="154661"/>
            <a:ext cx="4916974" cy="1351099"/>
          </a:xfrm>
          <a:prstGeom prst="rect">
            <a:avLst/>
          </a:prstGeom>
        </p:spPr>
      </p:pic>
      <p:pic>
        <p:nvPicPr>
          <p:cNvPr id="13" name="Obrázek 12" descr="Obsah obrázku text, snímek obrazovky, Webové stránky&#10;&#10;Popis byl vytvořen automaticky">
            <a:extLst>
              <a:ext uri="{FF2B5EF4-FFF2-40B4-BE49-F238E27FC236}">
                <a16:creationId xmlns:a16="http://schemas.microsoft.com/office/drawing/2014/main" id="{9BE521A9-ECA8-1F7E-032F-624B4A20B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2355361"/>
            <a:ext cx="3085373" cy="425063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FC5D20C-7249-6F25-936E-DB6B53FEB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4" y="864410"/>
            <a:ext cx="6934200" cy="12827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CB467E5-DD9E-BA4B-6A36-337A4C455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4706" y="3888431"/>
            <a:ext cx="3922628" cy="2205580"/>
          </a:xfrm>
          <a:prstGeom prst="rect">
            <a:avLst/>
          </a:prstGeom>
        </p:spPr>
      </p:pic>
      <p:sp>
        <p:nvSpPr>
          <p:cNvPr id="4" name="Nadpis 4">
            <a:extLst>
              <a:ext uri="{FF2B5EF4-FFF2-40B4-BE49-F238E27FC236}">
                <a16:creationId xmlns:a16="http://schemas.microsoft.com/office/drawing/2014/main" id="{083242DB-BE25-DB1A-9E7D-88B2D4208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1" y="286834"/>
            <a:ext cx="10753201" cy="451576"/>
          </a:xfrm>
        </p:spPr>
        <p:txBody>
          <a:bodyPr/>
          <a:lstStyle/>
          <a:p>
            <a:r>
              <a:rPr lang="cs-CZ" dirty="0"/>
              <a:t>Co se tady odehrává?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139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043"/>
    </mc:Choice>
    <mc:Fallback>
      <p:transition spd="slow" advTm="12904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online </a:t>
            </a:r>
            <a:r>
              <a:rPr lang="cs-CZ" dirty="0" err="1"/>
              <a:t>disinhibici</a:t>
            </a:r>
            <a:r>
              <a:rPr lang="cs-CZ" dirty="0"/>
              <a:t> (ne)chápat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Hodně závisí i na individuálních charakteristikách</a:t>
            </a:r>
          </a:p>
          <a:p>
            <a:endParaRPr lang="cs-CZ" sz="2400" dirty="0"/>
          </a:p>
          <a:p>
            <a:r>
              <a:rPr lang="cs-CZ" sz="2400" dirty="0">
                <a:solidFill>
                  <a:schemeClr val="tx2"/>
                </a:solidFill>
              </a:rPr>
              <a:t>Internet neodhaluje „pravé já“</a:t>
            </a:r>
          </a:p>
          <a:p>
            <a:r>
              <a:rPr lang="cs-CZ" sz="2400" dirty="0">
                <a:solidFill>
                  <a:schemeClr val="tx2"/>
                </a:solidFill>
              </a:rPr>
              <a:t>Internet nemění lidi</a:t>
            </a:r>
          </a:p>
          <a:p>
            <a:endParaRPr lang="cs-CZ" sz="2400" dirty="0"/>
          </a:p>
          <a:p>
            <a:r>
              <a:rPr lang="cs-CZ" sz="2400" dirty="0"/>
              <a:t>Pouze jiný kontext pro lidské chování</a:t>
            </a:r>
          </a:p>
          <a:p>
            <a:r>
              <a:rPr lang="cs-CZ" sz="2400" dirty="0"/>
              <a:t>Některé tendence může oslabit, jiné posílit</a:t>
            </a:r>
            <a:endParaRPr lang="en-US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r="16322"/>
          <a:stretch/>
        </p:blipFill>
        <p:spPr>
          <a:xfrm rot="164573" flipH="1">
            <a:off x="7574852" y="2531954"/>
            <a:ext cx="2510287" cy="1889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Násobení 6"/>
          <p:cNvSpPr/>
          <p:nvPr/>
        </p:nvSpPr>
        <p:spPr bwMode="auto">
          <a:xfrm rot="21391586">
            <a:off x="7182840" y="1931914"/>
            <a:ext cx="3394692" cy="3089279"/>
          </a:xfrm>
          <a:prstGeom prst="mathMultiply">
            <a:avLst>
              <a:gd name="adj1" fmla="val 7900"/>
            </a:avLst>
          </a:prstGeom>
          <a:solidFill>
            <a:schemeClr val="accent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539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62"/>
    </mc:Choice>
    <mc:Fallback xmlns="">
      <p:transition spd="slow" advTm="176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Transformation</a:t>
            </a:r>
            <a:r>
              <a:rPr lang="cs-CZ" dirty="0"/>
              <a:t> Framework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Nesi</a:t>
            </a:r>
            <a:r>
              <a:rPr lang="cs-CZ" dirty="0"/>
              <a:t> et al, 2018</a:t>
            </a:r>
          </a:p>
          <a:p>
            <a:r>
              <a:rPr lang="cs-CZ" dirty="0"/>
              <a:t>Teoretický rámec zaměřený na adolescenty a SNS</a:t>
            </a:r>
          </a:p>
          <a:p>
            <a:r>
              <a:rPr lang="cs-CZ" b="1" dirty="0"/>
              <a:t>Charakteristiky SNS (a nástrojů, které poskytují) ovlivňují, jak fungují vztahy dospívajících</a:t>
            </a:r>
            <a:endParaRPr lang="cs-CZ" dirty="0"/>
          </a:p>
          <a:p>
            <a:r>
              <a:rPr lang="cs-CZ" dirty="0"/>
              <a:t>7 charakteristik SNS:</a:t>
            </a:r>
          </a:p>
          <a:p>
            <a:pPr lvl="1"/>
            <a:r>
              <a:rPr lang="cs-CZ" sz="1600" b="1" dirty="0" err="1">
                <a:solidFill>
                  <a:schemeClr val="tx2"/>
                </a:solidFill>
              </a:rPr>
              <a:t>Asynchronicita</a:t>
            </a:r>
            <a:r>
              <a:rPr lang="cs-CZ" sz="1600" dirty="0"/>
              <a:t> – zpoždění mezi odpověďmi</a:t>
            </a:r>
          </a:p>
          <a:p>
            <a:pPr lvl="1"/>
            <a:r>
              <a:rPr lang="cs-CZ" sz="1600" b="1" dirty="0">
                <a:solidFill>
                  <a:schemeClr val="tx2"/>
                </a:solidFill>
              </a:rPr>
              <a:t>Permanence </a:t>
            </a:r>
            <a:r>
              <a:rPr lang="cs-CZ" sz="1600" dirty="0"/>
              <a:t>– trvalá dostupnost sdíleného obsahu</a:t>
            </a:r>
          </a:p>
          <a:p>
            <a:pPr lvl="1"/>
            <a:r>
              <a:rPr lang="cs-CZ" sz="1600" b="1" dirty="0" err="1">
                <a:solidFill>
                  <a:schemeClr val="tx2"/>
                </a:solidFill>
              </a:rPr>
              <a:t>Publicness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dirty="0"/>
              <a:t>– dostupnost informace rozsáhlým publikem</a:t>
            </a:r>
          </a:p>
          <a:p>
            <a:pPr lvl="1"/>
            <a:r>
              <a:rPr lang="cs-CZ" sz="1600" b="1" dirty="0" err="1">
                <a:solidFill>
                  <a:schemeClr val="tx2"/>
                </a:solidFill>
              </a:rPr>
              <a:t>Availability</a:t>
            </a:r>
            <a:r>
              <a:rPr lang="cs-CZ" sz="1600" dirty="0"/>
              <a:t> – jak snadné je sdílet / získat přístup k obsahu (nezávisle na lokaci)</a:t>
            </a:r>
          </a:p>
          <a:p>
            <a:pPr lvl="1"/>
            <a:r>
              <a:rPr lang="cs-CZ" sz="1600" b="1" dirty="0" err="1">
                <a:solidFill>
                  <a:schemeClr val="tx2"/>
                </a:solidFill>
              </a:rPr>
              <a:t>Cue</a:t>
            </a:r>
            <a:r>
              <a:rPr lang="cs-CZ" sz="1600" dirty="0"/>
              <a:t> </a:t>
            </a:r>
            <a:r>
              <a:rPr lang="cs-CZ" sz="1600" b="1" dirty="0">
                <a:solidFill>
                  <a:schemeClr val="tx2"/>
                </a:solidFill>
              </a:rPr>
              <a:t>absence</a:t>
            </a:r>
            <a:r>
              <a:rPr lang="cs-CZ" sz="1600" dirty="0"/>
              <a:t> – nakolik chybí různá vodítka (např. audiovizuální)</a:t>
            </a:r>
          </a:p>
          <a:p>
            <a:pPr lvl="1"/>
            <a:r>
              <a:rPr lang="cs-CZ" sz="1600" b="1" dirty="0" err="1">
                <a:solidFill>
                  <a:schemeClr val="tx2"/>
                </a:solidFill>
              </a:rPr>
              <a:t>Quantifiability</a:t>
            </a:r>
            <a:r>
              <a:rPr lang="cs-CZ" sz="1600" dirty="0"/>
              <a:t> – poskytování počitatelných sociálních metrik</a:t>
            </a:r>
          </a:p>
          <a:p>
            <a:pPr lvl="1"/>
            <a:r>
              <a:rPr lang="cs-CZ" sz="1600" b="1" dirty="0" err="1">
                <a:solidFill>
                  <a:schemeClr val="tx2"/>
                </a:solidFill>
              </a:rPr>
              <a:t>Visualness</a:t>
            </a:r>
            <a:r>
              <a:rPr lang="cs-CZ" sz="1600" dirty="0"/>
              <a:t> – míra důrazu na fotky a videa</a:t>
            </a:r>
          </a:p>
        </p:txBody>
      </p:sp>
    </p:spTree>
    <p:extLst>
      <p:ext uri="{BB962C8B-B14F-4D97-AF65-F5344CB8AC3E}">
        <p14:creationId xmlns:p14="http://schemas.microsoft.com/office/powerpoint/2010/main" val="15572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620"/>
    </mc:Choice>
    <mc:Fallback xmlns="">
      <p:transition spd="slow" advTm="22562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Internet jako sociální prostředí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1873397"/>
            <a:ext cx="3378073" cy="3111206"/>
          </a:xfrm>
          <a:prstGeom prst="rect">
            <a:avLst/>
          </a:prstGeom>
          <a:ln>
            <a:noFill/>
          </a:ln>
          <a:effectLst>
            <a:softEdge rad="190500"/>
          </a:effec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182341" y="2528559"/>
            <a:ext cx="5821720" cy="4139998"/>
          </a:xfrm>
        </p:spPr>
        <p:txBody>
          <a:bodyPr/>
          <a:lstStyle/>
          <a:p>
            <a:r>
              <a:rPr lang="cs-CZ" sz="1800" b="1" dirty="0"/>
              <a:t>Internet – jedno z našich sociálních prostředí</a:t>
            </a:r>
          </a:p>
          <a:p>
            <a:r>
              <a:rPr lang="cs-CZ" sz="1800" dirty="0"/>
              <a:t>Toto prostředí se rozšiřuje do dalších kontextů (připojení odkudkoliv přes smartphone)</a:t>
            </a:r>
          </a:p>
          <a:p>
            <a:r>
              <a:rPr lang="cs-CZ" sz="1800" dirty="0"/>
              <a:t>Dichotomie online/</a:t>
            </a:r>
            <a:r>
              <a:rPr lang="cs-CZ" sz="1800" dirty="0" err="1"/>
              <a:t>offline</a:t>
            </a:r>
            <a:r>
              <a:rPr lang="cs-CZ" sz="1800" dirty="0"/>
              <a:t> - zastaralá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7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81"/>
    </mc:Choice>
    <mc:Fallback xmlns="">
      <p:transition spd="slow" advTm="11598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064002" y="581978"/>
            <a:ext cx="8064901" cy="451576"/>
          </a:xfrm>
        </p:spPr>
        <p:txBody>
          <a:bodyPr/>
          <a:lstStyle/>
          <a:p>
            <a:r>
              <a:rPr lang="cs-CZ" dirty="0"/>
              <a:t>Charakteristiky SNS: příklady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945" y="1108036"/>
            <a:ext cx="6507013" cy="524596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519360" y="6428483"/>
            <a:ext cx="1606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Nesi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 et al., 2018)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2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182"/>
    </mc:Choice>
    <mc:Fallback xmlns="">
      <p:transition spd="slow" advTm="17218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9B6C1C9-3556-0FC4-08A7-732110D6A61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85183570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9B6C1C9-3556-0FC4-08A7-732110D6A6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064001" y="471583"/>
            <a:ext cx="8064901" cy="451576"/>
          </a:xfrm>
        </p:spPr>
        <p:txBody>
          <a:bodyPr vert="horz"/>
          <a:lstStyle/>
          <a:p>
            <a:r>
              <a:rPr lang="cs-CZ" dirty="0"/>
              <a:t>Možné dopady na vztahy</a:t>
            </a:r>
            <a:endParaRPr lang="en-US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064001" y="1115568"/>
            <a:ext cx="8064901" cy="511243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460371" y="6228001"/>
            <a:ext cx="1606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Nesi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 et al., 2018)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336"/>
    </mc:Choice>
    <mc:Fallback xmlns="">
      <p:transition spd="slow" advTm="21233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Internet jako sociální prostředí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Prostředí internetu tvaruje podobu interpersonálních interakcí</a:t>
            </a:r>
          </a:p>
          <a:p>
            <a:r>
              <a:rPr lang="cs-CZ" dirty="0"/>
              <a:t>Obecně:</a:t>
            </a:r>
          </a:p>
          <a:p>
            <a:pPr lvl="1"/>
            <a:r>
              <a:rPr lang="cs-CZ" dirty="0"/>
              <a:t>Snazší navazování a udržování kontaktů</a:t>
            </a:r>
          </a:p>
          <a:p>
            <a:pPr lvl="1"/>
            <a:r>
              <a:rPr lang="cs-CZ" dirty="0"/>
              <a:t>Omezení vlivů příslušnosti ke skupině (chybějící vodítka)</a:t>
            </a:r>
          </a:p>
          <a:p>
            <a:pPr lvl="1"/>
            <a:r>
              <a:rPr lang="cs-CZ" dirty="0"/>
              <a:t>Rovnější status uživatelů</a:t>
            </a:r>
          </a:p>
          <a:p>
            <a:pPr lvl="1"/>
            <a:r>
              <a:rPr lang="cs-CZ" dirty="0"/>
              <a:t>Větší kontrola nad sebeprezentací</a:t>
            </a:r>
          </a:p>
          <a:p>
            <a:pPr lvl="1"/>
            <a:r>
              <a:rPr lang="cs-CZ" dirty="0"/>
              <a:t>Menší zábrany</a:t>
            </a:r>
          </a:p>
          <a:p>
            <a:r>
              <a:rPr lang="cs-CZ" dirty="0"/>
              <a:t>Záleží i na charakteristikách technologie</a:t>
            </a:r>
          </a:p>
          <a:p>
            <a:pPr lvl="1"/>
            <a:r>
              <a:rPr lang="cs-CZ" dirty="0"/>
              <a:t>Ovlivňují podobu interakcí</a:t>
            </a:r>
          </a:p>
          <a:p>
            <a:pPr lvl="1"/>
            <a:r>
              <a:rPr lang="cs-CZ" dirty="0"/>
              <a:t>Ovlivňují i např. očekávání, dopady chování</a:t>
            </a:r>
          </a:p>
        </p:txBody>
      </p:sp>
    </p:spTree>
    <p:extLst>
      <p:ext uri="{BB962C8B-B14F-4D97-AF65-F5344CB8AC3E}">
        <p14:creationId xmlns:p14="http://schemas.microsoft.com/office/powerpoint/2010/main" val="144611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841"/>
    </mc:Choice>
    <mc:Fallback xmlns="">
      <p:transition spd="slow" advTm="16584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81C1F-05AF-4B17-986E-3D996200F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0" y="146446"/>
            <a:ext cx="8064901" cy="451576"/>
          </a:xfrm>
        </p:spPr>
        <p:txBody>
          <a:bodyPr/>
          <a:lstStyle/>
          <a:p>
            <a:r>
              <a:rPr lang="cs-CZ" sz="3200" dirty="0"/>
              <a:t>Reference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47E6FDA-424C-490B-B5CF-7BF25365857B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1720849" y="659011"/>
            <a:ext cx="8750300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1800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Drotner</a:t>
            </a:r>
            <a:r>
              <a:rPr lang="en-US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K. (1999). Dangerous Media? Panic Discourses and Dilemmas of Modernity. </a:t>
            </a:r>
            <a:r>
              <a:rPr lang="en-US" sz="11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Paedagogica</a:t>
            </a:r>
            <a:r>
              <a:rPr lang="en-US" sz="11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Historica</a:t>
            </a:r>
            <a:r>
              <a:rPr lang="en-US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35(3), 593–619. </a:t>
            </a:r>
            <a:r>
              <a:rPr lang="en-US" sz="1100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https://doi.org/10.1080/0030923990350303</a:t>
            </a:r>
            <a:endParaRPr lang="en-US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1800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European Commission. (2008). </a:t>
            </a:r>
            <a:r>
              <a:rPr lang="en-US" sz="11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Flash Eurobarometer 248: Towards a safer use of the Internet for children in the EU – A parents’ perspective</a:t>
            </a:r>
            <a:r>
              <a:rPr lang="en-US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100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http://ec.europa.eu/public_opinion/flash/fl_248_en.pdf</a:t>
            </a:r>
            <a:endParaRPr lang="en-US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1800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Nesi</a:t>
            </a:r>
            <a:r>
              <a:rPr lang="cs-CZ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J., </a:t>
            </a:r>
            <a:r>
              <a:rPr lang="cs-CZ" sz="1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Choukas-Bradley</a:t>
            </a:r>
            <a:r>
              <a:rPr lang="cs-CZ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S., &amp; </a:t>
            </a:r>
            <a:r>
              <a:rPr lang="cs-CZ" sz="1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Prinstein</a:t>
            </a:r>
            <a:r>
              <a:rPr lang="cs-CZ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M. J. (2018). </a:t>
            </a:r>
            <a:r>
              <a:rPr lang="cs-CZ" sz="1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Transformation</a:t>
            </a:r>
            <a:r>
              <a:rPr lang="cs-CZ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Adolescent Peer Relations in </a:t>
            </a:r>
            <a:r>
              <a:rPr lang="cs-CZ" sz="1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Media </a:t>
            </a:r>
            <a:r>
              <a:rPr lang="cs-CZ" sz="1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Context</a:t>
            </a:r>
            <a:r>
              <a:rPr lang="cs-CZ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Part 1—A </a:t>
            </a:r>
            <a:r>
              <a:rPr lang="cs-CZ" sz="1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Theoretical</a:t>
            </a:r>
            <a:r>
              <a:rPr lang="cs-CZ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Framework and </a:t>
            </a:r>
            <a:r>
              <a:rPr lang="cs-CZ" sz="1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  <a:r>
              <a:rPr lang="cs-CZ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Dyadic</a:t>
            </a:r>
            <a:r>
              <a:rPr lang="cs-CZ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Peer </a:t>
            </a:r>
            <a:r>
              <a:rPr lang="cs-CZ" sz="1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Relationships</a:t>
            </a:r>
            <a:r>
              <a:rPr lang="cs-CZ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1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Clinical</a:t>
            </a:r>
            <a:r>
              <a:rPr lang="cs-CZ" sz="11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1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Child</a:t>
            </a:r>
            <a:r>
              <a:rPr lang="cs-CZ" sz="11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1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cs-CZ" sz="11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Psychology </a:t>
            </a:r>
            <a:r>
              <a:rPr lang="cs-CZ" sz="11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cs-CZ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21(3), 267–294. </a:t>
            </a:r>
            <a:r>
              <a:rPr lang="cs-CZ" sz="1100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https://doi.org/10.1007/s10567-018-0261-x</a:t>
            </a:r>
            <a:endParaRPr lang="en-US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1800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Pew Research Center. (2020). </a:t>
            </a:r>
            <a:r>
              <a:rPr lang="en-US" sz="11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Parenting Children in the Age of Screens </a:t>
            </a:r>
            <a:r>
              <a:rPr lang="en-US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(Issue July). </a:t>
            </a:r>
            <a:r>
              <a:rPr lang="en-US" sz="1100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https://www.pewresearch.org/internet/wp-content/uploads/sites/9/2020/07/PI_2020.07.28_kids-and-screens_FINAL.pdf</a:t>
            </a:r>
            <a:endParaRPr lang="en-US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1800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Smahel</a:t>
            </a:r>
            <a:r>
              <a:rPr lang="cs-CZ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D., </a:t>
            </a:r>
            <a:r>
              <a:rPr lang="cs-CZ" sz="1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Machackova</a:t>
            </a:r>
            <a:r>
              <a:rPr lang="cs-CZ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H., </a:t>
            </a:r>
            <a:r>
              <a:rPr lang="cs-CZ" sz="1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Mascheroni</a:t>
            </a:r>
            <a:r>
              <a:rPr lang="cs-CZ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G., Dedkova, L., </a:t>
            </a:r>
            <a:r>
              <a:rPr lang="cs-CZ" sz="1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Staksrud</a:t>
            </a:r>
            <a:r>
              <a:rPr lang="cs-CZ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E., </a:t>
            </a:r>
            <a:r>
              <a:rPr lang="cs-CZ" sz="1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Ólafsson</a:t>
            </a:r>
            <a:r>
              <a:rPr lang="cs-CZ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K., </a:t>
            </a:r>
            <a:r>
              <a:rPr lang="cs-CZ" sz="1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Livingstone</a:t>
            </a:r>
            <a:r>
              <a:rPr lang="cs-CZ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S., &amp; </a:t>
            </a:r>
            <a:r>
              <a:rPr lang="cs-CZ" sz="1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Hasebrink</a:t>
            </a:r>
            <a:r>
              <a:rPr lang="cs-CZ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U. (2020). </a:t>
            </a:r>
            <a:r>
              <a:rPr lang="cs-CZ" sz="11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EU </a:t>
            </a:r>
            <a:r>
              <a:rPr lang="cs-CZ" sz="11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Kids</a:t>
            </a:r>
            <a:r>
              <a:rPr lang="cs-CZ" sz="11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Online 2020: </a:t>
            </a:r>
            <a:r>
              <a:rPr lang="cs-CZ" sz="11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cs-CZ" sz="11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1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cs-CZ" sz="11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1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cs-CZ" sz="11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19 </a:t>
            </a:r>
            <a:r>
              <a:rPr lang="cs-CZ" sz="11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countries</a:t>
            </a:r>
            <a:r>
              <a:rPr lang="cs-CZ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EU </a:t>
            </a:r>
            <a:r>
              <a:rPr lang="cs-CZ" sz="1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Kids</a:t>
            </a:r>
            <a:r>
              <a:rPr lang="cs-CZ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Online. https://doi.org/10.21953/lse.47fdeqj01ofo</a:t>
            </a:r>
            <a:endParaRPr lang="en-US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1800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Suler</a:t>
            </a:r>
            <a:r>
              <a:rPr lang="en-US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J. (2004). The online disinhibition effect. </a:t>
            </a:r>
            <a:r>
              <a:rPr lang="en-US" sz="11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Cyberpsychology &amp; behavior</a:t>
            </a:r>
            <a:r>
              <a:rPr lang="en-US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7(3), 321-326.</a:t>
            </a:r>
            <a:endParaRPr lang="cs-CZ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1800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latin typeface="+mj-lt"/>
                <a:cs typeface="Times New Roman" panose="02020603050405020304" pitchFamily="18" charset="0"/>
              </a:rPr>
              <a:t>Valkenburg, Patti M., Adrian Meier, and </a:t>
            </a:r>
            <a:r>
              <a:rPr lang="en-US" sz="1100" dirty="0" err="1">
                <a:latin typeface="+mj-lt"/>
                <a:cs typeface="Times New Roman" panose="02020603050405020304" pitchFamily="18" charset="0"/>
              </a:rPr>
              <a:t>Ine</a:t>
            </a:r>
            <a:r>
              <a:rPr lang="en-US" sz="11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+mj-lt"/>
                <a:cs typeface="Times New Roman" panose="02020603050405020304" pitchFamily="18" charset="0"/>
              </a:rPr>
              <a:t>Beyens</a:t>
            </a:r>
            <a:r>
              <a:rPr lang="en-US" sz="1100" dirty="0">
                <a:latin typeface="+mj-lt"/>
                <a:cs typeface="Times New Roman" panose="02020603050405020304" pitchFamily="18" charset="0"/>
              </a:rPr>
              <a:t>. “Social Media Use and Its Impact on Adolescent Mental Health: An Umbrella Review of the Evidence.” Current Opinion in Psychology 44, 58–68. https://doi.org/10.1016/J.COPSYC.2021.08.017</a:t>
            </a:r>
            <a:endParaRPr lang="cs-CZ" sz="1100" dirty="0">
              <a:latin typeface="+mj-lt"/>
              <a:cs typeface="Times New Roman" panose="02020603050405020304" pitchFamily="18" charset="0"/>
            </a:endParaRPr>
          </a:p>
          <a:p>
            <a:pPr marL="342900" indent="-1800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latin typeface="+mj-lt"/>
                <a:cs typeface="Times New Roman" panose="02020603050405020304" pitchFamily="18" charset="0"/>
              </a:rPr>
              <a:t>Vanden </a:t>
            </a:r>
            <a:r>
              <a:rPr lang="en-US" sz="1100" dirty="0" err="1">
                <a:latin typeface="+mj-lt"/>
                <a:cs typeface="Times New Roman" panose="02020603050405020304" pitchFamily="18" charset="0"/>
              </a:rPr>
              <a:t>Abeele</a:t>
            </a:r>
            <a:r>
              <a:rPr lang="en-US" sz="1100" dirty="0">
                <a:latin typeface="+mj-lt"/>
                <a:cs typeface="Times New Roman" panose="02020603050405020304" pitchFamily="18" charset="0"/>
              </a:rPr>
              <a:t>, M. M. (2021). Digital wellbeing as a dynamic </a:t>
            </a:r>
            <a:r>
              <a:rPr lang="en-US" sz="1100" dirty="0" err="1">
                <a:latin typeface="+mj-lt"/>
                <a:cs typeface="Times New Roman" panose="02020603050405020304" pitchFamily="18" charset="0"/>
              </a:rPr>
              <a:t>construct.Communication</a:t>
            </a:r>
            <a:r>
              <a:rPr lang="en-US" sz="1100" dirty="0">
                <a:latin typeface="+mj-lt"/>
                <a:cs typeface="Times New Roman" panose="02020603050405020304" pitchFamily="18" charset="0"/>
              </a:rPr>
              <a:t> Theory, 31(4), 932-955</a:t>
            </a:r>
            <a:endParaRPr lang="cs-CZ" sz="1100" dirty="0">
              <a:latin typeface="+mj-lt"/>
              <a:cs typeface="Times New Roman" panose="02020603050405020304" pitchFamily="18" charset="0"/>
            </a:endParaRPr>
          </a:p>
          <a:p>
            <a:pPr marL="342900" indent="-1800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Walther, J. B. (1996). Computer-mediated communication: Impersonal, interpersonal, and </a:t>
            </a:r>
            <a:r>
              <a:rPr lang="en-US" sz="1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hyperpersonal</a:t>
            </a:r>
            <a:r>
              <a:rPr lang="en-US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interaction. </a:t>
            </a:r>
            <a:r>
              <a:rPr lang="en-US" sz="11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Communication Research</a:t>
            </a:r>
            <a:r>
              <a:rPr lang="en-US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23, 3-43.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0F44D-0C88-06B4-E4B3-DEE24378D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PSYb1280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09834-CC44-7560-3D25-807E33DF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7E76-DEC9-964D-8D1D-5487F5EC65C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8"/>
    </mc:Choice>
    <mc:Fallback xmlns="">
      <p:transition spd="slow" advTm="1052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6871F79B-EB72-4AC4-B783-A47BD9327E5E}"/>
              </a:ext>
            </a:extLst>
          </p:cNvPr>
          <p:cNvGrpSpPr/>
          <p:nvPr/>
        </p:nvGrpSpPr>
        <p:grpSpPr>
          <a:xfrm>
            <a:off x="2608209" y="2894143"/>
            <a:ext cx="4745601" cy="589268"/>
            <a:chOff x="2325287" y="2712376"/>
            <a:chExt cx="4745601" cy="589268"/>
          </a:xfrm>
        </p:grpSpPr>
        <p:grpSp>
          <p:nvGrpSpPr>
            <p:cNvPr id="17" name="Skupina 16">
              <a:extLst>
                <a:ext uri="{FF2B5EF4-FFF2-40B4-BE49-F238E27FC236}">
                  <a16:creationId xmlns:a16="http://schemas.microsoft.com/office/drawing/2014/main" id="{660E922B-941C-404C-B681-460F8DDC82B6}"/>
                </a:ext>
              </a:extLst>
            </p:cNvPr>
            <p:cNvGrpSpPr/>
            <p:nvPr/>
          </p:nvGrpSpPr>
          <p:grpSpPr>
            <a:xfrm>
              <a:off x="2325287" y="2723793"/>
              <a:ext cx="2246713" cy="577851"/>
              <a:chOff x="1294980" y="3031625"/>
              <a:chExt cx="2246712" cy="577850"/>
            </a:xfrm>
          </p:grpSpPr>
          <p:sp>
            <p:nvSpPr>
              <p:cNvPr id="8" name="Obdélník 7"/>
              <p:cNvSpPr/>
              <p:nvPr/>
            </p:nvSpPr>
            <p:spPr>
              <a:xfrm>
                <a:off x="1732610" y="3031625"/>
                <a:ext cx="1809082" cy="577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cs-CZ" dirty="0">
                    <a:solidFill>
                      <a:schemeClr val="bg1"/>
                    </a:solidFill>
                    <a:latin typeface="+mn-lt"/>
                  </a:rPr>
                  <a:t>irtis.muni.cz</a:t>
                </a:r>
              </a:p>
            </p:txBody>
          </p:sp>
          <p:pic>
            <p:nvPicPr>
              <p:cNvPr id="9" name="Obrázek 8" descr="Obsah obrázku bílá, kreslení&#10;&#10;Popis byl vytvořen automaticky">
                <a:extLst>
                  <a:ext uri="{FF2B5EF4-FFF2-40B4-BE49-F238E27FC236}">
                    <a16:creationId xmlns:a16="http://schemas.microsoft.com/office/drawing/2014/main" id="{1D0277B2-3866-4629-8D57-4B33ECBC5A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1294980" y="3160425"/>
                <a:ext cx="437630" cy="437630"/>
              </a:xfrm>
              <a:prstGeom prst="rect">
                <a:avLst/>
              </a:prstGeom>
            </p:spPr>
          </p:pic>
        </p:grpSp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5A7A9263-55D8-44F0-97DD-2E609E60577E}"/>
                </a:ext>
              </a:extLst>
            </p:cNvPr>
            <p:cNvGrpSpPr/>
            <p:nvPr/>
          </p:nvGrpSpPr>
          <p:grpSpPr>
            <a:xfrm>
              <a:off x="5009630" y="2712376"/>
              <a:ext cx="2061258" cy="589268"/>
              <a:chOff x="5194542" y="3020206"/>
              <a:chExt cx="2061257" cy="589269"/>
            </a:xfrm>
          </p:grpSpPr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68900025-3145-4C46-A7E2-57E7224FAFD9}"/>
                  </a:ext>
                </a:extLst>
              </p:cNvPr>
              <p:cNvSpPr/>
              <p:nvPr/>
            </p:nvSpPr>
            <p:spPr>
              <a:xfrm>
                <a:off x="5446717" y="3020206"/>
                <a:ext cx="1809082" cy="577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cs-CZ" dirty="0">
                    <a:solidFill>
                      <a:schemeClr val="bg1"/>
                    </a:solidFill>
                    <a:latin typeface="+mn-lt"/>
                  </a:rPr>
                  <a:t>@irtismu</a:t>
                </a:r>
              </a:p>
            </p:txBody>
          </p:sp>
          <p:pic>
            <p:nvPicPr>
              <p:cNvPr id="15" name="Obrázek 14">
                <a:extLst>
                  <a:ext uri="{FF2B5EF4-FFF2-40B4-BE49-F238E27FC236}">
                    <a16:creationId xmlns:a16="http://schemas.microsoft.com/office/drawing/2014/main" id="{E7C6D17F-F27F-443E-A558-94B96F8B43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5194542" y="3105125"/>
                <a:ext cx="504350" cy="504350"/>
              </a:xfrm>
              <a:prstGeom prst="rect">
                <a:avLst/>
              </a:prstGeom>
            </p:spPr>
          </p:pic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3D87869-B25E-D5F3-97C5-6B40042FF9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09" y="1839922"/>
            <a:ext cx="6975583" cy="726623"/>
          </a:xfrm>
          <a:prstGeom prst="rect">
            <a:avLst/>
          </a:prstGeom>
        </p:spPr>
      </p:pic>
      <p:pic>
        <p:nvPicPr>
          <p:cNvPr id="12" name="Obrázek 19" descr="Obsah obrázku sekera, nástroj, ozubené kolo&#10;&#10;Popis byl vytvořen automaticky">
            <a:extLst>
              <a:ext uri="{FF2B5EF4-FFF2-40B4-BE49-F238E27FC236}">
                <a16:creationId xmlns:a16="http://schemas.microsoft.com/office/drawing/2014/main" id="{335B441F-91EE-C6F6-AB19-739772E4FB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440740" y="2996769"/>
            <a:ext cx="602875" cy="504350"/>
          </a:xfrm>
          <a:prstGeom prst="rect">
            <a:avLst/>
          </a:prstGeom>
        </p:spPr>
      </p:pic>
      <p:sp>
        <p:nvSpPr>
          <p:cNvPr id="14" name="TextovéPole 24">
            <a:extLst>
              <a:ext uri="{FF2B5EF4-FFF2-40B4-BE49-F238E27FC236}">
                <a16:creationId xmlns:a16="http://schemas.microsoft.com/office/drawing/2014/main" id="{3E2CBF3F-D9E8-41E9-C291-3662CCE9279F}"/>
              </a:ext>
            </a:extLst>
          </p:cNvPr>
          <p:cNvSpPr txBox="1"/>
          <p:nvPr/>
        </p:nvSpPr>
        <p:spPr>
          <a:xfrm>
            <a:off x="8130545" y="3010327"/>
            <a:ext cx="1809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+mn-lt"/>
              </a:rPr>
              <a:t>@irtis_mu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915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75"/>
    </mc:Choice>
    <mc:Fallback xmlns="">
      <p:transition spd="slow" advTm="6107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34" y="1171576"/>
            <a:ext cx="5318636" cy="5318636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2" y="378000"/>
            <a:ext cx="10753201" cy="451576"/>
          </a:xfrm>
        </p:spPr>
        <p:txBody>
          <a:bodyPr/>
          <a:lstStyle/>
          <a:p>
            <a:pPr algn="ctr"/>
            <a:r>
              <a:rPr lang="cs-CZ" dirty="0"/>
              <a:t>Kdo je na internetu?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D3E675-6CE7-A696-2DC4-0F534795CF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PSYb1280</a:t>
            </a:r>
          </a:p>
        </p:txBody>
      </p:sp>
    </p:spTree>
    <p:extLst>
      <p:ext uri="{BB962C8B-B14F-4D97-AF65-F5344CB8AC3E}">
        <p14:creationId xmlns:p14="http://schemas.microsoft.com/office/powerpoint/2010/main" val="373484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56"/>
    </mc:Choice>
    <mc:Fallback xmlns="">
      <p:transition spd="slow" advTm="3005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C435D33-99FE-F4CD-6FCE-5968684B82E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5136226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C435D33-99FE-F4CD-6FCE-5968684B82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B1D3E3-8943-D001-6989-D2E631DCBF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PSYb1280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ADE5EC-B75D-34A9-69D7-29C59FD4F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FAED04-A178-A3C0-BEF5-35938F0AF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2" y="516800"/>
            <a:ext cx="10753201" cy="451576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r>
              <a:rPr lang="cs-CZ" dirty="0"/>
              <a:t>Osoby používající internet 2022</a:t>
            </a:r>
            <a:br>
              <a:rPr lang="cs-CZ" dirty="0"/>
            </a:br>
            <a:r>
              <a:rPr lang="cs-CZ" sz="1800" b="0" dirty="0"/>
              <a:t>(alespoň jednou týdně)</a:t>
            </a:r>
            <a:endParaRPr lang="en-US" b="0" dirty="0"/>
          </a:p>
        </p:txBody>
      </p:sp>
      <p:graphicFrame>
        <p:nvGraphicFramePr>
          <p:cNvPr id="6" name="Graf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430295"/>
              </p:ext>
            </p:extLst>
          </p:nvPr>
        </p:nvGraphicFramePr>
        <p:xfrm>
          <a:off x="2063750" y="1592036"/>
          <a:ext cx="8064500" cy="424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BCEFAE5-E050-D3F1-5479-9C8510373C89}"/>
              </a:ext>
            </a:extLst>
          </p:cNvPr>
          <p:cNvSpPr txBox="1"/>
          <p:nvPr/>
        </p:nvSpPr>
        <p:spPr>
          <a:xfrm>
            <a:off x="2063750" y="5705517"/>
            <a:ext cx="81724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Zdroj: ČSÚ </a:t>
            </a:r>
            <a:r>
              <a:rPr lang="cs-CZ" sz="1050" dirty="0">
                <a:hlinkClick r:id="rId6"/>
              </a:rPr>
              <a:t>https://www.czso.cz/csu/czso/vyuzivani-informacnich-a-komunikacnich-technologii-v-domacnostech-a-mezi-osobami-2022</a:t>
            </a:r>
            <a:r>
              <a:rPr lang="cs-CZ" sz="1050" dirty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9164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585DC3C-C4F4-EA1A-3D79-B5C8062274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1677898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585DC3C-C4F4-EA1A-3D79-B5C8062274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A74302-8274-6E01-09A0-2F9E8C22A9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3B4FB1-227F-B577-89B5-B5DAF9032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1" y="426178"/>
            <a:ext cx="10753201" cy="451576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r>
              <a:rPr lang="cs-CZ" dirty="0"/>
              <a:t>Uživatelé internetu 2005-2022</a:t>
            </a:r>
            <a:br>
              <a:rPr lang="cs-CZ" sz="1800" b="0" dirty="0"/>
            </a:br>
            <a:r>
              <a:rPr lang="cs-CZ" sz="1800" b="0" dirty="0"/>
              <a:t>(alespoň jednou za 3 měsíce)</a:t>
            </a:r>
            <a:endParaRPr lang="en-US" b="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B89944C-591C-C522-1943-336F42F9E3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9406"/>
              </p:ext>
            </p:extLst>
          </p:nvPr>
        </p:nvGraphicFramePr>
        <p:xfrm>
          <a:off x="1758462" y="1445847"/>
          <a:ext cx="8370446" cy="4534407"/>
        </p:xfrm>
        <a:graphic>
          <a:graphicData uri="http://schemas.openxmlformats.org/drawingml/2006/table">
            <a:tbl>
              <a:tblPr/>
              <a:tblGrid>
                <a:gridCol w="1037552">
                  <a:extLst>
                    <a:ext uri="{9D8B030D-6E8A-4147-A177-3AD203B41FA5}">
                      <a16:colId xmlns:a16="http://schemas.microsoft.com/office/drawing/2014/main" val="2082711073"/>
                    </a:ext>
                  </a:extLst>
                </a:gridCol>
                <a:gridCol w="407383">
                  <a:extLst>
                    <a:ext uri="{9D8B030D-6E8A-4147-A177-3AD203B41FA5}">
                      <a16:colId xmlns:a16="http://schemas.microsoft.com/office/drawing/2014/main" val="3890478175"/>
                    </a:ext>
                  </a:extLst>
                </a:gridCol>
                <a:gridCol w="407383">
                  <a:extLst>
                    <a:ext uri="{9D8B030D-6E8A-4147-A177-3AD203B41FA5}">
                      <a16:colId xmlns:a16="http://schemas.microsoft.com/office/drawing/2014/main" val="2854166242"/>
                    </a:ext>
                  </a:extLst>
                </a:gridCol>
                <a:gridCol w="407383">
                  <a:extLst>
                    <a:ext uri="{9D8B030D-6E8A-4147-A177-3AD203B41FA5}">
                      <a16:colId xmlns:a16="http://schemas.microsoft.com/office/drawing/2014/main" val="1449971892"/>
                    </a:ext>
                  </a:extLst>
                </a:gridCol>
                <a:gridCol w="407383">
                  <a:extLst>
                    <a:ext uri="{9D8B030D-6E8A-4147-A177-3AD203B41FA5}">
                      <a16:colId xmlns:a16="http://schemas.microsoft.com/office/drawing/2014/main" val="2571246711"/>
                    </a:ext>
                  </a:extLst>
                </a:gridCol>
                <a:gridCol w="407383">
                  <a:extLst>
                    <a:ext uri="{9D8B030D-6E8A-4147-A177-3AD203B41FA5}">
                      <a16:colId xmlns:a16="http://schemas.microsoft.com/office/drawing/2014/main" val="1729477124"/>
                    </a:ext>
                  </a:extLst>
                </a:gridCol>
                <a:gridCol w="407383">
                  <a:extLst>
                    <a:ext uri="{9D8B030D-6E8A-4147-A177-3AD203B41FA5}">
                      <a16:colId xmlns:a16="http://schemas.microsoft.com/office/drawing/2014/main" val="853510186"/>
                    </a:ext>
                  </a:extLst>
                </a:gridCol>
                <a:gridCol w="407383">
                  <a:extLst>
                    <a:ext uri="{9D8B030D-6E8A-4147-A177-3AD203B41FA5}">
                      <a16:colId xmlns:a16="http://schemas.microsoft.com/office/drawing/2014/main" val="3971453683"/>
                    </a:ext>
                  </a:extLst>
                </a:gridCol>
                <a:gridCol w="407383">
                  <a:extLst>
                    <a:ext uri="{9D8B030D-6E8A-4147-A177-3AD203B41FA5}">
                      <a16:colId xmlns:a16="http://schemas.microsoft.com/office/drawing/2014/main" val="3398862798"/>
                    </a:ext>
                  </a:extLst>
                </a:gridCol>
                <a:gridCol w="407383">
                  <a:extLst>
                    <a:ext uri="{9D8B030D-6E8A-4147-A177-3AD203B41FA5}">
                      <a16:colId xmlns:a16="http://schemas.microsoft.com/office/drawing/2014/main" val="3933366947"/>
                    </a:ext>
                  </a:extLst>
                </a:gridCol>
                <a:gridCol w="407383">
                  <a:extLst>
                    <a:ext uri="{9D8B030D-6E8A-4147-A177-3AD203B41FA5}">
                      <a16:colId xmlns:a16="http://schemas.microsoft.com/office/drawing/2014/main" val="2208941677"/>
                    </a:ext>
                  </a:extLst>
                </a:gridCol>
                <a:gridCol w="407383">
                  <a:extLst>
                    <a:ext uri="{9D8B030D-6E8A-4147-A177-3AD203B41FA5}">
                      <a16:colId xmlns:a16="http://schemas.microsoft.com/office/drawing/2014/main" val="764278985"/>
                    </a:ext>
                  </a:extLst>
                </a:gridCol>
                <a:gridCol w="407383">
                  <a:extLst>
                    <a:ext uri="{9D8B030D-6E8A-4147-A177-3AD203B41FA5}">
                      <a16:colId xmlns:a16="http://schemas.microsoft.com/office/drawing/2014/main" val="1304162905"/>
                    </a:ext>
                  </a:extLst>
                </a:gridCol>
                <a:gridCol w="407383">
                  <a:extLst>
                    <a:ext uri="{9D8B030D-6E8A-4147-A177-3AD203B41FA5}">
                      <a16:colId xmlns:a16="http://schemas.microsoft.com/office/drawing/2014/main" val="1662738382"/>
                    </a:ext>
                  </a:extLst>
                </a:gridCol>
                <a:gridCol w="407383">
                  <a:extLst>
                    <a:ext uri="{9D8B030D-6E8A-4147-A177-3AD203B41FA5}">
                      <a16:colId xmlns:a16="http://schemas.microsoft.com/office/drawing/2014/main" val="2355066883"/>
                    </a:ext>
                  </a:extLst>
                </a:gridCol>
                <a:gridCol w="407383">
                  <a:extLst>
                    <a:ext uri="{9D8B030D-6E8A-4147-A177-3AD203B41FA5}">
                      <a16:colId xmlns:a16="http://schemas.microsoft.com/office/drawing/2014/main" val="2279393823"/>
                    </a:ext>
                  </a:extLst>
                </a:gridCol>
                <a:gridCol w="407383">
                  <a:extLst>
                    <a:ext uri="{9D8B030D-6E8A-4147-A177-3AD203B41FA5}">
                      <a16:colId xmlns:a16="http://schemas.microsoft.com/office/drawing/2014/main" val="681690166"/>
                    </a:ext>
                  </a:extLst>
                </a:gridCol>
                <a:gridCol w="407383">
                  <a:extLst>
                    <a:ext uri="{9D8B030D-6E8A-4147-A177-3AD203B41FA5}">
                      <a16:colId xmlns:a16="http://schemas.microsoft.com/office/drawing/2014/main" val="1636673142"/>
                    </a:ext>
                  </a:extLst>
                </a:gridCol>
                <a:gridCol w="407383">
                  <a:extLst>
                    <a:ext uri="{9D8B030D-6E8A-4147-A177-3AD203B41FA5}">
                      <a16:colId xmlns:a16="http://schemas.microsoft.com/office/drawing/2014/main" val="1978931250"/>
                    </a:ext>
                  </a:extLst>
                </a:gridCol>
              </a:tblGrid>
              <a:tr h="238653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2005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981360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Všichni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65.5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69.5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74.2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76.5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E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D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84.5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D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981972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Muž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7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59.2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7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69.2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A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D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78.2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AE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81.6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D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83.6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7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4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A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976444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Žena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41.5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73.5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E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E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82.2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529574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16-24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E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CD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ED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ED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7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EC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96.2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C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C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C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C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2C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98.6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0C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EC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247013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25-34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40.5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D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D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C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CC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94.5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C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C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98.6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1C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99.6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977696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35-44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D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D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91.2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D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92.2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C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C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97.6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1C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C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619499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45-54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8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56.2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D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81.2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FD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D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91.6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D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D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C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C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96.5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519201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55-64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7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C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32.6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B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E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81.2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FD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D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D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541003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65-74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0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6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1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A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6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25.5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6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39.5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55.6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184799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75+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F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0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8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F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A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13.5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0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6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18.6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4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22.6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201869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44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4D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4F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64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60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77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18.6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84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2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8B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B2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B4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1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388975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SŠ (bez mat.)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12.2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35.6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6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49.6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58.2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62.6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68.2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41837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SŠ s mat.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55.6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73.5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E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81.5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D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80.2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83.6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84.2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D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87.2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A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88.2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D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D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D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033359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VŠ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78.2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D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D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D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D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D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90.2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D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C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C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C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96.6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487769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Student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77.5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D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5D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5D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5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5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97.5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98.2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2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99.6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C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C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C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C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98.6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1C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C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CC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98.9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C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C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C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C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399865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Zaměstnaný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E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D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87.5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D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D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D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D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92.6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D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DC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CC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96.2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C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97.5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833226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Nezaměstnaný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B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26.1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4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34.6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62.2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F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D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E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80.2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D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056835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Důchodce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9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5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2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11.3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8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16.5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19.7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20.5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B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40.8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42.4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45.6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49.5</a:t>
                      </a:r>
                    </a:p>
                  </a:txBody>
                  <a:tcPr marL="6134" marR="6134" marT="6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88785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BC4FEE2-AC90-8ED6-7E8B-56FB1BBFD3FA}"/>
              </a:ext>
            </a:extLst>
          </p:cNvPr>
          <p:cNvSpPr txBox="1"/>
          <p:nvPr/>
        </p:nvSpPr>
        <p:spPr>
          <a:xfrm>
            <a:off x="2023502" y="6098936"/>
            <a:ext cx="44149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Zdroj: ČSÚ </a:t>
            </a:r>
            <a:r>
              <a:rPr lang="cs-CZ" sz="1050" dirty="0">
                <a:hlinkClick r:id="rId5"/>
              </a:rPr>
              <a:t>https://vdb.czso.cz/vdbvo2/faces/cs/shortUrl?su=5f4a0371</a:t>
            </a:r>
            <a:r>
              <a:rPr lang="cs-CZ" sz="1050" dirty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09993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69" y="1404151"/>
            <a:ext cx="7235773" cy="4823849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0058" y="1945216"/>
            <a:ext cx="5148824" cy="451576"/>
          </a:xfrm>
        </p:spPr>
        <p:txBody>
          <a:bodyPr/>
          <a:lstStyle/>
          <a:p>
            <a:r>
              <a:rPr lang="cs-CZ" dirty="0"/>
              <a:t>Specifika online komunikace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2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343"/>
    </mc:Choice>
    <mc:Fallback xmlns="">
      <p:transition spd="slow" advTm="23134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536" y="830977"/>
            <a:ext cx="4396536" cy="2931024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online komunikace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Souvisí s rysy internetu</a:t>
            </a:r>
          </a:p>
          <a:p>
            <a:pPr lvl="1"/>
            <a:r>
              <a:rPr lang="cs-CZ" dirty="0"/>
              <a:t>Fyzická nepřítomnost</a:t>
            </a:r>
          </a:p>
          <a:p>
            <a:pPr lvl="1"/>
            <a:r>
              <a:rPr lang="cs-CZ" dirty="0"/>
              <a:t>Omezená komunikační vodítka (</a:t>
            </a:r>
            <a:r>
              <a:rPr lang="cs-CZ" i="1" dirty="0" err="1"/>
              <a:t>cues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Důraz na text a vizuální stránku</a:t>
            </a:r>
          </a:p>
          <a:p>
            <a:pPr lvl="1"/>
            <a:r>
              <a:rPr lang="cs-CZ" dirty="0" err="1"/>
              <a:t>Asynchronicita</a:t>
            </a:r>
            <a:endParaRPr lang="cs-CZ" sz="2800" dirty="0"/>
          </a:p>
          <a:p>
            <a:pPr lvl="1"/>
            <a:endParaRPr lang="cs-CZ" sz="2400" dirty="0"/>
          </a:p>
          <a:p>
            <a:r>
              <a:rPr lang="cs-CZ" sz="2400" dirty="0"/>
              <a:t>Mohou se lišit</a:t>
            </a:r>
          </a:p>
          <a:p>
            <a:pPr lvl="1"/>
            <a:r>
              <a:rPr lang="cs-CZ" dirty="0"/>
              <a:t>Napříč technologiemi (PC, smartphone, nositelná zařízení, …)</a:t>
            </a:r>
          </a:p>
          <a:p>
            <a:pPr lvl="1"/>
            <a:r>
              <a:rPr lang="cs-CZ" dirty="0"/>
              <a:t>Napříč prostředími (Facebook, Snapchat, </a:t>
            </a:r>
            <a:r>
              <a:rPr lang="cs-CZ" dirty="0" err="1"/>
              <a:t>TikTok</a:t>
            </a:r>
            <a:r>
              <a:rPr lang="cs-CZ" dirty="0"/>
              <a:t>, Twitter, …)</a:t>
            </a:r>
          </a:p>
          <a:p>
            <a:pPr lvl="1"/>
            <a:endParaRPr lang="cs-CZ" dirty="0"/>
          </a:p>
          <a:p>
            <a:r>
              <a:rPr lang="cs-CZ" sz="2400" dirty="0"/>
              <a:t>Rysy internetu se v čase mění</a:t>
            </a:r>
          </a:p>
        </p:txBody>
      </p:sp>
    </p:spTree>
    <p:extLst>
      <p:ext uri="{BB962C8B-B14F-4D97-AF65-F5344CB8AC3E}">
        <p14:creationId xmlns:p14="http://schemas.microsoft.com/office/powerpoint/2010/main" val="151858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343"/>
    </mc:Choice>
    <mc:Fallback xmlns="">
      <p:transition spd="slow" advTm="23134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komunikace - perspektivy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Lost</a:t>
            </a:r>
            <a:r>
              <a:rPr lang="cs-CZ" dirty="0"/>
              <a:t> </a:t>
            </a:r>
            <a:r>
              <a:rPr lang="cs-CZ" dirty="0" err="1"/>
              <a:t>perspective</a:t>
            </a:r>
            <a:r>
              <a:rPr lang="cs-CZ" dirty="0"/>
              <a:t> (</a:t>
            </a:r>
            <a:r>
              <a:rPr lang="cs-CZ" dirty="0" err="1"/>
              <a:t>cues</a:t>
            </a:r>
            <a:r>
              <a:rPr lang="cs-CZ" dirty="0"/>
              <a:t> </a:t>
            </a:r>
            <a:r>
              <a:rPr lang="cs-CZ" dirty="0" err="1"/>
              <a:t>filtered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Negativní pohled</a:t>
            </a:r>
          </a:p>
          <a:p>
            <a:pPr lvl="1"/>
            <a:r>
              <a:rPr lang="cs-CZ" dirty="0"/>
              <a:t>Omezení internetu </a:t>
            </a:r>
            <a:r>
              <a:rPr lang="cs-CZ" dirty="0">
                <a:sym typeface="Wingdings" panose="05000000000000000000" pitchFamily="2" charset="2"/>
              </a:rPr>
              <a:t> nemožná kvalitní komunikace / vztahy</a:t>
            </a:r>
          </a:p>
          <a:p>
            <a:pPr lvl="1"/>
            <a:r>
              <a:rPr lang="cs-CZ" altLang="cs-CZ" sz="1600" i="1" dirty="0" err="1"/>
              <a:t>social</a:t>
            </a:r>
            <a:r>
              <a:rPr lang="cs-CZ" altLang="cs-CZ" sz="1600" i="1" dirty="0"/>
              <a:t> presence </a:t>
            </a:r>
            <a:r>
              <a:rPr lang="cs-CZ" altLang="cs-CZ" sz="1600" i="1" dirty="0" err="1"/>
              <a:t>theory</a:t>
            </a:r>
            <a:r>
              <a:rPr lang="cs-CZ" altLang="cs-CZ" sz="1600" i="1" dirty="0"/>
              <a:t>, </a:t>
            </a:r>
            <a:r>
              <a:rPr lang="cs-CZ" altLang="cs-CZ" sz="1600" i="1" dirty="0" err="1"/>
              <a:t>social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context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cues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theory</a:t>
            </a:r>
            <a:r>
              <a:rPr lang="cs-CZ" altLang="cs-CZ" sz="1600" i="1" dirty="0"/>
              <a:t>, media </a:t>
            </a:r>
            <a:r>
              <a:rPr lang="cs-CZ" altLang="cs-CZ" sz="1600" i="1" dirty="0" err="1"/>
              <a:t>richness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theory</a:t>
            </a:r>
            <a:r>
              <a:rPr lang="cs-CZ" altLang="cs-CZ" sz="1600" i="1" dirty="0"/>
              <a:t>, …</a:t>
            </a:r>
            <a:endParaRPr lang="cs-CZ" sz="1600" dirty="0"/>
          </a:p>
          <a:p>
            <a:endParaRPr lang="cs-CZ" dirty="0"/>
          </a:p>
          <a:p>
            <a:r>
              <a:rPr lang="cs-CZ" dirty="0" err="1"/>
              <a:t>Liberated</a:t>
            </a:r>
            <a:r>
              <a:rPr lang="cs-CZ" dirty="0"/>
              <a:t> </a:t>
            </a:r>
            <a:r>
              <a:rPr lang="cs-CZ" dirty="0" err="1"/>
              <a:t>perspective</a:t>
            </a:r>
            <a:endParaRPr lang="cs-CZ" dirty="0"/>
          </a:p>
          <a:p>
            <a:pPr lvl="1"/>
            <a:r>
              <a:rPr lang="cs-CZ" dirty="0"/>
              <a:t>Pozitivní náhled</a:t>
            </a:r>
          </a:p>
          <a:p>
            <a:pPr lvl="1"/>
            <a:r>
              <a:rPr lang="cs-CZ" dirty="0"/>
              <a:t>Lidé zvládnou omezení internetu překonat</a:t>
            </a:r>
          </a:p>
          <a:p>
            <a:pPr lvl="1"/>
            <a:r>
              <a:rPr lang="cs-CZ" altLang="cs-CZ" sz="1600" i="1" dirty="0" err="1"/>
              <a:t>social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information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processing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theory</a:t>
            </a:r>
            <a:r>
              <a:rPr lang="cs-CZ" altLang="cs-CZ" sz="1600" i="1" dirty="0"/>
              <a:t> (SIP), </a:t>
            </a:r>
            <a:r>
              <a:rPr lang="cs-CZ" altLang="cs-CZ" sz="1600" i="1" dirty="0" err="1"/>
              <a:t>social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identification</a:t>
            </a:r>
            <a:r>
              <a:rPr lang="cs-CZ" altLang="cs-CZ" sz="1600" i="1" dirty="0"/>
              <a:t> / </a:t>
            </a:r>
            <a:r>
              <a:rPr lang="cs-CZ" altLang="cs-CZ" sz="1600" i="1" dirty="0" err="1"/>
              <a:t>deindividuation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theory</a:t>
            </a:r>
            <a:r>
              <a:rPr lang="cs-CZ" altLang="cs-CZ" sz="1600" i="1" dirty="0"/>
              <a:t> (SIDE), …</a:t>
            </a:r>
            <a:endParaRPr lang="cs-CZ" sz="1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54"/>
    </mc:Choice>
    <mc:Fallback xmlns="">
      <p:transition spd="slow" advTm="9595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PSYb1280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SIP teorie / </a:t>
            </a:r>
            <a:r>
              <a:rPr lang="cs-CZ" dirty="0" err="1"/>
              <a:t>Hyperpersonální</a:t>
            </a:r>
            <a:r>
              <a:rPr lang="cs-CZ" dirty="0"/>
              <a:t> efekt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Joseph Walther, 90. léta</a:t>
            </a:r>
          </a:p>
          <a:p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Informantion</a:t>
            </a:r>
            <a:r>
              <a:rPr lang="cs-CZ" dirty="0"/>
              <a:t> </a:t>
            </a:r>
            <a:r>
              <a:rPr lang="cs-CZ" dirty="0" err="1"/>
              <a:t>Processing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(SIP)</a:t>
            </a:r>
          </a:p>
          <a:p>
            <a:pPr lvl="1"/>
            <a:r>
              <a:rPr lang="cs-CZ" sz="1600" dirty="0"/>
              <a:t>Lidé mají tendenci utvářet vztahy </a:t>
            </a:r>
            <a:r>
              <a:rPr lang="cs-CZ" sz="1600" dirty="0">
                <a:sym typeface="Wingdings" panose="05000000000000000000" pitchFamily="2" charset="2"/>
              </a:rPr>
              <a:t> překonají omezení internetu</a:t>
            </a:r>
          </a:p>
          <a:p>
            <a:pPr lvl="1"/>
            <a:r>
              <a:rPr lang="cs-CZ" sz="1600" dirty="0">
                <a:sym typeface="Wingdings" panose="05000000000000000000" pitchFamily="2" charset="2"/>
              </a:rPr>
              <a:t>Potřeba více času na předání stejného množství informací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Testování teorie  online komunikace často:</a:t>
            </a:r>
          </a:p>
          <a:p>
            <a:pPr lvl="1"/>
            <a:r>
              <a:rPr lang="cs-CZ" sz="1600" dirty="0">
                <a:sym typeface="Wingdings" panose="05000000000000000000" pitchFamily="2" charset="2"/>
              </a:rPr>
              <a:t>Dynamičtější</a:t>
            </a:r>
          </a:p>
          <a:p>
            <a:pPr lvl="1"/>
            <a:r>
              <a:rPr lang="cs-CZ" sz="1600" dirty="0">
                <a:sym typeface="Wingdings" panose="05000000000000000000" pitchFamily="2" charset="2"/>
              </a:rPr>
              <a:t>Více sebeodhalováním</a:t>
            </a:r>
          </a:p>
          <a:p>
            <a:pPr lvl="1"/>
            <a:r>
              <a:rPr lang="cs-CZ" sz="1600" dirty="0">
                <a:sym typeface="Wingdings" panose="05000000000000000000" pitchFamily="2" charset="2"/>
              </a:rPr>
              <a:t>Větší míra sociální opory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r>
              <a:rPr lang="cs-CZ" dirty="0" err="1">
                <a:sym typeface="Wingdings" panose="05000000000000000000" pitchFamily="2" charset="2"/>
              </a:rPr>
              <a:t>Hyperpersonální</a:t>
            </a:r>
            <a:r>
              <a:rPr lang="cs-CZ" dirty="0">
                <a:sym typeface="Wingdings" panose="05000000000000000000" pitchFamily="2" charset="2"/>
              </a:rPr>
              <a:t> efekt</a:t>
            </a:r>
          </a:p>
          <a:p>
            <a:pPr lvl="1"/>
            <a:r>
              <a:rPr lang="cs-CZ" sz="1600" dirty="0">
                <a:sym typeface="Wingdings" panose="05000000000000000000" pitchFamily="2" charset="2"/>
              </a:rPr>
              <a:t>Idealizace komunikačních partnerů, pozitivnější komunikace</a:t>
            </a:r>
          </a:p>
          <a:p>
            <a:pPr lvl="1"/>
            <a:r>
              <a:rPr lang="cs-CZ" sz="1600" dirty="0">
                <a:sym typeface="Wingdings" panose="05000000000000000000" pitchFamily="2" charset="2"/>
              </a:rPr>
              <a:t>Faktory média (vodítka) + odesílatele (sebeprezentace) + příjemce (zveličování)</a:t>
            </a:r>
          </a:p>
        </p:txBody>
      </p:sp>
    </p:spTree>
    <p:extLst>
      <p:ext uri="{BB962C8B-B14F-4D97-AF65-F5344CB8AC3E}">
        <p14:creationId xmlns:p14="http://schemas.microsoft.com/office/powerpoint/2010/main" val="111862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056"/>
    </mc:Choice>
    <mc:Fallback xmlns="">
      <p:transition spd="slow" advTm="19705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SS_MUNI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SS_MUNI" id="{40EBCF77-D0BA-4DEF-9656-C060A79B6B9D}" vid="{42EE84A1-CE16-4FDA-88F1-29347E82D8F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11304</TotalTime>
  <Words>1604</Words>
  <Application>Microsoft Macintosh PowerPoint</Application>
  <PresentationFormat>Širokoúhlá obrazovka</PresentationFormat>
  <Paragraphs>557</Paragraphs>
  <Slides>24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Tahoma</vt:lpstr>
      <vt:lpstr>Wingdings</vt:lpstr>
      <vt:lpstr>FSS_MUNI</vt:lpstr>
      <vt:lpstr>think-cell Slide</vt:lpstr>
      <vt:lpstr>Specifika online komunikace</vt:lpstr>
      <vt:lpstr>Internet jako sociální prostředí</vt:lpstr>
      <vt:lpstr>Kdo je na internetu?</vt:lpstr>
      <vt:lpstr>Osoby používající internet 2022 (alespoň jednou týdně)</vt:lpstr>
      <vt:lpstr>Uživatelé internetu 2005-2022 (alespoň jednou za 3 měsíce)</vt:lpstr>
      <vt:lpstr>Specifika online komunikace</vt:lpstr>
      <vt:lpstr>Specifika online komunikace</vt:lpstr>
      <vt:lpstr>Online komunikace - perspektivy</vt:lpstr>
      <vt:lpstr>SIP teorie / Hyperpersonální efekt</vt:lpstr>
      <vt:lpstr>Online komunikace</vt:lpstr>
      <vt:lpstr>Online disinhibice</vt:lpstr>
      <vt:lpstr>Je vám tohle povědomé?</vt:lpstr>
      <vt:lpstr>Online disinhibice</vt:lpstr>
      <vt:lpstr>Faktory online disinhibice 1</vt:lpstr>
      <vt:lpstr>Faktory online disinhibice 2</vt:lpstr>
      <vt:lpstr>Faktory online disinhibice 3</vt:lpstr>
      <vt:lpstr>Co se tady odehrává?</vt:lpstr>
      <vt:lpstr>Jak online disinhibici (ne)chápat</vt:lpstr>
      <vt:lpstr>Transformation Framework</vt:lpstr>
      <vt:lpstr>Charakteristiky SNS: příklady</vt:lpstr>
      <vt:lpstr>Možné dopady na vztahy</vt:lpstr>
      <vt:lpstr>Internet jako sociální prostředí</vt:lpstr>
      <vt:lpstr>Reference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na internetu online komunikace a vztahy na internetu</dc:title>
  <dc:creator>Vojtěch Mýlek</dc:creator>
  <cp:lastModifiedBy>Adéla Lokajová</cp:lastModifiedBy>
  <cp:revision>22</cp:revision>
  <dcterms:created xsi:type="dcterms:W3CDTF">2020-11-26T08:49:57Z</dcterms:created>
  <dcterms:modified xsi:type="dcterms:W3CDTF">2024-10-01T07:54:19Z</dcterms:modified>
</cp:coreProperties>
</file>