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Tahom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hk0gq5cskMIAW8M6Sgl1X5v4go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8be420c27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08be420c2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08be420c27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8b8c3e2ed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08b8c3e2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08b8c3e2ed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>
  <p:cSld name="Úvodní sníme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" name="Google Shape;17;p10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ky, text - dva sloupce">
  <p:cSld name="Obrázky, text - dva sloupc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6" name="Google Shape;86;p19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1" sz="1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b="1" sz="1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>
  <p:cSld name="Prázdný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zdělovník (alternativní) 1" showMasterSp="0">
  <p:cSld name="Rozdělovník (alternativní) 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8" name="Google Shape;98;p21"/>
          <p:cNvSpPr txBox="1"/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0" name="Google Shape;100;p21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 - inverzní" showMasterSp="0">
  <p:cSld name="Úvodní snímek - inverzní">
    <p:bg>
      <p:bgPr>
        <a:solidFill>
          <a:srgbClr val="0000DC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6" name="Google Shape;106;p2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zdělovník (alternativní) 2" showMasterSp="0">
  <p:cSld name="Rozdělovník (alternativní) 2">
    <p:bg>
      <p:bgPr>
        <a:solidFill>
          <a:srgbClr val="0000DC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1" name="Google Shape;111;p23"/>
          <p:cNvSpPr txBox="1"/>
          <p:nvPr>
            <p:ph type="title"/>
          </p:nvPr>
        </p:nvSpPr>
        <p:spPr>
          <a:xfrm>
            <a:off x="398502" y="2900365"/>
            <a:ext cx="5246518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" type="subTitle"/>
          </p:nvPr>
        </p:nvSpPr>
        <p:spPr>
          <a:xfrm>
            <a:off x="398502" y="4116402"/>
            <a:ext cx="5246518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3" name="Google Shape;113;p23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3"/>
          <p:cNvSpPr txBox="1"/>
          <p:nvPr>
            <p:ph idx="11" type="ftr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zní s obrázkem">
  <p:cSld name="Inverzní s obrázkem">
    <p:bg>
      <p:bgPr>
        <a:solidFill>
          <a:srgbClr val="0000DC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>
            <p:ph idx="2" type="pic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8" name="Google Shape;11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720000" y="6040795"/>
            <a:ext cx="8555976" cy="51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logo slide">
  <p:cSld name="MUNI logo slide">
    <p:bg>
      <p:bgPr>
        <a:solidFill>
          <a:srgbClr val="0000DC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50956" y="2298933"/>
            <a:ext cx="8725020" cy="226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>
  <p:cSld name="Nadpis a obsah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" name="Google Shape;23;p11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obsah">
  <p:cSld name="Nadpis, podnadpis a obsah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2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porovnání">
  <p:cSld name="Nadpis a porovnání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6" name="Google Shape;36;p1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9" name="Google Shape;3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porovnání">
  <p:cSld name="Nadpis, podnadpis a porovnání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2" type="body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3" type="body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4" type="body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8" name="Google Shape;4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extem">
  <p:cSld name="Obrázek s texte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3" name="Google Shape;53;p15"/>
          <p:cNvSpPr txBox="1"/>
          <p:nvPr>
            <p:ph idx="1" type="body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15"/>
          <p:cNvSpPr/>
          <p:nvPr>
            <p:ph idx="2" type="pic"/>
          </p:nvPr>
        </p:nvSpPr>
        <p:spPr>
          <a:xfrm>
            <a:off x="729509" y="1665288"/>
            <a:ext cx="6207791" cy="4139998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5"/>
          <p:cNvSpPr txBox="1"/>
          <p:nvPr>
            <p:ph idx="3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podnadpis a tři sloupce">
  <p:cSld name="Nadpis, podnadpis a tři sloupc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3" type="body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obsah">
  <p:cSld name="Pouze obsah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>
  <p:cSld name="Pouze nadpi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0" name="Google Shape;80;p1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1" name="Google Shape;8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9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" type="body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Projekt 4 - Houby</a:t>
            </a:r>
            <a:endParaRPr/>
          </a:p>
        </p:txBody>
      </p:sp>
      <p:sp>
        <p:nvSpPr>
          <p:cNvPr id="129" name="Google Shape;129;p1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30" name="Google Shape;130;p1"/>
          <p:cNvSpPr txBox="1"/>
          <p:nvPr>
            <p:ph type="title"/>
          </p:nvPr>
        </p:nvSpPr>
        <p:spPr>
          <a:xfrm>
            <a:off x="447396" y="2900365"/>
            <a:ext cx="11346102" cy="617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Houby </a:t>
            </a:r>
            <a:br>
              <a:rPr lang="cs-CZ"/>
            </a:br>
            <a:endParaRPr/>
          </a:p>
        </p:txBody>
      </p:sp>
      <p:sp>
        <p:nvSpPr>
          <p:cNvPr id="131" name="Google Shape;131;p1"/>
          <p:cNvSpPr txBox="1"/>
          <p:nvPr>
            <p:ph idx="1" type="subTitle"/>
          </p:nvPr>
        </p:nvSpPr>
        <p:spPr>
          <a:xfrm>
            <a:off x="462900" y="4588623"/>
            <a:ext cx="113460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cs-CZ" sz="1800"/>
              <a:t>Anna Havlíková, Tereza Jedličková, </a:t>
            </a:r>
            <a:r>
              <a:rPr lang="cs-CZ" sz="1800"/>
              <a:t>Viktorie Koksová, Kateřina Pohanová</a:t>
            </a:r>
            <a:endParaRPr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cs-CZ" sz="1800"/>
              <a:t>Vedoucí: Ing. Vojtěch Bartoň</a:t>
            </a:r>
            <a:endParaRPr sz="1800"/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2" name="Google Shape;132;p1"/>
          <p:cNvSpPr txBox="1"/>
          <p:nvPr/>
        </p:nvSpPr>
        <p:spPr>
          <a:xfrm>
            <a:off x="371475" y="3517650"/>
            <a:ext cx="11227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>
                <a:solidFill>
                  <a:schemeClr val="accent1"/>
                </a:solidFill>
              </a:rPr>
              <a:t>Když jsou houby na houby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1524" y="3753602"/>
            <a:ext cx="3880475" cy="31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Projekt 4 - Houby</a:t>
            </a:r>
            <a:endParaRPr/>
          </a:p>
        </p:txBody>
      </p:sp>
      <p:sp>
        <p:nvSpPr>
          <p:cNvPr id="139" name="Google Shape;139;p2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0" name="Google Shape;140;p2"/>
          <p:cNvSpPr txBox="1"/>
          <p:nvPr>
            <p:ph type="title"/>
          </p:nvPr>
        </p:nvSpPr>
        <p:spPr>
          <a:xfrm>
            <a:off x="806200" y="720000"/>
            <a:ext cx="106668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Zadání</a:t>
            </a:r>
            <a:endParaRPr/>
          </a:p>
        </p:txBody>
      </p:sp>
      <p:sp>
        <p:nvSpPr>
          <p:cNvPr id="141" name="Google Shape;141;p2"/>
          <p:cNvSpPr txBox="1"/>
          <p:nvPr>
            <p:ph idx="1" type="body"/>
          </p:nvPr>
        </p:nvSpPr>
        <p:spPr>
          <a:xfrm>
            <a:off x="720000" y="1367225"/>
            <a:ext cx="10753200" cy="43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3 skupiny houbařů nasbíraly houby</a:t>
            </a:r>
            <a:endParaRPr/>
          </a:p>
          <a:p>
            <a:pPr indent="-406400" lvl="0" marL="4572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Uvařily 3 jídla</a:t>
            </a:r>
            <a:endParaRPr/>
          </a:p>
          <a:p>
            <a:pPr indent="-406400" lvl="0" marL="4572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Udělalo se jim špatně</a:t>
            </a:r>
            <a:endParaRPr/>
          </a:p>
          <a:p>
            <a:pPr indent="-4064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Které jídlo obsahovalo jedovaté houby a jaké?</a:t>
            </a:r>
            <a:endParaRPr/>
          </a:p>
          <a:p>
            <a:pPr indent="-2199" lvl="0" marL="2520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WGS llumina MiSeq, paired-end, 300bp dlouhé čtení, coverage: 2-5 mil/vzorek.</a:t>
            </a:r>
            <a:endParaRPr/>
          </a:p>
          <a:p>
            <a:pPr indent="-4064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6 fastq souborů</a:t>
            </a:r>
            <a:endParaRPr/>
          </a:p>
          <a:p>
            <a:pPr indent="0" lvl="0" marL="7200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2" name="Google Shape;14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0124" y="-1"/>
            <a:ext cx="3097050" cy="2900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Projekt 4 - Houby</a:t>
            </a:r>
            <a:endParaRPr/>
          </a:p>
        </p:txBody>
      </p:sp>
      <p:sp>
        <p:nvSpPr>
          <p:cNvPr id="148" name="Google Shape;148;p3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9" name="Google Shape;149;p3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Cíle</a:t>
            </a:r>
            <a:endParaRPr/>
          </a:p>
        </p:txBody>
      </p:sp>
      <p:sp>
        <p:nvSpPr>
          <p:cNvPr id="150" name="Google Shape;150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58635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cs-CZ"/>
              <a:t>Navrhněte postup pro taxonomické zařazení vzorků a zjistěte jaké houby se nacházely v jídlech</a:t>
            </a:r>
            <a:endParaRPr/>
          </a:p>
          <a:p>
            <a:pPr indent="-336550" lvl="0" marL="58635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514350" lvl="0" marL="58635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cs-CZ"/>
              <a:t>Identifikujte geny pro toxiny</a:t>
            </a:r>
            <a:endParaRPr/>
          </a:p>
          <a:p>
            <a:pPr indent="-336550" lvl="0" marL="58635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/>
          </a:p>
          <a:p>
            <a:pPr indent="-514350" lvl="0" marL="58635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cs-CZ"/>
              <a:t>Navrhněte geny specifické jedovatým houbám z jídel pro jednodušší a rychlejší identifikaci s pomocí PCR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Projekt 4 - Houby</a:t>
            </a:r>
            <a:endParaRPr/>
          </a:p>
        </p:txBody>
      </p:sp>
      <p:sp>
        <p:nvSpPr>
          <p:cNvPr id="156" name="Google Shape;156;p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7" name="Google Shape;157;p4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Kontrola kvality dat a preprocessing</a:t>
            </a:r>
            <a:endParaRPr/>
          </a:p>
        </p:txBody>
      </p:sp>
      <p:grpSp>
        <p:nvGrpSpPr>
          <p:cNvPr id="158" name="Google Shape;158;p4"/>
          <p:cNvGrpSpPr/>
          <p:nvPr/>
        </p:nvGrpSpPr>
        <p:grpSpPr>
          <a:xfrm>
            <a:off x="720725" y="1692579"/>
            <a:ext cx="10752138" cy="4139590"/>
            <a:chOff x="0" y="304"/>
            <a:chExt cx="10752138" cy="4139590"/>
          </a:xfrm>
        </p:grpSpPr>
        <p:sp>
          <p:nvSpPr>
            <p:cNvPr id="159" name="Google Shape;159;p4"/>
            <p:cNvSpPr/>
            <p:nvPr/>
          </p:nvSpPr>
          <p:spPr>
            <a:xfrm rot="5400000">
              <a:off x="-226518" y="226822"/>
              <a:ext cx="1510121" cy="1057085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1" y="528847"/>
              <a:ext cx="1057085" cy="453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ahoma"/>
                <a:buNone/>
              </a:pPr>
              <a:r>
                <a:rPr b="0" i="0" lang="cs-CZ" sz="23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FastQC</a:t>
              </a:r>
              <a:endParaRPr b="0" i="0" sz="2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rot="5400000">
              <a:off x="5413822" y="-4356432"/>
              <a:ext cx="981579" cy="96950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1057086" y="48221"/>
              <a:ext cx="9647135" cy="885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206225" spcFirstLastPara="1" rIns="18400" wrap="square" tIns="184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Tahoma"/>
                <a:buChar char="•"/>
              </a:pPr>
              <a:r>
                <a:rPr b="0" i="0" lang="cs-CZ" sz="29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Nástroj poskytující kontrolu kvality sekvencí DNA</a:t>
              </a:r>
              <a:endParaRPr b="0" i="0" sz="2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35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Tahoma"/>
                <a:buChar char="•"/>
              </a:pPr>
              <a:r>
                <a:rPr b="0" i="0" lang="cs-CZ" sz="29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Per base sequence quality, N or CG content</a:t>
              </a:r>
              <a:endParaRPr b="0" i="0" sz="2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 rot="5400000">
              <a:off x="-226518" y="1541557"/>
              <a:ext cx="1510121" cy="1057085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1" y="1843582"/>
              <a:ext cx="1057085" cy="453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ahoma"/>
                <a:buNone/>
              </a:pPr>
              <a:r>
                <a:rPr b="0" i="0" lang="cs-CZ" sz="23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Fastp</a:t>
              </a:r>
              <a:endParaRPr b="0" i="0" sz="2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rot="5400000">
              <a:off x="5413822" y="-3041697"/>
              <a:ext cx="981579" cy="96950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1057086" y="1362956"/>
              <a:ext cx="9647135" cy="885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206225" spcFirstLastPara="1" rIns="18400" wrap="square" tIns="184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Tahoma"/>
                <a:buChar char="•"/>
              </a:pPr>
              <a:r>
                <a:rPr b="0" i="0" lang="cs-CZ" sz="29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Preprocessing</a:t>
              </a:r>
              <a:endParaRPr b="0" i="0" sz="2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35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Tahoma"/>
                <a:buChar char="•"/>
              </a:pPr>
              <a:r>
                <a:rPr b="0" i="0" lang="cs-CZ" sz="29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Filtrování vadných sekvencí, trimming</a:t>
              </a:r>
              <a:endParaRPr b="0" i="0" sz="29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rot="5400000">
              <a:off x="-226518" y="2856291"/>
              <a:ext cx="1510121" cy="1057085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1" y="3158316"/>
              <a:ext cx="1057085" cy="453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Tahoma"/>
                <a:buNone/>
              </a:pPr>
              <a:r>
                <a:rPr b="0" i="0" lang="cs-CZ" sz="23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FastQC</a:t>
              </a:r>
              <a:endParaRPr b="0" i="0" sz="23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 rot="5400000">
              <a:off x="5413822" y="-1726963"/>
              <a:ext cx="981579" cy="969505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1057086" y="2677690"/>
              <a:ext cx="9647135" cy="885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400" lIns="206225" spcFirstLastPara="1" rIns="18400" wrap="square" tIns="18400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Tahoma"/>
                <a:buChar char="•"/>
              </a:pPr>
              <a:r>
                <a:rPr b="0" i="0" lang="cs-CZ" sz="29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Kontrola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Projekt 4 - Houby</a:t>
            </a:r>
            <a:endParaRPr/>
          </a:p>
        </p:txBody>
      </p:sp>
      <p:sp>
        <p:nvSpPr>
          <p:cNvPr id="176" name="Google Shape;176;p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7" name="Google Shape;177;p5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De novo assembly</a:t>
            </a:r>
            <a:endParaRPr/>
          </a:p>
        </p:txBody>
      </p:sp>
      <p:grpSp>
        <p:nvGrpSpPr>
          <p:cNvPr id="178" name="Google Shape;178;p5"/>
          <p:cNvGrpSpPr/>
          <p:nvPr/>
        </p:nvGrpSpPr>
        <p:grpSpPr>
          <a:xfrm>
            <a:off x="720000" y="1650085"/>
            <a:ext cx="10753199" cy="4085610"/>
            <a:chOff x="0" y="2628"/>
            <a:chExt cx="10753199" cy="4085610"/>
          </a:xfrm>
        </p:grpSpPr>
        <p:sp>
          <p:nvSpPr>
            <p:cNvPr id="179" name="Google Shape;179;p5"/>
            <p:cNvSpPr/>
            <p:nvPr/>
          </p:nvSpPr>
          <p:spPr>
            <a:xfrm rot="5400000">
              <a:off x="-223819" y="226448"/>
              <a:ext cx="1492128" cy="1044489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1" y="524874"/>
              <a:ext cx="1044489" cy="447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ahoma"/>
                <a:buNone/>
              </a:pPr>
              <a:r>
                <a:rPr b="0" i="0" lang="cs-CZ" sz="19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SPAdes</a:t>
              </a:r>
              <a:endPara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 rot="5400000">
              <a:off x="5413903" y="-4366784"/>
              <a:ext cx="969883" cy="970871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1044490" y="49975"/>
              <a:ext cx="9661364" cy="875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99125" spcFirstLastPara="1" rIns="17775" wrap="square" tIns="177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ahoma"/>
                <a:buChar char="•"/>
              </a:pPr>
              <a:r>
                <a:rPr b="0" i="0" lang="cs-CZ" sz="2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Rekonstrukce genomu bez použití referenčního genomu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ahoma"/>
                <a:buChar char="•"/>
              </a:pPr>
              <a:r>
                <a:rPr b="0" i="0" lang="cs-CZ" sz="2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Vznik contigů</a:t>
              </a:r>
              <a:endPara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 rot="5400000">
              <a:off x="-223819" y="1523189"/>
              <a:ext cx="1492128" cy="1044489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" y="1821615"/>
              <a:ext cx="1044489" cy="447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ahoma"/>
                <a:buNone/>
              </a:pPr>
              <a:r>
                <a:rPr b="0" i="0" lang="cs-CZ" sz="19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BowTie2</a:t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 rot="5400000">
              <a:off x="5413903" y="-3070043"/>
              <a:ext cx="969883" cy="970871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1044490" y="1346716"/>
              <a:ext cx="9661364" cy="875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99125" spcFirstLastPara="1" rIns="17775" wrap="square" tIns="177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ahoma"/>
                <a:buChar char="•"/>
              </a:pPr>
              <a:r>
                <a:rPr b="0" i="0" lang="cs-CZ" sz="2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Alignment</a:t>
              </a:r>
              <a:endPara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ahoma"/>
                <a:buChar char="•"/>
              </a:pPr>
              <a:r>
                <a:rPr b="0" i="0" lang="cs-CZ" sz="2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Referenční databáze hub</a:t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 rot="5400000">
              <a:off x="-223819" y="2819930"/>
              <a:ext cx="1492128" cy="1044489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1" y="3118356"/>
              <a:ext cx="1044489" cy="447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ahoma"/>
                <a:buNone/>
              </a:pPr>
              <a:r>
                <a:rPr b="0" i="0" lang="cs-CZ" sz="19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Samtools</a:t>
              </a:r>
              <a:endParaRPr b="0" i="0" sz="1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5400000">
              <a:off x="5413903" y="-1773301"/>
              <a:ext cx="969883" cy="970871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1068100" y="2643443"/>
              <a:ext cx="9661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99125" spcFirstLastPara="1" rIns="17775" wrap="square" tIns="1777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ahoma"/>
                <a:buChar char="•"/>
              </a:pPr>
              <a:r>
                <a:rPr lang="cs-CZ" sz="2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Alignment quality control</a:t>
              </a:r>
              <a:endParaRPr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ahoma"/>
                <a:buChar char="•"/>
              </a:pPr>
              <a:r>
                <a:rPr b="0" i="0" lang="cs-CZ" sz="2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Taxonomické zařazení</a:t>
              </a:r>
              <a:endPara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Projekt 4 - Houby</a:t>
            </a:r>
            <a:endParaRPr/>
          </a:p>
        </p:txBody>
      </p:sp>
      <p:sp>
        <p:nvSpPr>
          <p:cNvPr id="196" name="Google Shape;196;p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97" name="Google Shape;197;p6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Alignment</a:t>
            </a:r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>
            <a:off x="720001" y="1630207"/>
            <a:ext cx="10753198" cy="2604479"/>
            <a:chOff x="1" y="1411"/>
            <a:chExt cx="10753198" cy="2604479"/>
          </a:xfrm>
        </p:grpSpPr>
        <p:sp>
          <p:nvSpPr>
            <p:cNvPr id="199" name="Google Shape;199;p6"/>
            <p:cNvSpPr/>
            <p:nvPr/>
          </p:nvSpPr>
          <p:spPr>
            <a:xfrm rot="5400000">
              <a:off x="-217699" y="219110"/>
              <a:ext cx="1451330" cy="1015931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6"/>
            <p:cNvSpPr txBox="1"/>
            <p:nvPr/>
          </p:nvSpPr>
          <p:spPr>
            <a:xfrm>
              <a:off x="1" y="509377"/>
              <a:ext cx="1015931" cy="435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ahoma"/>
                <a:buNone/>
              </a:pPr>
              <a:r>
                <a:rPr b="0" i="0" lang="cs-CZ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BowTie2</a:t>
              </a: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5400000">
              <a:off x="5412883" y="-4395540"/>
              <a:ext cx="943364" cy="973726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1015932" y="47462"/>
              <a:ext cx="9691217" cy="851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99125" spcFirstLastPara="1" rIns="17775" wrap="square" tIns="177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ahoma"/>
                <a:buChar char="•"/>
              </a:pPr>
              <a:r>
                <a:rPr b="0" i="0" lang="cs-CZ" sz="2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Alignment</a:t>
              </a:r>
              <a:endPara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ahoma"/>
                <a:buChar char="•"/>
              </a:pPr>
              <a:r>
                <a:rPr b="0" i="0" lang="cs-CZ" sz="2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Refenční databáze hub</a:t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5400000">
              <a:off x="-217699" y="1372259"/>
              <a:ext cx="1451330" cy="1015931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1" y="1662526"/>
              <a:ext cx="1015931" cy="4353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ahoma"/>
                <a:buNone/>
              </a:pPr>
              <a:r>
                <a:rPr b="0" i="0" lang="cs-CZ" sz="18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Samtools</a:t>
              </a:r>
              <a:endPara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5400000">
              <a:off x="5412883" y="-3242391"/>
              <a:ext cx="943364" cy="9737268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 txBox="1"/>
            <p:nvPr/>
          </p:nvSpPr>
          <p:spPr>
            <a:xfrm>
              <a:off x="1015932" y="1200611"/>
              <a:ext cx="9691217" cy="851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99125" spcFirstLastPara="1" rIns="17775" wrap="square" tIns="17775">
              <a:noAutofit/>
            </a:bodyPr>
            <a:lstStyle/>
            <a:p>
              <a:pPr indent="-28575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ahoma"/>
                <a:buChar char="•"/>
              </a:pPr>
              <a:r>
                <a:rPr b="0" i="0" lang="cs-CZ" sz="2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Taxonomické zařazení</a:t>
              </a:r>
              <a:endParaRPr/>
            </a:p>
            <a:p>
              <a:pPr indent="-285750" lvl="1" marL="28575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ahoma"/>
                <a:buChar char="•"/>
              </a:pPr>
              <a:r>
                <a:rPr b="0" i="0" lang="cs-CZ" sz="2800" u="none" cap="none" strike="noStrik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Alternativy QualiMap, Picard Tools</a:t>
              </a:r>
              <a:endPara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Projekt 4 - Houby</a:t>
            </a:r>
            <a:endParaRPr/>
          </a:p>
        </p:txBody>
      </p:sp>
      <p:sp>
        <p:nvSpPr>
          <p:cNvPr id="212" name="Google Shape;212;p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13" name="Google Shape;213;p7"/>
          <p:cNvSpPr txBox="1"/>
          <p:nvPr>
            <p:ph type="title"/>
          </p:nvPr>
        </p:nvSpPr>
        <p:spPr>
          <a:xfrm>
            <a:off x="720000" y="720000"/>
            <a:ext cx="107532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Identifikace genů pro toxiny, PCR</a:t>
            </a:r>
            <a:endParaRPr/>
          </a:p>
        </p:txBody>
      </p:sp>
      <p:sp>
        <p:nvSpPr>
          <p:cNvPr id="214" name="Google Shape;214;p7"/>
          <p:cNvSpPr txBox="1"/>
          <p:nvPr>
            <p:ph idx="1" type="body"/>
          </p:nvPr>
        </p:nvSpPr>
        <p:spPr>
          <a:xfrm>
            <a:off x="720000" y="1692000"/>
            <a:ext cx="10753200" cy="4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Využití existujících databází</a:t>
            </a:r>
            <a:endParaRPr/>
          </a:p>
          <a:p>
            <a:pPr indent="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1000 Fungal Genomes project</a:t>
            </a:r>
            <a:endParaRPr/>
          </a:p>
          <a:p>
            <a:pPr indent="-4064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National Library of Medicine (NIH)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Genetic Regulation of Mycotoxin Biosynthesis</a:t>
            </a:r>
            <a:endParaRPr b="0" i="0"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064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T3db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Databáze toxinů</a:t>
            </a:r>
            <a:endParaRPr/>
          </a:p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/>
          <p:nvPr>
            <p:ph idx="11" type="ftr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Projekt 4 - Houby</a:t>
            </a:r>
            <a:endParaRPr/>
          </a:p>
        </p:txBody>
      </p:sp>
      <p:sp>
        <p:nvSpPr>
          <p:cNvPr id="220" name="Google Shape;220;p8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1" name="Google Shape;221;p8"/>
          <p:cNvSpPr txBox="1"/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Nástroje</a:t>
            </a:r>
            <a:endParaRPr/>
          </a:p>
        </p:txBody>
      </p:sp>
      <p:sp>
        <p:nvSpPr>
          <p:cNvPr id="222" name="Google Shape;222;p8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Bioconda</a:t>
            </a:r>
            <a:endParaRPr/>
          </a:p>
          <a:p>
            <a:pPr indent="-3556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package management</a:t>
            </a:r>
            <a:endParaRPr/>
          </a:p>
          <a:p>
            <a:pPr indent="-2199" lvl="0" marL="2520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SnakeMake</a:t>
            </a:r>
            <a:endParaRPr/>
          </a:p>
          <a:p>
            <a:pPr indent="-3556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reprodukovatené výsledky</a:t>
            </a:r>
            <a:endParaRPr/>
          </a:p>
        </p:txBody>
      </p:sp>
      <p:pic>
        <p:nvPicPr>
          <p:cNvPr descr="A green snake coiled up on a branch&#10;&#10;Description automatically generated" id="223" name="Google Shape;2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5696" y="-3448"/>
            <a:ext cx="5516304" cy="2846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08b8c3e2ed_1_0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0" name="Google Shape;230;g308b8c3e2ed_1_0"/>
          <p:cNvSpPr txBox="1"/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Harmonogram</a:t>
            </a:r>
            <a:endParaRPr/>
          </a:p>
        </p:txBody>
      </p:sp>
      <p:sp>
        <p:nvSpPr>
          <p:cNvPr id="231" name="Google Shape;231;g308b8c3e2ed_1_0"/>
          <p:cNvSpPr txBox="1"/>
          <p:nvPr>
            <p:ph idx="1" type="body"/>
          </p:nvPr>
        </p:nvSpPr>
        <p:spPr>
          <a:xfrm>
            <a:off x="720000" y="1692002"/>
            <a:ext cx="107532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1.–2. týden</a:t>
            </a:r>
            <a:endParaRPr/>
          </a:p>
          <a:p>
            <a:pPr indent="-3556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porozumění zadání, náčrt pipeliny, vyhledání nástrojů</a:t>
            </a:r>
            <a:endParaRPr/>
          </a:p>
          <a:p>
            <a:pPr indent="-4064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3.–6. týden</a:t>
            </a:r>
            <a:endParaRPr/>
          </a:p>
          <a:p>
            <a:pPr indent="-3556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kontrola kvality, alignment, de novo assembly, taxonomické </a:t>
            </a:r>
            <a:r>
              <a:rPr lang="cs-CZ"/>
              <a:t>přiřazení</a:t>
            </a:r>
            <a:endParaRPr/>
          </a:p>
          <a:p>
            <a:pPr indent="-4064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7.–10. týden</a:t>
            </a:r>
            <a:endParaRPr/>
          </a:p>
          <a:p>
            <a:pPr indent="-3556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hledání genů pro toxiny, pro PCR</a:t>
            </a:r>
            <a:endParaRPr/>
          </a:p>
          <a:p>
            <a:pPr indent="-4064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800"/>
              <a:buChar char="̶"/>
            </a:pPr>
            <a:r>
              <a:rPr lang="cs-CZ"/>
              <a:t>11.–13. týden</a:t>
            </a:r>
            <a:endParaRPr/>
          </a:p>
          <a:p>
            <a:pPr indent="-355600" lvl="1" marL="9144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000"/>
              <a:buChar char="̶"/>
            </a:pPr>
            <a:r>
              <a:rPr lang="cs-CZ"/>
              <a:t>kontrola a </a:t>
            </a:r>
            <a:r>
              <a:rPr lang="cs-CZ"/>
              <a:t>porovnání výsledků</a:t>
            </a:r>
            <a:r>
              <a:rPr lang="cs-CZ"/>
              <a:t>, úprava </a:t>
            </a:r>
            <a:r>
              <a:rPr lang="cs-CZ"/>
              <a:t>vizualizace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2024-10-05T15:41:42Z</dcterms:created>
  <dc:creator>Anna Havlíková</dc:creator>
</cp:coreProperties>
</file>